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64" r:id="rId3"/>
    <p:sldId id="257" r:id="rId4"/>
    <p:sldId id="266" r:id="rId5"/>
    <p:sldId id="265" r:id="rId6"/>
    <p:sldId id="263" r:id="rId7"/>
    <p:sldId id="267" r:id="rId8"/>
    <p:sldId id="268" r:id="rId9"/>
    <p:sldId id="269" r:id="rId10"/>
    <p:sldId id="271" r:id="rId11"/>
    <p:sldId id="273" r:id="rId12"/>
    <p:sldId id="272" r:id="rId13"/>
    <p:sldId id="274" r:id="rId14"/>
    <p:sldId id="280" r:id="rId15"/>
    <p:sldId id="281" r:id="rId16"/>
    <p:sldId id="282" r:id="rId17"/>
    <p:sldId id="259" r:id="rId18"/>
    <p:sldId id="258" r:id="rId19"/>
    <p:sldId id="283" r:id="rId20"/>
    <p:sldId id="284" r:id="rId21"/>
    <p:sldId id="292" r:id="rId22"/>
    <p:sldId id="293" r:id="rId23"/>
    <p:sldId id="260" r:id="rId24"/>
    <p:sldId id="261" r:id="rId25"/>
    <p:sldId id="307" r:id="rId26"/>
    <p:sldId id="276" r:id="rId27"/>
    <p:sldId id="277" r:id="rId28"/>
    <p:sldId id="278" r:id="rId29"/>
    <p:sldId id="279" r:id="rId30"/>
    <p:sldId id="308" r:id="rId31"/>
    <p:sldId id="309" r:id="rId32"/>
    <p:sldId id="310" r:id="rId33"/>
    <p:sldId id="294" r:id="rId34"/>
    <p:sldId id="290" r:id="rId35"/>
    <p:sldId id="301" r:id="rId36"/>
    <p:sldId id="302" r:id="rId37"/>
    <p:sldId id="286" r:id="rId38"/>
    <p:sldId id="304" r:id="rId39"/>
    <p:sldId id="305" r:id="rId40"/>
    <p:sldId id="303" r:id="rId41"/>
    <p:sldId id="297" r:id="rId42"/>
    <p:sldId id="295" r:id="rId43"/>
    <p:sldId id="296" r:id="rId44"/>
    <p:sldId id="285" r:id="rId45"/>
    <p:sldId id="262" r:id="rId46"/>
    <p:sldId id="298" r:id="rId47"/>
    <p:sldId id="299" r:id="rId48"/>
    <p:sldId id="275" r:id="rId49"/>
    <p:sldId id="300" r:id="rId5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23CB-142E-439C-BC35-66D2C639C12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869C-8834-407F-8CFE-8ED64784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0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register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diibaratkan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ingatan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pengolahan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manual,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diibaratkan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CPU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ingatan-ingatan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kendali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mengatur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seluruh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kegiatan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mempunyai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perhitungan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perbandingan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kumpulan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instruksi-instruksi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diletakkan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diibaratkan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Kita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mengerjakan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memproses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instruksi-instruksi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dalamnya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dimulai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berurutan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hingga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terakhir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dibaca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diingat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diproses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disimpan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register ).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HITUNG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= A + B,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membutuhkan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tersimpan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). Data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dibaca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masuk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ingatan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(data &amp;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diproses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disimpan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register),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bernilai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bernilai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Berarti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ingatan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tersimpan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dihitung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sebesar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perhitungan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perhitungan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ditulis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kembali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disimpan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Setelah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semua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selesai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kemungkinan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data,program,hasil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disimpan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permanen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keperluan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disimpan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lemari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kabinet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penyimpanan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singkatan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Intruction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Computer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lengkap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singkatan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Instruction Set Computer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sedikit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perbedaan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keduanya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sedikit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5x10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68HC11</a:t>
            </a:r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5x10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PIC16CXX</a:t>
            </a:r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PIC16CXX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perkalian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khusus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perkalian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5x10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penjumlahan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sebanyak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kali.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Kelihatannya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assembly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dibandingkan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diingat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diperlukan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Dibutuhkan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ribuan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gerbang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 gates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transistor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demikian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membutuhkan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cycle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panjang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menyelesaikan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eksekusinya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perkalian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68HC11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memerlukan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pembagiannya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memerlukan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41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Pendukung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berkesimpulan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bahwa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semakin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Hampir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semua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belum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 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instruksi-instruksi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umumnya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memerlukan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menjalankannya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Kecuali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percabangan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membutuhkan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arsitektur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Harvard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arsitektur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memungkinkan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eksekusi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selesai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dikerjakan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perbandingan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RISC, 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COP8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dilengkapi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58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PIC12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16CXX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33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merealisasikan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memerlukan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gerbang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konsumsi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umumnya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kecil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dibanding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kebetulan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keluarga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mikrokontroler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PICXX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dirilis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pasar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ukuran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mini.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Misalnya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PIC12C508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mikrokontroler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DIP 8 pin. 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perbedaannya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dilihat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terminologi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berbeda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filosofi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arsitekturnya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Filosofi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arsitektur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memindahkan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kerumitan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pembuatan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memungkinkan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menamam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ribuan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jutaan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transistor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Bermacam-macam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mendekati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pemrogram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memudahkan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umumnya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microcode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berupa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firmware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internal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berguna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menterjemahkan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makro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Mekanisme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memperlambat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eksekusi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namun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instruksi-instruksi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aplikasi-aplikasi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membutuhkan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singlechip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pilihan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Sebaliknya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filosofi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arsitektur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arsitektur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membatasi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diperlukan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Kerumitan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diatasi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sesuai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low-cost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sebenarnya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Namun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demikian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kelebihan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dimanfaatkan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sistem-sistem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tambahan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modern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dilengkapi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superscalar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pipelining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caches memory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register-register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tujuannya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semakin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tunggal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Idealnya</a:t>
            </a:r>
            <a:r>
              <a:rPr lang="en-US" dirty="0"/>
              <a:t>, parallel processing </a:t>
            </a:r>
            <a:r>
              <a:rPr lang="en-US" dirty="0" err="1"/>
              <a:t>membuat</a:t>
            </a:r>
            <a:r>
              <a:rPr lang="en-US" dirty="0"/>
              <a:t> program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CPU yang </a:t>
            </a:r>
            <a:r>
              <a:rPr lang="en-US" dirty="0" err="1"/>
              <a:t>digunakan</a:t>
            </a:r>
            <a:r>
              <a:rPr lang="en-US" dirty="0"/>
              <a:t>.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,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program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CPU yang </a:t>
            </a:r>
            <a:r>
              <a:rPr lang="en-US" dirty="0" err="1"/>
              <a:t>berbea-beda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antaranya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Perkembangan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menyerupai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CPU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sekarang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ENIAC, 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mengharuskan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pengkabelan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tugas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diberikan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kerja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"fixed-program computers"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diartikan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Indonesia, "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terdefinisi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berarti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mengharuskan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pengaturan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fisik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menjalankan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berbeda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"CPU"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seringkali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diartikan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piranti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peng-eksekusi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(program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selanjutnya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cocok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CPU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"stored-program computer"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ENIAC ( Electronic Numerical Integrator and Calculator 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1943 - 1945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John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Mauchly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Presper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Eckert.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raksasa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ton, 18000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vakum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70000 resistor, 10000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kapasitor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membutuhkan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listrik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140 KW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membutuhkan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khusus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seluas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1500 kaki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persegi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Kecepatan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penjumlahan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5000 kali per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detik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300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perkalian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detik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Menggunakan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desimal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diprogram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manual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Gambar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diatas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menunjukkan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programmer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menghubungkan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Gambar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diatas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bawah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menunjukkan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seorang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teknisi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mencari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mengganti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hampa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18000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hampa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1955 ENIAC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stored-program computer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semenjak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perancangan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ENIAC,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langsung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ditinggalkan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mempercepat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penyelesaian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ENIAC.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tanggal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sebelum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ENIAC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selesai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dibangun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John Von Neumann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seorang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pakar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matematik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menyebarkan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tulisannya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berjudul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"First Draft of a report on the </a:t>
            </a:r>
            <a:r>
              <a:rPr lang="en-US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EDVAC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Didalamnya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terdapat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poin-poin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rancangan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stored-program computer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nantinya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selesai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Agustus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1949 (Von Neumann 1945).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EDVAC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dirancang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menampilkan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beragam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dikombinasikan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menghasilkan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diperlukan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pengoprasian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EDVAC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Perubahan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ditulis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EDVAC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disimpan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berkecepatan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pengkabelan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fisik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berbeda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Hal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menjawab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keterbatasan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ENIAC,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menyita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tenaga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cukup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mengatur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menyelesaikan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tugas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rancangan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Von Neumann, program,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dijalankan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EDVAC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diubah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mengubah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mikrokontroler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selalu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terdiri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deretan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dijalankan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sekuensial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sebenarnya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bit-bit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Angka-angka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lebarnya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bit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 bit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word.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Deretan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dibaca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perintah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Supaya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singkat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direpresentasikan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(HEX).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menulis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sungguh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merepotkan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dibuatlah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assembler 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direpresentasikan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penyingkatan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kata-kata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cukup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dimengerti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assembler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diambil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Inggris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presentasinya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Mnemonic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Masing-masing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pabrik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melengkapi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buatannya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dipakai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singkatan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Intruction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Computer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lengkap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Sedangkan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singkatan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Instruction Set Computer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prosesor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sedikit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perbedaan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keduanya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sedikit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intruksi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9AF6-6E7C-423C-B278-855E855F55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02/05/2019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1966" TargetMode="External"/><Relationship Id="rId2" Type="http://schemas.openxmlformats.org/officeDocument/2006/relationships/hyperlink" Target="http://id.wikipedia.org/w/index.php?title=Michael_J._Flynn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d.wikipedia.org/w/index.php?title=Instruksi&amp;action=edit&amp;redlink=1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Arsitektur dan Organisasi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Prosesor</a:t>
            </a:r>
            <a:endParaRPr lang="en-US" dirty="0"/>
          </a:p>
          <a:p>
            <a:r>
              <a:rPr lang="en-US"/>
              <a:t>RISC  VS CISC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  <a:p>
            <a:pPr algn="just">
              <a:buNone/>
            </a:pPr>
            <a:r>
              <a:rPr lang="en-US" dirty="0"/>
              <a:t>	- Register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buffer  </a:t>
            </a:r>
          </a:p>
          <a:p>
            <a:pPr lvl="0" algn="just">
              <a:buNone/>
            </a:pPr>
            <a:r>
              <a:rPr lang="en-US" dirty="0"/>
              <a:t>	- Register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n-US" b="1" dirty="0"/>
              <a:t>MAR ( Memory Address Register )</a:t>
            </a:r>
            <a:r>
              <a:rPr lang="en-US" dirty="0"/>
              <a:t>  </a:t>
            </a:r>
          </a:p>
          <a:p>
            <a:pPr lvl="0" algn="just"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(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ditulisi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) </a:t>
            </a:r>
          </a:p>
          <a:p>
            <a:pPr lvl="0" algn="just"/>
            <a:r>
              <a:rPr lang="en-US" b="1" dirty="0" err="1"/>
              <a:t>MBR</a:t>
            </a:r>
            <a:r>
              <a:rPr lang="en-US" b="1" dirty="0"/>
              <a:t> ( Memory Buffer Register )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alamatnya</a:t>
            </a:r>
            <a:r>
              <a:rPr lang="en-US" dirty="0"/>
              <a:t> </a:t>
            </a:r>
            <a:r>
              <a:rPr lang="en-US" dirty="0" err="1"/>
              <a:t>ditunjuk</a:t>
            </a:r>
            <a:r>
              <a:rPr lang="en-US" dirty="0"/>
              <a:t> MAR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( yang </a:t>
            </a:r>
            <a:r>
              <a:rPr lang="en-US" dirty="0" err="1"/>
              <a:t>alamatnya</a:t>
            </a:r>
            <a:r>
              <a:rPr lang="en-US" dirty="0"/>
              <a:t> </a:t>
            </a:r>
            <a:r>
              <a:rPr lang="en-US" dirty="0" err="1"/>
              <a:t>ditunjuk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MAR )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. </a:t>
            </a:r>
          </a:p>
          <a:p>
            <a:pPr lvl="0" algn="just"/>
            <a:r>
              <a:rPr lang="en-US" b="1" dirty="0"/>
              <a:t>I/O AR ( I/O Address Register )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port I/O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   (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ditulisi</a:t>
            </a:r>
            <a:r>
              <a:rPr lang="en-US" dirty="0"/>
              <a:t> / </a:t>
            </a:r>
            <a:r>
              <a:rPr lang="en-US" dirty="0" err="1"/>
              <a:t>dibaca</a:t>
            </a:r>
            <a:r>
              <a:rPr lang="en-US" dirty="0"/>
              <a:t> ). </a:t>
            </a:r>
          </a:p>
          <a:p>
            <a:pPr lvl="0" algn="just"/>
            <a:r>
              <a:rPr lang="en-US" b="1" dirty="0"/>
              <a:t>I/O BR (I/O Buffer Register)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port yang </a:t>
            </a:r>
            <a:r>
              <a:rPr lang="en-US" dirty="0" err="1"/>
              <a:t>alamatnya</a:t>
            </a:r>
            <a:r>
              <a:rPr lang="en-US" dirty="0"/>
              <a:t> </a:t>
            </a:r>
            <a:r>
              <a:rPr lang="en-US" dirty="0" err="1"/>
              <a:t>ditunjuk</a:t>
            </a:r>
            <a:r>
              <a:rPr lang="en-US" dirty="0"/>
              <a:t> I/O AR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port ( yang </a:t>
            </a:r>
            <a:r>
              <a:rPr lang="en-US" dirty="0" err="1"/>
              <a:t>alamatnya</a:t>
            </a:r>
            <a:r>
              <a:rPr lang="en-US" dirty="0"/>
              <a:t> </a:t>
            </a:r>
            <a:r>
              <a:rPr lang="en-US" dirty="0" err="1"/>
              <a:t>ditunjuk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I/O AR )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PC ( Program Counter ) 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IR</a:t>
            </a:r>
            <a:r>
              <a:rPr lang="en-US" dirty="0"/>
              <a:t> ( Instruction Register ) 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AC ( Accumulator )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Menyimpan</a:t>
            </a:r>
            <a:r>
              <a:rPr lang="en-US" dirty="0"/>
              <a:t> data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data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I/O </a:t>
            </a:r>
            <a:r>
              <a:rPr lang="en-US" dirty="0" err="1"/>
              <a:t>Interconection</a:t>
            </a:r>
            <a:r>
              <a:rPr lang="en-US" dirty="0"/>
              <a:t> (</a:t>
            </a:r>
            <a:r>
              <a:rPr lang="en-US" dirty="0" err="1"/>
              <a:t>Sistem</a:t>
            </a:r>
            <a:r>
              <a:rPr lang="en-US" dirty="0"/>
              <a:t> Bus)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Input-Output ( I/O ) </a:t>
            </a:r>
            <a:r>
              <a:rPr lang="en-US" dirty="0" err="1"/>
              <a:t>Interconection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internal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CPU,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ALU</a:t>
            </a:r>
            <a:r>
              <a:rPr lang="en-US" dirty="0"/>
              <a:t>, unit </a:t>
            </a:r>
            <a:r>
              <a:rPr lang="en-US" dirty="0" err="1"/>
              <a:t>kontrol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register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menghubugkan</a:t>
            </a:r>
            <a:r>
              <a:rPr lang="en-US" dirty="0"/>
              <a:t> CPU </a:t>
            </a:r>
            <a:r>
              <a:rPr lang="en-US" dirty="0" err="1"/>
              <a:t>dengan</a:t>
            </a:r>
            <a:r>
              <a:rPr lang="en-US" dirty="0"/>
              <a:t> bus-bus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CPU.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/>
              <a:t>STORED PROGRAM </a:t>
            </a:r>
            <a:r>
              <a:rPr lang="en-US" dirty="0" err="1"/>
              <a:t>KOMPUTER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 Program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mulanya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CPU </a:t>
            </a:r>
            <a:r>
              <a:rPr lang="en-US" dirty="0" err="1"/>
              <a:t>mengharuskan</a:t>
            </a:r>
            <a:r>
              <a:rPr lang="en-US" dirty="0"/>
              <a:t> </a:t>
            </a:r>
            <a:r>
              <a:rPr lang="en-US" dirty="0" err="1"/>
              <a:t>pengkabelan</a:t>
            </a:r>
            <a:r>
              <a:rPr lang="en-US" dirty="0"/>
              <a:t> (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</a:t>
            </a:r>
            <a:r>
              <a:rPr lang="en-US" i="1" dirty="0"/>
              <a:t>fixed-program computers”</a:t>
            </a:r>
          </a:p>
          <a:p>
            <a:r>
              <a:rPr lang="en-US" dirty="0" err="1"/>
              <a:t>Contoh</a:t>
            </a:r>
            <a:r>
              <a:rPr lang="en-US" dirty="0"/>
              <a:t> ENIAC</a:t>
            </a:r>
          </a:p>
        </p:txBody>
      </p:sp>
      <p:pic>
        <p:nvPicPr>
          <p:cNvPr id="2050" name="Picture 2" descr="13012009_1732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3952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Program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Intruksi</a:t>
            </a:r>
            <a:r>
              <a:rPr lang="en-US" dirty="0"/>
              <a:t> </a:t>
            </a:r>
            <a:r>
              <a:rPr lang="en-US" dirty="0" err="1"/>
              <a:t>pengkabelan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program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berkecepatan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: </a:t>
            </a:r>
            <a:r>
              <a:rPr lang="en-US" dirty="0" err="1"/>
              <a:t>ALU</a:t>
            </a:r>
            <a:r>
              <a:rPr lang="en-US" dirty="0"/>
              <a:t>, CU, </a:t>
            </a:r>
            <a:r>
              <a:rPr lang="en-US" dirty="0" err="1"/>
              <a:t>memori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I/O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Konrad</a:t>
            </a:r>
            <a:r>
              <a:rPr lang="en-US" dirty="0"/>
              <a:t> </a:t>
            </a:r>
            <a:r>
              <a:rPr lang="en-US" dirty="0" err="1"/>
              <a:t>Zuse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mengusulkan</a:t>
            </a:r>
            <a:r>
              <a:rPr lang="en-US" dirty="0"/>
              <a:t> </a:t>
            </a:r>
            <a:r>
              <a:rPr lang="en-US" dirty="0" err="1"/>
              <a:t>ide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Harvard architecture of the Harvard Mark I 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John Von Neumann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tulisannya</a:t>
            </a:r>
            <a:r>
              <a:rPr lang="en-US" dirty="0"/>
              <a:t> yang </a:t>
            </a:r>
            <a:r>
              <a:rPr lang="en-US" dirty="0" err="1"/>
              <a:t>berjudul</a:t>
            </a:r>
            <a:r>
              <a:rPr lang="en-US" dirty="0"/>
              <a:t> </a:t>
            </a:r>
            <a:r>
              <a:rPr lang="en-US" i="1" dirty="0"/>
              <a:t>"First Draft of a report on the </a:t>
            </a:r>
            <a:r>
              <a:rPr lang="en-US" i="1" dirty="0" err="1"/>
              <a:t>EDVAC</a:t>
            </a:r>
            <a:r>
              <a:rPr lang="en-US" i="1" dirty="0"/>
              <a:t>"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Harvard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600200"/>
            <a:ext cx="7924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Merupakan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arsitektur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diciptakan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000" dirty="0" err="1"/>
              <a:t>Konrad</a:t>
            </a:r>
            <a:r>
              <a:rPr lang="en-US" sz="4000" dirty="0"/>
              <a:t> </a:t>
            </a:r>
            <a:r>
              <a:rPr lang="en-US" sz="4000" dirty="0" err="1"/>
              <a:t>Zuse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arsitektur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Harvard, data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berbeda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Arsitektur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komputer-komputer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Van Neumann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000" dirty="0" err="1"/>
              <a:t>Merupakan</a:t>
            </a:r>
            <a:r>
              <a:rPr lang="en-US" sz="4000" dirty="0"/>
              <a:t> </a:t>
            </a:r>
            <a:r>
              <a:rPr lang="en-US" sz="4000" dirty="0" err="1"/>
              <a:t>arsitektur</a:t>
            </a:r>
            <a:r>
              <a:rPr lang="en-US" sz="4000" dirty="0"/>
              <a:t> yang </a:t>
            </a:r>
            <a:r>
              <a:rPr lang="en-US" sz="4000" dirty="0" err="1"/>
              <a:t>diciptakan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John von Neumann.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arsitektur</a:t>
            </a:r>
            <a:r>
              <a:rPr lang="en-US" sz="4000" dirty="0"/>
              <a:t> von Neumann, data </a:t>
            </a:r>
            <a:r>
              <a:rPr lang="en-US" sz="4000" dirty="0" err="1"/>
              <a:t>dan</a:t>
            </a:r>
            <a:r>
              <a:rPr lang="en-US" sz="4000" dirty="0"/>
              <a:t> program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simpan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satu</a:t>
            </a:r>
            <a:r>
              <a:rPr lang="en-US" sz="4000" dirty="0"/>
              <a:t> </a:t>
            </a:r>
            <a:r>
              <a:rPr lang="en-US" sz="4000" dirty="0" err="1"/>
              <a:t>memori</a:t>
            </a:r>
            <a:r>
              <a:rPr lang="en-US" sz="4000" dirty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000" dirty="0" err="1"/>
              <a:t>Arsitektur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digunakan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 err="1"/>
              <a:t>hampir</a:t>
            </a:r>
            <a:r>
              <a:rPr lang="en-US" sz="4000" dirty="0"/>
              <a:t> </a:t>
            </a:r>
            <a:r>
              <a:rPr lang="en-US" sz="4000" dirty="0" err="1"/>
              <a:t>semua</a:t>
            </a:r>
            <a:r>
              <a:rPr lang="en-US" sz="4000" dirty="0"/>
              <a:t> </a:t>
            </a:r>
            <a:r>
              <a:rPr lang="en-US" sz="4000" dirty="0" err="1"/>
              <a:t>komputer</a:t>
            </a:r>
            <a:r>
              <a:rPr lang="en-US" sz="4000" dirty="0"/>
              <a:t> </a:t>
            </a:r>
            <a:r>
              <a:rPr lang="en-US" sz="4000" dirty="0" err="1"/>
              <a:t>saat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724400" y="1295400"/>
            <a:ext cx="40386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Harvard</a:t>
            </a:r>
          </a:p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8600" y="1295400"/>
            <a:ext cx="40386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Von Neumann</a:t>
            </a:r>
          </a:p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10200" y="1524000"/>
            <a:ext cx="13716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CPU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914400" y="1600200"/>
            <a:ext cx="13716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CPU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Program Computer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876800"/>
            <a:ext cx="1219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INPUT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4876800"/>
            <a:ext cx="13716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OUTPUT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1981200"/>
            <a:ext cx="1524000" cy="228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DATA </a:t>
            </a:r>
          </a:p>
          <a:p>
            <a:pPr algn="ctr"/>
            <a:r>
              <a:rPr lang="en-US" b="1" dirty="0"/>
              <a:t>and  </a:t>
            </a:r>
          </a:p>
          <a:p>
            <a:pPr algn="ctr"/>
            <a:r>
              <a:rPr lang="en-US" b="1" dirty="0"/>
              <a:t>PROGRAM </a:t>
            </a:r>
          </a:p>
          <a:p>
            <a:pPr algn="ctr"/>
            <a:r>
              <a:rPr lang="en-US" b="1" dirty="0"/>
              <a:t>STORAGE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200" y="3505200"/>
            <a:ext cx="8382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ALU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219200" y="1981200"/>
            <a:ext cx="838200" cy="876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CU</a:t>
            </a:r>
          </a:p>
        </p:txBody>
      </p:sp>
      <p:sp>
        <p:nvSpPr>
          <p:cNvPr id="18" name="Up Arrow 17"/>
          <p:cNvSpPr/>
          <p:nvPr/>
        </p:nvSpPr>
        <p:spPr>
          <a:xfrm>
            <a:off x="1219200" y="43434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1219200" y="29718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1752600" y="43434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0800000">
            <a:off x="1676400" y="29718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16200000">
            <a:off x="2133600" y="24384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2133600" y="21336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6200000">
            <a:off x="2133600" y="38100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2133600" y="35052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00600" y="5029200"/>
            <a:ext cx="1219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INPUT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48400" y="5029200"/>
            <a:ext cx="13716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OUTPUT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15200" y="1600200"/>
            <a:ext cx="13716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DATA</a:t>
            </a:r>
          </a:p>
          <a:p>
            <a:pPr algn="ctr"/>
            <a:r>
              <a:rPr lang="en-US" b="1" dirty="0"/>
              <a:t>STORAGE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15000" y="3429000"/>
            <a:ext cx="8382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ALU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715000" y="1905000"/>
            <a:ext cx="838200" cy="876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CU</a:t>
            </a:r>
          </a:p>
        </p:txBody>
      </p:sp>
      <p:sp>
        <p:nvSpPr>
          <p:cNvPr id="42" name="Up Arrow 41"/>
          <p:cNvSpPr/>
          <p:nvPr/>
        </p:nvSpPr>
        <p:spPr>
          <a:xfrm>
            <a:off x="5715000" y="44958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5715000" y="28956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 rot="10800000">
            <a:off x="6248400" y="44958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 rot="10800000">
            <a:off x="6172200" y="28956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16200000">
            <a:off x="6934200" y="21336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 rot="5400000">
            <a:off x="6934200" y="18288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315200" y="3200400"/>
            <a:ext cx="13716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DATA</a:t>
            </a:r>
          </a:p>
          <a:p>
            <a:pPr algn="ctr"/>
            <a:r>
              <a:rPr lang="en-US" b="1" dirty="0"/>
              <a:t>STORAGE </a:t>
            </a:r>
          </a:p>
        </p:txBody>
      </p:sp>
      <p:sp>
        <p:nvSpPr>
          <p:cNvPr id="53" name="Up Arrow 52"/>
          <p:cNvSpPr/>
          <p:nvPr/>
        </p:nvSpPr>
        <p:spPr>
          <a:xfrm rot="16200000">
            <a:off x="6934200" y="37338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6934200" y="3429000"/>
            <a:ext cx="304800" cy="457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fontScale="92500" lnSpcReduction="10000"/>
          </a:bodyPr>
          <a:lstStyle/>
          <a:p>
            <a:pPr marL="623888" indent="-623888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yang </a:t>
            </a:r>
            <a:r>
              <a:rPr lang="en-US" dirty="0" err="1"/>
              <a:t>ditargetkan</a:t>
            </a:r>
            <a:r>
              <a:rPr lang="en-US" dirty="0"/>
              <a:t>.</a:t>
            </a:r>
          </a:p>
          <a:p>
            <a:pPr marL="623888" indent="-623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623888" indent="-623888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pPr marL="623888" indent="-623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582613" indent="-582613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data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7498080" cy="1143000"/>
          </a:xfrm>
        </p:spPr>
        <p:txBody>
          <a:bodyPr/>
          <a:lstStyle/>
          <a:p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processor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sekuensial</a:t>
            </a:r>
            <a:r>
              <a:rPr lang="en-US" dirty="0"/>
              <a:t>.</a:t>
            </a:r>
          </a:p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deretan</a:t>
            </a:r>
            <a:r>
              <a:rPr lang="en-US" dirty="0"/>
              <a:t> bit-bit </a:t>
            </a:r>
            <a:r>
              <a:rPr lang="en-US" dirty="0" err="1"/>
              <a:t>logik</a:t>
            </a:r>
            <a:r>
              <a:rPr lang="en-US" dirty="0"/>
              <a:t> 1 </a:t>
            </a:r>
            <a:r>
              <a:rPr lang="en-US" dirty="0" err="1"/>
              <a:t>atau</a:t>
            </a:r>
            <a:r>
              <a:rPr lang="en-US" dirty="0"/>
              <a:t> 0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program.</a:t>
            </a:r>
          </a:p>
          <a:p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Hexa</a:t>
            </a:r>
            <a:r>
              <a:rPr lang="en-US" dirty="0"/>
              <a:t> (HEX)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dibuatlah</a:t>
            </a:r>
            <a:r>
              <a:rPr lang="en-US" dirty="0"/>
              <a:t> </a:t>
            </a:r>
            <a:r>
              <a:rPr lang="en-US" b="1" dirty="0" err="1"/>
              <a:t>bahasa</a:t>
            </a:r>
            <a:r>
              <a:rPr lang="en-US" b="1" dirty="0"/>
              <a:t> assembler (</a:t>
            </a:r>
            <a:r>
              <a:rPr lang="en-US" b="1" dirty="0" err="1"/>
              <a:t>mnemonik</a:t>
            </a:r>
            <a:r>
              <a:rPr lang="en-US" b="1" dirty="0"/>
              <a:t>)</a:t>
            </a:r>
            <a:r>
              <a:rPr lang="en-US" dirty="0"/>
              <a:t>, yang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penyingkatan</a:t>
            </a:r>
            <a:r>
              <a:rPr lang="en-US" dirty="0"/>
              <a:t> </a:t>
            </a:r>
            <a:r>
              <a:rPr lang="en-US" dirty="0" err="1"/>
              <a:t>kata-kata</a:t>
            </a:r>
            <a:r>
              <a:rPr lang="en-US" dirty="0"/>
              <a:t> yang </a:t>
            </a:r>
            <a:r>
              <a:rPr lang="en-US" dirty="0" err="1"/>
              <a:t>dimengerti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err="1"/>
              <a:t>Biner</a:t>
            </a:r>
            <a:r>
              <a:rPr lang="en-US" u="sng" dirty="0"/>
              <a:t> 		</a:t>
            </a:r>
            <a:r>
              <a:rPr lang="en-US" u="sng" dirty="0" err="1"/>
              <a:t>Hexa</a:t>
            </a:r>
            <a:r>
              <a:rPr lang="en-US" u="sng" dirty="0"/>
              <a:t>		Mnemonic</a:t>
            </a:r>
            <a:r>
              <a:rPr lang="en-US" dirty="0"/>
              <a:t>   </a:t>
            </a:r>
          </a:p>
          <a:p>
            <a:pPr>
              <a:buNone/>
            </a:pPr>
            <a:r>
              <a:rPr lang="en-US" dirty="0"/>
              <a:t>10110110		</a:t>
            </a:r>
            <a:r>
              <a:rPr lang="en-US" dirty="0" err="1"/>
              <a:t>B6</a:t>
            </a:r>
            <a:r>
              <a:rPr lang="en-US" dirty="0"/>
              <a:t>		</a:t>
            </a:r>
            <a:r>
              <a:rPr lang="en-US" dirty="0" err="1"/>
              <a:t>LDAA</a:t>
            </a:r>
            <a:r>
              <a:rPr lang="en-US" dirty="0"/>
              <a:t> ...</a:t>
            </a:r>
          </a:p>
          <a:p>
            <a:pPr>
              <a:buNone/>
            </a:pPr>
            <a:r>
              <a:rPr lang="en-US" dirty="0"/>
              <a:t>10010111		97 		</a:t>
            </a:r>
            <a:r>
              <a:rPr lang="en-US" dirty="0" err="1"/>
              <a:t>STAA</a:t>
            </a:r>
            <a:r>
              <a:rPr lang="en-US" dirty="0"/>
              <a:t> ...</a:t>
            </a:r>
          </a:p>
          <a:p>
            <a:pPr>
              <a:buNone/>
            </a:pPr>
            <a:r>
              <a:rPr lang="en-US" dirty="0"/>
              <a:t>01001010		</a:t>
            </a:r>
            <a:r>
              <a:rPr lang="en-US" dirty="0" err="1"/>
              <a:t>4A</a:t>
            </a:r>
            <a:r>
              <a:rPr lang="en-US" dirty="0"/>
              <a:t>		</a:t>
            </a:r>
            <a:r>
              <a:rPr lang="en-US" dirty="0" err="1"/>
              <a:t>DECA</a:t>
            </a:r>
            <a:r>
              <a:rPr lang="en-US" dirty="0"/>
              <a:t> ...</a:t>
            </a:r>
          </a:p>
          <a:p>
            <a:pPr>
              <a:buNone/>
            </a:pPr>
            <a:r>
              <a:rPr lang="en-US" dirty="0"/>
              <a:t>10001010		</a:t>
            </a:r>
            <a:r>
              <a:rPr lang="en-US" dirty="0" err="1"/>
              <a:t>8A</a:t>
            </a:r>
            <a:r>
              <a:rPr lang="en-US" dirty="0"/>
              <a:t>		</a:t>
            </a:r>
            <a:r>
              <a:rPr lang="en-US" dirty="0" err="1"/>
              <a:t>ORAA</a:t>
            </a:r>
            <a:r>
              <a:rPr lang="en-US" dirty="0"/>
              <a:t> ...</a:t>
            </a:r>
          </a:p>
          <a:p>
            <a:pPr>
              <a:buNone/>
            </a:pPr>
            <a:r>
              <a:rPr lang="en-US" dirty="0"/>
              <a:t>00100110		26		</a:t>
            </a:r>
            <a:r>
              <a:rPr lang="en-US" dirty="0" err="1"/>
              <a:t>BNE</a:t>
            </a:r>
            <a:r>
              <a:rPr lang="en-US" dirty="0"/>
              <a:t> ...</a:t>
            </a:r>
          </a:p>
          <a:p>
            <a:pPr>
              <a:buNone/>
            </a:pPr>
            <a:r>
              <a:rPr lang="en-US" dirty="0"/>
              <a:t>00000001		01		</a:t>
            </a:r>
            <a:r>
              <a:rPr lang="en-US" dirty="0" err="1"/>
              <a:t>NOP</a:t>
            </a:r>
            <a:r>
              <a:rPr lang="en-US" dirty="0"/>
              <a:t>...</a:t>
            </a:r>
          </a:p>
          <a:p>
            <a:pPr>
              <a:buNone/>
            </a:pPr>
            <a:r>
              <a:rPr lang="en-US" dirty="0"/>
              <a:t>01111110 		</a:t>
            </a:r>
            <a:r>
              <a:rPr lang="en-US" dirty="0" err="1"/>
              <a:t>7E</a:t>
            </a:r>
            <a:r>
              <a:rPr lang="en-US" dirty="0"/>
              <a:t>		</a:t>
            </a:r>
            <a:r>
              <a:rPr lang="en-US" dirty="0" err="1"/>
              <a:t>JMP</a:t>
            </a:r>
            <a:r>
              <a:rPr lang="en-US" dirty="0"/>
              <a:t> ...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/>
              <a:t>Complex </a:t>
            </a:r>
            <a:r>
              <a:rPr lang="en-US" b="1" i="1" dirty="0" err="1"/>
              <a:t>Intruction</a:t>
            </a:r>
            <a:r>
              <a:rPr lang="en-US" b="1" i="1" dirty="0"/>
              <a:t> Set Computer</a:t>
            </a:r>
          </a:p>
          <a:p>
            <a:r>
              <a:rPr lang="en-US" dirty="0" err="1"/>
              <a:t>Merupakan</a:t>
            </a:r>
            <a:r>
              <a:rPr lang="en-US" dirty="0"/>
              <a:t> set </a:t>
            </a:r>
            <a:r>
              <a:rPr lang="en-US" dirty="0" err="1"/>
              <a:t>intruksi</a:t>
            </a:r>
            <a:r>
              <a:rPr lang="en-US" dirty="0"/>
              <a:t> set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: 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s-ES" dirty="0" err="1"/>
              <a:t>8HC11</a:t>
            </a:r>
            <a:r>
              <a:rPr lang="es-ES" dirty="0"/>
              <a:t> </a:t>
            </a:r>
            <a:r>
              <a:rPr lang="es-ES" dirty="0" err="1"/>
              <a:t>buatan</a:t>
            </a:r>
            <a:r>
              <a:rPr lang="es-ES" dirty="0"/>
              <a:t> Motorola</a:t>
            </a:r>
          </a:p>
          <a:p>
            <a:pPr>
              <a:buNone/>
            </a:pPr>
            <a:r>
              <a:rPr lang="es-ES" dirty="0"/>
              <a:t>	- 80C51 </a:t>
            </a:r>
            <a:r>
              <a:rPr lang="es-ES" dirty="0" err="1"/>
              <a:t>dari</a:t>
            </a:r>
            <a:r>
              <a:rPr lang="es-ES" dirty="0"/>
              <a:t> Intel</a:t>
            </a:r>
          </a:p>
          <a:p>
            <a:pPr>
              <a:buNone/>
            </a:pPr>
            <a:r>
              <a:rPr lang="it-IT" dirty="0"/>
              <a:t>	- pentium 4,dual core,core 2 duo, core i3, core i5, core i7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Reduced Instruction Set Computer</a:t>
            </a:r>
          </a:p>
          <a:p>
            <a:r>
              <a:rPr lang="en-US" dirty="0" err="1"/>
              <a:t>Merupakan</a:t>
            </a:r>
            <a:r>
              <a:rPr lang="en-US" dirty="0"/>
              <a:t> set </a:t>
            </a:r>
            <a:r>
              <a:rPr lang="en-US" dirty="0" err="1"/>
              <a:t>instruksi</a:t>
            </a:r>
            <a:r>
              <a:rPr lang="en-US" dirty="0"/>
              <a:t> program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prosesor</a:t>
            </a:r>
            <a:endParaRPr lang="en-US" dirty="0"/>
          </a:p>
          <a:p>
            <a:r>
              <a:rPr lang="it-IT" dirty="0"/>
              <a:t>Contoh digunakan pada :</a:t>
            </a:r>
          </a:p>
          <a:p>
            <a:pPr>
              <a:buNone/>
            </a:pPr>
            <a:r>
              <a:rPr lang="it-IT" dirty="0"/>
              <a:t>	- PIC12/16CXX dari Microchip</a:t>
            </a:r>
          </a:p>
          <a:p>
            <a:pPr>
              <a:buNone/>
            </a:pPr>
            <a:r>
              <a:rPr lang="it-IT" dirty="0"/>
              <a:t>	- COP8 buatan National Semiconductor</a:t>
            </a:r>
          </a:p>
          <a:p>
            <a:pPr>
              <a:buNone/>
            </a:pPr>
            <a:r>
              <a:rPr lang="it-IT" dirty="0"/>
              <a:t>	- prosesor power PC, Sparc, Alpha, Ultra sparc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Memori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600200"/>
            <a:ext cx="48768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(yang </a:t>
            </a:r>
            <a:r>
              <a:rPr lang="en-US" dirty="0" err="1"/>
              <a:t>disederhanakan</a:t>
            </a:r>
            <a:r>
              <a:rPr lang="en-US" dirty="0"/>
              <a:t>)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</a:p>
          <a:p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 (</a:t>
            </a:r>
            <a:r>
              <a:rPr lang="en-US" dirty="0" err="1"/>
              <a:t>baris</a:t>
            </a:r>
            <a:r>
              <a:rPr lang="en-US" dirty="0"/>
              <a:t>): 1 (</a:t>
            </a:r>
            <a:r>
              <a:rPr lang="en-US" dirty="0" err="1"/>
              <a:t>kolom</a:t>
            </a:r>
            <a:r>
              <a:rPr lang="en-US" dirty="0"/>
              <a:t>) </a:t>
            </a:r>
            <a:r>
              <a:rPr lang="en-US" dirty="0" err="1"/>
              <a:t>hingga</a:t>
            </a:r>
            <a:r>
              <a:rPr lang="en-US" dirty="0"/>
              <a:t> 6:4. Unit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bertanggung-jawab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unit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data-data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 register (A, B, C, D, E </a:t>
            </a:r>
            <a:r>
              <a:rPr lang="en-US" dirty="0" err="1"/>
              <a:t>atau</a:t>
            </a:r>
            <a:r>
              <a:rPr lang="en-US" dirty="0"/>
              <a:t> F). </a:t>
            </a:r>
          </a:p>
          <a:p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(</a:t>
            </a:r>
            <a:r>
              <a:rPr lang="en-US" i="1" dirty="0"/>
              <a:t>product</a:t>
            </a:r>
            <a:r>
              <a:rPr lang="en-US" dirty="0"/>
              <a:t>)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2:3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5:2,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2:3.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67385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Pendekatan</a:t>
            </a:r>
            <a:r>
              <a:rPr lang="en-US" b="1" dirty="0"/>
              <a:t> CISC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302752" cy="5410200"/>
          </a:xfrm>
        </p:spPr>
        <p:txBody>
          <a:bodyPr>
            <a:noAutofit/>
          </a:bodyPr>
          <a:lstStyle/>
          <a:p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arsitektur</a:t>
            </a:r>
            <a:r>
              <a:rPr lang="en-US" sz="2200" dirty="0"/>
              <a:t> CISC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melaksanakan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perintah</a:t>
            </a:r>
            <a:r>
              <a:rPr lang="en-US" sz="2200" dirty="0"/>
              <a:t> </a:t>
            </a:r>
            <a:r>
              <a:rPr lang="en-US" sz="2200" dirty="0" err="1"/>
              <a:t>cukup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</a:t>
            </a:r>
            <a:r>
              <a:rPr lang="en-US" sz="2200" dirty="0" err="1"/>
              <a:t>bahasa</a:t>
            </a:r>
            <a:r>
              <a:rPr lang="en-US" sz="2200" dirty="0"/>
              <a:t> </a:t>
            </a:r>
            <a:r>
              <a:rPr lang="en-US" sz="2200" dirty="0" err="1"/>
              <a:t>mesin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 </a:t>
            </a:r>
            <a:r>
              <a:rPr lang="en-US" sz="2200" dirty="0" err="1"/>
              <a:t>mungkin</a:t>
            </a:r>
            <a:r>
              <a:rPr lang="en-US" sz="2200" dirty="0"/>
              <a:t>. Hal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tercapai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perangkat</a:t>
            </a:r>
            <a:r>
              <a:rPr lang="en-US" sz="2200" dirty="0"/>
              <a:t> </a:t>
            </a:r>
            <a:r>
              <a:rPr lang="en-US" sz="2200" dirty="0" err="1"/>
              <a:t>keras</a:t>
            </a:r>
            <a:r>
              <a:rPr lang="en-US" sz="2200" dirty="0"/>
              <a:t> </a:t>
            </a:r>
            <a:r>
              <a:rPr lang="en-US" sz="2200" dirty="0" err="1"/>
              <a:t>prosesor</a:t>
            </a:r>
            <a:r>
              <a:rPr lang="en-US" sz="2200" dirty="0"/>
              <a:t>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memahami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menjalankan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rangkaian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.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contoh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kali </a:t>
            </a:r>
            <a:r>
              <a:rPr lang="en-US" sz="2200" dirty="0" err="1"/>
              <a:t>ini</a:t>
            </a:r>
            <a:r>
              <a:rPr lang="en-US" sz="2200" dirty="0"/>
              <a:t>,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prosesor</a:t>
            </a:r>
            <a:r>
              <a:rPr lang="en-US" sz="2200" dirty="0"/>
              <a:t> CISC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dilengkapi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instruksi</a:t>
            </a:r>
            <a:r>
              <a:rPr lang="en-US" sz="2200" dirty="0"/>
              <a:t> </a:t>
            </a:r>
            <a:r>
              <a:rPr lang="en-US" sz="2200" dirty="0" err="1"/>
              <a:t>khusus</a:t>
            </a:r>
            <a:r>
              <a:rPr lang="en-US" sz="2200" dirty="0"/>
              <a:t>, yang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beri</a:t>
            </a:r>
            <a:r>
              <a:rPr lang="en-US" sz="2200" dirty="0"/>
              <a:t> </a:t>
            </a:r>
            <a:r>
              <a:rPr lang="en-US" sz="2200" dirty="0" err="1"/>
              <a:t>nama</a:t>
            </a:r>
            <a:r>
              <a:rPr lang="en-US" sz="2200" dirty="0"/>
              <a:t> MULT. </a:t>
            </a:r>
            <a:r>
              <a:rPr lang="en-US" sz="2200" dirty="0" err="1"/>
              <a:t>Saat</a:t>
            </a:r>
            <a:r>
              <a:rPr lang="en-US" sz="2200" dirty="0"/>
              <a:t> </a:t>
            </a:r>
            <a:r>
              <a:rPr lang="en-US" sz="2200" dirty="0" err="1"/>
              <a:t>dijalankan</a:t>
            </a:r>
            <a:r>
              <a:rPr lang="en-US" sz="2200" dirty="0"/>
              <a:t>, </a:t>
            </a:r>
            <a:r>
              <a:rPr lang="en-US" sz="2200" dirty="0" err="1"/>
              <a:t>instruksi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membaca</a:t>
            </a:r>
            <a:r>
              <a:rPr lang="en-US" sz="2200" dirty="0"/>
              <a:t> </a:t>
            </a:r>
            <a:r>
              <a:rPr lang="en-US" sz="2200" dirty="0" err="1"/>
              <a:t>dua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menyimpannya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2 register yang </a:t>
            </a:r>
            <a:r>
              <a:rPr lang="en-US" sz="2200" dirty="0" err="1"/>
              <a:t>berbeda</a:t>
            </a:r>
            <a:r>
              <a:rPr lang="en-US" sz="2200" dirty="0"/>
              <a:t>,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perkalian</a:t>
            </a:r>
            <a:r>
              <a:rPr lang="en-US" sz="2200" dirty="0"/>
              <a:t> </a:t>
            </a:r>
            <a:r>
              <a:rPr lang="en-US" sz="2200" dirty="0" err="1"/>
              <a:t>operan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unit </a:t>
            </a:r>
            <a:r>
              <a:rPr lang="en-US" sz="2200" dirty="0" err="1"/>
              <a:t>eksekusi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kemudian</a:t>
            </a:r>
            <a:r>
              <a:rPr lang="en-US" sz="2200" dirty="0"/>
              <a:t> </a:t>
            </a:r>
            <a:r>
              <a:rPr lang="en-US" sz="2200" dirty="0" err="1"/>
              <a:t>mengambalikan</a:t>
            </a:r>
            <a:r>
              <a:rPr lang="en-US" sz="2200" dirty="0"/>
              <a:t> </a:t>
            </a:r>
            <a:r>
              <a:rPr lang="en-US" sz="2200" dirty="0" err="1"/>
              <a:t>lagi</a:t>
            </a:r>
            <a:r>
              <a:rPr lang="en-US" sz="2200" dirty="0"/>
              <a:t> </a:t>
            </a:r>
            <a:r>
              <a:rPr lang="en-US" sz="2200" dirty="0" err="1"/>
              <a:t>hasilnya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register yang </a:t>
            </a:r>
            <a:r>
              <a:rPr lang="en-US" sz="2200" dirty="0" err="1"/>
              <a:t>benar</a:t>
            </a:r>
            <a:r>
              <a:rPr lang="en-US" sz="2200" dirty="0"/>
              <a:t>. </a:t>
            </a:r>
            <a:r>
              <a:rPr lang="en-US" sz="2200" dirty="0" err="1"/>
              <a:t>Jadi</a:t>
            </a:r>
            <a:r>
              <a:rPr lang="en-US" sz="2200" dirty="0"/>
              <a:t> </a:t>
            </a:r>
            <a:r>
              <a:rPr lang="en-US" sz="2200" dirty="0" err="1"/>
              <a:t>instruksi-nya</a:t>
            </a:r>
            <a:r>
              <a:rPr lang="en-US" sz="2200" dirty="0"/>
              <a:t> </a:t>
            </a:r>
            <a:r>
              <a:rPr lang="en-US" sz="2200" dirty="0" err="1"/>
              <a:t>cukup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saja</a:t>
            </a:r>
            <a:r>
              <a:rPr lang="en-US" sz="2200" dirty="0"/>
              <a:t>…</a:t>
            </a:r>
          </a:p>
          <a:p>
            <a:pPr lvl="1">
              <a:buNone/>
            </a:pPr>
            <a:r>
              <a:rPr lang="en-US" sz="2200" b="1" dirty="0"/>
              <a:t>MULT 2:3, 5:2</a:t>
            </a:r>
            <a:endParaRPr lang="en-US" sz="2200" dirty="0"/>
          </a:p>
          <a:p>
            <a:r>
              <a:rPr lang="en-US" sz="2200" dirty="0"/>
              <a:t>MULT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dikenal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“complex instruction”,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instruksi</a:t>
            </a:r>
            <a:r>
              <a:rPr lang="en-US" sz="2200" dirty="0"/>
              <a:t> yang </a:t>
            </a:r>
            <a:r>
              <a:rPr lang="en-US" sz="2200" dirty="0" err="1"/>
              <a:t>kompleks</a:t>
            </a:r>
            <a:r>
              <a:rPr lang="en-US" sz="2200" dirty="0"/>
              <a:t>.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memori</a:t>
            </a:r>
            <a:r>
              <a:rPr lang="en-US" sz="2200" dirty="0"/>
              <a:t> </a:t>
            </a:r>
            <a:r>
              <a:rPr lang="en-US" sz="2200" dirty="0" err="1"/>
              <a:t>komputer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memerlukan</a:t>
            </a:r>
            <a:r>
              <a:rPr lang="en-US" sz="2200" dirty="0"/>
              <a:t> </a:t>
            </a:r>
            <a:r>
              <a:rPr lang="en-US" sz="2200" dirty="0" err="1"/>
              <a:t>instruksi</a:t>
            </a:r>
            <a:r>
              <a:rPr lang="en-US" sz="2200" dirty="0"/>
              <a:t> lain </a:t>
            </a:r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fungsi</a:t>
            </a:r>
            <a:r>
              <a:rPr lang="en-US" sz="2200" dirty="0"/>
              <a:t> </a:t>
            </a:r>
            <a:r>
              <a:rPr lang="en-US" sz="2200" dirty="0" err="1"/>
              <a:t>baca</a:t>
            </a:r>
            <a:r>
              <a:rPr lang="en-US" sz="2200" dirty="0"/>
              <a:t> </a:t>
            </a:r>
            <a:r>
              <a:rPr lang="en-US" sz="2200" dirty="0" err="1"/>
              <a:t>maupun</a:t>
            </a:r>
            <a:r>
              <a:rPr lang="en-US" sz="2200" dirty="0"/>
              <a:t> </a:t>
            </a:r>
            <a:r>
              <a:rPr lang="en-US" sz="2200" dirty="0" err="1"/>
              <a:t>menyimpan</a:t>
            </a:r>
            <a:r>
              <a:rPr lang="en-US" sz="2200" dirty="0"/>
              <a:t>.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kompailer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menerjemahkan</a:t>
            </a:r>
            <a:r>
              <a:rPr lang="en-US" dirty="0"/>
              <a:t> </a:t>
            </a:r>
            <a:r>
              <a:rPr lang="en-US" dirty="0" err="1"/>
              <a:t>instruksi-instruksi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tingkat-tinggi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RAM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instruksi-instruksi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Pendekatan</a:t>
            </a:r>
            <a:r>
              <a:rPr lang="en-US" b="1" dirty="0"/>
              <a:t> RISC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2752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Prosesor</a:t>
            </a:r>
            <a:r>
              <a:rPr lang="en-US" dirty="0"/>
              <a:t> RISC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instruksi-instruksi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.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instruksi</a:t>
            </a:r>
            <a:r>
              <a:rPr lang="en-US" dirty="0"/>
              <a:t> ‘MULT’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“LOAD”,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register, “PROD”,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(</a:t>
            </a:r>
            <a:r>
              <a:rPr lang="en-US" dirty="0" err="1"/>
              <a:t>perkalian</a:t>
            </a:r>
            <a:r>
              <a:rPr lang="en-US" dirty="0"/>
              <a:t>)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operan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register (</a:t>
            </a:r>
            <a:r>
              <a:rPr lang="en-US" dirty="0" err="1"/>
              <a:t>bukan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“STORE”,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register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. </a:t>
            </a:r>
          </a:p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agar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“MULT”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 RISC (</a:t>
            </a:r>
            <a:r>
              <a:rPr lang="en-US" dirty="0" err="1"/>
              <a:t>dalam</a:t>
            </a:r>
            <a:r>
              <a:rPr lang="en-US" dirty="0"/>
              <a:t> 4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):</a:t>
            </a:r>
          </a:p>
          <a:p>
            <a:pPr>
              <a:buNone/>
            </a:pPr>
            <a:r>
              <a:rPr lang="en-US" b="1" dirty="0"/>
              <a:t>	LOAD A, 2:3</a:t>
            </a:r>
            <a:br>
              <a:rPr lang="en-US" b="1" dirty="0"/>
            </a:br>
            <a:r>
              <a:rPr lang="en-US" b="1" dirty="0"/>
              <a:t>LOAD B, 5:2</a:t>
            </a:r>
            <a:br>
              <a:rPr lang="en-US" b="1" dirty="0"/>
            </a:br>
            <a:r>
              <a:rPr lang="en-US" b="1" dirty="0"/>
              <a:t>PROD A, B</a:t>
            </a:r>
            <a:br>
              <a:rPr lang="en-US" b="1" dirty="0"/>
            </a:br>
            <a:r>
              <a:rPr lang="en-US" b="1" dirty="0"/>
              <a:t>STORE 2:3, 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RAM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instruksi-instruksi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Kompailer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4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8288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828800"/>
            <a:ext cx="2209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Central</a:t>
            </a:r>
          </a:p>
          <a:p>
            <a:pPr algn="ctr"/>
            <a:r>
              <a:rPr lang="en-US" sz="2000" b="1" dirty="0"/>
              <a:t>Processing Unit</a:t>
            </a:r>
          </a:p>
          <a:p>
            <a:pPr algn="ctr"/>
            <a:r>
              <a:rPr lang="en-US" sz="2000" b="1" dirty="0"/>
              <a:t>(CPU)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18288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Output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3276600"/>
            <a:ext cx="2209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Memory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4419600"/>
            <a:ext cx="7498080" cy="213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K</a:t>
            </a:r>
            <a:r>
              <a:rPr lang="id-ID" dirty="0"/>
              <a:t>omponen utama Sistem Komputer : </a:t>
            </a:r>
            <a:endParaRPr lang="en-US" dirty="0"/>
          </a:p>
          <a:p>
            <a:pPr lvl="0"/>
            <a:r>
              <a:rPr lang="id-ID" dirty="0"/>
              <a:t>CPU</a:t>
            </a:r>
            <a:endParaRPr lang="en-US" dirty="0"/>
          </a:p>
          <a:p>
            <a:pPr lvl="0"/>
            <a:r>
              <a:rPr lang="id-ID" dirty="0"/>
              <a:t>Memori ( primer dan sekunder ).</a:t>
            </a:r>
            <a:endParaRPr lang="en-US" dirty="0"/>
          </a:p>
          <a:p>
            <a:pPr lvl="0"/>
            <a:r>
              <a:rPr lang="id-ID" dirty="0"/>
              <a:t>Peralatan masukan/keluaran ( I/O devices )</a:t>
            </a:r>
            <a:endParaRPr lang="en-US" dirty="0"/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819400" y="2133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91200" y="2133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724400" y="28956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191000" y="2895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Bagaimanapun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,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RISC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detak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program (yang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“MULT”. </a:t>
            </a:r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prosesor</a:t>
            </a:r>
            <a:r>
              <a:rPr lang="en-US" dirty="0"/>
              <a:t> RISC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transistor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CISC,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menyisakan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register-register </a:t>
            </a:r>
            <a:r>
              <a:rPr lang="en-US" dirty="0" err="1"/>
              <a:t>serbaguna</a:t>
            </a:r>
            <a:r>
              <a:rPr lang="en-US" dirty="0"/>
              <a:t> (</a:t>
            </a:r>
            <a:r>
              <a:rPr lang="en-US" i="1" dirty="0"/>
              <a:t>general purpose registers</a:t>
            </a:r>
            <a:r>
              <a:rPr lang="en-US" dirty="0"/>
              <a:t>).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(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detak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i="1" dirty="0"/>
              <a:t>pipelining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“LOAD” </a:t>
            </a:r>
            <a:r>
              <a:rPr lang="en-US" dirty="0" err="1"/>
              <a:t>dan</a:t>
            </a:r>
            <a:r>
              <a:rPr lang="en-US" dirty="0"/>
              <a:t> “STORE”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CISC,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“MULT” </a:t>
            </a:r>
            <a:r>
              <a:rPr lang="en-US" dirty="0" err="1"/>
              <a:t>dieksekusi</a:t>
            </a:r>
            <a:r>
              <a:rPr lang="en-US" dirty="0"/>
              <a:t>,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register,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operan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menyimpan-ulang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register.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RISC, </a:t>
            </a:r>
            <a:r>
              <a:rPr lang="en-US" dirty="0" err="1"/>
              <a:t>operan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register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data lain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register yang </a:t>
            </a:r>
            <a:r>
              <a:rPr lang="en-US" dirty="0" err="1"/>
              <a:t>bersangkutan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RISC </a:t>
            </a:r>
            <a:r>
              <a:rPr lang="en-US" dirty="0" err="1"/>
              <a:t>vs</a:t>
            </a:r>
            <a:r>
              <a:rPr lang="en-US" dirty="0"/>
              <a:t> CISC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600" y="1828800"/>
          <a:ext cx="8153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RISC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Verdana"/>
                        </a:rPr>
                        <a:t>Penekanan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Verdana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Verdana"/>
                        </a:rPr>
                        <a:t>pada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Verdana"/>
                        </a:rPr>
                      </a:br>
                      <a:r>
                        <a:rPr lang="en-US" dirty="0" err="1">
                          <a:solidFill>
                            <a:srgbClr val="FF0000"/>
                          </a:solidFill>
                          <a:latin typeface="Verdana"/>
                        </a:rPr>
                        <a:t>perangkat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Verdana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Verdana"/>
                        </a:rPr>
                        <a:t>keras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  <a:latin typeface="Verdana"/>
                        </a:rPr>
                        <a:t>Penekanan pada</a:t>
                      </a:r>
                      <a:br>
                        <a:rPr lang="en-US">
                          <a:solidFill>
                            <a:srgbClr val="0000FF"/>
                          </a:solidFill>
                          <a:latin typeface="Verdana"/>
                        </a:rPr>
                      </a:br>
                      <a:r>
                        <a:rPr lang="en-US">
                          <a:solidFill>
                            <a:srgbClr val="0000FF"/>
                          </a:solidFill>
                          <a:latin typeface="Verdana"/>
                        </a:rPr>
                        <a:t>perangkat lunak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Verdana"/>
                        </a:rPr>
                        <a:t>Termasuk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Verdana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Verdana"/>
                        </a:rPr>
                        <a:t>instruksi</a:t>
                      </a:r>
                      <a:br>
                        <a:rPr lang="en-US" dirty="0">
                          <a:solidFill>
                            <a:srgbClr val="FF0000"/>
                          </a:solidFill>
                          <a:latin typeface="Verdana"/>
                        </a:rPr>
                      </a:br>
                      <a:r>
                        <a:rPr lang="en-US" dirty="0" err="1">
                          <a:solidFill>
                            <a:srgbClr val="FF0000"/>
                          </a:solidFill>
                          <a:latin typeface="Verdana"/>
                        </a:rPr>
                        <a:t>kompleks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Verdana"/>
                        </a:rPr>
                        <a:t> multi-clock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  <a:latin typeface="Verdana"/>
                        </a:rPr>
                        <a:t>Single-clock, hanya</a:t>
                      </a:r>
                      <a:br>
                        <a:rPr lang="en-US">
                          <a:solidFill>
                            <a:srgbClr val="0000FF"/>
                          </a:solidFill>
                          <a:latin typeface="Verdana"/>
                        </a:rPr>
                      </a:br>
                      <a:r>
                        <a:rPr lang="en-US">
                          <a:solidFill>
                            <a:srgbClr val="0000FF"/>
                          </a:solidFill>
                          <a:latin typeface="Verdana"/>
                        </a:rPr>
                        <a:t>sejumlah kecil instruksi</a:t>
                      </a:r>
                      <a:br>
                        <a:rPr lang="en-US">
                          <a:solidFill>
                            <a:srgbClr val="0000FF"/>
                          </a:solidFill>
                          <a:latin typeface="Verdana"/>
                        </a:rPr>
                      </a:b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rgbClr val="FF0000"/>
                          </a:solidFill>
                          <a:latin typeface="Verdana"/>
                        </a:rPr>
                        <a:t>Memori-ke-memori:</a:t>
                      </a:r>
                      <a:br>
                        <a:rPr lang="da-DK" dirty="0">
                          <a:solidFill>
                            <a:srgbClr val="FF0000"/>
                          </a:solidFill>
                          <a:latin typeface="Verdana"/>
                        </a:rPr>
                      </a:br>
                      <a:r>
                        <a:rPr lang="da-DK" dirty="0">
                          <a:solidFill>
                            <a:srgbClr val="FF0000"/>
                          </a:solidFill>
                          <a:latin typeface="Verdana"/>
                        </a:rPr>
                        <a:t>“LOAD” dan “STORE”</a:t>
                      </a:r>
                      <a:br>
                        <a:rPr lang="da-DK" dirty="0">
                          <a:solidFill>
                            <a:srgbClr val="FF0000"/>
                          </a:solidFill>
                          <a:latin typeface="Verdana"/>
                        </a:rPr>
                      </a:br>
                      <a:r>
                        <a:rPr lang="da-DK" dirty="0">
                          <a:solidFill>
                            <a:srgbClr val="FF0000"/>
                          </a:solidFill>
                          <a:latin typeface="Verdana"/>
                        </a:rPr>
                        <a:t>saling bekerjasama</a:t>
                      </a:r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Register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ke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 register:</a:t>
                      </a:r>
                      <a:b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</a:b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“LOAD”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dan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 “STORE”</a:t>
                      </a:r>
                      <a:b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</a:b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adalah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 instruksi2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terpisah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>
                          <a:solidFill>
                            <a:srgbClr val="FF0000"/>
                          </a:solidFill>
                          <a:latin typeface="Verdana"/>
                        </a:rPr>
                        <a:t>Ukuran kode kecil,</a:t>
                      </a:r>
                      <a:br>
                        <a:rPr lang="da-DK">
                          <a:solidFill>
                            <a:srgbClr val="FF0000"/>
                          </a:solidFill>
                          <a:latin typeface="Verdana"/>
                        </a:rPr>
                      </a:br>
                      <a:r>
                        <a:rPr lang="da-DK">
                          <a:solidFill>
                            <a:srgbClr val="FF0000"/>
                          </a:solidFill>
                          <a:latin typeface="Verdana"/>
                        </a:rPr>
                        <a:t>kecepatan rendah </a:t>
                      </a:r>
                      <a:endParaRPr lang="da-D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Ukuran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kode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besar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,</a:t>
                      </a:r>
                      <a:b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</a:b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kecepatan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 (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relatif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)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tinggi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  <a:latin typeface="Verdana"/>
                        </a:rPr>
                        <a:t>Transistor digunakan untuk</a:t>
                      </a:r>
                      <a:br>
                        <a:rPr lang="en-US">
                          <a:solidFill>
                            <a:srgbClr val="FF0000"/>
                          </a:solidFill>
                          <a:latin typeface="Verdana"/>
                        </a:rPr>
                      </a:br>
                      <a:r>
                        <a:rPr lang="en-US">
                          <a:solidFill>
                            <a:srgbClr val="FF0000"/>
                          </a:solidFill>
                          <a:latin typeface="Verdana"/>
                        </a:rPr>
                        <a:t>menyimpan instruksi2</a:t>
                      </a:r>
                      <a:br>
                        <a:rPr lang="en-US">
                          <a:solidFill>
                            <a:srgbClr val="FF0000"/>
                          </a:solidFill>
                          <a:latin typeface="Verdana"/>
                        </a:rPr>
                      </a:br>
                      <a:r>
                        <a:rPr lang="en-US">
                          <a:solidFill>
                            <a:srgbClr val="FF0000"/>
                          </a:solidFill>
                          <a:latin typeface="Verdana"/>
                        </a:rPr>
                        <a:t>kompleks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Transistor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banyak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dipakai</a:t>
                      </a:r>
                      <a:b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</a:b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untuk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Verdana"/>
                        </a:rPr>
                        <a:t> register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Verdana"/>
                        </a:rPr>
                        <a:t>memori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CISC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743200"/>
            <a:ext cx="4038600" cy="3886200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MOVLW</a:t>
            </a:r>
            <a:r>
              <a:rPr lang="en-US" sz="2800" dirty="0"/>
              <a:t> </a:t>
            </a:r>
            <a:r>
              <a:rPr lang="en-US" sz="2800" dirty="0" err="1"/>
              <a:t>0x10</a:t>
            </a:r>
            <a:r>
              <a:rPr lang="en-US" sz="2800" dirty="0"/>
              <a:t> 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MOVWF</a:t>
            </a:r>
            <a:r>
              <a:rPr lang="en-US" sz="2800" dirty="0"/>
              <a:t> </a:t>
            </a:r>
            <a:r>
              <a:rPr lang="en-US" sz="2800" dirty="0" err="1"/>
              <a:t>Reg1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MOVLW</a:t>
            </a:r>
            <a:r>
              <a:rPr lang="en-US" sz="2800" dirty="0"/>
              <a:t> </a:t>
            </a:r>
            <a:r>
              <a:rPr lang="en-US" sz="2800" dirty="0" err="1"/>
              <a:t>0x05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MOVWF</a:t>
            </a:r>
            <a:r>
              <a:rPr lang="en-US" sz="2800" dirty="0"/>
              <a:t> </a:t>
            </a:r>
            <a:r>
              <a:rPr lang="en-US" sz="2800" dirty="0" err="1"/>
              <a:t>Reg2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CLRW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LOOP  </a:t>
            </a:r>
            <a:r>
              <a:rPr lang="en-US" sz="2800" dirty="0" err="1"/>
              <a:t>ADDWF</a:t>
            </a:r>
            <a:r>
              <a:rPr lang="en-US" sz="2800" dirty="0"/>
              <a:t>  </a:t>
            </a:r>
            <a:r>
              <a:rPr lang="en-US" sz="2800" dirty="0" err="1"/>
              <a:t>Reg1,0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CFSZ</a:t>
            </a:r>
            <a:r>
              <a:rPr lang="en-US" sz="2800" dirty="0"/>
              <a:t>      </a:t>
            </a:r>
            <a:r>
              <a:rPr lang="en-US" sz="2800" dirty="0" err="1"/>
              <a:t>Reg2,1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GOTO</a:t>
            </a:r>
            <a:r>
              <a:rPr lang="en-US" sz="2800" dirty="0"/>
              <a:t>     LOOP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2743200"/>
            <a:ext cx="3733800" cy="38862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2800" dirty="0"/>
              <a:t>LDAA #$5</a:t>
            </a:r>
          </a:p>
          <a:p>
            <a:r>
              <a:rPr lang="de-DE" sz="2800" dirty="0"/>
              <a:t>LDAB #$10</a:t>
            </a:r>
          </a:p>
          <a:p>
            <a:r>
              <a:rPr lang="de-DE" sz="2800" dirty="0"/>
              <a:t>MUL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95400"/>
            <a:ext cx="8534400" cy="129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perhitungan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perkalian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X 10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200" dirty="0"/>
              <a:t>			</a:t>
            </a:r>
            <a:r>
              <a:rPr lang="en-US" sz="3200" dirty="0" err="1"/>
              <a:t>CISC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err="1"/>
              <a:t>OPCODE</a:t>
            </a:r>
            <a:r>
              <a:rPr lang="en-US" dirty="0"/>
              <a:t> DAN OPERAND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bit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  <a:p>
            <a:r>
              <a:rPr lang="en-US" dirty="0" err="1"/>
              <a:t>Contoh</a:t>
            </a:r>
            <a:endParaRPr lang="en-US" dirty="0"/>
          </a:p>
          <a:p>
            <a:pPr>
              <a:buNone/>
            </a:pPr>
            <a:r>
              <a:rPr lang="en-US" dirty="0"/>
              <a:t>	- Add</a:t>
            </a:r>
          </a:p>
          <a:p>
            <a:pPr>
              <a:buNone/>
            </a:pPr>
            <a:r>
              <a:rPr lang="en-US" dirty="0"/>
              <a:t>	- OR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Mul</a:t>
            </a:r>
            <a:endParaRPr lang="en-US" dirty="0"/>
          </a:p>
          <a:p>
            <a:pPr>
              <a:buNone/>
            </a:pPr>
            <a:r>
              <a:rPr lang="en-US" dirty="0"/>
              <a:t>	- Sub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dll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eksekusi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 </a:t>
            </a:r>
            <a:r>
              <a:rPr lang="en-US" dirty="0" err="1"/>
              <a:t>A,5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 </a:t>
            </a:r>
            <a:r>
              <a:rPr lang="en-US" dirty="0" err="1"/>
              <a:t>B,10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MUL</a:t>
            </a:r>
            <a:r>
              <a:rPr lang="en-US" dirty="0"/>
              <a:t> </a:t>
            </a:r>
            <a:r>
              <a:rPr lang="en-US" dirty="0" err="1"/>
              <a:t>A,B</a:t>
            </a:r>
            <a:endParaRPr lang="en-US" dirty="0"/>
          </a:p>
          <a:p>
            <a:pPr>
              <a:buNone/>
            </a:pPr>
            <a:r>
              <a:rPr lang="en-US" dirty="0" err="1"/>
              <a:t>Mul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Opcode</a:t>
            </a:r>
            <a:endParaRPr lang="en-US" dirty="0"/>
          </a:p>
          <a:p>
            <a:pPr>
              <a:buNone/>
            </a:pPr>
            <a:r>
              <a:rPr lang="en-US" dirty="0"/>
              <a:t>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adalah</a:t>
            </a:r>
            <a:r>
              <a:rPr lang="en-US" dirty="0"/>
              <a:t> operand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INSTRUKSI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Instruksi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i="1" dirty="0"/>
              <a:t>fetch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excecute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i="1" dirty="0"/>
              <a:t>Store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3886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3886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Fetch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8862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excecute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172200" y="3886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0" y="3886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Halt</a:t>
            </a:r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133600" y="4191000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4191000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86400" y="4191000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86600" y="4191000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048500" y="4533900"/>
            <a:ext cx="685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438400" y="4876800"/>
            <a:ext cx="495458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095500" y="4533900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Instruksi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Fetch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opcode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operand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memori</a:t>
            </a:r>
            <a:endParaRPr lang="en-US" dirty="0"/>
          </a:p>
          <a:p>
            <a:r>
              <a:rPr lang="en-US" dirty="0" err="1"/>
              <a:t>Excecute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operan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ALU</a:t>
            </a:r>
            <a:endParaRPr lang="en-US" dirty="0"/>
          </a:p>
          <a:p>
            <a:r>
              <a:rPr lang="en-US" dirty="0"/>
              <a:t>Store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eksekusi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(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)</a:t>
            </a:r>
          </a:p>
          <a:p>
            <a:r>
              <a:rPr lang="en-US" dirty="0"/>
              <a:t>Software (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  <a:p>
            <a:pPr>
              <a:buNone/>
            </a:pPr>
            <a:r>
              <a:rPr lang="en-US" dirty="0"/>
              <a:t>	- Program </a:t>
            </a:r>
            <a:r>
              <a:rPr lang="en-US" dirty="0" err="1"/>
              <a:t>Aplikasi</a:t>
            </a:r>
            <a:endParaRPr lang="en-US" dirty="0"/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pemograman</a:t>
            </a:r>
            <a:endParaRPr lang="en-US" dirty="0"/>
          </a:p>
          <a:p>
            <a:r>
              <a:rPr lang="en-US" dirty="0" err="1"/>
              <a:t>Brainware</a:t>
            </a:r>
            <a:r>
              <a:rPr lang="en-US" dirty="0"/>
              <a:t> (</a:t>
            </a:r>
            <a:r>
              <a:rPr lang="en-US" dirty="0" err="1"/>
              <a:t>Pengguna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KOMPUTASI</a:t>
            </a:r>
            <a:r>
              <a:rPr lang="en-US" dirty="0"/>
              <a:t> SINGLE </a:t>
            </a:r>
            <a:br>
              <a:rPr lang="en-US" dirty="0"/>
            </a:br>
            <a:r>
              <a:rPr lang="en-US" dirty="0"/>
              <a:t>DAN </a:t>
            </a:r>
            <a:br>
              <a:rPr lang="en-US" dirty="0"/>
            </a:br>
            <a:r>
              <a:rPr lang="en-US" dirty="0" err="1"/>
              <a:t>PARALEL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Komputasi</a:t>
            </a:r>
            <a:r>
              <a:rPr lang="en-US" dirty="0"/>
              <a:t> Single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86000"/>
          </a:xfrm>
        </p:spPr>
        <p:txBody>
          <a:bodyPr/>
          <a:lstStyle/>
          <a:p>
            <a:pPr algn="just"/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505200"/>
            <a:ext cx="5791200" cy="237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Paralel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6482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yang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algn="just">
              <a:buNone/>
            </a:pPr>
            <a:r>
              <a:rPr lang="en-US" dirty="0"/>
              <a:t>	- multi tasking</a:t>
            </a:r>
          </a:p>
          <a:p>
            <a:pPr algn="just">
              <a:buNone/>
            </a:pPr>
            <a:r>
              <a:rPr lang="en-US" dirty="0"/>
              <a:t>	- multi processing</a:t>
            </a:r>
          </a:p>
          <a:p>
            <a:pPr algn="just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962400"/>
            <a:ext cx="3848100" cy="25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86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/>
              <a:t>Pemrosesan</a:t>
            </a:r>
            <a:r>
              <a:rPr lang="en-US" b="1" dirty="0"/>
              <a:t> </a:t>
            </a:r>
            <a:r>
              <a:rPr lang="en-US" b="1" dirty="0" err="1"/>
              <a:t>paralel</a:t>
            </a:r>
            <a:r>
              <a:rPr lang="en-US" dirty="0"/>
              <a:t> (parallel processing)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penggunakan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CPU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program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0"/>
            <a:ext cx="7498080" cy="1143000"/>
          </a:xfrm>
        </p:spPr>
        <p:txBody>
          <a:bodyPr/>
          <a:lstStyle/>
          <a:p>
            <a:r>
              <a:rPr lang="en-US" dirty="0" err="1"/>
              <a:t>TAKSONOMI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Taksonomi</a:t>
            </a:r>
            <a:r>
              <a:rPr lang="en-US" dirty="0"/>
              <a:t> </a:t>
            </a:r>
            <a:r>
              <a:rPr lang="en-US" dirty="0" err="1"/>
              <a:t>FLynn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b="1" dirty="0" err="1"/>
              <a:t>Taksonomi</a:t>
            </a:r>
            <a:r>
              <a:rPr lang="en-US" b="1" dirty="0"/>
              <a:t> Flynn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 </a:t>
            </a:r>
            <a:r>
              <a:rPr lang="en-US" b="1" dirty="0">
                <a:hlinkClick r:id="rId2" tooltip="Michael J. Flynn (halaman belum tersedia)"/>
              </a:rPr>
              <a:t>Michael J. Flynn</a:t>
            </a:r>
            <a:r>
              <a:rPr lang="en-US" dirty="0"/>
              <a:t> 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 </a:t>
            </a:r>
            <a:r>
              <a:rPr lang="en-US" dirty="0">
                <a:hlinkClick r:id="rId3" tooltip="1966"/>
              </a:rPr>
              <a:t>1966</a:t>
            </a:r>
            <a:r>
              <a:rPr lang="en-US" dirty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 </a:t>
            </a:r>
            <a:r>
              <a:rPr lang="en-US" dirty="0" err="1">
                <a:hlinkClick r:id="rId4" tooltip="Instruksi (halaman belum tersedia)"/>
              </a:rPr>
              <a:t>instruksi</a:t>
            </a:r>
            <a:r>
              <a:rPr lang="en-US" dirty="0"/>
              <a:t> yang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konkuren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data yang </a:t>
            </a:r>
            <a:r>
              <a:rPr lang="en-US" dirty="0" err="1"/>
              <a:t>diprosesnya</a:t>
            </a:r>
            <a:r>
              <a:rPr lang="en-US" dirty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Taksonomi</a:t>
            </a:r>
            <a:r>
              <a:rPr lang="en-US" dirty="0"/>
              <a:t> Flynn,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Taksonomi</a:t>
            </a:r>
            <a:r>
              <a:rPr lang="en-US" dirty="0"/>
              <a:t> Flynn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/>
              <a:t>Single Instruction Single Data Stream</a:t>
            </a:r>
            <a:r>
              <a:rPr lang="en-US" dirty="0"/>
              <a:t> (</a:t>
            </a:r>
            <a:r>
              <a:rPr lang="en-US" dirty="0" err="1"/>
              <a:t>SISD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paralelisasi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data.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SISD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PC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mainframe yang </a:t>
            </a:r>
            <a:r>
              <a:rPr lang="en-US" dirty="0" err="1"/>
              <a:t>tua</a:t>
            </a:r>
            <a:r>
              <a:rPr lang="en-US" dirty="0"/>
              <a:t>.</a:t>
            </a:r>
          </a:p>
          <a:p>
            <a:r>
              <a:rPr lang="en-US" b="1" i="1" dirty="0"/>
              <a:t>Multiple Instruction, Single Data Stream</a:t>
            </a:r>
            <a:r>
              <a:rPr lang="en-US" dirty="0"/>
              <a:t> (</a:t>
            </a:r>
            <a:r>
              <a:rPr lang="en-US" dirty="0" err="1"/>
              <a:t>MISD</a:t>
            </a:r>
            <a:r>
              <a:rPr lang="en-US" dirty="0"/>
              <a:t>),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data.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meski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purwarupa</a:t>
            </a:r>
            <a:r>
              <a:rPr lang="en-US" dirty="0"/>
              <a:t> (</a:t>
            </a:r>
            <a:r>
              <a:rPr lang="en-US" dirty="0" err="1"/>
              <a:t>prototipe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Taksonomi</a:t>
            </a:r>
            <a:r>
              <a:rPr lang="en-US" dirty="0"/>
              <a:t> Flynn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Single Instruction, Multiple Data Stream</a:t>
            </a:r>
            <a:r>
              <a:rPr lang="en-US" dirty="0"/>
              <a:t> (</a:t>
            </a:r>
            <a:r>
              <a:rPr lang="en-US" dirty="0" err="1"/>
              <a:t>SIMD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(</a:t>
            </a:r>
            <a:r>
              <a:rPr lang="en-US" i="1" dirty="0"/>
              <a:t>array processor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GPU</a:t>
            </a:r>
            <a:r>
              <a:rPr lang="en-US" dirty="0"/>
              <a:t>.</a:t>
            </a:r>
          </a:p>
          <a:p>
            <a:r>
              <a:rPr lang="en-US" b="1" i="1" dirty="0"/>
              <a:t>Multiple Instruction, Multiple Data stream</a:t>
            </a:r>
            <a:r>
              <a:rPr lang="en-US" dirty="0"/>
              <a:t> (</a:t>
            </a:r>
            <a:r>
              <a:rPr lang="en-US" dirty="0" err="1"/>
              <a:t>MIMD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otonomus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data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MIMD</a:t>
            </a:r>
            <a:r>
              <a:rPr lang="en-US" dirty="0"/>
              <a:t>, </a:t>
            </a:r>
            <a:r>
              <a:rPr lang="en-US" dirty="0" err="1"/>
              <a:t>entah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terdistribusi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828800"/>
          <a:ext cx="7391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r>
                        <a:rPr lang="en-US" sz="28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Satu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Instruksi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Banyak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Instruksi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r>
                        <a:rPr lang="en-US" sz="2800" dirty="0" err="1"/>
                        <a:t>Satu</a:t>
                      </a:r>
                      <a:r>
                        <a:rPr lang="en-US" sz="280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Single Instruction </a:t>
                      </a:r>
                    </a:p>
                    <a:p>
                      <a:r>
                        <a:rPr lang="en-US" sz="2800" dirty="0"/>
                        <a:t>Single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Multiple Instruction </a:t>
                      </a:r>
                    </a:p>
                    <a:p>
                      <a:r>
                        <a:rPr lang="en-US" sz="2800" dirty="0"/>
                        <a:t>Single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r>
                        <a:rPr lang="en-US" sz="2800" dirty="0" err="1"/>
                        <a:t>Banyak</a:t>
                      </a:r>
                      <a:r>
                        <a:rPr lang="en-US" sz="280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Single Instruction </a:t>
                      </a:r>
                    </a:p>
                    <a:p>
                      <a:r>
                        <a:rPr lang="en-US" sz="2800" dirty="0"/>
                        <a:t>Multiple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Multiple Instruction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Multiple Data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620000" cy="665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Hardware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17526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PERIPHERAL DEVICE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25146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Process Device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5908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Input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Device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6600" y="25908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Output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Device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36576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7338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37338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0400" y="4724400"/>
            <a:ext cx="3200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49530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5400" y="49530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CU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4724400"/>
            <a:ext cx="16764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682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i="1" dirty="0"/>
              <a:t>Keyboard</a:t>
            </a:r>
          </a:p>
          <a:p>
            <a:pPr marL="1682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i="1" dirty="0"/>
              <a:t>Mouse</a:t>
            </a:r>
          </a:p>
          <a:p>
            <a:pPr marL="1682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i="1" dirty="0"/>
              <a:t>Joystick</a:t>
            </a:r>
          </a:p>
          <a:p>
            <a:pPr marL="1682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i="1" dirty="0"/>
              <a:t>Light Pen</a:t>
            </a:r>
          </a:p>
          <a:p>
            <a:pPr marL="16827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i="1" dirty="0" err="1"/>
              <a:t>dll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7162800" y="4800600"/>
            <a:ext cx="16764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Monitor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Printer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Ploter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dll</a:t>
            </a:r>
            <a:endParaRPr lang="en-US" dirty="0"/>
          </a:p>
        </p:txBody>
      </p:sp>
      <p:cxnSp>
        <p:nvCxnSpPr>
          <p:cNvPr id="16" name="Shape 15"/>
          <p:cNvCxnSpPr/>
          <p:nvPr/>
        </p:nvCxnSpPr>
        <p:spPr>
          <a:xfrm>
            <a:off x="6629400" y="1981200"/>
            <a:ext cx="838200" cy="533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hape 16"/>
          <p:cNvCxnSpPr/>
          <p:nvPr/>
        </p:nvCxnSpPr>
        <p:spPr>
          <a:xfrm rot="10800000" flipV="1">
            <a:off x="1828800" y="1905000"/>
            <a:ext cx="1295400" cy="5715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2819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19800" y="2743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52800" y="3884613"/>
            <a:ext cx="609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715000" y="3886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000501" y="33147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876801" y="32766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</p:cNvCxnSpPr>
          <p:nvPr/>
        </p:nvCxnSpPr>
        <p:spPr>
          <a:xfrm rot="5400000" flipH="1" flipV="1">
            <a:off x="4572001" y="4495800"/>
            <a:ext cx="4572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13" idx="1"/>
          </p:cNvCxnSpPr>
          <p:nvPr/>
        </p:nvCxnSpPr>
        <p:spPr>
          <a:xfrm>
            <a:off x="4572000" y="5181600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0"/>
          </p:cNvCxnSpPr>
          <p:nvPr/>
        </p:nvCxnSpPr>
        <p:spPr>
          <a:xfrm rot="5400000" flipH="1" flipV="1">
            <a:off x="1028701" y="4000500"/>
            <a:ext cx="1447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7049294" y="3999706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2895600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CPU merupakan  tempat pemroses instruksi-</a:t>
            </a:r>
            <a:r>
              <a:rPr lang="en-US" dirty="0"/>
              <a:t> </a:t>
            </a:r>
            <a:r>
              <a:rPr lang="id-ID" dirty="0"/>
              <a:t>instruksi program</a:t>
            </a:r>
            <a:r>
              <a:rPr lang="en-US" dirty="0"/>
              <a:t>.</a:t>
            </a:r>
          </a:p>
          <a:p>
            <a:r>
              <a:rPr lang="id-ID" dirty="0"/>
              <a:t>pada komputer  mikro disebut dengan  </a:t>
            </a:r>
            <a:r>
              <a:rPr lang="id-ID" i="1" dirty="0"/>
              <a:t>micro-processor</a:t>
            </a:r>
            <a:r>
              <a:rPr lang="id-ID" dirty="0"/>
              <a:t> ( pemroses  mikro )</a:t>
            </a:r>
            <a:r>
              <a:rPr lang="en-US" dirty="0"/>
              <a:t>.</a:t>
            </a:r>
          </a:p>
          <a:p>
            <a:r>
              <a:rPr lang="id-ID" dirty="0"/>
              <a:t>berupa chip yang terdiri dari ribuan hingga jutaan </a:t>
            </a:r>
            <a:r>
              <a:rPr lang="en-US" dirty="0"/>
              <a:t>transistor</a:t>
            </a:r>
          </a:p>
        </p:txBody>
      </p:sp>
      <p:pic>
        <p:nvPicPr>
          <p:cNvPr id="1026" name="Picture 2" descr="13012009_223946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2438400" y="4114800"/>
            <a:ext cx="5181600" cy="250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14478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Input / Output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2590800"/>
            <a:ext cx="6324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CPU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4478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Memory</a:t>
            </a:r>
          </a:p>
        </p:txBody>
      </p:sp>
      <p:sp>
        <p:nvSpPr>
          <p:cNvPr id="11" name="Up Arrow 10"/>
          <p:cNvSpPr/>
          <p:nvPr/>
        </p:nvSpPr>
        <p:spPr>
          <a:xfrm>
            <a:off x="6781800" y="2133600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867400" y="2133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2819400"/>
            <a:ext cx="26670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Aritmatic</a:t>
            </a:r>
            <a:r>
              <a:rPr lang="en-US" dirty="0"/>
              <a:t> and Logical Unit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ALU</a:t>
            </a:r>
            <a:r>
              <a:rPr lang="en-US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3657600"/>
            <a:ext cx="2667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2819400"/>
            <a:ext cx="28194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Unit (CU)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4400" y="3657600"/>
            <a:ext cx="28194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Sistem</a:t>
            </a:r>
            <a:r>
              <a:rPr lang="en-US" dirty="0"/>
              <a:t> Bus</a:t>
            </a:r>
          </a:p>
        </p:txBody>
      </p:sp>
      <p:sp>
        <p:nvSpPr>
          <p:cNvPr id="19" name="Up Arrow 18"/>
          <p:cNvSpPr/>
          <p:nvPr/>
        </p:nvSpPr>
        <p:spPr>
          <a:xfrm>
            <a:off x="2895600" y="2133600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981200" y="2133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4876800"/>
            <a:ext cx="7498080" cy="167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Komponen</a:t>
            </a:r>
            <a:r>
              <a:rPr lang="en-US" dirty="0"/>
              <a:t> CPU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:</a:t>
            </a:r>
          </a:p>
          <a:p>
            <a:pPr>
              <a:buFontTx/>
              <a:buChar char="-"/>
            </a:pPr>
            <a:r>
              <a:rPr lang="en-US" dirty="0"/>
              <a:t>Control Unit		- Register</a:t>
            </a:r>
          </a:p>
          <a:p>
            <a:pPr>
              <a:buFontTx/>
              <a:buChar char="-"/>
            </a:pPr>
            <a:r>
              <a:rPr lang="en-US" dirty="0" err="1"/>
              <a:t>ALU</a:t>
            </a:r>
            <a:r>
              <a:rPr lang="en-US" dirty="0"/>
              <a:t>			- </a:t>
            </a:r>
            <a:r>
              <a:rPr lang="en-US" dirty="0" err="1"/>
              <a:t>Sistem</a:t>
            </a:r>
            <a:r>
              <a:rPr lang="en-US" dirty="0"/>
              <a:t> bus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Unit (CU)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alat-alat</a:t>
            </a:r>
            <a:r>
              <a:rPr lang="en-US" dirty="0"/>
              <a:t> input </a:t>
            </a:r>
            <a:r>
              <a:rPr lang="en-US" dirty="0" err="1"/>
              <a:t>dan</a:t>
            </a:r>
            <a:r>
              <a:rPr lang="en-US" dirty="0"/>
              <a:t> output </a:t>
            </a:r>
          </a:p>
          <a:p>
            <a:pPr lvl="0" algn="just"/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instruksi-instruksi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</a:p>
          <a:p>
            <a:pPr lvl="0" algn="just"/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</a:p>
          <a:p>
            <a:pPr lvl="0" algn="just"/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ALU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 </a:t>
            </a:r>
            <a:r>
              <a:rPr lang="en-US" dirty="0" err="1"/>
              <a:t>aritmatika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ALU</a:t>
            </a:r>
            <a:r>
              <a:rPr lang="en-US" dirty="0"/>
              <a:t> </a:t>
            </a:r>
          </a:p>
          <a:p>
            <a:pPr lvl="0" algn="just"/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saatnya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output.</a:t>
            </a: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6800" y="1219200"/>
            <a:ext cx="7696200" cy="914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Bertugas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mengatur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mengendalikan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peralatan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komputer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yaitu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Aritmatic</a:t>
            </a:r>
            <a:r>
              <a:rPr lang="en-US" dirty="0"/>
              <a:t> and Logical Unit (</a:t>
            </a:r>
            <a:r>
              <a:rPr lang="en-US" dirty="0" err="1"/>
              <a:t>ALU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7640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 </a:t>
            </a:r>
            <a:r>
              <a:rPr lang="en-US" dirty="0" err="1"/>
              <a:t>aritmatika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2058</Words>
  <Application>Microsoft Office PowerPoint</Application>
  <PresentationFormat>On-screen Show (4:3)</PresentationFormat>
  <Paragraphs>372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Verdana</vt:lpstr>
      <vt:lpstr>Wingdings</vt:lpstr>
      <vt:lpstr>Wingdings 2</vt:lpstr>
      <vt:lpstr>Office Theme</vt:lpstr>
      <vt:lpstr>Arsitektur dan Organisasi Komputer</vt:lpstr>
      <vt:lpstr>Sistem Komputer</vt:lpstr>
      <vt:lpstr>Sistem Komputer</vt:lpstr>
      <vt:lpstr>Elemen-elemen Sistem komputer</vt:lpstr>
      <vt:lpstr>Konfigurasi Hardware</vt:lpstr>
      <vt:lpstr>CPU</vt:lpstr>
      <vt:lpstr>Komponen CPU</vt:lpstr>
      <vt:lpstr>Control Unit (CU)</vt:lpstr>
      <vt:lpstr>Aritmatic and Logical Unit (ALU)</vt:lpstr>
      <vt:lpstr>Register</vt:lpstr>
      <vt:lpstr>Buffer Register</vt:lpstr>
      <vt:lpstr>Instruction Register</vt:lpstr>
      <vt:lpstr>I/O Interconection (Sistem Bus)</vt:lpstr>
      <vt:lpstr>STORED PROGRAM KOMPUTER</vt:lpstr>
      <vt:lpstr>Fixed Program Computer</vt:lpstr>
      <vt:lpstr>Stored Program Computer</vt:lpstr>
      <vt:lpstr>Arsitektur Harvard</vt:lpstr>
      <vt:lpstr>Arsitektur Van Neumann</vt:lpstr>
      <vt:lpstr>Stored Program Computer</vt:lpstr>
      <vt:lpstr>INSTRUKSI KOMPUTER</vt:lpstr>
      <vt:lpstr>Instruksi Komputer</vt:lpstr>
      <vt:lpstr>Contoh :</vt:lpstr>
      <vt:lpstr>CISC</vt:lpstr>
      <vt:lpstr>RISC</vt:lpstr>
      <vt:lpstr>Perkalian Dua Bilangan dalam Memori </vt:lpstr>
      <vt:lpstr>Menggunakan Pendekatan CISC </vt:lpstr>
      <vt:lpstr>PowerPoint Presentation</vt:lpstr>
      <vt:lpstr>Menggunakan Pendekatan RISC </vt:lpstr>
      <vt:lpstr>PowerPoint Presentation</vt:lpstr>
      <vt:lpstr>PowerPoint Presentation</vt:lpstr>
      <vt:lpstr>PowerPoint Presentation</vt:lpstr>
      <vt:lpstr>RISC vs CISC</vt:lpstr>
      <vt:lpstr>CONTOH CISC dan RISC</vt:lpstr>
      <vt:lpstr>OPCODE DAN OPERAND</vt:lpstr>
      <vt:lpstr>Opcode</vt:lpstr>
      <vt:lpstr>Operand</vt:lpstr>
      <vt:lpstr>SIKLUS INSTRUKSI</vt:lpstr>
      <vt:lpstr>Siklus Instruksi</vt:lpstr>
      <vt:lpstr>Siklus Instruksi</vt:lpstr>
      <vt:lpstr>KOMPUTASI SINGLE  DAN  PARALEL</vt:lpstr>
      <vt:lpstr>Komputasi Single</vt:lpstr>
      <vt:lpstr>Komputasi Paralel</vt:lpstr>
      <vt:lpstr>Multi processing</vt:lpstr>
      <vt:lpstr>TAKSONOMI KOMPUTER</vt:lpstr>
      <vt:lpstr>Taksonomi FLynn</vt:lpstr>
      <vt:lpstr>Taksonomi Flynn</vt:lpstr>
      <vt:lpstr>Taksonomi Flynn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9</cp:revision>
  <dcterms:created xsi:type="dcterms:W3CDTF">2019-02-05T15:29:14Z</dcterms:created>
  <dcterms:modified xsi:type="dcterms:W3CDTF">2019-05-02T22:55:33Z</dcterms:modified>
</cp:coreProperties>
</file>