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9" r:id="rId1"/>
  </p:sldMasterIdLst>
  <p:sldIdLst>
    <p:sldId id="256" r:id="rId2"/>
    <p:sldId id="294" r:id="rId3"/>
    <p:sldId id="257" r:id="rId4"/>
    <p:sldId id="258" r:id="rId5"/>
    <p:sldId id="259" r:id="rId6"/>
    <p:sldId id="260" r:id="rId7"/>
    <p:sldId id="261" r:id="rId8"/>
    <p:sldId id="267" r:id="rId9"/>
    <p:sldId id="306" r:id="rId10"/>
    <p:sldId id="307" r:id="rId11"/>
    <p:sldId id="308" r:id="rId12"/>
    <p:sldId id="269" r:id="rId13"/>
    <p:sldId id="262" r:id="rId14"/>
    <p:sldId id="268" r:id="rId15"/>
    <p:sldId id="270" r:id="rId16"/>
    <p:sldId id="263" r:id="rId17"/>
    <p:sldId id="264" r:id="rId18"/>
    <p:sldId id="309" r:id="rId19"/>
    <p:sldId id="272" r:id="rId20"/>
    <p:sldId id="315" r:id="rId21"/>
    <p:sldId id="273" r:id="rId22"/>
    <p:sldId id="274" r:id="rId23"/>
    <p:sldId id="310" r:id="rId24"/>
    <p:sldId id="312" r:id="rId25"/>
    <p:sldId id="313" r:id="rId26"/>
    <p:sldId id="314" r:id="rId27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FF9900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618" name="Group 2">
            <a:extLst>
              <a:ext uri="{FF2B5EF4-FFF2-40B4-BE49-F238E27FC236}">
                <a16:creationId xmlns:a16="http://schemas.microsoft.com/office/drawing/2014/main" id="{3BDDEE64-E423-4798-9F14-E68242849A27}"/>
              </a:ext>
            </a:extLst>
          </p:cNvPr>
          <p:cNvGrpSpPr>
            <a:grpSpLocks/>
          </p:cNvGrpSpPr>
          <p:nvPr/>
        </p:nvGrpSpPr>
        <p:grpSpPr bwMode="auto">
          <a:xfrm>
            <a:off x="1658938" y="1600200"/>
            <a:ext cx="6837362" cy="3200400"/>
            <a:chOff x="1045" y="1008"/>
            <a:chExt cx="4307" cy="2016"/>
          </a:xfrm>
        </p:grpSpPr>
        <p:sp>
          <p:nvSpPr>
            <p:cNvPr id="111619" name="Oval 3">
              <a:extLst>
                <a:ext uri="{FF2B5EF4-FFF2-40B4-BE49-F238E27FC236}">
                  <a16:creationId xmlns:a16="http://schemas.microsoft.com/office/drawing/2014/main" id="{AD1CF818-D4DC-483C-9D52-D55302E7721F}"/>
                </a:ext>
              </a:extLst>
            </p:cNvPr>
            <p:cNvSpPr>
              <a:spLocks noChangeArrowheads="1"/>
            </p:cNvSpPr>
            <p:nvPr/>
          </p:nvSpPr>
          <p:spPr bwMode="hidden">
            <a:xfrm flipH="1">
              <a:off x="4392" y="1008"/>
              <a:ext cx="960" cy="9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id-ID" altLang="id-ID" sz="2400">
                <a:latin typeface="Times New Roman" panose="02020603050405020304" pitchFamily="18" charset="0"/>
              </a:endParaRPr>
            </a:p>
          </p:txBody>
        </p:sp>
        <p:sp>
          <p:nvSpPr>
            <p:cNvPr id="111620" name="Oval 4">
              <a:extLst>
                <a:ext uri="{FF2B5EF4-FFF2-40B4-BE49-F238E27FC236}">
                  <a16:creationId xmlns:a16="http://schemas.microsoft.com/office/drawing/2014/main" id="{7849944D-A5A5-465E-B6FF-AA0256BCB6A6}"/>
                </a:ext>
              </a:extLst>
            </p:cNvPr>
            <p:cNvSpPr>
              <a:spLocks noChangeArrowheads="1"/>
            </p:cNvSpPr>
            <p:nvPr/>
          </p:nvSpPr>
          <p:spPr bwMode="hidden">
            <a:xfrm flipH="1">
              <a:off x="3264" y="1008"/>
              <a:ext cx="960" cy="9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id-ID" altLang="id-ID" sz="2400">
                <a:latin typeface="Times New Roman" panose="02020603050405020304" pitchFamily="18" charset="0"/>
              </a:endParaRPr>
            </a:p>
          </p:txBody>
        </p:sp>
        <p:sp>
          <p:nvSpPr>
            <p:cNvPr id="111621" name="Oval 5">
              <a:extLst>
                <a:ext uri="{FF2B5EF4-FFF2-40B4-BE49-F238E27FC236}">
                  <a16:creationId xmlns:a16="http://schemas.microsoft.com/office/drawing/2014/main" id="{19F46B59-470A-4C3B-BD74-8CF1C2C22C6B}"/>
                </a:ext>
              </a:extLst>
            </p:cNvPr>
            <p:cNvSpPr>
              <a:spLocks noChangeArrowheads="1"/>
            </p:cNvSpPr>
            <p:nvPr/>
          </p:nvSpPr>
          <p:spPr bwMode="hidden">
            <a:xfrm flipH="1">
              <a:off x="2136" y="1008"/>
              <a:ext cx="960" cy="960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0E0F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id-ID" altLang="id-ID" sz="2400">
                <a:latin typeface="Times New Roman" panose="02020603050405020304" pitchFamily="18" charset="0"/>
              </a:endParaRPr>
            </a:p>
          </p:txBody>
        </p:sp>
        <p:sp>
          <p:nvSpPr>
            <p:cNvPr id="111622" name="Oval 6">
              <a:extLst>
                <a:ext uri="{FF2B5EF4-FFF2-40B4-BE49-F238E27FC236}">
                  <a16:creationId xmlns:a16="http://schemas.microsoft.com/office/drawing/2014/main" id="{A95AB890-A108-4E2E-AB31-1FFD14C5E3C0}"/>
                </a:ext>
              </a:extLst>
            </p:cNvPr>
            <p:cNvSpPr>
              <a:spLocks noChangeArrowheads="1"/>
            </p:cNvSpPr>
            <p:nvPr/>
          </p:nvSpPr>
          <p:spPr bwMode="hidden">
            <a:xfrm flipH="1">
              <a:off x="2136" y="2064"/>
              <a:ext cx="960" cy="9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id-ID" altLang="id-ID" sz="2400">
                <a:latin typeface="Times New Roman" panose="02020603050405020304" pitchFamily="18" charset="0"/>
              </a:endParaRPr>
            </a:p>
          </p:txBody>
        </p:sp>
        <p:sp>
          <p:nvSpPr>
            <p:cNvPr id="111623" name="Oval 7">
              <a:extLst>
                <a:ext uri="{FF2B5EF4-FFF2-40B4-BE49-F238E27FC236}">
                  <a16:creationId xmlns:a16="http://schemas.microsoft.com/office/drawing/2014/main" id="{C9B15702-5B1E-4EE1-8EAC-869EEC124336}"/>
                </a:ext>
              </a:extLst>
            </p:cNvPr>
            <p:cNvSpPr>
              <a:spLocks noChangeArrowheads="1"/>
            </p:cNvSpPr>
            <p:nvPr/>
          </p:nvSpPr>
          <p:spPr bwMode="hidden">
            <a:xfrm flipH="1">
              <a:off x="1045" y="2064"/>
              <a:ext cx="960" cy="9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id-ID" altLang="id-ID" sz="2400">
                <a:latin typeface="Times New Roman" panose="02020603050405020304" pitchFamily="18" charset="0"/>
              </a:endParaRPr>
            </a:p>
          </p:txBody>
        </p:sp>
        <p:sp>
          <p:nvSpPr>
            <p:cNvPr id="111624" name="Oval 8">
              <a:extLst>
                <a:ext uri="{FF2B5EF4-FFF2-40B4-BE49-F238E27FC236}">
                  <a16:creationId xmlns:a16="http://schemas.microsoft.com/office/drawing/2014/main" id="{A4CB7F17-4B9C-410C-A95D-3B06258BE863}"/>
                </a:ext>
              </a:extLst>
            </p:cNvPr>
            <p:cNvSpPr>
              <a:spLocks noChangeArrowheads="1"/>
            </p:cNvSpPr>
            <p:nvPr/>
          </p:nvSpPr>
          <p:spPr bwMode="hidden">
            <a:xfrm flipH="1">
              <a:off x="4392" y="2064"/>
              <a:ext cx="960" cy="960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0E0F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id-ID" altLang="id-ID" sz="2400">
                <a:latin typeface="Times New Roman" panose="02020603050405020304" pitchFamily="18" charset="0"/>
              </a:endParaRPr>
            </a:p>
          </p:txBody>
        </p:sp>
      </p:grpSp>
      <p:sp>
        <p:nvSpPr>
          <p:cNvPr id="111625" name="Rectangle 9">
            <a:extLst>
              <a:ext uri="{FF2B5EF4-FFF2-40B4-BE49-F238E27FC236}">
                <a16:creationId xmlns:a16="http://schemas.microsoft.com/office/drawing/2014/main" id="{EFE57586-73F4-498B-8236-1E433DCD572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d-ID"/>
          </a:p>
        </p:txBody>
      </p:sp>
      <p:sp>
        <p:nvSpPr>
          <p:cNvPr id="111626" name="Rectangle 10">
            <a:extLst>
              <a:ext uri="{FF2B5EF4-FFF2-40B4-BE49-F238E27FC236}">
                <a16:creationId xmlns:a16="http://schemas.microsoft.com/office/drawing/2014/main" id="{9FE6510D-36AE-4740-8693-1EDE2F3331A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d-ID"/>
          </a:p>
        </p:txBody>
      </p:sp>
      <p:sp>
        <p:nvSpPr>
          <p:cNvPr id="111627" name="Rectangle 11">
            <a:extLst>
              <a:ext uri="{FF2B5EF4-FFF2-40B4-BE49-F238E27FC236}">
                <a16:creationId xmlns:a16="http://schemas.microsoft.com/office/drawing/2014/main" id="{A12760B4-9427-4001-ACBD-1977E37A3D2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E9352C9F-34B5-4438-954C-3C0CF6B1C963}" type="slidenum">
              <a:rPr lang="en-US" altLang="id-ID"/>
              <a:pPr/>
              <a:t>‹#›</a:t>
            </a:fld>
            <a:endParaRPr lang="en-US" altLang="id-ID"/>
          </a:p>
        </p:txBody>
      </p:sp>
      <p:sp>
        <p:nvSpPr>
          <p:cNvPr id="111628" name="Rectangle 12">
            <a:extLst>
              <a:ext uri="{FF2B5EF4-FFF2-40B4-BE49-F238E27FC236}">
                <a16:creationId xmlns:a16="http://schemas.microsoft.com/office/drawing/2014/main" id="{4B55A485-D0D8-4AB0-83AA-A977ADC53AA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1219200"/>
            <a:ext cx="7772400" cy="1933575"/>
          </a:xfrm>
        </p:spPr>
        <p:txBody>
          <a:bodyPr anchor="b"/>
          <a:lstStyle>
            <a:lvl1pPr algn="r">
              <a:defRPr sz="4400"/>
            </a:lvl1pPr>
          </a:lstStyle>
          <a:p>
            <a:pPr lvl="0"/>
            <a:r>
              <a:rPr lang="en-US" altLang="id-ID" noProof="0"/>
              <a:t>Click to edit Master title style</a:t>
            </a:r>
          </a:p>
        </p:txBody>
      </p:sp>
      <p:sp>
        <p:nvSpPr>
          <p:cNvPr id="111629" name="Rectangle 13">
            <a:extLst>
              <a:ext uri="{FF2B5EF4-FFF2-40B4-BE49-F238E27FC236}">
                <a16:creationId xmlns:a16="http://schemas.microsoft.com/office/drawing/2014/main" id="{D914FC4C-37E9-4256-BBD0-117BD45DCBE0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2057400" y="3505200"/>
            <a:ext cx="6400800" cy="1752600"/>
          </a:xfrm>
        </p:spPr>
        <p:txBody>
          <a:bodyPr/>
          <a:lstStyle>
            <a:lvl1pPr marL="0" indent="0" algn="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en-US" altLang="id-ID" noProof="0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ABDF9B-5A87-4E93-A263-32BD96AAA5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5E7CCD-EF59-4A12-BCA4-CFEDBAE9F3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56BA26-C7D0-42F1-BA12-60705042C4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d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82F142-B170-4F58-8E9D-8C44DD0169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d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C02F77-DCE4-4F5F-8C1A-8CBDAA6D5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2F97AC-C542-47EA-9FD3-19836C390057}" type="slidenum">
              <a:rPr lang="en-US" altLang="id-ID"/>
              <a:pPr/>
              <a:t>‹#›</a:t>
            </a:fld>
            <a:endParaRPr lang="en-US" altLang="id-ID"/>
          </a:p>
        </p:txBody>
      </p:sp>
    </p:spTree>
    <p:extLst>
      <p:ext uri="{BB962C8B-B14F-4D97-AF65-F5344CB8AC3E}">
        <p14:creationId xmlns:p14="http://schemas.microsoft.com/office/powerpoint/2010/main" val="22377010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952A067-C4F4-45BB-A7B3-B967483592C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62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E5F175-B76E-4ECE-AB51-C3B4DB3B5C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628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717F63-7084-4E88-9E53-665695DFE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d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31BA15-0387-4FE6-AB79-A64C512D4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d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F0F7A7-09DD-47CC-8869-3CEBC4A6A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AF86A2-6D5B-4F63-AE94-57557047EA39}" type="slidenum">
              <a:rPr lang="en-US" altLang="id-ID"/>
              <a:pPr/>
              <a:t>‹#›</a:t>
            </a:fld>
            <a:endParaRPr lang="en-US" altLang="id-ID"/>
          </a:p>
        </p:txBody>
      </p:sp>
    </p:spTree>
    <p:extLst>
      <p:ext uri="{BB962C8B-B14F-4D97-AF65-F5344CB8AC3E}">
        <p14:creationId xmlns:p14="http://schemas.microsoft.com/office/powerpoint/2010/main" val="9471583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DCDD59-FD67-463E-8784-3F2AB9BED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906959AB-4B18-43B4-AF51-6D117872FCCA}"/>
              </a:ext>
            </a:extLst>
          </p:cNvPr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30725"/>
          </a:xfrm>
        </p:spPr>
        <p:txBody>
          <a:bodyPr/>
          <a:lstStyle/>
          <a:p>
            <a:endParaRPr lang="id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C90F48-4DEA-4608-A577-D787EE8159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id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4E9E09-48F1-492F-A06D-57B4428AFD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id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6ED5E7-8DB0-46B9-9F39-9868C7FC5D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289F72D0-8AD7-4FE2-B7BF-6C28A9A4CAE2}" type="slidenum">
              <a:rPr lang="en-US" altLang="id-ID"/>
              <a:pPr/>
              <a:t>‹#›</a:t>
            </a:fld>
            <a:endParaRPr lang="en-US" altLang="id-ID"/>
          </a:p>
        </p:txBody>
      </p:sp>
    </p:spTree>
    <p:extLst>
      <p:ext uri="{BB962C8B-B14F-4D97-AF65-F5344CB8AC3E}">
        <p14:creationId xmlns:p14="http://schemas.microsoft.com/office/powerpoint/2010/main" val="14331584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24E23C-C6C3-4BEB-9A07-FC23B03508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707C22-642D-4D86-B1D8-8EA050FCB2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557A8F-B890-4B4E-82AC-46D4B43E5D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d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4A7A7F-6DB0-4BCB-A706-711E90D853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d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2F732B-8BAE-404F-BFFA-751CFDDA6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257969-8542-45D0-B06A-0DDF43EE238C}" type="slidenum">
              <a:rPr lang="en-US" altLang="id-ID"/>
              <a:pPr/>
              <a:t>‹#›</a:t>
            </a:fld>
            <a:endParaRPr lang="en-US" altLang="id-ID"/>
          </a:p>
        </p:txBody>
      </p:sp>
    </p:spTree>
    <p:extLst>
      <p:ext uri="{BB962C8B-B14F-4D97-AF65-F5344CB8AC3E}">
        <p14:creationId xmlns:p14="http://schemas.microsoft.com/office/powerpoint/2010/main" val="2107984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1A6E0B-A53A-4297-BB2E-E6E2320F93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BAE82F-72CC-4212-89F5-79188CEFCC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D1D6B9-EA8F-4E42-8C83-995C08166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d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44D63C-78F7-4A52-BF35-61462F165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d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F347E4-2A65-4006-88E6-5A365827E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7C6374-4EF0-4F62-9FED-D24D8859C606}" type="slidenum">
              <a:rPr lang="en-US" altLang="id-ID"/>
              <a:pPr/>
              <a:t>‹#›</a:t>
            </a:fld>
            <a:endParaRPr lang="en-US" altLang="id-ID"/>
          </a:p>
        </p:txBody>
      </p:sp>
    </p:spTree>
    <p:extLst>
      <p:ext uri="{BB962C8B-B14F-4D97-AF65-F5344CB8AC3E}">
        <p14:creationId xmlns:p14="http://schemas.microsoft.com/office/powerpoint/2010/main" val="39242270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7B3ED-8952-4180-A6E2-8DFB66C8F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689543-4DE3-45A8-A6F4-BF305E29E5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1AFFE6-042E-47F2-BF62-F9E4240037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F6DF95-32FE-4FAF-8D54-9ABC8C5FEB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d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152510-4324-499B-82CB-4405469C0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d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7D87F1-F4B9-47C2-8B84-341CAA6D8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3E9642-CB17-43E9-B8B0-AFF49B80C913}" type="slidenum">
              <a:rPr lang="en-US" altLang="id-ID"/>
              <a:pPr/>
              <a:t>‹#›</a:t>
            </a:fld>
            <a:endParaRPr lang="en-US" altLang="id-ID"/>
          </a:p>
        </p:txBody>
      </p:sp>
    </p:spTree>
    <p:extLst>
      <p:ext uri="{BB962C8B-B14F-4D97-AF65-F5344CB8AC3E}">
        <p14:creationId xmlns:p14="http://schemas.microsoft.com/office/powerpoint/2010/main" val="26584146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648D5C-C7A2-4DAC-8D8B-78FDB88DDA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8FDABB-477B-42FE-90E3-AD9FD8D458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1A7F00-00C4-465F-B418-B23E6EEE15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C2256F9-18A3-4DD2-91B3-709244CCDD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3958164-9A46-4A18-845B-F3F91CEDB1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AA3D18-E7FF-4067-908D-76B2AFC77A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d-ID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9D4FCF5-D63B-45CB-8245-C7B2FC5B69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d-ID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01A1913-BFD6-4B6B-B6A4-5A2D7E7FD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945A66-D98E-43C5-B33F-51FC2C7140BA}" type="slidenum">
              <a:rPr lang="en-US" altLang="id-ID"/>
              <a:pPr/>
              <a:t>‹#›</a:t>
            </a:fld>
            <a:endParaRPr lang="en-US" altLang="id-ID"/>
          </a:p>
        </p:txBody>
      </p:sp>
    </p:spTree>
    <p:extLst>
      <p:ext uri="{BB962C8B-B14F-4D97-AF65-F5344CB8AC3E}">
        <p14:creationId xmlns:p14="http://schemas.microsoft.com/office/powerpoint/2010/main" val="27787835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FF0F33-9514-4FCD-9B1B-F9934E874C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84C0D8E-76C0-4926-AFD9-1A7BF98480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d-ID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37F3D4-A7D5-4F2A-9009-B0963D12E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d-ID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C2A1CD-0512-407F-BE78-21F33FED8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FB70E1-E6E3-408F-A7B8-EBDE52BB00DE}" type="slidenum">
              <a:rPr lang="en-US" altLang="id-ID"/>
              <a:pPr/>
              <a:t>‹#›</a:t>
            </a:fld>
            <a:endParaRPr lang="en-US" altLang="id-ID"/>
          </a:p>
        </p:txBody>
      </p:sp>
    </p:spTree>
    <p:extLst>
      <p:ext uri="{BB962C8B-B14F-4D97-AF65-F5344CB8AC3E}">
        <p14:creationId xmlns:p14="http://schemas.microsoft.com/office/powerpoint/2010/main" val="17632213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2CE3FDD-5388-4924-A4C6-3718D0EF47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d-ID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5F2B25-99FC-4F34-8CA7-06F18B982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d-ID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F9A29A-54EE-41B3-B3D4-A099975E1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DF2C90-C49E-4672-A9E2-9BA427CB437B}" type="slidenum">
              <a:rPr lang="en-US" altLang="id-ID"/>
              <a:pPr/>
              <a:t>‹#›</a:t>
            </a:fld>
            <a:endParaRPr lang="en-US" altLang="id-ID"/>
          </a:p>
        </p:txBody>
      </p:sp>
    </p:spTree>
    <p:extLst>
      <p:ext uri="{BB962C8B-B14F-4D97-AF65-F5344CB8AC3E}">
        <p14:creationId xmlns:p14="http://schemas.microsoft.com/office/powerpoint/2010/main" val="3833169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31B045-C259-473D-9833-65B79C14F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EE395C-9282-4CA8-8991-2CD72D1B3B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1801A2-470B-432E-88CB-0C7B68BFB9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2A0B67-CE37-4A04-80F7-AFC3E0E22B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d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E9F13A-F7B1-4802-9DA0-44F10AFA79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d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DFAFE7-E0A6-4A85-8C30-1A3EABBA2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D65C4E-1EA9-4DCB-B4FD-C64B59E96D8A}" type="slidenum">
              <a:rPr lang="en-US" altLang="id-ID"/>
              <a:pPr/>
              <a:t>‹#›</a:t>
            </a:fld>
            <a:endParaRPr lang="en-US" altLang="id-ID"/>
          </a:p>
        </p:txBody>
      </p:sp>
    </p:spTree>
    <p:extLst>
      <p:ext uri="{BB962C8B-B14F-4D97-AF65-F5344CB8AC3E}">
        <p14:creationId xmlns:p14="http://schemas.microsoft.com/office/powerpoint/2010/main" val="24144613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F6C190-406B-4AEB-AB15-11AB11D0C1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67EABD3-BDFD-42E8-8B66-A10FEF31BB4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d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6449F0-1F61-4908-B3A4-DB754CB884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35FE02-ECEF-4FFA-AB70-EF264D42E7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d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8101A8-8A77-4F98-9DE3-EF4FEB406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d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BD833F-1837-4DDA-8CAB-DDECF6880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ACB354-9598-43C2-80AD-2AC03EC76394}" type="slidenum">
              <a:rPr lang="en-US" altLang="id-ID"/>
              <a:pPr/>
              <a:t>‹#›</a:t>
            </a:fld>
            <a:endParaRPr lang="en-US" altLang="id-ID"/>
          </a:p>
        </p:txBody>
      </p:sp>
    </p:spTree>
    <p:extLst>
      <p:ext uri="{BB962C8B-B14F-4D97-AF65-F5344CB8AC3E}">
        <p14:creationId xmlns:p14="http://schemas.microsoft.com/office/powerpoint/2010/main" val="16203644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594" name="Group 2">
            <a:extLst>
              <a:ext uri="{FF2B5EF4-FFF2-40B4-BE49-F238E27FC236}">
                <a16:creationId xmlns:a16="http://schemas.microsoft.com/office/drawing/2014/main" id="{8C7A5996-D539-4432-BA3A-6EB71B47D2B3}"/>
              </a:ext>
            </a:extLst>
          </p:cNvPr>
          <p:cNvGrpSpPr>
            <a:grpSpLocks/>
          </p:cNvGrpSpPr>
          <p:nvPr/>
        </p:nvGrpSpPr>
        <p:grpSpPr bwMode="auto">
          <a:xfrm>
            <a:off x="1071563" y="304800"/>
            <a:ext cx="7615237" cy="1106488"/>
            <a:chOff x="675" y="192"/>
            <a:chExt cx="4797" cy="697"/>
          </a:xfrm>
        </p:grpSpPr>
        <p:sp>
          <p:nvSpPr>
            <p:cNvPr id="110595" name="Oval 3">
              <a:extLst>
                <a:ext uri="{FF2B5EF4-FFF2-40B4-BE49-F238E27FC236}">
                  <a16:creationId xmlns:a16="http://schemas.microsoft.com/office/drawing/2014/main" id="{CF403283-6287-479F-82CF-35A618C229CB}"/>
                </a:ext>
              </a:extLst>
            </p:cNvPr>
            <p:cNvSpPr>
              <a:spLocks noChangeArrowheads="1"/>
            </p:cNvSpPr>
            <p:nvPr/>
          </p:nvSpPr>
          <p:spPr bwMode="hidden">
            <a:xfrm flipH="1">
              <a:off x="3067" y="192"/>
              <a:ext cx="696" cy="69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id-ID" altLang="id-ID" sz="2400">
                <a:latin typeface="Times New Roman" panose="02020603050405020304" pitchFamily="18" charset="0"/>
              </a:endParaRPr>
            </a:p>
          </p:txBody>
        </p:sp>
        <p:sp>
          <p:nvSpPr>
            <p:cNvPr id="110596" name="Oval 4">
              <a:extLst>
                <a:ext uri="{FF2B5EF4-FFF2-40B4-BE49-F238E27FC236}">
                  <a16:creationId xmlns:a16="http://schemas.microsoft.com/office/drawing/2014/main" id="{E1ACBCF9-B39B-4B35-8D86-CCFA3B875E56}"/>
                </a:ext>
              </a:extLst>
            </p:cNvPr>
            <p:cNvSpPr>
              <a:spLocks noChangeArrowheads="1"/>
            </p:cNvSpPr>
            <p:nvPr/>
          </p:nvSpPr>
          <p:spPr bwMode="hidden">
            <a:xfrm flipH="1">
              <a:off x="4777" y="192"/>
              <a:ext cx="695" cy="69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id-ID" altLang="id-ID" sz="2400">
                <a:latin typeface="Times New Roman" panose="02020603050405020304" pitchFamily="18" charset="0"/>
              </a:endParaRPr>
            </a:p>
          </p:txBody>
        </p:sp>
        <p:sp>
          <p:nvSpPr>
            <p:cNvPr id="110597" name="Oval 5">
              <a:extLst>
                <a:ext uri="{FF2B5EF4-FFF2-40B4-BE49-F238E27FC236}">
                  <a16:creationId xmlns:a16="http://schemas.microsoft.com/office/drawing/2014/main" id="{0640A74A-2FA8-49D3-856B-B664DEFA584E}"/>
                </a:ext>
              </a:extLst>
            </p:cNvPr>
            <p:cNvSpPr>
              <a:spLocks noChangeArrowheads="1"/>
            </p:cNvSpPr>
            <p:nvPr/>
          </p:nvSpPr>
          <p:spPr bwMode="hidden">
            <a:xfrm flipH="1">
              <a:off x="675" y="193"/>
              <a:ext cx="695" cy="69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id-ID" altLang="id-ID" sz="2400">
                <a:latin typeface="Times New Roman" panose="02020603050405020304" pitchFamily="18" charset="0"/>
              </a:endParaRPr>
            </a:p>
          </p:txBody>
        </p:sp>
        <p:sp>
          <p:nvSpPr>
            <p:cNvPr id="110598" name="Oval 6">
              <a:extLst>
                <a:ext uri="{FF2B5EF4-FFF2-40B4-BE49-F238E27FC236}">
                  <a16:creationId xmlns:a16="http://schemas.microsoft.com/office/drawing/2014/main" id="{4DB7746B-5F58-40C6-ACD0-C98E9D1C3F59}"/>
                </a:ext>
              </a:extLst>
            </p:cNvPr>
            <p:cNvSpPr>
              <a:spLocks noChangeArrowheads="1"/>
            </p:cNvSpPr>
            <p:nvPr/>
          </p:nvSpPr>
          <p:spPr bwMode="hidden">
            <a:xfrm flipH="1">
              <a:off x="3984" y="192"/>
              <a:ext cx="695" cy="696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0E0F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id-ID" altLang="id-ID" sz="2400">
                <a:latin typeface="Times New Roman" panose="02020603050405020304" pitchFamily="18" charset="0"/>
              </a:endParaRPr>
            </a:p>
          </p:txBody>
        </p:sp>
        <p:sp>
          <p:nvSpPr>
            <p:cNvPr id="110599" name="Oval 7">
              <a:extLst>
                <a:ext uri="{FF2B5EF4-FFF2-40B4-BE49-F238E27FC236}">
                  <a16:creationId xmlns:a16="http://schemas.microsoft.com/office/drawing/2014/main" id="{AD29C704-F1DF-42C5-8863-5F4AF1A92B43}"/>
                </a:ext>
              </a:extLst>
            </p:cNvPr>
            <p:cNvSpPr>
              <a:spLocks noChangeArrowheads="1"/>
            </p:cNvSpPr>
            <p:nvPr/>
          </p:nvSpPr>
          <p:spPr bwMode="hidden">
            <a:xfrm flipH="1">
              <a:off x="1486" y="192"/>
              <a:ext cx="695" cy="696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2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id-ID" altLang="id-ID" sz="2400">
                <a:latin typeface="Times New Roman" panose="02020603050405020304" pitchFamily="18" charset="0"/>
              </a:endParaRPr>
            </a:p>
          </p:txBody>
        </p:sp>
      </p:grpSp>
      <p:sp>
        <p:nvSpPr>
          <p:cNvPr id="110600" name="Rectangle 8">
            <a:extLst>
              <a:ext uri="{FF2B5EF4-FFF2-40B4-BE49-F238E27FC236}">
                <a16:creationId xmlns:a16="http://schemas.microsoft.com/office/drawing/2014/main" id="{A59153B4-6311-49E3-AFA7-3EDB725302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id-ID"/>
              <a:t>Click to edit Master text styles</a:t>
            </a:r>
          </a:p>
          <a:p>
            <a:pPr lvl="1"/>
            <a:r>
              <a:rPr lang="en-US" altLang="id-ID"/>
              <a:t>Second level</a:t>
            </a:r>
          </a:p>
          <a:p>
            <a:pPr lvl="2"/>
            <a:r>
              <a:rPr lang="en-US" altLang="id-ID"/>
              <a:t>Third level</a:t>
            </a:r>
          </a:p>
          <a:p>
            <a:pPr lvl="3"/>
            <a:r>
              <a:rPr lang="en-US" altLang="id-ID"/>
              <a:t>Fourth level</a:t>
            </a:r>
          </a:p>
          <a:p>
            <a:pPr lvl="4"/>
            <a:r>
              <a:rPr lang="en-US" altLang="id-ID"/>
              <a:t>Fifth level</a:t>
            </a:r>
          </a:p>
        </p:txBody>
      </p:sp>
      <p:sp>
        <p:nvSpPr>
          <p:cNvPr id="110601" name="Rectangle 9">
            <a:extLst>
              <a:ext uri="{FF2B5EF4-FFF2-40B4-BE49-F238E27FC236}">
                <a16:creationId xmlns:a16="http://schemas.microsoft.com/office/drawing/2014/main" id="{BC13499A-4F9B-43CE-A528-9EB31570E557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/>
            </a:lvl1pPr>
          </a:lstStyle>
          <a:p>
            <a:endParaRPr lang="en-US" altLang="id-ID"/>
          </a:p>
        </p:txBody>
      </p:sp>
      <p:sp>
        <p:nvSpPr>
          <p:cNvPr id="110602" name="Rectangle 10">
            <a:extLst>
              <a:ext uri="{FF2B5EF4-FFF2-40B4-BE49-F238E27FC236}">
                <a16:creationId xmlns:a16="http://schemas.microsoft.com/office/drawing/2014/main" id="{F57BF97E-F70B-4ED9-85C6-AB07FC07305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/>
            </a:lvl1pPr>
          </a:lstStyle>
          <a:p>
            <a:endParaRPr lang="en-US" altLang="id-ID"/>
          </a:p>
        </p:txBody>
      </p:sp>
      <p:sp>
        <p:nvSpPr>
          <p:cNvPr id="110603" name="Rectangle 11">
            <a:extLst>
              <a:ext uri="{FF2B5EF4-FFF2-40B4-BE49-F238E27FC236}">
                <a16:creationId xmlns:a16="http://schemas.microsoft.com/office/drawing/2014/main" id="{44D65583-B1D8-47E9-A28E-67AA57360DF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/>
            </a:lvl1pPr>
          </a:lstStyle>
          <a:p>
            <a:fld id="{D8925217-D666-44D7-8A6D-4E29688BFFA8}" type="slidenum">
              <a:rPr lang="en-US" altLang="id-ID"/>
              <a:pPr/>
              <a:t>‹#›</a:t>
            </a:fld>
            <a:endParaRPr lang="en-US" altLang="id-ID"/>
          </a:p>
        </p:txBody>
      </p:sp>
      <p:sp>
        <p:nvSpPr>
          <p:cNvPr id="110604" name="Rectangle 12">
            <a:extLst>
              <a:ext uri="{FF2B5EF4-FFF2-40B4-BE49-F238E27FC236}">
                <a16:creationId xmlns:a16="http://schemas.microsoft.com/office/drawing/2014/main" id="{F507BBCF-D55B-4DD1-BBE2-624D7230C48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id-ID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</p:sldLayoutIdLst>
  <p:txStyles>
    <p:titleStyle>
      <a:lvl1pPr algn="l" rtl="0" fontAlgn="base">
        <a:spcBef>
          <a:spcPct val="0"/>
        </a:spcBef>
        <a:spcAft>
          <a:spcPct val="0"/>
        </a:spcAft>
        <a:defRPr sz="38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panose="020B0604020202020204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panose="020B0604020202020204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panose="020B0604020202020204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panose="020B06040202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panose="020B0604020202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panose="020B0604020202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panose="020B0604020202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l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¡"/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l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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IMG_0269">
            <a:extLst>
              <a:ext uri="{FF2B5EF4-FFF2-40B4-BE49-F238E27FC236}">
                <a16:creationId xmlns:a16="http://schemas.microsoft.com/office/drawing/2014/main" id="{4F6B2E6E-908B-47FC-A07F-8EF51FF95C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0" name="Rectangle 2">
            <a:extLst>
              <a:ext uri="{FF2B5EF4-FFF2-40B4-BE49-F238E27FC236}">
                <a16:creationId xmlns:a16="http://schemas.microsoft.com/office/drawing/2014/main" id="{0BDF5FBE-9ABF-430F-8C18-9CDD1B25EE0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1803400"/>
          </a:xfrm>
          <a:solidFill>
            <a:srgbClr val="C0C0C0">
              <a:alpha val="60001"/>
            </a:srgbClr>
          </a:solidFill>
          <a:ln/>
        </p:spPr>
        <p:txBody>
          <a:bodyPr/>
          <a:lstStyle/>
          <a:p>
            <a:r>
              <a:rPr lang="en-US" altLang="id-ID" sz="4800" b="1"/>
              <a:t>Overview of Wastewater Treatment Processes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C95280F7-2AA1-484A-9856-A8E826046064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3635896" y="5877272"/>
            <a:ext cx="5326360" cy="715888"/>
          </a:xfrm>
        </p:spPr>
        <p:txBody>
          <a:bodyPr/>
          <a:lstStyle/>
          <a:p>
            <a:r>
              <a:rPr lang="id-ID" altLang="id-ID" dirty="0">
                <a:solidFill>
                  <a:schemeClr val="bg1"/>
                </a:solidFill>
              </a:rPr>
              <a:t>SUSANTI RINA N,ST,M.Eng</a:t>
            </a:r>
            <a:endParaRPr lang="en-US" altLang="id-ID" dirty="0">
              <a:solidFill>
                <a:schemeClr val="bg1"/>
              </a:solidFill>
            </a:endParaRPr>
          </a:p>
          <a:p>
            <a:endParaRPr lang="en-US" altLang="id-ID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4" name="Picture 4" descr="IMG_0265">
            <a:extLst>
              <a:ext uri="{FF2B5EF4-FFF2-40B4-BE49-F238E27FC236}">
                <a16:creationId xmlns:a16="http://schemas.microsoft.com/office/drawing/2014/main" id="{35A8EF4F-39AB-4E90-832B-B883C23B00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565" name="Text Box 5">
            <a:extLst>
              <a:ext uri="{FF2B5EF4-FFF2-40B4-BE49-F238E27FC236}">
                <a16:creationId xmlns:a16="http://schemas.microsoft.com/office/drawing/2014/main" id="{501B9645-1FD4-4CDB-869B-F03BE3B74C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9475" y="5300663"/>
            <a:ext cx="4997450" cy="457200"/>
          </a:xfrm>
          <a:prstGeom prst="rect">
            <a:avLst/>
          </a:prstGeom>
          <a:solidFill>
            <a:srgbClr val="FFFF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id-ID" sz="2400"/>
              <a:t>Sucking hose to remove grit &amp; sand</a:t>
            </a:r>
          </a:p>
        </p:txBody>
      </p:sp>
      <p:sp>
        <p:nvSpPr>
          <p:cNvPr id="66566" name="Line 6">
            <a:extLst>
              <a:ext uri="{FF2B5EF4-FFF2-40B4-BE49-F238E27FC236}">
                <a16:creationId xmlns:a16="http://schemas.microsoft.com/office/drawing/2014/main" id="{484FA915-92E4-4D1C-AA65-59278A73010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011863" y="4365625"/>
            <a:ext cx="431800" cy="935038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d-ID"/>
          </a:p>
        </p:txBody>
      </p:sp>
      <p:sp>
        <p:nvSpPr>
          <p:cNvPr id="66567" name="Line 7">
            <a:extLst>
              <a:ext uri="{FF2B5EF4-FFF2-40B4-BE49-F238E27FC236}">
                <a16:creationId xmlns:a16="http://schemas.microsoft.com/office/drawing/2014/main" id="{EA8FB510-66C1-4CDE-B53C-E1A1A768364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59563" y="3789363"/>
            <a:ext cx="1800225" cy="1582737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d-ID"/>
          </a:p>
        </p:txBody>
      </p:sp>
      <p:sp>
        <p:nvSpPr>
          <p:cNvPr id="66568" name="Text Box 8">
            <a:extLst>
              <a:ext uri="{FF2B5EF4-FFF2-40B4-BE49-F238E27FC236}">
                <a16:creationId xmlns:a16="http://schemas.microsoft.com/office/drawing/2014/main" id="{E59BD407-6CA0-4969-88AC-76602AA24B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213" y="6256338"/>
            <a:ext cx="2216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id-ID"/>
              <a:t>IPAL Sewon, Bantul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8" name="Picture 4" descr="IMG_0264">
            <a:extLst>
              <a:ext uri="{FF2B5EF4-FFF2-40B4-BE49-F238E27FC236}">
                <a16:creationId xmlns:a16="http://schemas.microsoft.com/office/drawing/2014/main" id="{35A698F7-6C33-45D2-B409-5AAFE90FE5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463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589" name="Text Box 5">
            <a:extLst>
              <a:ext uri="{FF2B5EF4-FFF2-40B4-BE49-F238E27FC236}">
                <a16:creationId xmlns:a16="http://schemas.microsoft.com/office/drawing/2014/main" id="{9F85BCE3-16FC-444A-BCBD-C542EB38FD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350" y="5300663"/>
            <a:ext cx="29638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id-ID" sz="2400">
                <a:solidFill>
                  <a:schemeClr val="bg1"/>
                </a:solidFill>
              </a:rPr>
              <a:t>Sand &amp; grit removed</a:t>
            </a:r>
          </a:p>
        </p:txBody>
      </p:sp>
      <p:sp>
        <p:nvSpPr>
          <p:cNvPr id="67590" name="Text Box 6">
            <a:extLst>
              <a:ext uri="{FF2B5EF4-FFF2-40B4-BE49-F238E27FC236}">
                <a16:creationId xmlns:a16="http://schemas.microsoft.com/office/drawing/2014/main" id="{CF88D24B-F234-43F9-A359-09E204F509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213" y="6256338"/>
            <a:ext cx="2216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id-ID"/>
              <a:t>IPAL Sewon, Bantul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>
            <a:extLst>
              <a:ext uri="{FF2B5EF4-FFF2-40B4-BE49-F238E27FC236}">
                <a16:creationId xmlns:a16="http://schemas.microsoft.com/office/drawing/2014/main" id="{0E41DD7B-B138-409E-821F-4ED4B9DB46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8713787" cy="3729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365" name="Rectangle 5">
            <a:extLst>
              <a:ext uri="{FF2B5EF4-FFF2-40B4-BE49-F238E27FC236}">
                <a16:creationId xmlns:a16="http://schemas.microsoft.com/office/drawing/2014/main" id="{CFC9B446-0B67-41F3-A919-74C02006CE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9250" y="4581525"/>
            <a:ext cx="60499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id-ID" sz="2400" dirty="0"/>
              <a:t>A comminutor used to grind up large solids.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985C6D5D-E2DC-40AA-9353-140C6546F25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id-ID"/>
              <a:t>Primary treatment</a:t>
            </a:r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58BC002E-6CE6-486F-BACB-C426BAE0D37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altLang="id-ID" sz="2400" dirty="0" err="1"/>
              <a:t>Tujuan</a:t>
            </a:r>
            <a:r>
              <a:rPr lang="en-US" altLang="id-ID" sz="2400" dirty="0"/>
              <a:t> p</a:t>
            </a:r>
            <a:r>
              <a:rPr lang="id-ID" altLang="id-ID" sz="2400" dirty="0"/>
              <a:t>rimary treatment</a:t>
            </a:r>
            <a:r>
              <a:rPr lang="en-US" altLang="id-ID" sz="2400" dirty="0"/>
              <a:t> </a:t>
            </a:r>
            <a:r>
              <a:rPr lang="en-US" altLang="id-ID" sz="2400" dirty="0" err="1"/>
              <a:t>adalah</a:t>
            </a:r>
            <a:r>
              <a:rPr lang="en-US" altLang="id-ID" sz="2400" dirty="0"/>
              <a:t> </a:t>
            </a:r>
            <a:r>
              <a:rPr lang="en-US" altLang="id-ID" sz="2400" dirty="0" err="1"/>
              <a:t>menghilangkan</a:t>
            </a:r>
            <a:r>
              <a:rPr lang="en-US" altLang="id-ID" sz="2400" dirty="0"/>
              <a:t> </a:t>
            </a:r>
            <a:r>
              <a:rPr lang="en-US" altLang="id-ID" sz="2400" dirty="0" err="1"/>
              <a:t>padatan</a:t>
            </a:r>
            <a:r>
              <a:rPr lang="en-US" altLang="id-ID" sz="2400" dirty="0"/>
              <a:t> </a:t>
            </a:r>
            <a:r>
              <a:rPr lang="en-US" altLang="id-ID" sz="2400" dirty="0" err="1"/>
              <a:t>organik</a:t>
            </a:r>
            <a:r>
              <a:rPr lang="en-US" altLang="id-ID" sz="2400" dirty="0"/>
              <a:t> </a:t>
            </a:r>
            <a:r>
              <a:rPr lang="en-US" altLang="id-ID" sz="2400" dirty="0" err="1"/>
              <a:t>dan</a:t>
            </a:r>
            <a:r>
              <a:rPr lang="en-US" altLang="id-ID" sz="2400" dirty="0"/>
              <a:t> </a:t>
            </a:r>
            <a:r>
              <a:rPr lang="en-US" altLang="id-ID" sz="2400" dirty="0" err="1"/>
              <a:t>anorganik</a:t>
            </a:r>
            <a:r>
              <a:rPr lang="en-US" altLang="id-ID" sz="2400" dirty="0"/>
              <a:t> yang </a:t>
            </a:r>
            <a:r>
              <a:rPr lang="en-US" altLang="id-ID" sz="2400" dirty="0" err="1"/>
              <a:t>dapat</a:t>
            </a:r>
            <a:r>
              <a:rPr lang="en-US" altLang="id-ID" sz="2400" dirty="0"/>
              <a:t> </a:t>
            </a:r>
            <a:r>
              <a:rPr lang="id-ID" altLang="id-ID" sz="2400" dirty="0"/>
              <a:t>mengendap</a:t>
            </a:r>
            <a:r>
              <a:rPr lang="en-US" altLang="id-ID" sz="2400" dirty="0"/>
              <a:t> </a:t>
            </a:r>
            <a:r>
              <a:rPr lang="en-US" altLang="id-ID" sz="2400" dirty="0" err="1"/>
              <a:t>dengan</a:t>
            </a:r>
            <a:r>
              <a:rPr lang="en-US" altLang="id-ID" sz="2400" dirty="0"/>
              <a:t> </a:t>
            </a:r>
            <a:r>
              <a:rPr lang="en-US" altLang="id-ID" sz="2400" dirty="0" err="1"/>
              <a:t>sedimentasi</a:t>
            </a:r>
            <a:r>
              <a:rPr lang="en-US" altLang="id-ID" sz="2400" dirty="0"/>
              <a:t>, </a:t>
            </a:r>
            <a:r>
              <a:rPr lang="en-US" altLang="id-ID" sz="2400" dirty="0" err="1"/>
              <a:t>dan</a:t>
            </a:r>
            <a:r>
              <a:rPr lang="en-US" altLang="id-ID" sz="2400" dirty="0"/>
              <a:t> </a:t>
            </a:r>
            <a:r>
              <a:rPr lang="en-US" altLang="id-ID" sz="2400" dirty="0" err="1"/>
              <a:t>pengangkatan</a:t>
            </a:r>
            <a:r>
              <a:rPr lang="en-US" altLang="id-ID" sz="2400" dirty="0"/>
              <a:t> </a:t>
            </a:r>
            <a:r>
              <a:rPr lang="en-US" altLang="id-ID" sz="2400" dirty="0" err="1"/>
              <a:t>bahan</a:t>
            </a:r>
            <a:r>
              <a:rPr lang="en-US" altLang="id-ID" sz="2400" dirty="0"/>
              <a:t> yang </a:t>
            </a:r>
            <a:r>
              <a:rPr lang="en-US" altLang="id-ID" sz="2400" dirty="0" err="1"/>
              <a:t>mengapung</a:t>
            </a:r>
            <a:r>
              <a:rPr lang="en-US" altLang="id-ID" sz="2400" dirty="0"/>
              <a:t> (</a:t>
            </a:r>
            <a:r>
              <a:rPr lang="en-US" altLang="id-ID" sz="2400" dirty="0" err="1"/>
              <a:t>sampah</a:t>
            </a:r>
            <a:r>
              <a:rPr lang="en-US" altLang="id-ID" sz="2400" dirty="0"/>
              <a:t>). </a:t>
            </a:r>
          </a:p>
          <a:p>
            <a:pPr>
              <a:lnSpc>
                <a:spcPct val="80000"/>
              </a:lnSpc>
            </a:pPr>
            <a:endParaRPr lang="en-US" altLang="id-ID" sz="2400" dirty="0"/>
          </a:p>
          <a:p>
            <a:pPr>
              <a:lnSpc>
                <a:spcPct val="80000"/>
              </a:lnSpc>
            </a:pPr>
            <a:r>
              <a:rPr lang="en-US" altLang="id-ID" sz="2400" dirty="0" err="1"/>
              <a:t>Sekitar</a:t>
            </a:r>
            <a:r>
              <a:rPr lang="en-US" altLang="id-ID" sz="2400" dirty="0"/>
              <a:t> 25 </a:t>
            </a:r>
            <a:r>
              <a:rPr lang="en-US" altLang="id-ID" sz="2400" dirty="0" err="1"/>
              <a:t>sampai</a:t>
            </a:r>
            <a:r>
              <a:rPr lang="en-US" altLang="id-ID" sz="2400" dirty="0"/>
              <a:t> 50% </a:t>
            </a:r>
            <a:r>
              <a:rPr lang="en-US" altLang="id-ID" sz="2400" dirty="0" err="1"/>
              <a:t>kebutuhan</a:t>
            </a:r>
            <a:r>
              <a:rPr lang="en-US" altLang="id-ID" sz="2400" dirty="0"/>
              <a:t> </a:t>
            </a:r>
            <a:r>
              <a:rPr lang="id-ID" altLang="id-ID" sz="2400" dirty="0"/>
              <a:t>Biological Oxygen Demand</a:t>
            </a:r>
            <a:r>
              <a:rPr lang="en-US" altLang="id-ID" sz="2400" dirty="0"/>
              <a:t> yang </a:t>
            </a:r>
            <a:r>
              <a:rPr lang="en-US" altLang="id-ID" sz="2400" dirty="0" err="1"/>
              <a:t>masuk</a:t>
            </a:r>
            <a:r>
              <a:rPr lang="en-US" altLang="id-ID" sz="2400" dirty="0"/>
              <a:t> (BOD5), 50 </a:t>
            </a:r>
            <a:r>
              <a:rPr lang="en-US" altLang="id-ID" sz="2400" dirty="0" err="1"/>
              <a:t>sampai</a:t>
            </a:r>
            <a:r>
              <a:rPr lang="en-US" altLang="id-ID" sz="2400" dirty="0"/>
              <a:t> 70% total </a:t>
            </a:r>
            <a:r>
              <a:rPr lang="en-US" altLang="id-ID" sz="2400" dirty="0" err="1"/>
              <a:t>padatan</a:t>
            </a:r>
            <a:r>
              <a:rPr lang="en-US" altLang="id-ID" sz="2400" dirty="0"/>
              <a:t> </a:t>
            </a:r>
            <a:r>
              <a:rPr lang="en-US" altLang="id-ID" sz="2400" dirty="0" err="1"/>
              <a:t>tersuspensi</a:t>
            </a:r>
            <a:r>
              <a:rPr lang="en-US" altLang="id-ID" sz="2400" dirty="0"/>
              <a:t> (SS), </a:t>
            </a:r>
            <a:r>
              <a:rPr lang="en-US" altLang="id-ID" sz="2400" dirty="0" err="1"/>
              <a:t>dan</a:t>
            </a:r>
            <a:r>
              <a:rPr lang="en-US" altLang="id-ID" sz="2400" dirty="0"/>
              <a:t> 65% </a:t>
            </a:r>
            <a:r>
              <a:rPr lang="en-US" altLang="id-ID" sz="2400" dirty="0" err="1"/>
              <a:t>minyak</a:t>
            </a:r>
            <a:r>
              <a:rPr lang="en-US" altLang="id-ID" sz="2400" dirty="0"/>
              <a:t> </a:t>
            </a:r>
            <a:r>
              <a:rPr lang="en-US" altLang="id-ID" sz="2400" dirty="0" err="1"/>
              <a:t>dan</a:t>
            </a:r>
            <a:r>
              <a:rPr lang="en-US" altLang="id-ID" sz="2400" dirty="0"/>
              <a:t> lemak </a:t>
            </a:r>
            <a:r>
              <a:rPr lang="en-US" altLang="id-ID" sz="2400" dirty="0" err="1"/>
              <a:t>dikeluarkan</a:t>
            </a:r>
            <a:r>
              <a:rPr lang="en-US" altLang="id-ID" sz="2400" dirty="0"/>
              <a:t> </a:t>
            </a:r>
            <a:r>
              <a:rPr lang="en-US" altLang="id-ID" sz="2400" dirty="0" err="1"/>
              <a:t>selama</a:t>
            </a:r>
            <a:r>
              <a:rPr lang="en-US" altLang="id-ID" sz="2400" dirty="0"/>
              <a:t> </a:t>
            </a:r>
            <a:r>
              <a:rPr lang="id-ID" altLang="id-ID" sz="2400" dirty="0"/>
              <a:t>primary treatment</a:t>
            </a:r>
            <a:r>
              <a:rPr lang="en-US" altLang="id-ID" sz="2400" dirty="0"/>
              <a:t>. </a:t>
            </a:r>
          </a:p>
          <a:p>
            <a:pPr>
              <a:lnSpc>
                <a:spcPct val="80000"/>
              </a:lnSpc>
            </a:pPr>
            <a:endParaRPr lang="en-US" altLang="id-ID" sz="2400" dirty="0"/>
          </a:p>
          <a:p>
            <a:pPr>
              <a:lnSpc>
                <a:spcPct val="80000"/>
              </a:lnSpc>
            </a:pPr>
            <a:r>
              <a:rPr lang="id-ID" altLang="id-ID" sz="2400" dirty="0"/>
              <a:t>Beberapa o</a:t>
            </a:r>
            <a:r>
              <a:rPr lang="en-US" altLang="id-ID" sz="2400" dirty="0" err="1"/>
              <a:t>rganic</a:t>
            </a:r>
            <a:r>
              <a:rPr lang="en-US" altLang="id-ID" sz="2400" dirty="0"/>
              <a:t> nitrogen, organic phosphorus, and heavy metals yang </a:t>
            </a:r>
            <a:r>
              <a:rPr lang="en-US" altLang="id-ID" sz="2400" dirty="0" err="1"/>
              <a:t>terkait</a:t>
            </a:r>
            <a:r>
              <a:rPr lang="en-US" altLang="id-ID" sz="2400" dirty="0"/>
              <a:t> </a:t>
            </a:r>
            <a:r>
              <a:rPr lang="en-US" altLang="id-ID" sz="2400" dirty="0" err="1"/>
              <a:t>dengan</a:t>
            </a:r>
            <a:r>
              <a:rPr lang="en-US" altLang="id-ID" sz="2400" dirty="0"/>
              <a:t> </a:t>
            </a:r>
            <a:r>
              <a:rPr lang="en-US" altLang="id-ID" sz="2400" dirty="0" err="1"/>
              <a:t>padatan</a:t>
            </a:r>
            <a:r>
              <a:rPr lang="en-US" altLang="id-ID" sz="2400" dirty="0"/>
              <a:t> juga </a:t>
            </a:r>
            <a:r>
              <a:rPr lang="en-US" altLang="id-ID" sz="2400" dirty="0" err="1"/>
              <a:t>dilepaskan</a:t>
            </a:r>
            <a:r>
              <a:rPr lang="en-US" altLang="id-ID" sz="2400" dirty="0"/>
              <a:t> </a:t>
            </a:r>
            <a:r>
              <a:rPr lang="en-US" altLang="id-ID" sz="2400" dirty="0" err="1"/>
              <a:t>selama</a:t>
            </a:r>
            <a:r>
              <a:rPr lang="en-US" altLang="id-ID" sz="2400" dirty="0"/>
              <a:t> </a:t>
            </a:r>
            <a:r>
              <a:rPr lang="en-US" altLang="id-ID" sz="2400" dirty="0" err="1"/>
              <a:t>sedimentasi</a:t>
            </a:r>
            <a:r>
              <a:rPr lang="en-US" altLang="id-ID" sz="2400" dirty="0"/>
              <a:t> primer </a:t>
            </a:r>
            <a:r>
              <a:rPr lang="en-US" altLang="id-ID" sz="2400" dirty="0" err="1"/>
              <a:t>namun</a:t>
            </a:r>
            <a:r>
              <a:rPr lang="en-US" altLang="id-ID" sz="2400" dirty="0"/>
              <a:t> </a:t>
            </a:r>
            <a:r>
              <a:rPr lang="en-US" altLang="id-ID" sz="2400" dirty="0" err="1"/>
              <a:t>konstituen</a:t>
            </a:r>
            <a:r>
              <a:rPr lang="en-US" altLang="id-ID" sz="2400" dirty="0"/>
              <a:t> </a:t>
            </a:r>
            <a:r>
              <a:rPr lang="en-US" altLang="id-ID" sz="2400" dirty="0" err="1"/>
              <a:t>koloid</a:t>
            </a:r>
            <a:r>
              <a:rPr lang="en-US" altLang="id-ID" sz="2400" dirty="0"/>
              <a:t> </a:t>
            </a:r>
            <a:r>
              <a:rPr lang="en-US" altLang="id-ID" sz="2400" dirty="0" err="1"/>
              <a:t>dan</a:t>
            </a:r>
            <a:r>
              <a:rPr lang="en-US" altLang="id-ID" sz="2400" dirty="0"/>
              <a:t> </a:t>
            </a:r>
            <a:r>
              <a:rPr lang="en-US" altLang="id-ID" sz="2400" dirty="0" err="1"/>
              <a:t>terlarut</a:t>
            </a:r>
            <a:r>
              <a:rPr lang="en-US" altLang="id-ID" sz="2400" dirty="0"/>
              <a:t> </a:t>
            </a:r>
            <a:r>
              <a:rPr lang="en-US" altLang="id-ID" sz="2400" dirty="0" err="1"/>
              <a:t>tidak</a:t>
            </a:r>
            <a:r>
              <a:rPr lang="en-US" altLang="id-ID" sz="2400" dirty="0"/>
              <a:t> </a:t>
            </a:r>
            <a:r>
              <a:rPr lang="en-US" altLang="id-ID" sz="2400" dirty="0" err="1"/>
              <a:t>terpengaruh</a:t>
            </a:r>
            <a:r>
              <a:rPr lang="en-US" altLang="id-ID" sz="2400" dirty="0"/>
              <a:t>..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>
            <a:extLst>
              <a:ext uri="{FF2B5EF4-FFF2-40B4-BE49-F238E27FC236}">
                <a16:creationId xmlns:a16="http://schemas.microsoft.com/office/drawing/2014/main" id="{04F7BCB9-18E9-4020-9C55-ED46F60A06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5786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41" name="Rectangle 5">
            <a:extLst>
              <a:ext uri="{FF2B5EF4-FFF2-40B4-BE49-F238E27FC236}">
                <a16:creationId xmlns:a16="http://schemas.microsoft.com/office/drawing/2014/main" id="{AB491069-3FEB-47BA-9A65-81B07CF3E9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19700" y="1773238"/>
            <a:ext cx="36258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id-ID" sz="2400"/>
              <a:t>Rectangular settling tank.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>
            <a:extLst>
              <a:ext uri="{FF2B5EF4-FFF2-40B4-BE49-F238E27FC236}">
                <a16:creationId xmlns:a16="http://schemas.microsoft.com/office/drawing/2014/main" id="{2EBE4E9D-7CC8-4168-A989-1B198AB510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165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389" name="Rectangle 5">
            <a:extLst>
              <a:ext uri="{FF2B5EF4-FFF2-40B4-BE49-F238E27FC236}">
                <a16:creationId xmlns:a16="http://schemas.microsoft.com/office/drawing/2014/main" id="{30544E3C-AE3D-4CE2-8F28-B03A5AE571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24525" y="2636838"/>
            <a:ext cx="30321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id-ID" sz="2400"/>
              <a:t>Circular settling tank.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B272FC64-D94B-42A5-AD1D-F5B3706F02A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id-ID"/>
              <a:t>Secondary treatment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11B7D4EC-A57B-46C4-BED3-F51D17B89C4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80000"/>
              </a:lnSpc>
            </a:pPr>
            <a:r>
              <a:rPr lang="en-US" altLang="id-ID" sz="2400" dirty="0" err="1"/>
              <a:t>Tujuan</a:t>
            </a:r>
            <a:r>
              <a:rPr lang="en-US" altLang="id-ID" sz="2400" dirty="0"/>
              <a:t> secondary treatment </a:t>
            </a:r>
            <a:r>
              <a:rPr lang="en-US" altLang="id-ID" sz="2400" dirty="0" err="1"/>
              <a:t>adalah</a:t>
            </a:r>
            <a:r>
              <a:rPr lang="en-US" altLang="id-ID" sz="2400" dirty="0"/>
              <a:t> </a:t>
            </a:r>
            <a:r>
              <a:rPr lang="en-US" altLang="id-ID" sz="2400" dirty="0" err="1"/>
              <a:t>perlakuan</a:t>
            </a:r>
            <a:r>
              <a:rPr lang="en-US" altLang="id-ID" sz="2400" dirty="0"/>
              <a:t> </a:t>
            </a:r>
            <a:r>
              <a:rPr lang="en-US" altLang="id-ID" sz="2400" dirty="0" err="1"/>
              <a:t>lebih</a:t>
            </a:r>
            <a:r>
              <a:rPr lang="en-US" altLang="id-ID" sz="2400" dirty="0"/>
              <a:t> </a:t>
            </a:r>
            <a:r>
              <a:rPr lang="en-US" altLang="id-ID" sz="2400" dirty="0" err="1"/>
              <a:t>lanjut</a:t>
            </a:r>
            <a:r>
              <a:rPr lang="en-US" altLang="id-ID" sz="2400" dirty="0"/>
              <a:t> </a:t>
            </a:r>
            <a:r>
              <a:rPr lang="en-US" altLang="id-ID" sz="2400" dirty="0" err="1"/>
              <a:t>dari</a:t>
            </a:r>
            <a:r>
              <a:rPr lang="en-US" altLang="id-ID" sz="2400" dirty="0"/>
              <a:t> </a:t>
            </a:r>
            <a:r>
              <a:rPr lang="en-US" altLang="id-ID" sz="2400" dirty="0" err="1"/>
              <a:t>efluen</a:t>
            </a:r>
            <a:r>
              <a:rPr lang="en-US" altLang="id-ID" sz="2400" dirty="0"/>
              <a:t> </a:t>
            </a:r>
            <a:r>
              <a:rPr lang="en-US" altLang="id-ID" sz="2400" dirty="0" err="1"/>
              <a:t>dari</a:t>
            </a:r>
            <a:r>
              <a:rPr lang="id-ID" altLang="id-ID" sz="2400" dirty="0"/>
              <a:t> </a:t>
            </a:r>
            <a:r>
              <a:rPr lang="en-US" altLang="id-ID" sz="2400" dirty="0"/>
              <a:t>primary treatment </a:t>
            </a:r>
            <a:r>
              <a:rPr lang="en-US" altLang="id-ID" sz="2400" dirty="0" err="1"/>
              <a:t>untuk</a:t>
            </a:r>
            <a:r>
              <a:rPr lang="en-US" altLang="id-ID" sz="2400" dirty="0"/>
              <a:t> </a:t>
            </a:r>
            <a:r>
              <a:rPr lang="en-US" altLang="id-ID" sz="2400" dirty="0" err="1"/>
              <a:t>menghilangkan</a:t>
            </a:r>
            <a:r>
              <a:rPr lang="en-US" altLang="id-ID" sz="2400" dirty="0"/>
              <a:t> </a:t>
            </a:r>
            <a:r>
              <a:rPr lang="en-US" altLang="id-ID" sz="2400" dirty="0" err="1"/>
              <a:t>sisa</a:t>
            </a:r>
            <a:r>
              <a:rPr lang="en-US" altLang="id-ID" sz="2400" dirty="0"/>
              <a:t> </a:t>
            </a:r>
            <a:r>
              <a:rPr lang="en-US" altLang="id-ID" sz="2400" dirty="0" err="1"/>
              <a:t>organik</a:t>
            </a:r>
            <a:r>
              <a:rPr lang="en-US" altLang="id-ID" sz="2400" dirty="0"/>
              <a:t> </a:t>
            </a:r>
            <a:r>
              <a:rPr lang="en-US" altLang="id-ID" sz="2400" dirty="0" err="1"/>
              <a:t>dan</a:t>
            </a:r>
            <a:r>
              <a:rPr lang="en-US" altLang="id-ID" sz="2400" dirty="0"/>
              <a:t> </a:t>
            </a:r>
            <a:r>
              <a:rPr lang="en-US" altLang="id-ID" sz="2400" dirty="0" err="1"/>
              <a:t>padatan</a:t>
            </a:r>
            <a:r>
              <a:rPr lang="en-US" altLang="id-ID" sz="2400" dirty="0"/>
              <a:t> </a:t>
            </a:r>
            <a:r>
              <a:rPr lang="en-US" altLang="id-ID" sz="2400" dirty="0" err="1"/>
              <a:t>tersuspensi</a:t>
            </a:r>
            <a:r>
              <a:rPr lang="id-ID" altLang="id-ID" sz="2400" dirty="0"/>
              <a:t>.</a:t>
            </a:r>
            <a:r>
              <a:rPr lang="en-US" altLang="id-ID" sz="2400" dirty="0"/>
              <a:t> </a:t>
            </a:r>
          </a:p>
          <a:p>
            <a:pPr>
              <a:lnSpc>
                <a:spcPct val="80000"/>
              </a:lnSpc>
            </a:pPr>
            <a:endParaRPr lang="en-US" altLang="id-ID" sz="2400" dirty="0"/>
          </a:p>
          <a:p>
            <a:pPr>
              <a:lnSpc>
                <a:spcPct val="80000"/>
              </a:lnSpc>
            </a:pPr>
            <a:r>
              <a:rPr lang="id-ID" altLang="id-ID" sz="2400" dirty="0"/>
              <a:t>Dua kategori dari Secondary Treatment </a:t>
            </a:r>
            <a:r>
              <a:rPr lang="en-US" altLang="id-ID" sz="2400" dirty="0"/>
              <a:t>:</a:t>
            </a:r>
          </a:p>
          <a:p>
            <a:pPr lvl="1">
              <a:lnSpc>
                <a:spcPct val="80000"/>
              </a:lnSpc>
            </a:pPr>
            <a:r>
              <a:rPr lang="en-US" altLang="id-ID" sz="2300" dirty="0"/>
              <a:t>Low rate processes: </a:t>
            </a:r>
            <a:r>
              <a:rPr lang="id-ID" altLang="id-ID" sz="2300" dirty="0"/>
              <a:t>bak aerasi</a:t>
            </a:r>
            <a:r>
              <a:rPr lang="en-US" altLang="id-ID" sz="2300" dirty="0"/>
              <a:t>, </a:t>
            </a:r>
            <a:r>
              <a:rPr lang="id-ID" altLang="id-ID" sz="2300" dirty="0"/>
              <a:t>kolam </a:t>
            </a:r>
            <a:r>
              <a:rPr lang="en-US" altLang="id-ID" sz="2300" dirty="0" err="1"/>
              <a:t>stabili</a:t>
            </a:r>
            <a:r>
              <a:rPr lang="id-ID" altLang="id-ID" sz="2300" dirty="0"/>
              <a:t>sasi</a:t>
            </a:r>
            <a:endParaRPr lang="en-US" altLang="id-ID" sz="2300" dirty="0"/>
          </a:p>
          <a:p>
            <a:pPr lvl="1">
              <a:lnSpc>
                <a:spcPct val="80000"/>
              </a:lnSpc>
            </a:pPr>
            <a:r>
              <a:rPr lang="en-US" altLang="id-ID" sz="2300" dirty="0"/>
              <a:t>High rate processes: </a:t>
            </a:r>
            <a:r>
              <a:rPr lang="id-ID" altLang="id-ID" sz="2300" dirty="0"/>
              <a:t>lumpur aktif</a:t>
            </a:r>
            <a:r>
              <a:rPr lang="en-US" altLang="id-ID" sz="2300" dirty="0"/>
              <a:t>, trickling filters, rotating biological contactors. </a:t>
            </a:r>
          </a:p>
          <a:p>
            <a:pPr lvl="1">
              <a:lnSpc>
                <a:spcPct val="80000"/>
              </a:lnSpc>
            </a:pPr>
            <a:endParaRPr lang="en-US" altLang="id-ID" sz="2300" dirty="0"/>
          </a:p>
          <a:p>
            <a:pPr algn="just">
              <a:lnSpc>
                <a:spcPct val="80000"/>
              </a:lnSpc>
            </a:pPr>
            <a:r>
              <a:rPr lang="en-US" altLang="id-ID" sz="2400" dirty="0"/>
              <a:t> High-rate biological processes </a:t>
            </a:r>
            <a:r>
              <a:rPr lang="en-US" altLang="id-ID" sz="2400" dirty="0" err="1"/>
              <a:t>dicirikan</a:t>
            </a:r>
            <a:r>
              <a:rPr lang="en-US" altLang="id-ID" sz="2400" dirty="0"/>
              <a:t> </a:t>
            </a:r>
            <a:r>
              <a:rPr lang="en-US" altLang="id-ID" sz="2400" dirty="0" err="1"/>
              <a:t>oleh</a:t>
            </a:r>
            <a:r>
              <a:rPr lang="en-US" altLang="id-ID" sz="2400" dirty="0"/>
              <a:t> volume </a:t>
            </a:r>
            <a:r>
              <a:rPr lang="en-US" altLang="id-ID" sz="2400" dirty="0" err="1"/>
              <a:t>reaktor</a:t>
            </a:r>
            <a:r>
              <a:rPr lang="en-US" altLang="id-ID" sz="2400" dirty="0"/>
              <a:t> yang </a:t>
            </a:r>
            <a:r>
              <a:rPr lang="en-US" altLang="id-ID" sz="2400" dirty="0" err="1"/>
              <a:t>relatif</a:t>
            </a:r>
            <a:r>
              <a:rPr lang="en-US" altLang="id-ID" sz="2400" dirty="0"/>
              <a:t> </a:t>
            </a:r>
            <a:r>
              <a:rPr lang="en-US" altLang="id-ID" sz="2400" dirty="0" err="1"/>
              <a:t>kecil</a:t>
            </a:r>
            <a:r>
              <a:rPr lang="en-US" altLang="id-ID" sz="2400" dirty="0"/>
              <a:t> </a:t>
            </a:r>
            <a:r>
              <a:rPr lang="en-US" altLang="id-ID" sz="2400" dirty="0" err="1"/>
              <a:t>dan</a:t>
            </a:r>
            <a:r>
              <a:rPr lang="en-US" altLang="id-ID" sz="2400" dirty="0"/>
              <a:t> </a:t>
            </a:r>
            <a:r>
              <a:rPr lang="en-US" altLang="id-ID" sz="2400" dirty="0" err="1"/>
              <a:t>konsentrasi</a:t>
            </a:r>
            <a:r>
              <a:rPr lang="en-US" altLang="id-ID" sz="2400" dirty="0"/>
              <a:t> </a:t>
            </a:r>
            <a:r>
              <a:rPr lang="en-US" altLang="id-ID" sz="2400" dirty="0" err="1"/>
              <a:t>mikroorganisme</a:t>
            </a:r>
            <a:r>
              <a:rPr lang="en-US" altLang="id-ID" sz="2400" dirty="0"/>
              <a:t> yang </a:t>
            </a:r>
            <a:r>
              <a:rPr lang="en-US" altLang="id-ID" sz="2400" dirty="0" err="1"/>
              <a:t>tinggi</a:t>
            </a:r>
            <a:r>
              <a:rPr lang="en-US" altLang="id-ID" sz="2400" dirty="0"/>
              <a:t> </a:t>
            </a:r>
            <a:r>
              <a:rPr lang="en-US" altLang="id-ID" sz="2400" dirty="0" err="1"/>
              <a:t>dibandingkan</a:t>
            </a:r>
            <a:r>
              <a:rPr lang="en-US" altLang="id-ID" sz="2400" dirty="0"/>
              <a:t> </a:t>
            </a:r>
            <a:r>
              <a:rPr lang="en-US" altLang="id-ID" sz="2400" dirty="0" err="1"/>
              <a:t>dengan</a:t>
            </a:r>
            <a:r>
              <a:rPr lang="en-US" altLang="id-ID" sz="2400" dirty="0"/>
              <a:t> low rate processes. 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F015D808-2B2C-4C89-8A05-6079E1A8D7E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id-ID" dirty="0"/>
              <a:t>Secondary treatment</a:t>
            </a:r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52C1466F-F01E-40F1-B79B-2F8CC72981F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id-ID" sz="2400" dirty="0"/>
              <a:t>High-rate biological treatment processes, </a:t>
            </a:r>
            <a:r>
              <a:rPr lang="en-US" altLang="id-ID" sz="2400" dirty="0" err="1"/>
              <a:t>dikombinasikan</a:t>
            </a:r>
            <a:r>
              <a:rPr lang="en-US" altLang="id-ID" sz="2400" dirty="0"/>
              <a:t> </a:t>
            </a:r>
            <a:r>
              <a:rPr lang="en-US" altLang="id-ID" sz="2400" dirty="0" err="1"/>
              <a:t>dengan</a:t>
            </a:r>
            <a:r>
              <a:rPr lang="en-US" altLang="id-ID" sz="2400" dirty="0"/>
              <a:t> </a:t>
            </a:r>
            <a:r>
              <a:rPr lang="en-US" altLang="id-ID" sz="2400" dirty="0" err="1"/>
              <a:t>sedimentasi</a:t>
            </a:r>
            <a:r>
              <a:rPr lang="en-US" altLang="id-ID" sz="2400" dirty="0"/>
              <a:t> primer, </a:t>
            </a:r>
            <a:r>
              <a:rPr lang="en-US" altLang="id-ID" sz="2400" dirty="0" err="1"/>
              <a:t>biasanya</a:t>
            </a:r>
            <a:r>
              <a:rPr lang="en-US" altLang="id-ID" sz="2400" dirty="0"/>
              <a:t> </a:t>
            </a:r>
            <a:r>
              <a:rPr lang="en-US" altLang="id-ID" sz="2400" dirty="0" err="1"/>
              <a:t>menghilangkan</a:t>
            </a:r>
            <a:r>
              <a:rPr lang="en-US" altLang="id-ID" sz="2400" dirty="0"/>
              <a:t> 85% BOD5 </a:t>
            </a:r>
            <a:r>
              <a:rPr lang="en-US" altLang="id-ID" sz="2400" dirty="0" err="1"/>
              <a:t>dan</a:t>
            </a:r>
            <a:r>
              <a:rPr lang="en-US" altLang="id-ID" sz="2400" dirty="0"/>
              <a:t> TSS yang </a:t>
            </a:r>
            <a:r>
              <a:rPr lang="en-US" altLang="id-ID" sz="2400" dirty="0" err="1"/>
              <a:t>semula</a:t>
            </a:r>
            <a:r>
              <a:rPr lang="en-US" altLang="id-ID" sz="2400" dirty="0"/>
              <a:t> </a:t>
            </a:r>
            <a:r>
              <a:rPr lang="en-US" altLang="id-ID" sz="2400" dirty="0" err="1"/>
              <a:t>ada</a:t>
            </a:r>
            <a:r>
              <a:rPr lang="en-US" altLang="id-ID" sz="2400" dirty="0"/>
              <a:t> di air </a:t>
            </a:r>
            <a:r>
              <a:rPr lang="en-US" altLang="id-ID" sz="2400" dirty="0" err="1"/>
              <a:t>limbah</a:t>
            </a:r>
            <a:r>
              <a:rPr lang="en-US" altLang="id-ID" sz="2400" dirty="0"/>
              <a:t> </a:t>
            </a:r>
            <a:r>
              <a:rPr lang="en-US" altLang="id-ID" sz="2400" dirty="0" err="1"/>
              <a:t>dan</a:t>
            </a:r>
            <a:r>
              <a:rPr lang="en-US" altLang="id-ID" sz="2400" dirty="0"/>
              <a:t> </a:t>
            </a:r>
            <a:r>
              <a:rPr lang="en-US" altLang="id-ID" sz="2400" dirty="0" err="1"/>
              <a:t>beberapa</a:t>
            </a:r>
            <a:r>
              <a:rPr lang="en-US" altLang="id-ID" sz="2400" dirty="0"/>
              <a:t> </a:t>
            </a:r>
            <a:r>
              <a:rPr lang="en-US" altLang="id-ID" sz="2400" dirty="0" err="1"/>
              <a:t>logam</a:t>
            </a:r>
            <a:r>
              <a:rPr lang="en-US" altLang="id-ID" sz="2400" dirty="0"/>
              <a:t> </a:t>
            </a:r>
            <a:r>
              <a:rPr lang="en-US" altLang="id-ID" sz="2400" dirty="0" err="1"/>
              <a:t>berat</a:t>
            </a:r>
            <a:r>
              <a:rPr lang="id-ID" altLang="id-ID" sz="2400" dirty="0"/>
              <a:t>.</a:t>
            </a:r>
            <a:endParaRPr lang="en-US" altLang="id-ID" sz="2400" dirty="0"/>
          </a:p>
          <a:p>
            <a:endParaRPr lang="en-US" altLang="id-ID" sz="2400" dirty="0"/>
          </a:p>
          <a:p>
            <a:r>
              <a:rPr lang="id-ID" altLang="id-ID" sz="2400" dirty="0"/>
              <a:t>Akan tetapi</a:t>
            </a:r>
            <a:r>
              <a:rPr lang="en-US" altLang="id-ID" sz="2400" dirty="0"/>
              <a:t>, </a:t>
            </a:r>
            <a:r>
              <a:rPr lang="id-ID" altLang="id-ID" sz="2400" dirty="0"/>
              <a:t>hanya sedikit </a:t>
            </a:r>
            <a:r>
              <a:rPr lang="en-US" altLang="id-ID" sz="2400" dirty="0"/>
              <a:t>phosphorus, nitrogen, non-biodegradable organics, or dissolved minerals</a:t>
            </a:r>
            <a:r>
              <a:rPr lang="id-ID" altLang="id-ID" sz="2400" dirty="0"/>
              <a:t> yang ikut terbuang</a:t>
            </a:r>
            <a:r>
              <a:rPr lang="en-US" altLang="id-ID" sz="2400" dirty="0"/>
              <a:t>. 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>
            <a:extLst>
              <a:ext uri="{FF2B5EF4-FFF2-40B4-BE49-F238E27FC236}">
                <a16:creationId xmlns:a16="http://schemas.microsoft.com/office/drawing/2014/main" id="{7D04CCB7-325E-43EF-9CBD-32B7DE9786D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id-ID"/>
              <a:t>Secondary treatment</a:t>
            </a:r>
          </a:p>
        </p:txBody>
      </p:sp>
      <p:sp>
        <p:nvSpPr>
          <p:cNvPr id="68611" name="Rectangle 3">
            <a:extLst>
              <a:ext uri="{FF2B5EF4-FFF2-40B4-BE49-F238E27FC236}">
                <a16:creationId xmlns:a16="http://schemas.microsoft.com/office/drawing/2014/main" id="{69DC1816-2C34-49CC-9683-C9E6088450C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id-ID" sz="2800"/>
              <a:t>Aerobic process</a:t>
            </a:r>
          </a:p>
          <a:p>
            <a:pPr lvl="1"/>
            <a:r>
              <a:rPr lang="en-US" altLang="id-ID" sz="2300"/>
              <a:t>Suspended growth	: activated sludge</a:t>
            </a:r>
          </a:p>
          <a:p>
            <a:pPr lvl="1"/>
            <a:r>
              <a:rPr lang="en-US" altLang="id-ID" sz="2300"/>
              <a:t>Attached growth	: RBC, Trickling filter</a:t>
            </a:r>
          </a:p>
          <a:p>
            <a:pPr lvl="1"/>
            <a:r>
              <a:rPr lang="en-US" altLang="id-ID" sz="2300"/>
              <a:t>Hybrid (combination)</a:t>
            </a:r>
          </a:p>
          <a:p>
            <a:pPr lvl="1"/>
            <a:endParaRPr lang="en-US" altLang="id-ID" sz="2300"/>
          </a:p>
          <a:p>
            <a:r>
              <a:rPr lang="en-US" altLang="id-ID" sz="2800"/>
              <a:t>Anaerobic process</a:t>
            </a:r>
          </a:p>
          <a:p>
            <a:pPr lvl="1"/>
            <a:r>
              <a:rPr lang="en-US" altLang="id-ID" sz="2300"/>
              <a:t>Suspended growth	: anaerobic digester</a:t>
            </a:r>
          </a:p>
          <a:p>
            <a:pPr lvl="1"/>
            <a:r>
              <a:rPr lang="en-US" altLang="id-ID" sz="2300"/>
              <a:t>Attached growth	: packed bed &amp; fluidized bed</a:t>
            </a:r>
          </a:p>
          <a:p>
            <a:pPr lvl="1"/>
            <a:r>
              <a:rPr lang="en-US" altLang="id-ID" sz="2300"/>
              <a:t>Sludge blanket	: UASB</a:t>
            </a:r>
          </a:p>
          <a:p>
            <a:pPr lvl="1"/>
            <a:r>
              <a:rPr lang="en-US" altLang="id-ID" sz="2300"/>
              <a:t>Hybrid (combination of suspended &amp; attached)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 descr="acttsludge1">
            <a:extLst>
              <a:ext uri="{FF2B5EF4-FFF2-40B4-BE49-F238E27FC236}">
                <a16:creationId xmlns:a16="http://schemas.microsoft.com/office/drawing/2014/main" id="{667BEA12-1201-47CD-9F08-DC277DA88E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740650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1" name="Picture 5" descr="actvslugde2">
            <a:extLst>
              <a:ext uri="{FF2B5EF4-FFF2-40B4-BE49-F238E27FC236}">
                <a16:creationId xmlns:a16="http://schemas.microsoft.com/office/drawing/2014/main" id="{CEE9CD3D-AF86-422B-9A6B-F045E56C4B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8363" y="4127500"/>
            <a:ext cx="4465637" cy="273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62" name="Rectangle 6">
            <a:extLst>
              <a:ext uri="{FF2B5EF4-FFF2-40B4-BE49-F238E27FC236}">
                <a16:creationId xmlns:a16="http://schemas.microsoft.com/office/drawing/2014/main" id="{787CB31E-426A-4CFC-BD18-B0A1F60F52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2988" y="5516563"/>
            <a:ext cx="2422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id-ID" sz="2400"/>
              <a:t>Activated sludge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9" name="Rectangle 5">
            <a:extLst>
              <a:ext uri="{FF2B5EF4-FFF2-40B4-BE49-F238E27FC236}">
                <a16:creationId xmlns:a16="http://schemas.microsoft.com/office/drawing/2014/main" id="{50263467-F245-4CED-89F9-C3B3D86DD41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3" y="260350"/>
            <a:ext cx="8229600" cy="792163"/>
          </a:xfrm>
        </p:spPr>
        <p:txBody>
          <a:bodyPr/>
          <a:lstStyle/>
          <a:p>
            <a:r>
              <a:rPr lang="id-ID" altLang="id-ID" dirty="0"/>
              <a:t>PENGOLAHAN AIR LIMBAH </a:t>
            </a:r>
            <a:endParaRPr lang="en-US" altLang="id-ID" dirty="0"/>
          </a:p>
        </p:txBody>
      </p:sp>
      <p:sp>
        <p:nvSpPr>
          <p:cNvPr id="52231" name="AutoShape 7">
            <a:extLst>
              <a:ext uri="{FF2B5EF4-FFF2-40B4-BE49-F238E27FC236}">
                <a16:creationId xmlns:a16="http://schemas.microsoft.com/office/drawing/2014/main" id="{3FE77E96-BE1F-425A-B66B-FC95CF10B3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1125538"/>
            <a:ext cx="4826000" cy="5040312"/>
          </a:xfrm>
          <a:prstGeom prst="rightArrowCallout">
            <a:avLst>
              <a:gd name="adj1" fmla="val 10473"/>
              <a:gd name="adj2" fmla="val 26096"/>
              <a:gd name="adj3" fmla="val 12894"/>
              <a:gd name="adj4" fmla="val 80657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d-ID" altLang="id-ID" sz="2400" b="1" u="sng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AIR LIMBAH </a:t>
            </a:r>
            <a:r>
              <a:rPr lang="en-US" altLang="id-ID" sz="2400" b="1" u="sng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:</a:t>
            </a:r>
          </a:p>
          <a:p>
            <a:pPr eaLnBrk="1" hangingPunct="1"/>
            <a:r>
              <a:rPr lang="id-ID" altLang="id-ID" sz="2400" b="1" u="sng" dirty="0">
                <a:solidFill>
                  <a:srgbClr val="FFFF66"/>
                </a:solidFill>
              </a:rPr>
              <a:t>Kontaminan Fisis :</a:t>
            </a:r>
            <a:endParaRPr lang="id-ID" altLang="id-ID" sz="2400" b="1" dirty="0">
              <a:solidFill>
                <a:srgbClr val="FFFF66"/>
              </a:solidFill>
            </a:endParaRPr>
          </a:p>
          <a:p>
            <a:pPr eaLnBrk="1" hangingPunct="1"/>
            <a:r>
              <a:rPr lang="id-ID" altLang="id-ID" sz="2400" dirty="0">
                <a:solidFill>
                  <a:srgbClr val="FFFF66"/>
                </a:solidFill>
              </a:rPr>
              <a:t>	</a:t>
            </a:r>
            <a:r>
              <a:rPr lang="en-US" altLang="id-ID" sz="2400" dirty="0">
                <a:solidFill>
                  <a:srgbClr val="FFFF66"/>
                </a:solidFill>
              </a:rPr>
              <a:t>Large solid objects</a:t>
            </a:r>
            <a:endParaRPr lang="id-ID" altLang="id-ID" sz="2400" dirty="0">
              <a:solidFill>
                <a:srgbClr val="FFFF66"/>
              </a:solidFill>
            </a:endParaRPr>
          </a:p>
          <a:p>
            <a:pPr eaLnBrk="1" hangingPunct="1"/>
            <a:r>
              <a:rPr lang="id-ID" altLang="id-ID" sz="2400" dirty="0">
                <a:solidFill>
                  <a:srgbClr val="FFFF66"/>
                </a:solidFill>
              </a:rPr>
              <a:t>	</a:t>
            </a:r>
            <a:r>
              <a:rPr lang="en-US" altLang="id-ID" sz="2400" dirty="0">
                <a:solidFill>
                  <a:srgbClr val="FFFF66"/>
                </a:solidFill>
              </a:rPr>
              <a:t>Suspended solids</a:t>
            </a:r>
          </a:p>
          <a:p>
            <a:pPr eaLnBrk="1" hangingPunct="1"/>
            <a:r>
              <a:rPr lang="id-ID" altLang="id-ID" sz="2400" b="1" u="sng" dirty="0">
                <a:solidFill>
                  <a:srgbClr val="FFFF66"/>
                </a:solidFill>
              </a:rPr>
              <a:t>Kontaminan Kimiawi</a:t>
            </a:r>
            <a:r>
              <a:rPr lang="en-US" altLang="id-ID" sz="2400" b="1" dirty="0">
                <a:solidFill>
                  <a:srgbClr val="FFFF66"/>
                </a:solidFill>
              </a:rPr>
              <a:t>:</a:t>
            </a:r>
          </a:p>
          <a:p>
            <a:pPr lvl="1" eaLnBrk="1" hangingPunct="1"/>
            <a:r>
              <a:rPr lang="en-US" altLang="id-ID" sz="2400" dirty="0">
                <a:solidFill>
                  <a:srgbClr val="FFFF66"/>
                </a:solidFill>
              </a:rPr>
              <a:t>Biodegradable organics</a:t>
            </a:r>
          </a:p>
          <a:p>
            <a:pPr lvl="1" eaLnBrk="1" hangingPunct="1"/>
            <a:r>
              <a:rPr lang="en-US" altLang="id-ID" sz="2400" dirty="0">
                <a:solidFill>
                  <a:srgbClr val="FFFF66"/>
                </a:solidFill>
              </a:rPr>
              <a:t>Nutrients</a:t>
            </a:r>
          </a:p>
          <a:p>
            <a:pPr lvl="1" eaLnBrk="1" hangingPunct="1"/>
            <a:r>
              <a:rPr lang="en-US" altLang="id-ID" sz="2400" dirty="0">
                <a:solidFill>
                  <a:srgbClr val="FFFF66"/>
                </a:solidFill>
              </a:rPr>
              <a:t>Refractory chemicals</a:t>
            </a:r>
          </a:p>
          <a:p>
            <a:pPr lvl="1" eaLnBrk="1" hangingPunct="1"/>
            <a:r>
              <a:rPr lang="en-US" altLang="id-ID" sz="2400" dirty="0">
                <a:solidFill>
                  <a:srgbClr val="FFFF66"/>
                </a:solidFill>
              </a:rPr>
              <a:t>Heavy metals</a:t>
            </a:r>
          </a:p>
          <a:p>
            <a:pPr lvl="1" eaLnBrk="1" hangingPunct="1"/>
            <a:r>
              <a:rPr lang="en-US" altLang="id-ID" sz="2400" dirty="0">
                <a:solidFill>
                  <a:srgbClr val="FFFF66"/>
                </a:solidFill>
              </a:rPr>
              <a:t>Dissolved inorganic solids</a:t>
            </a:r>
          </a:p>
          <a:p>
            <a:pPr eaLnBrk="1" hangingPunct="1"/>
            <a:r>
              <a:rPr lang="id-ID" altLang="id-ID" sz="2400" b="1" u="sng" dirty="0">
                <a:solidFill>
                  <a:srgbClr val="FFFF66"/>
                </a:solidFill>
              </a:rPr>
              <a:t>Kontaminan </a:t>
            </a:r>
            <a:r>
              <a:rPr lang="en-US" altLang="id-ID" sz="2400" b="1" u="sng" dirty="0" err="1">
                <a:solidFill>
                  <a:srgbClr val="FFFF66"/>
                </a:solidFill>
              </a:rPr>
              <a:t>Biologi</a:t>
            </a:r>
            <a:r>
              <a:rPr lang="id-ID" altLang="id-ID" sz="2400" b="1" u="sng" dirty="0">
                <a:solidFill>
                  <a:srgbClr val="FFFF66"/>
                </a:solidFill>
              </a:rPr>
              <a:t>s</a:t>
            </a:r>
            <a:r>
              <a:rPr lang="en-US" altLang="id-ID" sz="2400" b="1" dirty="0">
                <a:solidFill>
                  <a:srgbClr val="FFFF66"/>
                </a:solidFill>
              </a:rPr>
              <a:t>:</a:t>
            </a:r>
          </a:p>
          <a:p>
            <a:pPr lvl="1" eaLnBrk="1" hangingPunct="1"/>
            <a:r>
              <a:rPr lang="en-US" altLang="id-ID" sz="2400" dirty="0">
                <a:solidFill>
                  <a:srgbClr val="FFFF66"/>
                </a:solidFill>
              </a:rPr>
              <a:t>Pathogens </a:t>
            </a:r>
          </a:p>
          <a:p>
            <a:pPr eaLnBrk="1" hangingPunct="1"/>
            <a:endParaRPr lang="en-US" altLang="id-ID" sz="2400" dirty="0">
              <a:solidFill>
                <a:srgbClr val="FFFF66"/>
              </a:solidFill>
            </a:endParaRPr>
          </a:p>
        </p:txBody>
      </p:sp>
      <p:sp>
        <p:nvSpPr>
          <p:cNvPr id="52235" name="AutoShape 11">
            <a:extLst>
              <a:ext uri="{FF2B5EF4-FFF2-40B4-BE49-F238E27FC236}">
                <a16:creationId xmlns:a16="http://schemas.microsoft.com/office/drawing/2014/main" id="{9EFEC22D-FD8A-41B7-AF5D-3DEDC9D143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92725" y="2924175"/>
            <a:ext cx="3527425" cy="2089150"/>
          </a:xfrm>
          <a:prstGeom prst="downArrowCallout">
            <a:avLst>
              <a:gd name="adj1" fmla="val 42211"/>
              <a:gd name="adj2" fmla="val 42211"/>
              <a:gd name="adj3" fmla="val 16667"/>
              <a:gd name="adj4" fmla="val 72713"/>
            </a:avLst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id-ID" sz="2400" b="1" dirty="0">
                <a:solidFill>
                  <a:srgbClr val="FFFF66"/>
                </a:solidFill>
              </a:rPr>
              <a:t>Waste Water Treatment</a:t>
            </a:r>
          </a:p>
          <a:p>
            <a:pPr algn="ctr" eaLnBrk="1" hangingPunct="1"/>
            <a:r>
              <a:rPr lang="en-US" altLang="id-ID" sz="2400" b="1" dirty="0">
                <a:solidFill>
                  <a:srgbClr val="FFFF66"/>
                </a:solidFill>
              </a:rPr>
              <a:t>(WWT)</a:t>
            </a:r>
          </a:p>
        </p:txBody>
      </p:sp>
      <p:sp>
        <p:nvSpPr>
          <p:cNvPr id="52237" name="AutoShape 13">
            <a:extLst>
              <a:ext uri="{FF2B5EF4-FFF2-40B4-BE49-F238E27FC236}">
                <a16:creationId xmlns:a16="http://schemas.microsoft.com/office/drawing/2014/main" id="{2FD9BC6D-5BBD-463E-8A06-11BD1749E9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7900" y="5300663"/>
            <a:ext cx="4248150" cy="1295400"/>
          </a:xfrm>
          <a:prstGeom prst="flowChartAlternateProcess">
            <a:avLst/>
          </a:prstGeom>
          <a:solidFill>
            <a:srgbClr val="33CC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d-ID" altLang="id-ID" sz="2400" dirty="0"/>
              <a:t>Air yang diolah</a:t>
            </a:r>
            <a:r>
              <a:rPr lang="en-US" altLang="id-ID" sz="2400" dirty="0"/>
              <a:t>:</a:t>
            </a:r>
          </a:p>
          <a:p>
            <a:pPr eaLnBrk="1" hangingPunct="1">
              <a:buFontTx/>
              <a:buChar char="•"/>
            </a:pPr>
            <a:r>
              <a:rPr lang="en-US" altLang="id-ID" sz="2400" dirty="0"/>
              <a:t>Disposed of in environment</a:t>
            </a:r>
          </a:p>
          <a:p>
            <a:pPr eaLnBrk="1" hangingPunct="1">
              <a:buFontTx/>
              <a:buChar char="•"/>
            </a:pPr>
            <a:r>
              <a:rPr lang="en-US" altLang="id-ID" sz="2400" dirty="0"/>
              <a:t>Reuse/recycle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>
            <a:extLst>
              <a:ext uri="{FF2B5EF4-FFF2-40B4-BE49-F238E27FC236}">
                <a16:creationId xmlns:a16="http://schemas.microsoft.com/office/drawing/2014/main" id="{72525E0B-7834-46BD-AB77-831AF78A2B2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3850" y="0"/>
            <a:ext cx="3322638" cy="1143000"/>
          </a:xfrm>
        </p:spPr>
        <p:txBody>
          <a:bodyPr/>
          <a:lstStyle/>
          <a:p>
            <a:r>
              <a:rPr lang="id-ID" altLang="id-ID" sz="2500"/>
              <a:t>Activated sludge with Sequencing Batch Reactor (SBR) </a:t>
            </a:r>
            <a:endParaRPr lang="en-US" altLang="id-ID" sz="2500"/>
          </a:p>
        </p:txBody>
      </p:sp>
      <p:pic>
        <p:nvPicPr>
          <p:cNvPr id="113667" name="Picture 3">
            <a:extLst>
              <a:ext uri="{FF2B5EF4-FFF2-40B4-BE49-F238E27FC236}">
                <a16:creationId xmlns:a16="http://schemas.microsoft.com/office/drawing/2014/main" id="{F04DD7E9-F02E-4FA8-BCAC-B238112C36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1025" y="0"/>
            <a:ext cx="47894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3668" name="Picture 2" descr="E:\My Documents\bibis\DSC00018.JPG">
            <a:extLst>
              <a:ext uri="{FF2B5EF4-FFF2-40B4-BE49-F238E27FC236}">
                <a16:creationId xmlns:a16="http://schemas.microsoft.com/office/drawing/2014/main" id="{C4AB7860-9CFF-41E6-8817-09B52B6107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88"/>
          <a:stretch>
            <a:fillRect/>
          </a:stretch>
        </p:blipFill>
        <p:spPr bwMode="auto">
          <a:xfrm>
            <a:off x="0" y="3894138"/>
            <a:ext cx="4500563" cy="299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669" name="Picture 4" descr="E:\My Documents\bibis\DSC00029.JPG">
            <a:extLst>
              <a:ext uri="{FF2B5EF4-FFF2-40B4-BE49-F238E27FC236}">
                <a16:creationId xmlns:a16="http://schemas.microsoft.com/office/drawing/2014/main" id="{E30E2F1A-FBA3-4746-808F-FBDF344598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196975"/>
            <a:ext cx="3600450" cy="270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3670" name="Text Box 6">
            <a:extLst>
              <a:ext uri="{FF2B5EF4-FFF2-40B4-BE49-F238E27FC236}">
                <a16:creationId xmlns:a16="http://schemas.microsoft.com/office/drawing/2014/main" id="{4BAA9E3B-FE8C-4F4C-8926-187A374C1D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350" y="6491288"/>
            <a:ext cx="2876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id-ID"/>
              <a:t>SBR in IPAL RSUD Wates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4" descr="TricklingFilter_Packed">
            <a:extLst>
              <a:ext uri="{FF2B5EF4-FFF2-40B4-BE49-F238E27FC236}">
                <a16:creationId xmlns:a16="http://schemas.microsoft.com/office/drawing/2014/main" id="{18085A8F-DFC8-4285-8C46-77EE649C7C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8" t="4395" r="4678" b="10986"/>
          <a:stretch>
            <a:fillRect/>
          </a:stretch>
        </p:blipFill>
        <p:spPr bwMode="auto">
          <a:xfrm>
            <a:off x="0" y="0"/>
            <a:ext cx="5449888" cy="356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5" descr="filter">
            <a:extLst>
              <a:ext uri="{FF2B5EF4-FFF2-40B4-BE49-F238E27FC236}">
                <a16:creationId xmlns:a16="http://schemas.microsoft.com/office/drawing/2014/main" id="{7E92599C-802E-43DC-8DFE-107C55582A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38"/>
          <a:stretch>
            <a:fillRect/>
          </a:stretch>
        </p:blipFill>
        <p:spPr bwMode="auto">
          <a:xfrm>
            <a:off x="3671888" y="3606800"/>
            <a:ext cx="5472112" cy="325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6" name="Rectangle 6">
            <a:extLst>
              <a:ext uri="{FF2B5EF4-FFF2-40B4-BE49-F238E27FC236}">
                <a16:creationId xmlns:a16="http://schemas.microsoft.com/office/drawing/2014/main" id="{DF419A61-6442-46E9-BAEB-8A29406578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0" y="5300663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id-ID" sz="2400"/>
              <a:t>Trickling filters</a:t>
            </a:r>
          </a:p>
        </p:txBody>
      </p:sp>
      <p:sp>
        <p:nvSpPr>
          <p:cNvPr id="20487" name="Text Box 7">
            <a:extLst>
              <a:ext uri="{FF2B5EF4-FFF2-40B4-BE49-F238E27FC236}">
                <a16:creationId xmlns:a16="http://schemas.microsoft.com/office/drawing/2014/main" id="{CC0D4831-4355-4E79-9807-B0A8004673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5600" y="2276475"/>
            <a:ext cx="1390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id-ID"/>
              <a:t>Wastewater</a:t>
            </a:r>
          </a:p>
        </p:txBody>
      </p:sp>
      <p:sp>
        <p:nvSpPr>
          <p:cNvPr id="20488" name="Line 8">
            <a:extLst>
              <a:ext uri="{FF2B5EF4-FFF2-40B4-BE49-F238E27FC236}">
                <a16:creationId xmlns:a16="http://schemas.microsoft.com/office/drawing/2014/main" id="{36268513-9BE5-4739-AB35-FE13BECE282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635375" y="692150"/>
            <a:ext cx="865188" cy="64928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d-ID"/>
          </a:p>
        </p:txBody>
      </p:sp>
      <p:sp>
        <p:nvSpPr>
          <p:cNvPr id="20490" name="Text Box 10">
            <a:extLst>
              <a:ext uri="{FF2B5EF4-FFF2-40B4-BE49-F238E27FC236}">
                <a16:creationId xmlns:a16="http://schemas.microsoft.com/office/drawing/2014/main" id="{71D0FDEC-5875-44A6-AF20-94C9C2BEBD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6550" y="3016250"/>
            <a:ext cx="1593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id-ID"/>
              <a:t>Treated water</a:t>
            </a:r>
          </a:p>
        </p:txBody>
      </p:sp>
      <p:sp>
        <p:nvSpPr>
          <p:cNvPr id="20491" name="Text Box 11">
            <a:extLst>
              <a:ext uri="{FF2B5EF4-FFF2-40B4-BE49-F238E27FC236}">
                <a16:creationId xmlns:a16="http://schemas.microsoft.com/office/drawing/2014/main" id="{1A6878C6-E8CF-49C6-AA7B-500D264D22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9925" y="496888"/>
            <a:ext cx="3308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id-ID"/>
              <a:t>Circulating wastewater sprayer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9" name="Picture 5" descr="RBC">
            <a:extLst>
              <a:ext uri="{FF2B5EF4-FFF2-40B4-BE49-F238E27FC236}">
                <a16:creationId xmlns:a16="http://schemas.microsoft.com/office/drawing/2014/main" id="{155C0E32-84C3-41F4-B075-3977F31CA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35213"/>
            <a:ext cx="7402513" cy="4522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Fig_206-2">
            <a:extLst>
              <a:ext uri="{FF2B5EF4-FFF2-40B4-BE49-F238E27FC236}">
                <a16:creationId xmlns:a16="http://schemas.microsoft.com/office/drawing/2014/main" id="{2C144ADA-1A07-4977-A3B2-485DBF8548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0"/>
            <a:ext cx="6516687" cy="36512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0" name="Rectangle 6">
            <a:extLst>
              <a:ext uri="{FF2B5EF4-FFF2-40B4-BE49-F238E27FC236}">
                <a16:creationId xmlns:a16="http://schemas.microsoft.com/office/drawing/2014/main" id="{99B5BE6A-4E4D-4686-86AC-3041A53867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763838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id-ID" sz="2400"/>
              <a:t>Rotating biological </a:t>
            </a:r>
          </a:p>
          <a:p>
            <a:pPr eaLnBrk="1" hangingPunct="1"/>
            <a:r>
              <a:rPr lang="en-US" altLang="id-ID" sz="2400"/>
              <a:t>contactors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>
            <a:extLst>
              <a:ext uri="{FF2B5EF4-FFF2-40B4-BE49-F238E27FC236}">
                <a16:creationId xmlns:a16="http://schemas.microsoft.com/office/drawing/2014/main" id="{42B0B63D-27F6-4CF2-9B71-230F0AC986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490537"/>
          </a:xfrm>
        </p:spPr>
        <p:txBody>
          <a:bodyPr/>
          <a:lstStyle/>
          <a:p>
            <a:r>
              <a:rPr lang="id-ID" altLang="id-ID" sz="3400"/>
              <a:t>Anaerobic digestion</a:t>
            </a:r>
            <a:endParaRPr lang="en-US" altLang="id-ID" sz="3400"/>
          </a:p>
        </p:txBody>
      </p:sp>
      <p:pic>
        <p:nvPicPr>
          <p:cNvPr id="69635" name="Picture 3">
            <a:extLst>
              <a:ext uri="{FF2B5EF4-FFF2-40B4-BE49-F238E27FC236}">
                <a16:creationId xmlns:a16="http://schemas.microsoft.com/office/drawing/2014/main" id="{A9EC7248-9F02-433D-863A-FECFAD6A64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765175"/>
            <a:ext cx="7561262" cy="6048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>
            <a:extLst>
              <a:ext uri="{FF2B5EF4-FFF2-40B4-BE49-F238E27FC236}">
                <a16:creationId xmlns:a16="http://schemas.microsoft.com/office/drawing/2014/main" id="{F60B0B8C-99A1-43CD-AE62-E54F5AC4F1D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d-ID" altLang="id-ID"/>
              <a:t>Anaerobic packed bed</a:t>
            </a:r>
            <a:endParaRPr lang="en-US" altLang="id-ID"/>
          </a:p>
        </p:txBody>
      </p:sp>
      <p:pic>
        <p:nvPicPr>
          <p:cNvPr id="71683" name="Picture 3">
            <a:extLst>
              <a:ext uri="{FF2B5EF4-FFF2-40B4-BE49-F238E27FC236}">
                <a16:creationId xmlns:a16="http://schemas.microsoft.com/office/drawing/2014/main" id="{B95448D6-9AA5-4ABF-8C1E-3BD48898DB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1196975"/>
            <a:ext cx="6192838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684" name="Text Box 4">
            <a:extLst>
              <a:ext uri="{FF2B5EF4-FFF2-40B4-BE49-F238E27FC236}">
                <a16:creationId xmlns:a16="http://schemas.microsoft.com/office/drawing/2014/main" id="{123E1D48-82D6-4704-8415-86CA3FF65E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5084763"/>
            <a:ext cx="1793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id-ID" sz="2400"/>
              <a:t>Wastewater</a:t>
            </a:r>
          </a:p>
        </p:txBody>
      </p:sp>
      <p:sp>
        <p:nvSpPr>
          <p:cNvPr id="71685" name="Text Box 5">
            <a:extLst>
              <a:ext uri="{FF2B5EF4-FFF2-40B4-BE49-F238E27FC236}">
                <a16:creationId xmlns:a16="http://schemas.microsoft.com/office/drawing/2014/main" id="{190A39A8-9B0A-4DAB-A260-577BE05B34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6688" y="1412875"/>
            <a:ext cx="1117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id-ID" sz="2400"/>
              <a:t>Biogas</a:t>
            </a:r>
          </a:p>
        </p:txBody>
      </p:sp>
      <p:sp>
        <p:nvSpPr>
          <p:cNvPr id="71686" name="Text Box 6">
            <a:extLst>
              <a:ext uri="{FF2B5EF4-FFF2-40B4-BE49-F238E27FC236}">
                <a16:creationId xmlns:a16="http://schemas.microsoft.com/office/drawing/2014/main" id="{8E99219A-A50D-460B-ACFE-D1184A568E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43663" y="2349500"/>
            <a:ext cx="20653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id-ID" sz="2400"/>
              <a:t>Treated water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>
            <a:extLst>
              <a:ext uri="{FF2B5EF4-FFF2-40B4-BE49-F238E27FC236}">
                <a16:creationId xmlns:a16="http://schemas.microsoft.com/office/drawing/2014/main" id="{5BEB0823-BFCC-42FE-AD37-6EAEAD35936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d-ID" altLang="id-ID"/>
              <a:t>Anaerobic fluidized bed</a:t>
            </a:r>
            <a:endParaRPr lang="en-US" altLang="id-ID"/>
          </a:p>
        </p:txBody>
      </p:sp>
      <p:pic>
        <p:nvPicPr>
          <p:cNvPr id="72707" name="Picture 3">
            <a:extLst>
              <a:ext uri="{FF2B5EF4-FFF2-40B4-BE49-F238E27FC236}">
                <a16:creationId xmlns:a16="http://schemas.microsoft.com/office/drawing/2014/main" id="{852C9A84-AAC7-4F86-A7A3-1CE5F42F0F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341438"/>
            <a:ext cx="7777163" cy="4429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>
            <a:extLst>
              <a:ext uri="{FF2B5EF4-FFF2-40B4-BE49-F238E27FC236}">
                <a16:creationId xmlns:a16="http://schemas.microsoft.com/office/drawing/2014/main" id="{F1F02265-18D2-4026-B174-0D9547190BE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d-ID" altLang="id-ID" sz="3000"/>
              <a:t>Upflow anaerobic sludge blanket</a:t>
            </a:r>
            <a:endParaRPr lang="en-US" altLang="id-ID" sz="3000"/>
          </a:p>
        </p:txBody>
      </p:sp>
      <p:pic>
        <p:nvPicPr>
          <p:cNvPr id="73731" name="Picture 3">
            <a:extLst>
              <a:ext uri="{FF2B5EF4-FFF2-40B4-BE49-F238E27FC236}">
                <a16:creationId xmlns:a16="http://schemas.microsoft.com/office/drawing/2014/main" id="{829C2BEA-B083-410A-A0CA-BBD1745284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938" y="1196975"/>
            <a:ext cx="5903912" cy="565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2F45D139-2D45-43D5-AFFF-EB768ABE431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id-ID"/>
              <a:t>The objective of WWT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5EA10DF5-945E-46C5-9BD2-835E854B178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id-ID" dirty="0" err="1"/>
              <a:t>Tujuan</a:t>
            </a:r>
            <a:r>
              <a:rPr lang="en-US" altLang="id-ID" dirty="0"/>
              <a:t> </a:t>
            </a:r>
            <a:r>
              <a:rPr lang="en-US" altLang="id-ID" dirty="0" err="1"/>
              <a:t>utama</a:t>
            </a:r>
            <a:r>
              <a:rPr lang="en-US" altLang="id-ID" dirty="0"/>
              <a:t> </a:t>
            </a:r>
            <a:r>
              <a:rPr lang="en-US" altLang="id-ID" dirty="0" err="1"/>
              <a:t>pengolahan</a:t>
            </a:r>
            <a:r>
              <a:rPr lang="en-US" altLang="id-ID" dirty="0"/>
              <a:t> air </a:t>
            </a:r>
            <a:r>
              <a:rPr lang="en-US" altLang="id-ID" dirty="0" err="1"/>
              <a:t>limbah</a:t>
            </a:r>
            <a:r>
              <a:rPr lang="en-US" altLang="id-ID" dirty="0"/>
              <a:t> </a:t>
            </a:r>
            <a:r>
              <a:rPr lang="en-US" altLang="id-ID" dirty="0" err="1"/>
              <a:t>pada</a:t>
            </a:r>
            <a:r>
              <a:rPr lang="en-US" altLang="id-ID" dirty="0"/>
              <a:t> </a:t>
            </a:r>
            <a:r>
              <a:rPr lang="en-US" altLang="id-ID" dirty="0" err="1"/>
              <a:t>umumnya</a:t>
            </a:r>
            <a:r>
              <a:rPr lang="en-US" altLang="id-ID" dirty="0"/>
              <a:t> </a:t>
            </a:r>
            <a:r>
              <a:rPr lang="en-US" altLang="id-ID" dirty="0" err="1"/>
              <a:t>memungkinkan</a:t>
            </a:r>
            <a:r>
              <a:rPr lang="en-US" altLang="id-ID" dirty="0"/>
              <a:t> </a:t>
            </a:r>
            <a:r>
              <a:rPr lang="en-US" altLang="id-ID" dirty="0" err="1"/>
              <a:t>limbah</a:t>
            </a:r>
            <a:r>
              <a:rPr lang="en-US" altLang="id-ID" dirty="0"/>
              <a:t> </a:t>
            </a:r>
            <a:r>
              <a:rPr lang="en-US" altLang="id-ID" dirty="0" err="1"/>
              <a:t>manusia</a:t>
            </a:r>
            <a:r>
              <a:rPr lang="en-US" altLang="id-ID" dirty="0"/>
              <a:t> </a:t>
            </a:r>
            <a:r>
              <a:rPr lang="en-US" altLang="id-ID" dirty="0" err="1"/>
              <a:t>dan</a:t>
            </a:r>
            <a:r>
              <a:rPr lang="en-US" altLang="id-ID" dirty="0"/>
              <a:t> </a:t>
            </a:r>
            <a:r>
              <a:rPr lang="en-US" altLang="id-ID" dirty="0" err="1"/>
              <a:t>industri</a:t>
            </a:r>
            <a:r>
              <a:rPr lang="en-US" altLang="id-ID" dirty="0"/>
              <a:t> </a:t>
            </a:r>
            <a:r>
              <a:rPr lang="en-US" altLang="id-ID" dirty="0" err="1"/>
              <a:t>dibuang</a:t>
            </a:r>
            <a:r>
              <a:rPr lang="en-US" altLang="id-ID" dirty="0"/>
              <a:t> </a:t>
            </a:r>
            <a:r>
              <a:rPr lang="en-US" altLang="id-ID" dirty="0" err="1"/>
              <a:t>tanpa</a:t>
            </a:r>
            <a:r>
              <a:rPr lang="en-US" altLang="id-ID" dirty="0"/>
              <a:t> </a:t>
            </a:r>
            <a:r>
              <a:rPr lang="en-US" altLang="id-ID" dirty="0" err="1"/>
              <a:t>membahayakan</a:t>
            </a:r>
            <a:r>
              <a:rPr lang="en-US" altLang="id-ID" dirty="0"/>
              <a:t> </a:t>
            </a:r>
            <a:r>
              <a:rPr lang="en-US" altLang="id-ID" dirty="0" err="1"/>
              <a:t>kesehatan</a:t>
            </a:r>
            <a:r>
              <a:rPr lang="en-US" altLang="id-ID" dirty="0"/>
              <a:t> </a:t>
            </a:r>
            <a:r>
              <a:rPr lang="en-US" altLang="id-ID" dirty="0" err="1"/>
              <a:t>manusia</a:t>
            </a:r>
            <a:r>
              <a:rPr lang="en-US" altLang="id-ID" dirty="0"/>
              <a:t> </a:t>
            </a:r>
            <a:r>
              <a:rPr lang="en-US" altLang="id-ID" dirty="0" err="1"/>
              <a:t>atau</a:t>
            </a:r>
            <a:r>
              <a:rPr lang="en-US" altLang="id-ID" dirty="0"/>
              <a:t> </a:t>
            </a:r>
            <a:r>
              <a:rPr lang="id-ID" altLang="id-ID" dirty="0"/>
              <a:t>m</a:t>
            </a:r>
            <a:r>
              <a:rPr lang="en-US" altLang="id-ID" dirty="0" err="1"/>
              <a:t>erusak</a:t>
            </a:r>
            <a:r>
              <a:rPr lang="en-US" altLang="id-ID" dirty="0"/>
              <a:t> </a:t>
            </a:r>
            <a:r>
              <a:rPr lang="en-US" altLang="id-ID" dirty="0" err="1"/>
              <a:t>lingkungan</a:t>
            </a:r>
            <a:r>
              <a:rPr lang="en-US" altLang="id-ID" dirty="0"/>
              <a:t> </a:t>
            </a:r>
            <a:r>
              <a:rPr lang="id-ID" altLang="id-ID" dirty="0"/>
              <a:t>dan </a:t>
            </a:r>
            <a:r>
              <a:rPr lang="en-US" altLang="id-ID" dirty="0" err="1"/>
              <a:t>alam</a:t>
            </a:r>
            <a:r>
              <a:rPr lang="en-US" altLang="id-ID" dirty="0"/>
              <a:t>.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77F39A63-D0CE-4E8F-8A7C-EAF78A92FEB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id-ID"/>
              <a:t>WWT methods</a:t>
            </a: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7805185B-739D-4CE3-BFF6-030BA5D83B9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altLang="id-ID" sz="2800"/>
              <a:t>Conventional WWT</a:t>
            </a:r>
          </a:p>
          <a:p>
            <a:pPr lvl="1">
              <a:lnSpc>
                <a:spcPct val="80000"/>
              </a:lnSpc>
            </a:pPr>
            <a:r>
              <a:rPr lang="en-US" altLang="id-ID" sz="2300"/>
              <a:t>Preliminary treatment</a:t>
            </a:r>
          </a:p>
          <a:p>
            <a:pPr lvl="1">
              <a:lnSpc>
                <a:spcPct val="80000"/>
              </a:lnSpc>
            </a:pPr>
            <a:r>
              <a:rPr lang="en-US" altLang="id-ID" sz="2300"/>
              <a:t>Primary treatment</a:t>
            </a:r>
          </a:p>
          <a:p>
            <a:pPr lvl="1">
              <a:lnSpc>
                <a:spcPct val="80000"/>
              </a:lnSpc>
            </a:pPr>
            <a:r>
              <a:rPr lang="en-US" altLang="id-ID" sz="2300"/>
              <a:t>Secondary treatment</a:t>
            </a:r>
          </a:p>
          <a:p>
            <a:pPr lvl="1">
              <a:lnSpc>
                <a:spcPct val="80000"/>
              </a:lnSpc>
            </a:pPr>
            <a:r>
              <a:rPr lang="en-US" altLang="id-ID" sz="2300"/>
              <a:t>Tertiary/advanced treatment</a:t>
            </a:r>
          </a:p>
          <a:p>
            <a:pPr lvl="1">
              <a:lnSpc>
                <a:spcPct val="80000"/>
              </a:lnSpc>
            </a:pPr>
            <a:r>
              <a:rPr lang="en-US" altLang="id-ID" sz="2300"/>
              <a:t>Disinfection </a:t>
            </a:r>
          </a:p>
          <a:p>
            <a:pPr lvl="1">
              <a:lnSpc>
                <a:spcPct val="80000"/>
              </a:lnSpc>
            </a:pPr>
            <a:endParaRPr lang="en-US" altLang="id-ID" sz="2300"/>
          </a:p>
          <a:p>
            <a:pPr>
              <a:lnSpc>
                <a:spcPct val="80000"/>
              </a:lnSpc>
            </a:pPr>
            <a:r>
              <a:rPr lang="en-US" altLang="id-ID" sz="2800"/>
              <a:t>Natural biological treatment systems</a:t>
            </a:r>
          </a:p>
          <a:p>
            <a:pPr lvl="1">
              <a:lnSpc>
                <a:spcPct val="80000"/>
              </a:lnSpc>
            </a:pPr>
            <a:r>
              <a:rPr lang="en-US" altLang="id-ID" sz="2300"/>
              <a:t>Wastewater stabilization ponds</a:t>
            </a:r>
          </a:p>
          <a:p>
            <a:pPr lvl="1">
              <a:lnSpc>
                <a:spcPct val="80000"/>
              </a:lnSpc>
            </a:pPr>
            <a:r>
              <a:rPr lang="en-US" altLang="id-ID" sz="2300"/>
              <a:t>Overland treatment of Wastewater</a:t>
            </a:r>
          </a:p>
          <a:p>
            <a:pPr lvl="1">
              <a:lnSpc>
                <a:spcPct val="80000"/>
              </a:lnSpc>
            </a:pPr>
            <a:r>
              <a:rPr lang="en-US" altLang="id-ID" sz="2300"/>
              <a:t>Macrophyte treatment</a:t>
            </a:r>
          </a:p>
          <a:p>
            <a:pPr lvl="1">
              <a:lnSpc>
                <a:spcPct val="80000"/>
              </a:lnSpc>
            </a:pPr>
            <a:r>
              <a:rPr lang="en-US" altLang="id-ID" sz="2300"/>
              <a:t>Nutrient film technique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CAA4A436-C8F2-44EC-BB45-6D49B25F9A4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id-ID"/>
              <a:t>Conventional WWT</a:t>
            </a:r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D07509D5-6198-483D-822A-86E4A63A7AD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id-ID" dirty="0" err="1"/>
              <a:t>Pengolahan</a:t>
            </a:r>
            <a:r>
              <a:rPr lang="en-US" altLang="id-ID" dirty="0"/>
              <a:t> air </a:t>
            </a:r>
            <a:r>
              <a:rPr lang="en-US" altLang="id-ID" dirty="0" err="1"/>
              <a:t>limbah</a:t>
            </a:r>
            <a:r>
              <a:rPr lang="en-US" altLang="id-ID" dirty="0"/>
              <a:t> </a:t>
            </a:r>
            <a:r>
              <a:rPr lang="en-US" altLang="id-ID" dirty="0" err="1"/>
              <a:t>konvensional</a:t>
            </a:r>
            <a:r>
              <a:rPr lang="en-US" altLang="id-ID" dirty="0"/>
              <a:t> </a:t>
            </a:r>
            <a:r>
              <a:rPr lang="en-US" altLang="id-ID" dirty="0" err="1"/>
              <a:t>terdiri</a:t>
            </a:r>
            <a:r>
              <a:rPr lang="en-US" altLang="id-ID" dirty="0"/>
              <a:t> </a:t>
            </a:r>
            <a:r>
              <a:rPr lang="en-US" altLang="id-ID" dirty="0" err="1"/>
              <a:t>dari</a:t>
            </a:r>
            <a:r>
              <a:rPr lang="en-US" altLang="id-ID" dirty="0"/>
              <a:t> </a:t>
            </a:r>
            <a:r>
              <a:rPr lang="en-US" altLang="id-ID" dirty="0" err="1"/>
              <a:t>kombinasi</a:t>
            </a:r>
            <a:r>
              <a:rPr lang="en-US" altLang="id-ID" dirty="0"/>
              <a:t> proses </a:t>
            </a:r>
            <a:r>
              <a:rPr lang="en-US" altLang="id-ID" dirty="0" err="1"/>
              <a:t>fisik</a:t>
            </a:r>
            <a:r>
              <a:rPr lang="en-US" altLang="id-ID" dirty="0"/>
              <a:t> </a:t>
            </a:r>
            <a:r>
              <a:rPr lang="en-US" altLang="id-ID" dirty="0" err="1"/>
              <a:t>dan</a:t>
            </a:r>
            <a:r>
              <a:rPr lang="en-US" altLang="id-ID" dirty="0"/>
              <a:t> </a:t>
            </a:r>
            <a:r>
              <a:rPr lang="en-US" altLang="id-ID" dirty="0" err="1"/>
              <a:t>kimiawi</a:t>
            </a:r>
            <a:r>
              <a:rPr lang="en-US" altLang="id-ID" dirty="0"/>
              <a:t> </a:t>
            </a:r>
            <a:r>
              <a:rPr lang="en-US" altLang="id-ID" dirty="0" err="1"/>
              <a:t>dan</a:t>
            </a:r>
            <a:r>
              <a:rPr lang="en-US" altLang="id-ID" dirty="0"/>
              <a:t> proses </a:t>
            </a:r>
            <a:r>
              <a:rPr lang="en-US" altLang="id-ID" dirty="0" err="1"/>
              <a:t>biologis</a:t>
            </a:r>
            <a:r>
              <a:rPr lang="en-US" altLang="id-ID" dirty="0"/>
              <a:t> </a:t>
            </a:r>
            <a:r>
              <a:rPr lang="id-ID" altLang="id-ID" dirty="0"/>
              <a:t>serta</a:t>
            </a:r>
            <a:r>
              <a:rPr lang="en-US" altLang="id-ID" dirty="0"/>
              <a:t> </a:t>
            </a:r>
            <a:r>
              <a:rPr lang="en-US" altLang="id-ID" dirty="0" err="1"/>
              <a:t>operasi</a:t>
            </a:r>
            <a:r>
              <a:rPr lang="en-US" altLang="id-ID" dirty="0"/>
              <a:t> </a:t>
            </a:r>
            <a:r>
              <a:rPr lang="en-US" altLang="id-ID" dirty="0" err="1"/>
              <a:t>untuk</a:t>
            </a:r>
            <a:r>
              <a:rPr lang="en-US" altLang="id-ID" dirty="0"/>
              <a:t> </a:t>
            </a:r>
            <a:r>
              <a:rPr lang="en-US" altLang="id-ID" dirty="0" err="1"/>
              <a:t>menghilangkan</a:t>
            </a:r>
            <a:r>
              <a:rPr lang="en-US" altLang="id-ID" dirty="0"/>
              <a:t> </a:t>
            </a:r>
            <a:r>
              <a:rPr lang="en-US" altLang="id-ID" dirty="0" err="1"/>
              <a:t>zat</a:t>
            </a:r>
            <a:r>
              <a:rPr lang="en-US" altLang="id-ID" dirty="0"/>
              <a:t> </a:t>
            </a:r>
            <a:r>
              <a:rPr lang="en-US" altLang="id-ID" dirty="0" err="1"/>
              <a:t>padat</a:t>
            </a:r>
            <a:r>
              <a:rPr lang="en-US" altLang="id-ID" dirty="0"/>
              <a:t>, </a:t>
            </a:r>
            <a:r>
              <a:rPr lang="en-US" altLang="id-ID" dirty="0" err="1"/>
              <a:t>bahan</a:t>
            </a:r>
            <a:r>
              <a:rPr lang="en-US" altLang="id-ID" dirty="0"/>
              <a:t> </a:t>
            </a:r>
            <a:r>
              <a:rPr lang="en-US" altLang="id-ID" dirty="0" err="1"/>
              <a:t>organik</a:t>
            </a:r>
            <a:r>
              <a:rPr lang="en-US" altLang="id-ID" dirty="0"/>
              <a:t> </a:t>
            </a:r>
            <a:r>
              <a:rPr lang="en-US" altLang="id-ID" dirty="0" err="1"/>
              <a:t>dan</a:t>
            </a:r>
            <a:r>
              <a:rPr lang="en-US" altLang="id-ID" dirty="0"/>
              <a:t> </a:t>
            </a:r>
            <a:r>
              <a:rPr lang="en-US" altLang="id-ID" dirty="0" err="1"/>
              <a:t>kadang-kadang</a:t>
            </a:r>
            <a:r>
              <a:rPr lang="en-US" altLang="id-ID" dirty="0"/>
              <a:t> </a:t>
            </a:r>
            <a:r>
              <a:rPr lang="en-US" altLang="id-ID" dirty="0" err="1"/>
              <a:t>nutri</a:t>
            </a:r>
            <a:r>
              <a:rPr lang="id-ID" altLang="id-ID" dirty="0"/>
              <a:t>en pada </a:t>
            </a:r>
            <a:r>
              <a:rPr lang="en-US" altLang="id-ID" dirty="0"/>
              <a:t>air </a:t>
            </a:r>
            <a:r>
              <a:rPr lang="en-US" altLang="id-ID" dirty="0" err="1"/>
              <a:t>limbah</a:t>
            </a:r>
            <a:r>
              <a:rPr lang="en-US" altLang="id-ID" dirty="0"/>
              <a:t>.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>
            <a:extLst>
              <a:ext uri="{FF2B5EF4-FFF2-40B4-BE49-F238E27FC236}">
                <a16:creationId xmlns:a16="http://schemas.microsoft.com/office/drawing/2014/main" id="{1A8EEC77-EAA6-42CA-829F-9BC354F534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3213"/>
            <a:ext cx="9144000" cy="643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7AAB2EEA-D15A-4986-A822-9E2CDCD2C33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id-ID"/>
              <a:t>Preliminary treatment</a:t>
            </a:r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EE75600E-0A12-4905-B647-A97EA5E152E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id-ID" sz="2800" dirty="0" err="1"/>
              <a:t>Tujuan</a:t>
            </a:r>
            <a:r>
              <a:rPr lang="en-US" altLang="id-ID" sz="2800" dirty="0"/>
              <a:t> </a:t>
            </a:r>
            <a:r>
              <a:rPr lang="en-US" altLang="id-ID" sz="2800" dirty="0" err="1"/>
              <a:t>pengo</a:t>
            </a:r>
            <a:r>
              <a:rPr lang="id-ID" altLang="id-ID" sz="2800" dirty="0"/>
              <a:t>lahan</a:t>
            </a:r>
            <a:r>
              <a:rPr lang="en-US" altLang="id-ID" sz="2800" dirty="0"/>
              <a:t> </a:t>
            </a:r>
            <a:r>
              <a:rPr lang="en-US" altLang="id-ID" sz="2800" dirty="0" err="1"/>
              <a:t>pendahuluan</a:t>
            </a:r>
            <a:r>
              <a:rPr lang="en-US" altLang="id-ID" sz="2800" dirty="0"/>
              <a:t> </a:t>
            </a:r>
            <a:r>
              <a:rPr lang="en-US" altLang="id-ID" sz="2800" dirty="0" err="1"/>
              <a:t>adalah</a:t>
            </a:r>
            <a:r>
              <a:rPr lang="en-US" altLang="id-ID" sz="2800" dirty="0"/>
              <a:t> </a:t>
            </a:r>
            <a:r>
              <a:rPr lang="en-US" altLang="id-ID" sz="2800" dirty="0" err="1"/>
              <a:t>pemindahan</a:t>
            </a:r>
            <a:r>
              <a:rPr lang="en-US" altLang="id-ID" sz="2800" dirty="0"/>
              <a:t> </a:t>
            </a:r>
            <a:r>
              <a:rPr lang="en-US" altLang="id-ID" sz="2800" dirty="0" err="1"/>
              <a:t>padatan</a:t>
            </a:r>
            <a:r>
              <a:rPr lang="en-US" altLang="id-ID" sz="2800" dirty="0"/>
              <a:t> </a:t>
            </a:r>
            <a:r>
              <a:rPr lang="en-US" altLang="id-ID" sz="2800" dirty="0" err="1"/>
              <a:t>kasar</a:t>
            </a:r>
            <a:r>
              <a:rPr lang="en-US" altLang="id-ID" sz="2800" dirty="0"/>
              <a:t> </a:t>
            </a:r>
            <a:r>
              <a:rPr lang="en-US" altLang="id-ID" sz="2800" dirty="0" err="1"/>
              <a:t>dan</a:t>
            </a:r>
            <a:r>
              <a:rPr lang="en-US" altLang="id-ID" sz="2800" dirty="0"/>
              <a:t> </a:t>
            </a:r>
            <a:r>
              <a:rPr lang="en-US" altLang="id-ID" sz="2800" dirty="0" err="1"/>
              <a:t>bahan</a:t>
            </a:r>
            <a:r>
              <a:rPr lang="en-US" altLang="id-ID" sz="2800" dirty="0"/>
              <a:t> </a:t>
            </a:r>
            <a:r>
              <a:rPr lang="en-US" altLang="id-ID" sz="2800" dirty="0" err="1"/>
              <a:t>besar</a:t>
            </a:r>
            <a:r>
              <a:rPr lang="en-US" altLang="id-ID" sz="2800" dirty="0"/>
              <a:t> </a:t>
            </a:r>
            <a:r>
              <a:rPr lang="en-US" altLang="id-ID" sz="2800" dirty="0" err="1"/>
              <a:t>lainnya</a:t>
            </a:r>
            <a:r>
              <a:rPr lang="en-US" altLang="id-ID" sz="2800" dirty="0"/>
              <a:t> yang </a:t>
            </a:r>
            <a:r>
              <a:rPr lang="en-US" altLang="id-ID" sz="2800" dirty="0" err="1"/>
              <a:t>sering</a:t>
            </a:r>
            <a:r>
              <a:rPr lang="en-US" altLang="id-ID" sz="2800" dirty="0"/>
              <a:t> </a:t>
            </a:r>
            <a:r>
              <a:rPr lang="en-US" altLang="id-ID" sz="2800" dirty="0" err="1"/>
              <a:t>ditemukan</a:t>
            </a:r>
            <a:r>
              <a:rPr lang="en-US" altLang="id-ID" sz="2800" dirty="0"/>
              <a:t> di air </a:t>
            </a:r>
            <a:r>
              <a:rPr lang="en-US" altLang="id-ID" sz="2800" dirty="0" err="1"/>
              <a:t>limbah</a:t>
            </a:r>
            <a:r>
              <a:rPr lang="id-ID" altLang="id-ID" sz="2800" dirty="0"/>
              <a:t>.</a:t>
            </a:r>
            <a:endParaRPr lang="en-US" altLang="id-ID" sz="2800" dirty="0"/>
          </a:p>
          <a:p>
            <a:r>
              <a:rPr lang="en-US" altLang="id-ID" sz="2800" dirty="0"/>
              <a:t>Preliminary treatment operations typically include: </a:t>
            </a:r>
          </a:p>
          <a:p>
            <a:pPr lvl="1"/>
            <a:r>
              <a:rPr lang="en-US" altLang="id-ID" sz="2300" dirty="0"/>
              <a:t>coarse screening, </a:t>
            </a:r>
          </a:p>
          <a:p>
            <a:pPr lvl="1"/>
            <a:r>
              <a:rPr lang="en-US" altLang="id-ID" sz="2300" dirty="0"/>
              <a:t>grit removal, </a:t>
            </a:r>
          </a:p>
          <a:p>
            <a:pPr lvl="1"/>
            <a:r>
              <a:rPr lang="en-US" altLang="id-ID" sz="2300" dirty="0"/>
              <a:t>comminution of large objects (only in some cases).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8" name="Picture 6">
            <a:extLst>
              <a:ext uri="{FF2B5EF4-FFF2-40B4-BE49-F238E27FC236}">
                <a16:creationId xmlns:a16="http://schemas.microsoft.com/office/drawing/2014/main" id="{5E26DD42-DD6B-40EC-BB73-4AB2F2DC1D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0138" y="0"/>
            <a:ext cx="550386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9" name="Picture 7">
            <a:extLst>
              <a:ext uri="{FF2B5EF4-FFF2-40B4-BE49-F238E27FC236}">
                <a16:creationId xmlns:a16="http://schemas.microsoft.com/office/drawing/2014/main" id="{71202F8D-B36F-44C2-9D49-1BE27DD274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580063" cy="189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20" name="Rectangle 8">
            <a:extLst>
              <a:ext uri="{FF2B5EF4-FFF2-40B4-BE49-F238E27FC236}">
                <a16:creationId xmlns:a16="http://schemas.microsoft.com/office/drawing/2014/main" id="{862E48CA-3122-4E71-877B-24219D38A7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133600"/>
            <a:ext cx="3635375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altLang="id-ID" sz="2400" dirty="0"/>
              <a:t>Bar screen </a:t>
            </a:r>
            <a:r>
              <a:rPr lang="id-ID" altLang="id-ID" sz="2400" dirty="0"/>
              <a:t>digunakan pada tahap paling awal dari pengolahan air limbah</a:t>
            </a:r>
            <a:r>
              <a:rPr lang="en-US" altLang="id-ID" sz="2400" dirty="0"/>
              <a:t>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40" name="Picture 4" descr="IMG_0261">
            <a:extLst>
              <a:ext uri="{FF2B5EF4-FFF2-40B4-BE49-F238E27FC236}">
                <a16:creationId xmlns:a16="http://schemas.microsoft.com/office/drawing/2014/main" id="{2FD9C1AE-9D69-4E5D-9644-F81F986DB2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541" name="Text Box 5">
            <a:extLst>
              <a:ext uri="{FF2B5EF4-FFF2-40B4-BE49-F238E27FC236}">
                <a16:creationId xmlns:a16="http://schemas.microsoft.com/office/drawing/2014/main" id="{DC80994B-E818-45DD-8E0A-0AFEC42838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0338" y="1268413"/>
            <a:ext cx="1658937" cy="457200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id-ID" sz="2400"/>
              <a:t>Bar screen</a:t>
            </a:r>
          </a:p>
        </p:txBody>
      </p:sp>
      <p:sp>
        <p:nvSpPr>
          <p:cNvPr id="65542" name="Text Box 6">
            <a:extLst>
              <a:ext uri="{FF2B5EF4-FFF2-40B4-BE49-F238E27FC236}">
                <a16:creationId xmlns:a16="http://schemas.microsoft.com/office/drawing/2014/main" id="{B3B7C560-8B27-42BD-9DE4-90A0458121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4438" y="4941888"/>
            <a:ext cx="2014537" cy="457200"/>
          </a:xfrm>
          <a:prstGeom prst="rect">
            <a:avLst/>
          </a:prstGeom>
          <a:solidFill>
            <a:srgbClr val="FFFF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id-ID" sz="2400"/>
              <a:t>Grit Chamber</a:t>
            </a:r>
          </a:p>
        </p:txBody>
      </p:sp>
      <p:sp>
        <p:nvSpPr>
          <p:cNvPr id="65543" name="Text Box 7">
            <a:extLst>
              <a:ext uri="{FF2B5EF4-FFF2-40B4-BE49-F238E27FC236}">
                <a16:creationId xmlns:a16="http://schemas.microsoft.com/office/drawing/2014/main" id="{BB15FE4D-EB8B-426A-A8F4-F1C8B1DFB0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213" y="6256338"/>
            <a:ext cx="2216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id-ID"/>
              <a:t>IPAL Sewon, Bantul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Watermark">
  <a:themeElements>
    <a:clrScheme name="Watermar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CCCCFF"/>
      </a:accent1>
      <a:accent2>
        <a:srgbClr val="D9D8EC"/>
      </a:accent2>
      <a:accent3>
        <a:srgbClr val="FFFFFF"/>
      </a:accent3>
      <a:accent4>
        <a:srgbClr val="000000"/>
      </a:accent4>
      <a:accent5>
        <a:srgbClr val="E2E2FF"/>
      </a:accent5>
      <a:accent6>
        <a:srgbClr val="C4C4D6"/>
      </a:accent6>
      <a:hlink>
        <a:srgbClr val="6767FF"/>
      </a:hlink>
      <a:folHlink>
        <a:srgbClr val="9933FF"/>
      </a:folHlink>
    </a:clrScheme>
    <a:fontScheme name="Watermar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id-ID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id-ID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Watermar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CCFF"/>
        </a:accent1>
        <a:accent2>
          <a:srgbClr val="D9D8EC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C4C4D6"/>
        </a:accent6>
        <a:hlink>
          <a:srgbClr val="6767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atermark 2">
        <a:dk1>
          <a:srgbClr val="000000"/>
        </a:dk1>
        <a:lt1>
          <a:srgbClr val="FFFFFF"/>
        </a:lt1>
        <a:dk2>
          <a:srgbClr val="666633"/>
        </a:dk2>
        <a:lt2>
          <a:srgbClr val="5F5F5F"/>
        </a:lt2>
        <a:accent1>
          <a:srgbClr val="FFCC00"/>
        </a:accent1>
        <a:accent2>
          <a:srgbClr val="EFF0B2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D9D9A1"/>
        </a:accent6>
        <a:hlink>
          <a:srgbClr val="808000"/>
        </a:hlink>
        <a:folHlink>
          <a:srgbClr val="CC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atermark 3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9BB0CB"/>
        </a:accent1>
        <a:accent2>
          <a:srgbClr val="D1E0CE"/>
        </a:accent2>
        <a:accent3>
          <a:srgbClr val="FFFFFF"/>
        </a:accent3>
        <a:accent4>
          <a:srgbClr val="000000"/>
        </a:accent4>
        <a:accent5>
          <a:srgbClr val="CBD4E2"/>
        </a:accent5>
        <a:accent6>
          <a:srgbClr val="BDCBBA"/>
        </a:accent6>
        <a:hlink>
          <a:srgbClr val="8EA642"/>
        </a:hlink>
        <a:folHlink>
          <a:srgbClr val="CC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atermark 4">
        <a:dk1>
          <a:srgbClr val="333300"/>
        </a:dk1>
        <a:lt1>
          <a:srgbClr val="FFFFCC"/>
        </a:lt1>
        <a:dk2>
          <a:srgbClr val="336600"/>
        </a:dk2>
        <a:lt2>
          <a:srgbClr val="FFFFCC"/>
        </a:lt2>
        <a:accent1>
          <a:srgbClr val="99CC00"/>
        </a:accent1>
        <a:accent2>
          <a:srgbClr val="669900"/>
        </a:accent2>
        <a:accent3>
          <a:srgbClr val="ADB8AA"/>
        </a:accent3>
        <a:accent4>
          <a:srgbClr val="DADAAE"/>
        </a:accent4>
        <a:accent5>
          <a:srgbClr val="CAE2AA"/>
        </a:accent5>
        <a:accent6>
          <a:srgbClr val="5C8A00"/>
        </a:accent6>
        <a:hlink>
          <a:srgbClr val="CC9900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5">
        <a:dk1>
          <a:srgbClr val="424458"/>
        </a:dk1>
        <a:lt1>
          <a:srgbClr val="FFFFFF"/>
        </a:lt1>
        <a:dk2>
          <a:srgbClr val="004A48"/>
        </a:dk2>
        <a:lt2>
          <a:srgbClr val="FFFFFF"/>
        </a:lt2>
        <a:accent1>
          <a:srgbClr val="83B200"/>
        </a:accent1>
        <a:accent2>
          <a:srgbClr val="006260"/>
        </a:accent2>
        <a:accent3>
          <a:srgbClr val="AAB1B1"/>
        </a:accent3>
        <a:accent4>
          <a:srgbClr val="DADADA"/>
        </a:accent4>
        <a:accent5>
          <a:srgbClr val="C1D5AA"/>
        </a:accent5>
        <a:accent6>
          <a:srgbClr val="005856"/>
        </a:accent6>
        <a:hlink>
          <a:srgbClr val="6666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6">
        <a:dk1>
          <a:srgbClr val="000000"/>
        </a:dk1>
        <a:lt1>
          <a:srgbClr val="FFFFFF"/>
        </a:lt1>
        <a:dk2>
          <a:srgbClr val="1C2046"/>
        </a:dk2>
        <a:lt2>
          <a:srgbClr val="FFFFFF"/>
        </a:lt2>
        <a:accent1>
          <a:srgbClr val="00CCFF"/>
        </a:accent1>
        <a:accent2>
          <a:srgbClr val="2D226E"/>
        </a:accent2>
        <a:accent3>
          <a:srgbClr val="ABABB0"/>
        </a:accent3>
        <a:accent4>
          <a:srgbClr val="DADADA"/>
        </a:accent4>
        <a:accent5>
          <a:srgbClr val="AAE2FF"/>
        </a:accent5>
        <a:accent6>
          <a:srgbClr val="281E63"/>
        </a:accent6>
        <a:hlink>
          <a:srgbClr val="666699"/>
        </a:hlink>
        <a:folHlink>
          <a:srgbClr val="99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7">
        <a:dk1>
          <a:srgbClr val="424458"/>
        </a:dk1>
        <a:lt1>
          <a:srgbClr val="FFFFFF"/>
        </a:lt1>
        <a:dk2>
          <a:srgbClr val="000066"/>
        </a:dk2>
        <a:lt2>
          <a:srgbClr val="FFFFFF"/>
        </a:lt2>
        <a:accent1>
          <a:srgbClr val="6666FF"/>
        </a:accent1>
        <a:accent2>
          <a:srgbClr val="333399"/>
        </a:accent2>
        <a:accent3>
          <a:srgbClr val="AAAAB8"/>
        </a:accent3>
        <a:accent4>
          <a:srgbClr val="DADADA"/>
        </a:accent4>
        <a:accent5>
          <a:srgbClr val="B8B8FF"/>
        </a:accent5>
        <a:accent6>
          <a:srgbClr val="2D2D8A"/>
        </a:accent6>
        <a:hlink>
          <a:srgbClr val="FF9900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8">
        <a:dk1>
          <a:srgbClr val="1C1C1C"/>
        </a:dk1>
        <a:lt1>
          <a:srgbClr val="FFFFCC"/>
        </a:lt1>
        <a:dk2>
          <a:srgbClr val="390B20"/>
        </a:dk2>
        <a:lt2>
          <a:srgbClr val="FFFFCC"/>
        </a:lt2>
        <a:accent1>
          <a:srgbClr val="FF916F"/>
        </a:accent1>
        <a:accent2>
          <a:srgbClr val="561450"/>
        </a:accent2>
        <a:accent3>
          <a:srgbClr val="AEAAAB"/>
        </a:accent3>
        <a:accent4>
          <a:srgbClr val="DADAAE"/>
        </a:accent4>
        <a:accent5>
          <a:srgbClr val="FFC7BB"/>
        </a:accent5>
        <a:accent6>
          <a:srgbClr val="4D1148"/>
        </a:accent6>
        <a:hlink>
          <a:srgbClr val="637D95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9">
        <a:dk1>
          <a:srgbClr val="4C0000"/>
        </a:dk1>
        <a:lt1>
          <a:srgbClr val="FFFFFF"/>
        </a:lt1>
        <a:dk2>
          <a:srgbClr val="722104"/>
        </a:dk2>
        <a:lt2>
          <a:srgbClr val="FFFFFF"/>
        </a:lt2>
        <a:accent1>
          <a:srgbClr val="CC6600"/>
        </a:accent1>
        <a:accent2>
          <a:srgbClr val="8A2E00"/>
        </a:accent2>
        <a:accent3>
          <a:srgbClr val="BCABAA"/>
        </a:accent3>
        <a:accent4>
          <a:srgbClr val="DADADA"/>
        </a:accent4>
        <a:accent5>
          <a:srgbClr val="E2B8AA"/>
        </a:accent5>
        <a:accent6>
          <a:srgbClr val="7D2900"/>
        </a:accent6>
        <a:hlink>
          <a:srgbClr val="FFCC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Watermark</Template>
  <TotalTime>892</TotalTime>
  <Words>492</Words>
  <Application>Microsoft Office PowerPoint</Application>
  <PresentationFormat>On-screen Show (4:3)</PresentationFormat>
  <Paragraphs>99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Arial</vt:lpstr>
      <vt:lpstr>Times New Roman</vt:lpstr>
      <vt:lpstr>Wingdings</vt:lpstr>
      <vt:lpstr>Watermark</vt:lpstr>
      <vt:lpstr>Overview of Wastewater Treatment Processes</vt:lpstr>
      <vt:lpstr>PENGOLAHAN AIR LIMBAH </vt:lpstr>
      <vt:lpstr>The objective of WWT</vt:lpstr>
      <vt:lpstr>WWT methods</vt:lpstr>
      <vt:lpstr>Conventional WWT</vt:lpstr>
      <vt:lpstr>PowerPoint Presentation</vt:lpstr>
      <vt:lpstr>Preliminary treatment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Primary treatment</vt:lpstr>
      <vt:lpstr>PowerPoint Presentation</vt:lpstr>
      <vt:lpstr>PowerPoint Presentation</vt:lpstr>
      <vt:lpstr>Secondary treatment</vt:lpstr>
      <vt:lpstr>Secondary treatment</vt:lpstr>
      <vt:lpstr>Secondary treatment</vt:lpstr>
      <vt:lpstr>PowerPoint Presentation</vt:lpstr>
      <vt:lpstr>Activated sludge with Sequencing Batch Reactor (SBR) </vt:lpstr>
      <vt:lpstr>PowerPoint Presentation</vt:lpstr>
      <vt:lpstr>PowerPoint Presentation</vt:lpstr>
      <vt:lpstr>Anaerobic digestion</vt:lpstr>
      <vt:lpstr>Anaerobic packed bed</vt:lpstr>
      <vt:lpstr>Anaerobic fluidized bed</vt:lpstr>
      <vt:lpstr>Upflow anaerobic sludge blanket</vt:lpstr>
    </vt:vector>
  </TitlesOfParts>
  <Company>Microsoft® Inc.®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Wastewater Treatment</dc:title>
  <dc:creator>Microsoft® Office® 2003</dc:creator>
  <cp:lastModifiedBy>USER</cp:lastModifiedBy>
  <cp:revision>40</cp:revision>
  <dcterms:created xsi:type="dcterms:W3CDTF">2008-10-26T13:26:42Z</dcterms:created>
  <dcterms:modified xsi:type="dcterms:W3CDTF">2017-12-04T06:25:48Z</dcterms:modified>
</cp:coreProperties>
</file>