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0" r:id="rId26"/>
    <p:sldId id="281" r:id="rId27"/>
    <p:sldId id="282" r:id="rId28"/>
    <p:sldId id="283" r:id="rId29"/>
    <p:sldId id="284" r:id="rId30"/>
    <p:sldId id="287" r:id="rId31"/>
    <p:sldId id="285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7" autoAdjust="0"/>
  </p:normalViewPr>
  <p:slideViewPr>
    <p:cSldViewPr>
      <p:cViewPr>
        <p:scale>
          <a:sx n="60" d="100"/>
          <a:sy n="60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44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05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84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61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3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3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847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46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5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12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39E4-F99E-4C70-8361-0F7BD2A9D173}" type="datetimeFigureOut">
              <a:rPr lang="id-ID" smtClean="0"/>
              <a:t>31/08/2017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CDA8-2DB7-49F1-A49E-F461BE09CC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5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Pengendalian Lingkungan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Oleh :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Susanti Rina Nugraheni, ST, M.Eng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Limbah 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d-ID" dirty="0" smtClean="0"/>
              <a:t>Limbah gas adalah limbah zat (zat buangan) yang berwujud gas .Kondisi udara di dalam atmosfer tidak pernah ditemukan dalam keadaan bersih, melainkan sudah tercampur dengan gas-gas lain dan partikulat-partikulat  yang tidak kita perlukan. </a:t>
            </a:r>
            <a:endParaRPr lang="id-ID" dirty="0"/>
          </a:p>
          <a:p>
            <a:pPr algn="just"/>
            <a:r>
              <a:rPr lang="id-ID" dirty="0" smtClean="0"/>
              <a:t>Jenis bahan pencemar yang paling  sering dijumpai ialah karbon monoksida (CO), nitrogen dioksida (NO2), sulfur dioksida (SO2), komponen organik terutama hidrokarbon, dan substansi partikel </a:t>
            </a:r>
          </a:p>
          <a:p>
            <a:pPr algn="just"/>
            <a:r>
              <a:rPr lang="id-ID" dirty="0" smtClean="0"/>
              <a:t>Limbah gas dan partikel adalah limbah yang dibuang ke udara.</a:t>
            </a:r>
          </a:p>
          <a:p>
            <a:pPr algn="just"/>
            <a:r>
              <a:rPr lang="id-ID" dirty="0" smtClean="0"/>
              <a:t>Jenis industri yang menjadi sumber pencemaran udara yaitu : industri besi dan baja, industri semen, industri kendaraan bermotor, industri pupuk, industri aluminium, industri pembangkit tenaga listrik, industri kertas, industri kilang minyak, dan industri pertambangan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50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PERSPEKTIF LIMBAH BAHAN BERBAHAYA DAN BERACUN (B3)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v-SE" dirty="0" smtClean="0"/>
              <a:t>Karena </a:t>
            </a:r>
            <a:r>
              <a:rPr lang="sv-SE" dirty="0"/>
              <a:t>penggunaan bahan kimia dalam kegiatan </a:t>
            </a:r>
            <a:r>
              <a:rPr lang="sv-SE" dirty="0" smtClean="0"/>
              <a:t>industri</a:t>
            </a:r>
            <a:r>
              <a:rPr lang="id-ID" dirty="0" smtClean="0"/>
              <a:t> maupun </a:t>
            </a:r>
            <a:r>
              <a:rPr lang="id-ID" dirty="0"/>
              <a:t>dalam kegiatan lainnya terus meningkat sejak 50 </a:t>
            </a:r>
            <a:r>
              <a:rPr lang="id-ID" dirty="0" smtClean="0"/>
              <a:t>teahun terakhir</a:t>
            </a:r>
            <a:r>
              <a:rPr lang="id-ID" dirty="0"/>
              <a:t>.</a:t>
            </a:r>
          </a:p>
          <a:p>
            <a:pPr algn="just"/>
            <a:r>
              <a:rPr lang="id-ID" dirty="0" smtClean="0"/>
              <a:t>Penanganan </a:t>
            </a:r>
            <a:r>
              <a:rPr lang="id-ID" dirty="0"/>
              <a:t>limbah B3 dilakukan dengan cara yang mudah </a:t>
            </a:r>
            <a:r>
              <a:rPr lang="id-ID" dirty="0" smtClean="0"/>
              <a:t>dan ekonomis</a:t>
            </a:r>
            <a:r>
              <a:rPr lang="id-ID" dirty="0"/>
              <a:t>.</a:t>
            </a:r>
          </a:p>
          <a:p>
            <a:pPr algn="just"/>
            <a:r>
              <a:rPr lang="id-ID" dirty="0" smtClean="0"/>
              <a:t>Pada masa </a:t>
            </a:r>
            <a:r>
              <a:rPr lang="id-ID" dirty="0"/>
              <a:t>lampau limbah industri dalam lahan milik </a:t>
            </a:r>
            <a:r>
              <a:rPr lang="id-ID" dirty="0" smtClean="0"/>
              <a:t>industri penghasilnya dibuang </a:t>
            </a:r>
            <a:r>
              <a:rPr lang="id-ID" dirty="0"/>
              <a:t>ke badan air atau dibuang ke tempat </a:t>
            </a:r>
            <a:r>
              <a:rPr lang="id-ID" dirty="0" smtClean="0"/>
              <a:t>pembuangan terakhir </a:t>
            </a:r>
            <a:r>
              <a:rPr lang="id-ID" dirty="0"/>
              <a:t>(TPA) sampah </a:t>
            </a:r>
            <a:r>
              <a:rPr lang="id-ID" dirty="0" smtClean="0"/>
              <a:t>kota. </a:t>
            </a:r>
            <a:r>
              <a:rPr lang="fi-FI" dirty="0" smtClean="0"/>
              <a:t>Ini </a:t>
            </a:r>
            <a:r>
              <a:rPr lang="fi-FI" dirty="0"/>
              <a:t>mengakibatkan terkontaminasinya air permukaan tanah </a:t>
            </a:r>
            <a:r>
              <a:rPr lang="fi-FI" dirty="0" smtClean="0"/>
              <a:t>dan</a:t>
            </a:r>
            <a:r>
              <a:rPr lang="id-ID" dirty="0" smtClean="0"/>
              <a:t> air </a:t>
            </a:r>
            <a:r>
              <a:rPr lang="id-ID" dirty="0"/>
              <a:t>tanah.</a:t>
            </a:r>
          </a:p>
        </p:txBody>
      </p:sp>
    </p:spTree>
    <p:extLst>
      <p:ext uri="{BB962C8B-B14F-4D97-AF65-F5344CB8AC3E}">
        <p14:creationId xmlns:p14="http://schemas.microsoft.com/office/powerpoint/2010/main" val="30558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SEJARAH BAHAN BERBAHAYA DAN BERACUN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Limbah B3 diperhatikan penanganannya pada awal tahun </a:t>
            </a:r>
            <a:r>
              <a:rPr lang="id-ID" dirty="0" smtClean="0"/>
              <a:t>1970an </a:t>
            </a:r>
            <a:r>
              <a:rPr lang="id-ID" dirty="0"/>
              <a:t>di </a:t>
            </a:r>
            <a:r>
              <a:rPr lang="id-ID" dirty="0" smtClean="0"/>
              <a:t>USA. Saat </a:t>
            </a:r>
            <a:r>
              <a:rPr lang="id-ID" dirty="0"/>
              <a:t>itu secara nasional </a:t>
            </a:r>
            <a:r>
              <a:rPr lang="id-ID" dirty="0" smtClean="0"/>
              <a:t>melakukan penyelidikan </a:t>
            </a:r>
            <a:r>
              <a:rPr lang="id-ID" dirty="0"/>
              <a:t>yang </a:t>
            </a:r>
            <a:r>
              <a:rPr lang="id-ID" dirty="0" smtClean="0"/>
              <a:t>pertama kali </a:t>
            </a:r>
            <a:r>
              <a:rPr lang="id-ID" dirty="0"/>
              <a:t>mengenai jenis limbah.</a:t>
            </a:r>
          </a:p>
          <a:p>
            <a:pPr algn="just"/>
            <a:r>
              <a:rPr lang="id-ID" dirty="0" smtClean="0"/>
              <a:t>Sebelum </a:t>
            </a:r>
            <a:r>
              <a:rPr lang="id-ID" dirty="0"/>
              <a:t>tahun 1970 limbah hanya dikatakan sebagai </a:t>
            </a:r>
            <a:r>
              <a:rPr lang="id-ID" dirty="0" smtClean="0"/>
              <a:t>limbah “industri”.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4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KASUS </a:t>
            </a:r>
            <a:r>
              <a:rPr lang="id-ID" dirty="0"/>
              <a:t>LOVE </a:t>
            </a:r>
            <a:r>
              <a:rPr lang="id-ID" dirty="0" smtClean="0"/>
              <a:t>CANAL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Di </a:t>
            </a:r>
            <a:r>
              <a:rPr lang="it-IT" dirty="0"/>
              <a:t>USA kasus love canal merupakan simbol </a:t>
            </a:r>
            <a:r>
              <a:rPr lang="it-IT" dirty="0" smtClean="0"/>
              <a:t>terjadinya</a:t>
            </a:r>
            <a:r>
              <a:rPr lang="id-ID" dirty="0" smtClean="0"/>
              <a:t> pencemaran </a:t>
            </a:r>
            <a:r>
              <a:rPr lang="id-ID" dirty="0"/>
              <a:t>lingkungan oleh limbah B3.</a:t>
            </a:r>
          </a:p>
          <a:p>
            <a:pPr algn="just"/>
            <a:r>
              <a:rPr lang="id-ID" dirty="0" smtClean="0"/>
              <a:t>Atas </a:t>
            </a:r>
            <a:r>
              <a:rPr lang="id-ID" dirty="0"/>
              <a:t>dasar kepentingan pemenuhan kebutuhan energi </a:t>
            </a:r>
            <a:r>
              <a:rPr lang="id-ID" dirty="0" smtClean="0"/>
              <a:t>listrik yang </a:t>
            </a:r>
            <a:r>
              <a:rPr lang="id-ID" dirty="0"/>
              <a:t>murah di kawasan Falls USA William T Love </a:t>
            </a:r>
            <a:r>
              <a:rPr lang="id-ID" dirty="0" smtClean="0"/>
              <a:t>membuat rancangan </a:t>
            </a:r>
            <a:r>
              <a:rPr lang="id-ID" dirty="0"/>
              <a:t>kawasan industri yg dilengkapi dengan </a:t>
            </a:r>
            <a:r>
              <a:rPr lang="id-ID" dirty="0" smtClean="0"/>
              <a:t>kawasan </a:t>
            </a:r>
            <a:r>
              <a:rPr lang="fi-FI" dirty="0" smtClean="0"/>
              <a:t>pemukiman </a:t>
            </a:r>
            <a:r>
              <a:rPr lang="fi-FI" dirty="0"/>
              <a:t>pada akhir tahun 1800 an.</a:t>
            </a:r>
          </a:p>
          <a:p>
            <a:pPr algn="just"/>
            <a:r>
              <a:rPr lang="id-ID" dirty="0" smtClean="0"/>
              <a:t>Rencana </a:t>
            </a:r>
            <a:r>
              <a:rPr lang="id-ID" dirty="0"/>
              <a:t>ini dilengkapi dengan kanal sepanjang 12 km (</a:t>
            </a:r>
            <a:r>
              <a:rPr lang="id-ID" dirty="0" smtClean="0"/>
              <a:t>yang kemudian </a:t>
            </a:r>
            <a:r>
              <a:rPr lang="id-ID" dirty="0"/>
              <a:t>dikenal sebagai Love Canal) yang tidak </a:t>
            </a:r>
            <a:r>
              <a:rPr lang="id-ID" dirty="0" smtClean="0"/>
              <a:t>diselesaikan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sempurna</a:t>
            </a:r>
            <a:r>
              <a:rPr lang="en-US" dirty="0"/>
              <a:t> Hooker </a:t>
            </a:r>
            <a:r>
              <a:rPr lang="en-US" dirty="0" err="1"/>
              <a:t>Chemcical</a:t>
            </a:r>
            <a:r>
              <a:rPr lang="en-US" dirty="0"/>
              <a:t> Company, </a:t>
            </a:r>
            <a:r>
              <a:rPr lang="en-US" dirty="0" smtClean="0"/>
              <a:t>yang</a:t>
            </a:r>
            <a:r>
              <a:rPr lang="id-ID" dirty="0" smtClean="0"/>
              <a:t> menghasilkan </a:t>
            </a:r>
            <a:r>
              <a:rPr lang="id-ID" dirty="0"/>
              <a:t>DDT, herbisida, 2,4,5‐T dan pelarut organik.</a:t>
            </a:r>
          </a:p>
          <a:p>
            <a:pPr algn="just"/>
            <a:r>
              <a:rPr lang="id-ID" dirty="0" smtClean="0"/>
              <a:t>Limbah dibuang </a:t>
            </a:r>
            <a:r>
              <a:rPr lang="id-ID" dirty="0"/>
              <a:t>lewat canal tersebut pada perioda 1942 – 1952.</a:t>
            </a:r>
          </a:p>
          <a:p>
            <a:pPr algn="just"/>
            <a:r>
              <a:rPr lang="id-ID" dirty="0" smtClean="0"/>
              <a:t>Pada </a:t>
            </a:r>
            <a:r>
              <a:rPr lang="id-ID" dirty="0"/>
              <a:t>tahun 1952 pembuangan dihentikan, kanal ditimbun tanah</a:t>
            </a:r>
            <a:r>
              <a:rPr lang="id-ID" dirty="0" smtClean="0"/>
              <a:t>.</a:t>
            </a:r>
          </a:p>
          <a:p>
            <a:r>
              <a:rPr lang="id-ID" dirty="0"/>
              <a:t>Pada tahun 1953 perusahaan bangkrut dan menjual </a:t>
            </a:r>
            <a:r>
              <a:rPr lang="id-ID" dirty="0" smtClean="0"/>
              <a:t>tanah beserta </a:t>
            </a:r>
            <a:r>
              <a:rPr lang="sv-SE" dirty="0" smtClean="0"/>
              <a:t>propertinya </a:t>
            </a:r>
            <a:r>
              <a:rPr lang="sv-SE" dirty="0"/>
              <a:t>ke pemerintah Kota Niagara Falls.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3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d-ID" dirty="0"/>
              <a:t>Selanjutnya </a:t>
            </a:r>
            <a:r>
              <a:rPr lang="id-ID" dirty="0" smtClean="0"/>
              <a:t>pemerintah membangun sekolah </a:t>
            </a:r>
            <a:r>
              <a:rPr lang="id-ID" dirty="0"/>
              <a:t>dan </a:t>
            </a:r>
            <a:r>
              <a:rPr lang="id-ID" dirty="0" smtClean="0"/>
              <a:t>perumahan diatas tanah tersebut.</a:t>
            </a:r>
            <a:endParaRPr lang="id-ID" dirty="0"/>
          </a:p>
          <a:p>
            <a:pPr algn="just"/>
            <a:r>
              <a:rPr lang="sv-SE" dirty="0" smtClean="0"/>
              <a:t>Pada </a:t>
            </a:r>
            <a:r>
              <a:rPr lang="sv-SE" dirty="0"/>
              <a:t>tahun 1970 terjadi hujan badai lebat, dan timbunan </a:t>
            </a:r>
            <a:r>
              <a:rPr lang="sv-SE" dirty="0" smtClean="0"/>
              <a:t>limbah</a:t>
            </a:r>
            <a:r>
              <a:rPr lang="id-ID" dirty="0" smtClean="0"/>
              <a:t> industri </a:t>
            </a:r>
            <a:r>
              <a:rPr lang="id-ID" dirty="0"/>
              <a:t>didalam Love Canal bergerak menuju ke </a:t>
            </a:r>
            <a:r>
              <a:rPr lang="id-ID" dirty="0" smtClean="0"/>
              <a:t>arah sekolah </a:t>
            </a:r>
            <a:r>
              <a:rPr lang="id-ID" dirty="0"/>
              <a:t>dan bangunan rumah penduduk.</a:t>
            </a:r>
          </a:p>
          <a:p>
            <a:pPr algn="just"/>
            <a:r>
              <a:rPr lang="id-ID" dirty="0" smtClean="0"/>
              <a:t>Akibatnya </a:t>
            </a:r>
            <a:r>
              <a:rPr lang="id-ID" dirty="0"/>
              <a:t>terjadi pemaparan zat‐zat beracun pada </a:t>
            </a:r>
            <a:r>
              <a:rPr lang="id-ID" dirty="0" smtClean="0"/>
              <a:t>limbah, sehubungan </a:t>
            </a:r>
            <a:r>
              <a:rPr lang="id-ID" dirty="0"/>
              <a:t>dengan naiknya muka air tanah.</a:t>
            </a:r>
          </a:p>
          <a:p>
            <a:pPr algn="just"/>
            <a:r>
              <a:rPr lang="id-ID" dirty="0" smtClean="0"/>
              <a:t>Akhirnya </a:t>
            </a:r>
            <a:r>
              <a:rPr lang="id-ID" dirty="0"/>
              <a:t>timbullah keluhan penduduk yang dimunculkan </a:t>
            </a:r>
            <a:r>
              <a:rPr lang="id-ID" dirty="0" smtClean="0"/>
              <a:t>dalam berbagai </a:t>
            </a:r>
            <a:r>
              <a:rPr lang="id-ID" dirty="0"/>
              <a:t>media massa.</a:t>
            </a:r>
          </a:p>
          <a:p>
            <a:pPr algn="just"/>
            <a:r>
              <a:rPr lang="sv-SE" dirty="0" smtClean="0"/>
              <a:t>Diantaranya </a:t>
            </a:r>
            <a:r>
              <a:rPr lang="sv-SE" dirty="0"/>
              <a:t>keluahan penyakir kanker yang diderita </a:t>
            </a:r>
            <a:r>
              <a:rPr lang="sv-SE" dirty="0" smtClean="0"/>
              <a:t>penduduk</a:t>
            </a:r>
            <a:r>
              <a:rPr lang="id-ID" dirty="0" smtClean="0"/>
              <a:t> </a:t>
            </a:r>
            <a:r>
              <a:rPr lang="es-ES" dirty="0" smtClean="0"/>
              <a:t>dan </a:t>
            </a:r>
            <a:r>
              <a:rPr lang="es-ES" dirty="0" err="1"/>
              <a:t>gangguan</a:t>
            </a:r>
            <a:r>
              <a:rPr lang="es-ES" dirty="0"/>
              <a:t> </a:t>
            </a:r>
            <a:r>
              <a:rPr lang="es-ES" dirty="0" err="1"/>
              <a:t>pertumbuhan</a:t>
            </a:r>
            <a:r>
              <a:rPr lang="es-ES" dirty="0"/>
              <a:t> </a:t>
            </a:r>
            <a:r>
              <a:rPr lang="es-ES" dirty="0" err="1"/>
              <a:t>janin</a:t>
            </a:r>
            <a:r>
              <a:rPr lang="es-ES" dirty="0"/>
              <a:t> pada </a:t>
            </a:r>
            <a:r>
              <a:rPr lang="es-ES" dirty="0" err="1"/>
              <a:t>ibu</a:t>
            </a:r>
            <a:r>
              <a:rPr lang="es-ES" dirty="0"/>
              <a:t> </a:t>
            </a:r>
            <a:r>
              <a:rPr lang="es-ES" dirty="0" err="1"/>
              <a:t>hamil</a:t>
            </a:r>
            <a:r>
              <a:rPr lang="es-E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66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3047825" cy="30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8" y="548680"/>
            <a:ext cx="4190603" cy="314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4916"/>
            <a:ext cx="3864486" cy="21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591307"/>
            <a:ext cx="3466331" cy="278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KASUS STRINGFELLOW ACID PITS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Adalah </a:t>
            </a:r>
            <a:r>
              <a:rPr lang="id-ID" dirty="0"/>
              <a:t>lokasi tempat pembuangan limbah B3 yang </a:t>
            </a:r>
            <a:r>
              <a:rPr lang="id-ID" dirty="0" smtClean="0"/>
              <a:t>terletak 3000 </a:t>
            </a:r>
            <a:r>
              <a:rPr lang="id-ID" dirty="0"/>
              <a:t>mil disebelah barat Love Canal, yang beroperasi pada </a:t>
            </a:r>
            <a:r>
              <a:rPr lang="id-ID" dirty="0" smtClean="0"/>
              <a:t>tahun 1956 </a:t>
            </a:r>
            <a:r>
              <a:rPr lang="id-ID" dirty="0"/>
              <a:t>– 1976.</a:t>
            </a:r>
          </a:p>
          <a:p>
            <a:pPr algn="just"/>
            <a:r>
              <a:rPr lang="id-ID" dirty="0" smtClean="0"/>
              <a:t>Akibat </a:t>
            </a:r>
            <a:r>
              <a:rPr lang="id-ID" dirty="0"/>
              <a:t>terjadinya patahan batuan di dasar </a:t>
            </a:r>
            <a:r>
              <a:rPr lang="id-ID" i="1" dirty="0"/>
              <a:t>landfill </a:t>
            </a:r>
            <a:r>
              <a:rPr lang="id-ID" dirty="0" smtClean="0"/>
              <a:t>tersebut terjadilah </a:t>
            </a:r>
            <a:r>
              <a:rPr lang="id-ID" dirty="0"/>
              <a:t>pencemaran zat‐zat </a:t>
            </a:r>
            <a:r>
              <a:rPr lang="id-ID" dirty="0" smtClean="0"/>
              <a:t>toksik pada </a:t>
            </a:r>
            <a:r>
              <a:rPr lang="id-ID" b="1" dirty="0"/>
              <a:t>akuifer </a:t>
            </a:r>
            <a:r>
              <a:rPr lang="id-ID" b="1" dirty="0" smtClean="0"/>
              <a:t>Chino basin</a:t>
            </a:r>
            <a:r>
              <a:rPr lang="id-ID" dirty="0" smtClean="0"/>
              <a:t>yang </a:t>
            </a:r>
            <a:r>
              <a:rPr lang="id-ID" dirty="0"/>
              <a:t>bersumber dari timbunan limbah </a:t>
            </a:r>
            <a:r>
              <a:rPr lang="id-ID" dirty="0" smtClean="0"/>
              <a:t>B3. A</a:t>
            </a:r>
            <a:r>
              <a:rPr lang="id-ID" b="1" dirty="0" smtClean="0"/>
              <a:t>kuifer </a:t>
            </a:r>
            <a:r>
              <a:rPr lang="id-ID" b="1" dirty="0"/>
              <a:t>Chino basin </a:t>
            </a:r>
            <a:r>
              <a:rPr lang="id-ID" dirty="0"/>
              <a:t>merupakan sumber utama air minum </a:t>
            </a:r>
            <a:r>
              <a:rPr lang="id-ID" dirty="0" smtClean="0"/>
              <a:t>untuk daerah </a:t>
            </a:r>
            <a:r>
              <a:rPr lang="id-ID" dirty="0"/>
              <a:t>California Selatan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23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1899"/>
            <a:ext cx="2000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66" y="10527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5811"/>
            <a:ext cx="3215100" cy="247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70" y="2818578"/>
            <a:ext cx="3526152" cy="234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Limbah B3 sebagai Isu Global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d-ID" dirty="0" smtClean="0"/>
              <a:t>Awal </a:t>
            </a:r>
            <a:r>
              <a:rPr lang="id-ID" dirty="0"/>
              <a:t>tahun 1980 an, limbah B3 telah menjadi isu global.</a:t>
            </a:r>
          </a:p>
          <a:p>
            <a:pPr algn="just"/>
            <a:r>
              <a:rPr lang="sv-SE" dirty="0" smtClean="0"/>
              <a:t>Pemerintah </a:t>
            </a:r>
            <a:r>
              <a:rPr lang="sv-SE" dirty="0"/>
              <a:t>di banyak negara untuk mengalokasikan dana </a:t>
            </a:r>
            <a:r>
              <a:rPr lang="sv-SE" dirty="0" smtClean="0"/>
              <a:t>guna</a:t>
            </a:r>
            <a:r>
              <a:rPr lang="id-ID" dirty="0" smtClean="0"/>
              <a:t> mengatasi </a:t>
            </a:r>
            <a:r>
              <a:rPr lang="id-ID" dirty="0"/>
              <a:t>masalah lingkungan yang ditimbulkannya.</a:t>
            </a:r>
          </a:p>
          <a:p>
            <a:pPr algn="just"/>
            <a:r>
              <a:rPr lang="id-ID" dirty="0" smtClean="0"/>
              <a:t>Apa </a:t>
            </a:r>
            <a:r>
              <a:rPr lang="id-ID" dirty="0"/>
              <a:t>sebabnya masalah Limbah B3 menjadi begitu </a:t>
            </a:r>
            <a:r>
              <a:rPr lang="id-ID" dirty="0" smtClean="0"/>
              <a:t>penting</a:t>
            </a:r>
            <a:r>
              <a:rPr lang="id-ID" dirty="0"/>
              <a:t>? </a:t>
            </a:r>
            <a:r>
              <a:rPr lang="id-ID" dirty="0" smtClean="0"/>
              <a:t>Salahsatunya </a:t>
            </a:r>
            <a:r>
              <a:rPr lang="id-ID" dirty="0"/>
              <a:t>limbah B3 yang sering mendapatkan perhatian </a:t>
            </a:r>
            <a:r>
              <a:rPr lang="id-ID" dirty="0" smtClean="0"/>
              <a:t>adalah yang </a:t>
            </a:r>
            <a:r>
              <a:rPr lang="id-ID" dirty="0"/>
              <a:t>memberikan efek toksik kepada manusia.</a:t>
            </a:r>
          </a:p>
          <a:p>
            <a:pPr algn="just"/>
            <a:r>
              <a:rPr lang="id-ID" dirty="0" smtClean="0"/>
              <a:t>Masalah </a:t>
            </a:r>
            <a:r>
              <a:rPr lang="id-ID" dirty="0"/>
              <a:t>keracunan limbah B3 tidak timbul begitu saja </a:t>
            </a:r>
            <a:r>
              <a:rPr lang="id-ID" dirty="0" smtClean="0"/>
              <a:t>dalam waktu </a:t>
            </a:r>
            <a:r>
              <a:rPr lang="id-ID" dirty="0"/>
              <a:t>singkat.</a:t>
            </a:r>
          </a:p>
          <a:p>
            <a:pPr algn="just"/>
            <a:r>
              <a:rPr lang="id-ID" dirty="0" smtClean="0"/>
              <a:t>Penyebab </a:t>
            </a:r>
            <a:r>
              <a:rPr lang="id-ID" dirty="0"/>
              <a:t>utama dari timbulnya pencemaran limbah B3 </a:t>
            </a:r>
            <a:r>
              <a:rPr lang="id-ID" dirty="0" smtClean="0"/>
              <a:t>adalah akibat </a:t>
            </a:r>
            <a:r>
              <a:rPr lang="id-ID" dirty="0"/>
              <a:t>meningkatnya kemajuan teknologi, yang diawali </a:t>
            </a:r>
            <a:r>
              <a:rPr lang="id-ID" dirty="0" smtClean="0"/>
              <a:t>dengan </a:t>
            </a:r>
            <a:r>
              <a:rPr lang="it-IT" dirty="0" smtClean="0"/>
              <a:t>Revolusi </a:t>
            </a:r>
            <a:r>
              <a:rPr lang="it-IT" dirty="0"/>
              <a:t>Industri Di Eropa. Ini berdampak </a:t>
            </a:r>
            <a:r>
              <a:rPr lang="it-IT" dirty="0" smtClean="0"/>
              <a:t>menghasilkan</a:t>
            </a:r>
            <a:r>
              <a:rPr lang="id-ID" dirty="0" smtClean="0"/>
              <a:t> kemajuan </a:t>
            </a:r>
            <a:r>
              <a:rPr lang="id-ID" dirty="0"/>
              <a:t>di berbagai bidang.</a:t>
            </a:r>
          </a:p>
        </p:txBody>
      </p:sp>
    </p:spTree>
    <p:extLst>
      <p:ext uri="{BB962C8B-B14F-4D97-AF65-F5344CB8AC3E}">
        <p14:creationId xmlns:p14="http://schemas.microsoft.com/office/powerpoint/2010/main" val="40675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Sejak </a:t>
            </a:r>
            <a:r>
              <a:rPr lang="id-ID" dirty="0"/>
              <a:t>kasus Love canal USA diarahkan dengan </a:t>
            </a:r>
            <a:r>
              <a:rPr lang="id-ID" dirty="0" smtClean="0"/>
              <a:t>sungguh‐sungguh </a:t>
            </a:r>
            <a:r>
              <a:rPr lang="nl-NL" dirty="0" smtClean="0"/>
              <a:t>untuk </a:t>
            </a:r>
            <a:r>
              <a:rPr lang="nl-NL" dirty="0"/>
              <a:t>menangani limbah B3 dan menentukan definisi </a:t>
            </a:r>
            <a:r>
              <a:rPr lang="nl-NL" dirty="0" smtClean="0"/>
              <a:t>yang</a:t>
            </a:r>
            <a:r>
              <a:rPr lang="id-ID" dirty="0" smtClean="0"/>
              <a:t> tepat</a:t>
            </a:r>
            <a:r>
              <a:rPr lang="id-ID" dirty="0"/>
              <a:t>.</a:t>
            </a:r>
          </a:p>
          <a:p>
            <a:pPr algn="just"/>
            <a:r>
              <a:rPr lang="en-US" dirty="0" err="1" smtClean="0"/>
              <a:t>Piha</a:t>
            </a:r>
            <a:r>
              <a:rPr lang="id-ID" dirty="0" smtClean="0"/>
              <a:t>k</a:t>
            </a:r>
            <a:r>
              <a:rPr lang="en-US" dirty="0" smtClean="0"/>
              <a:t> </a:t>
            </a:r>
            <a:r>
              <a:rPr lang="en-US" b="1" i="1" dirty="0"/>
              <a:t>US </a:t>
            </a:r>
            <a:r>
              <a:rPr lang="en-US" b="1" i="1" dirty="0" err="1"/>
              <a:t>Enviromental</a:t>
            </a:r>
            <a:r>
              <a:rPr lang="en-US" b="1" i="1" dirty="0"/>
              <a:t> Protection Agency (US –</a:t>
            </a:r>
            <a:r>
              <a:rPr lang="en-US" b="1" i="1" dirty="0" smtClean="0"/>
              <a:t>EPA)</a:t>
            </a:r>
            <a:r>
              <a:rPr lang="id-ID" b="1" i="1" dirty="0" smtClean="0"/>
              <a:t> </a:t>
            </a:r>
            <a:r>
              <a:rPr lang="id-ID" dirty="0" smtClean="0"/>
              <a:t>membutuhkan </a:t>
            </a:r>
            <a:r>
              <a:rPr lang="id-ID" dirty="0"/>
              <a:t>waktu 4 tahun untuk mendefisinisikan limbah B3.</a:t>
            </a:r>
          </a:p>
          <a:p>
            <a:pPr algn="just"/>
            <a:r>
              <a:rPr lang="id-ID" dirty="0" smtClean="0"/>
              <a:t>Setiap </a:t>
            </a:r>
            <a:r>
              <a:rPr lang="id-ID" dirty="0"/>
              <a:t>negara pada umumnya mendefinsikan Limbah B3 </a:t>
            </a:r>
            <a:r>
              <a:rPr lang="id-ID" dirty="0" smtClean="0"/>
              <a:t>yang disesuaikan </a:t>
            </a:r>
            <a:r>
              <a:rPr lang="id-ID" dirty="0"/>
              <a:t>dengan keperluan administrasi untuk </a:t>
            </a:r>
            <a:r>
              <a:rPr lang="id-ID" dirty="0" smtClean="0"/>
              <a:t>kemudahan prosedur </a:t>
            </a:r>
            <a:r>
              <a:rPr lang="id-ID" dirty="0"/>
              <a:t>hukum.</a:t>
            </a:r>
          </a:p>
        </p:txBody>
      </p:sp>
    </p:spTree>
    <p:extLst>
      <p:ext uri="{BB962C8B-B14F-4D97-AF65-F5344CB8AC3E}">
        <p14:creationId xmlns:p14="http://schemas.microsoft.com/office/powerpoint/2010/main" val="2523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 Perkuliahan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225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Mahasiswa datang terlambat maksimal 15 menit, toleransi 15 menit berikutnya dengan catatan khusus</a:t>
            </a:r>
          </a:p>
          <a:p>
            <a:r>
              <a:rPr lang="id-ID" dirty="0" smtClean="0"/>
              <a:t>Maksimal ketidakhadiran 2x dalam 1 semester/14 kali tatap muka</a:t>
            </a:r>
          </a:p>
          <a:p>
            <a:r>
              <a:rPr lang="id-ID" dirty="0" smtClean="0"/>
              <a:t>Wajib hadir UAS</a:t>
            </a:r>
          </a:p>
          <a:p>
            <a:r>
              <a:rPr lang="id-ID" dirty="0" smtClean="0"/>
              <a:t>Penilaian : Tugas 30%, UTS 35%, UAS 35%</a:t>
            </a:r>
          </a:p>
          <a:p>
            <a:r>
              <a:rPr lang="id-ID" dirty="0" smtClean="0"/>
              <a:t>Presentasi Kelompok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16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>Definisi </a:t>
            </a:r>
            <a:r>
              <a:rPr lang="id-ID" sz="3200" dirty="0"/>
              <a:t>limbah B3 di Amerikan Serikat pada tahun 1976 </a:t>
            </a:r>
            <a:r>
              <a:rPr lang="id-ID" sz="3200" dirty="0" smtClean="0"/>
              <a:t>adalah sebagai </a:t>
            </a:r>
            <a:r>
              <a:rPr lang="id-ID" sz="3200" dirty="0"/>
              <a:t>berikut :</a:t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v-SE" dirty="0" smtClean="0"/>
              <a:t>Limbah </a:t>
            </a:r>
            <a:r>
              <a:rPr lang="sv-SE" dirty="0"/>
              <a:t>(padat) atau gabungan berbagai limbah (padat) </a:t>
            </a:r>
            <a:r>
              <a:rPr lang="sv-SE" dirty="0" smtClean="0"/>
              <a:t>yang</a:t>
            </a:r>
            <a:r>
              <a:rPr lang="id-ID" dirty="0" smtClean="0"/>
              <a:t> karena </a:t>
            </a:r>
            <a:r>
              <a:rPr lang="id-ID" dirty="0"/>
              <a:t>kuantitas, konsentrasi, atau karakteristik </a:t>
            </a:r>
            <a:r>
              <a:rPr lang="id-ID" dirty="0" smtClean="0"/>
              <a:t>fisik‐kimia dan </a:t>
            </a:r>
            <a:r>
              <a:rPr lang="id-ID" dirty="0"/>
              <a:t>daya infeksinya bersifat:</a:t>
            </a:r>
          </a:p>
          <a:p>
            <a:pPr algn="just"/>
            <a:r>
              <a:rPr lang="id-ID" dirty="0" smtClean="0"/>
              <a:t>Dapat </a:t>
            </a:r>
            <a:r>
              <a:rPr lang="id-ID" dirty="0"/>
              <a:t>mengakibatkan timbulnya atau secara </a:t>
            </a:r>
            <a:r>
              <a:rPr lang="id-ID" dirty="0" smtClean="0"/>
              <a:t>signifikan </a:t>
            </a:r>
            <a:r>
              <a:rPr lang="fi-FI" dirty="0" smtClean="0"/>
              <a:t>menyebakan peningkatan </a:t>
            </a:r>
            <a:r>
              <a:rPr lang="fi-FI" dirty="0"/>
              <a:t>laju kematian atau </a:t>
            </a:r>
            <a:r>
              <a:rPr lang="fi-FI" dirty="0" smtClean="0"/>
              <a:t>semakin</a:t>
            </a:r>
            <a:r>
              <a:rPr lang="id-ID" dirty="0" smtClean="0"/>
              <a:t> parahnya </a:t>
            </a:r>
            <a:r>
              <a:rPr lang="id-ID" dirty="0"/>
              <a:t>penyakit yang tidak dapat disembuhkan </a:t>
            </a:r>
            <a:r>
              <a:rPr lang="id-ID" dirty="0" smtClean="0"/>
              <a:t>atau penyakit </a:t>
            </a:r>
            <a:r>
              <a:rPr lang="id-ID" dirty="0"/>
              <a:t>yang melumpuhkan.</a:t>
            </a:r>
          </a:p>
          <a:p>
            <a:pPr algn="just"/>
            <a:r>
              <a:rPr lang="id-ID" dirty="0"/>
              <a:t>Menyebabkan timbulnya atau berpotensi menimbulkan </a:t>
            </a:r>
            <a:r>
              <a:rPr lang="id-ID" dirty="0" smtClean="0"/>
              <a:t>gangguan terhadap </a:t>
            </a:r>
            <a:r>
              <a:rPr lang="id-ID" dirty="0"/>
              <a:t>kesehatan manusia atau lingkungan, apabila </a:t>
            </a:r>
            <a:r>
              <a:rPr lang="id-ID" dirty="0" smtClean="0"/>
              <a:t>tidak diolah</a:t>
            </a:r>
            <a:r>
              <a:rPr lang="id-ID" dirty="0"/>
              <a:t>, disimpan, diangkut, dibuang, atau dikelola </a:t>
            </a:r>
            <a:r>
              <a:rPr lang="id-ID" dirty="0" smtClean="0"/>
              <a:t>dengan baik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3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2400" b="1" dirty="0" smtClean="0"/>
              <a:t/>
            </a:r>
            <a:br>
              <a:rPr lang="id-ID" sz="2400" b="1" dirty="0" smtClean="0"/>
            </a:br>
            <a:r>
              <a:rPr lang="fr-FR" sz="2400" b="1" dirty="0" err="1" smtClean="0"/>
              <a:t>Pada</a:t>
            </a:r>
            <a:r>
              <a:rPr lang="fr-FR" sz="2400" b="1" dirty="0" smtClean="0"/>
              <a:t> </a:t>
            </a:r>
            <a:r>
              <a:rPr lang="fr-FR" sz="2400" b="1" dirty="0" err="1"/>
              <a:t>tahun</a:t>
            </a:r>
            <a:r>
              <a:rPr lang="fr-FR" sz="2400" b="1" dirty="0"/>
              <a:t> 1985, United nations </a:t>
            </a:r>
            <a:r>
              <a:rPr lang="fr-FR" sz="2400" b="1" dirty="0" err="1"/>
              <a:t>Environment</a:t>
            </a:r>
            <a:r>
              <a:rPr lang="fr-FR" sz="2400" b="1" dirty="0"/>
              <a:t> programme (</a:t>
            </a:r>
            <a:r>
              <a:rPr lang="fr-FR" sz="2400" b="1" dirty="0" smtClean="0"/>
              <a:t>NEP)</a:t>
            </a:r>
            <a:r>
              <a:rPr lang="id-ID" sz="2400" b="1" dirty="0" smtClean="0"/>
              <a:t> </a:t>
            </a:r>
            <a:r>
              <a:rPr lang="nb-NO" sz="2400" b="1" dirty="0" smtClean="0"/>
              <a:t>mendefisikan </a:t>
            </a:r>
            <a:r>
              <a:rPr lang="nb-NO" sz="2400" b="1" dirty="0"/>
              <a:t>limbah B3 sebagai berikut :</a:t>
            </a:r>
            <a:br>
              <a:rPr lang="nb-NO" sz="2400" b="1" dirty="0"/>
            </a:b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/>
              <a:t>B3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, </a:t>
            </a:r>
            <a:r>
              <a:rPr lang="en-US" sz="2400" dirty="0" err="1" smtClean="0"/>
              <a:t>cair</a:t>
            </a:r>
            <a:r>
              <a:rPr lang="id-ID" sz="2400" dirty="0"/>
              <a:t> </a:t>
            </a:r>
            <a:r>
              <a:rPr lang="id-ID" sz="2400" dirty="0" smtClean="0"/>
              <a:t>atau </a:t>
            </a:r>
            <a:r>
              <a:rPr lang="id-ID" sz="2400" dirty="0"/>
              <a:t>gas, selain limbah radioaktif dan limbah enfeksius, </a:t>
            </a:r>
            <a:r>
              <a:rPr lang="id-ID" sz="2400" dirty="0" smtClean="0"/>
              <a:t>yang karena </a:t>
            </a:r>
            <a:r>
              <a:rPr lang="id-ID" sz="2400" dirty="0"/>
              <a:t>aktifitas kimianya atau karena sifat beracun, </a:t>
            </a:r>
            <a:r>
              <a:rPr lang="id-ID" sz="2400" dirty="0" smtClean="0"/>
              <a:t>mudah meledak</a:t>
            </a:r>
            <a:r>
              <a:rPr lang="id-ID" sz="2400" dirty="0"/>
              <a:t>, korosif atau sifat lainnya, dapat </a:t>
            </a:r>
            <a:r>
              <a:rPr lang="id-ID" sz="2400" dirty="0" smtClean="0"/>
              <a:t>membahayakan kesehatan </a:t>
            </a:r>
            <a:r>
              <a:rPr lang="id-ID" sz="2400" dirty="0"/>
              <a:t>atau lingkungan, baik secara langsung, maupun </a:t>
            </a:r>
            <a:r>
              <a:rPr lang="id-ID" sz="2400" dirty="0" smtClean="0"/>
              <a:t>karena tercampur </a:t>
            </a:r>
            <a:r>
              <a:rPr lang="id-ID" sz="2400" dirty="0"/>
              <a:t>dengan jenis limbah lainnya.</a:t>
            </a:r>
          </a:p>
        </p:txBody>
      </p:sp>
    </p:spTree>
    <p:extLst>
      <p:ext uri="{BB962C8B-B14F-4D97-AF65-F5344CB8AC3E}">
        <p14:creationId xmlns:p14="http://schemas.microsoft.com/office/powerpoint/2010/main" val="15289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sv-SE" sz="3200" dirty="0" smtClean="0"/>
              <a:t>Di </a:t>
            </a:r>
            <a:r>
              <a:rPr lang="sv-SE" sz="3200" dirty="0"/>
              <a:t>Amerika serikat, penggolangan limbah B3 didasarkan </a:t>
            </a:r>
            <a:r>
              <a:rPr lang="sv-SE" sz="3200" dirty="0" smtClean="0"/>
              <a:t>atas</a:t>
            </a:r>
            <a:r>
              <a:rPr lang="id-ID" sz="3200" dirty="0" smtClean="0"/>
              <a:t> karakteristik </a:t>
            </a:r>
            <a:r>
              <a:rPr lang="id-ID" sz="3200" dirty="0"/>
              <a:t>sebagai berikut :</a:t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1950" indent="-361950" algn="just">
              <a:buNone/>
            </a:pPr>
            <a:r>
              <a:rPr lang="id-ID" dirty="0" smtClean="0"/>
              <a:t>1</a:t>
            </a:r>
            <a:r>
              <a:rPr lang="id-ID" dirty="0"/>
              <a:t>. Sifat mudah menyal. Suatu limbah memiliki sifat mudah </a:t>
            </a:r>
            <a:r>
              <a:rPr lang="id-ID" dirty="0" smtClean="0"/>
              <a:t>menyala apabila </a:t>
            </a:r>
            <a:r>
              <a:rPr lang="id-ID" dirty="0"/>
              <a:t>:</a:t>
            </a:r>
          </a:p>
          <a:p>
            <a:pPr algn="just"/>
            <a:r>
              <a:rPr lang="id-ID" dirty="0" smtClean="0"/>
              <a:t>Bersifat </a:t>
            </a:r>
            <a:r>
              <a:rPr lang="id-ID" dirty="0"/>
              <a:t>cair dengan kandungan alkohol lebih rendah dari </a:t>
            </a:r>
            <a:r>
              <a:rPr lang="id-ID" dirty="0" smtClean="0"/>
              <a:t>24% </a:t>
            </a:r>
            <a:r>
              <a:rPr lang="sv-SE" dirty="0" smtClean="0"/>
              <a:t>v/v </a:t>
            </a:r>
            <a:r>
              <a:rPr lang="sv-SE" dirty="0"/>
              <a:t>dengan titik nyala kurang dari 600C</a:t>
            </a:r>
          </a:p>
          <a:p>
            <a:pPr algn="just"/>
            <a:r>
              <a:rPr lang="id-ID" dirty="0" smtClean="0"/>
              <a:t>Limbah </a:t>
            </a:r>
            <a:r>
              <a:rPr lang="id-ID" dirty="0"/>
              <a:t>yang tidak bersifat cair, yang pada kondisi normal </a:t>
            </a:r>
            <a:r>
              <a:rPr lang="id-ID" dirty="0" smtClean="0"/>
              <a:t>dapat </a:t>
            </a:r>
            <a:r>
              <a:rPr lang="sv-SE" dirty="0" smtClean="0"/>
              <a:t>mengakibatkan </a:t>
            </a:r>
            <a:r>
              <a:rPr lang="sv-SE" dirty="0"/>
              <a:t>nyal melalui gesekan atau absorpsi air, </a:t>
            </a:r>
            <a:r>
              <a:rPr lang="sv-SE" dirty="0" smtClean="0"/>
              <a:t>atau</a:t>
            </a:r>
            <a:r>
              <a:rPr lang="id-ID" dirty="0" smtClean="0"/>
              <a:t> melalui </a:t>
            </a:r>
            <a:r>
              <a:rPr lang="id-ID" dirty="0"/>
              <a:t>reaksi kimia spontan, dan dapat menimbulkan </a:t>
            </a:r>
            <a:r>
              <a:rPr lang="id-ID" dirty="0" smtClean="0"/>
              <a:t>kebakaran dan </a:t>
            </a:r>
            <a:r>
              <a:rPr lang="id-ID" dirty="0"/>
              <a:t>bahaya yang hebat apabila dinyalakan.</a:t>
            </a:r>
          </a:p>
          <a:p>
            <a:pPr marL="0" indent="0" algn="just">
              <a:buNone/>
            </a:pPr>
            <a:r>
              <a:rPr lang="id-ID" dirty="0"/>
              <a:t>2. Sifat korosif. Suatu limbah dinyatakan bersifat korosif apabila :</a:t>
            </a:r>
          </a:p>
          <a:p>
            <a:pPr algn="just"/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pH&lt;2,0 </a:t>
            </a:r>
            <a:r>
              <a:rPr lang="en-US" dirty="0" err="1"/>
              <a:t>atau</a:t>
            </a:r>
            <a:r>
              <a:rPr lang="en-US" dirty="0"/>
              <a:t> &gt;12,5</a:t>
            </a:r>
          </a:p>
          <a:p>
            <a:pPr algn="just"/>
            <a:r>
              <a:rPr lang="id-ID" dirty="0" smtClean="0"/>
              <a:t>Bersifat </a:t>
            </a:r>
            <a:r>
              <a:rPr lang="id-ID" dirty="0"/>
              <a:t>cair dan dapat mengkorosi baja dengan laju lebih </a:t>
            </a:r>
            <a:r>
              <a:rPr lang="id-ID" dirty="0" smtClean="0"/>
              <a:t>besar dari </a:t>
            </a:r>
            <a:r>
              <a:rPr lang="id-ID" dirty="0"/>
              <a:t>6,35 mm/tahun.</a:t>
            </a:r>
          </a:p>
        </p:txBody>
      </p:sp>
    </p:spTree>
    <p:extLst>
      <p:ext uri="{BB962C8B-B14F-4D97-AF65-F5344CB8AC3E}">
        <p14:creationId xmlns:p14="http://schemas.microsoft.com/office/powerpoint/2010/main" val="32433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Sifat reaktif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d-ID" dirty="0" smtClean="0"/>
              <a:t>Suatu </a:t>
            </a:r>
            <a:r>
              <a:rPr lang="id-ID" dirty="0"/>
              <a:t>limbah bersifat reaktif apabila :</a:t>
            </a:r>
          </a:p>
          <a:p>
            <a:pPr algn="just"/>
            <a:r>
              <a:rPr lang="id-ID" dirty="0" smtClean="0"/>
              <a:t>Tidak </a:t>
            </a:r>
            <a:r>
              <a:rPr lang="id-ID" dirty="0"/>
              <a:t>stabil dan berubah dengan cepat tanpa ledakan.</a:t>
            </a:r>
          </a:p>
          <a:p>
            <a:pPr algn="just"/>
            <a:r>
              <a:rPr lang="id-ID" dirty="0" smtClean="0"/>
              <a:t>Bereaksi </a:t>
            </a:r>
            <a:r>
              <a:rPr lang="id-ID" dirty="0"/>
              <a:t>hebat dengan air</a:t>
            </a:r>
          </a:p>
          <a:p>
            <a:pPr algn="just"/>
            <a:r>
              <a:rPr lang="id-ID" dirty="0" smtClean="0"/>
              <a:t>Potensial </a:t>
            </a:r>
            <a:r>
              <a:rPr lang="id-ID" dirty="0"/>
              <a:t>menimbulkan ledakan bila tercampur air.</a:t>
            </a:r>
          </a:p>
          <a:p>
            <a:pPr algn="just"/>
            <a:r>
              <a:rPr lang="id-ID" dirty="0" smtClean="0"/>
              <a:t>Menimbulkan </a:t>
            </a:r>
            <a:r>
              <a:rPr lang="id-ID" dirty="0"/>
              <a:t>gas atau uap beracun dalam jumlah yang </a:t>
            </a:r>
            <a:r>
              <a:rPr lang="id-ID" dirty="0" smtClean="0"/>
              <a:t>dapat membahayakan </a:t>
            </a:r>
            <a:r>
              <a:rPr lang="id-ID" dirty="0"/>
              <a:t>kesehatan masyarakat atau lingkungan, </a:t>
            </a:r>
            <a:r>
              <a:rPr lang="id-ID" dirty="0" smtClean="0"/>
              <a:t>apabila tercampur </a:t>
            </a:r>
            <a:r>
              <a:rPr lang="id-ID" dirty="0"/>
              <a:t>air.</a:t>
            </a:r>
          </a:p>
          <a:p>
            <a:pPr algn="just"/>
            <a:r>
              <a:rPr lang="id-ID" dirty="0" smtClean="0"/>
              <a:t>Merupakan </a:t>
            </a:r>
            <a:r>
              <a:rPr lang="id-ID" dirty="0"/>
              <a:t>limbah yang mengandung sianida atau sulfida, </a:t>
            </a:r>
            <a:r>
              <a:rPr lang="id-ID" dirty="0" smtClean="0"/>
              <a:t>yang </a:t>
            </a:r>
            <a:r>
              <a:rPr lang="sv-SE" dirty="0" smtClean="0"/>
              <a:t>apabila </a:t>
            </a:r>
            <a:r>
              <a:rPr lang="sv-SE" dirty="0"/>
              <a:t>terpapar pH antara 2,0 – 12,5 dapat menimbulkan </a:t>
            </a:r>
            <a:r>
              <a:rPr lang="sv-SE" dirty="0" smtClean="0"/>
              <a:t>gas</a:t>
            </a:r>
            <a:r>
              <a:rPr lang="id-ID" dirty="0" smtClean="0"/>
              <a:t> beracun</a:t>
            </a:r>
            <a:r>
              <a:rPr lang="id-ID" dirty="0"/>
              <a:t>.</a:t>
            </a:r>
          </a:p>
          <a:p>
            <a:pPr algn="just"/>
            <a:r>
              <a:rPr lang="id-ID" dirty="0" smtClean="0"/>
              <a:t>Dapat </a:t>
            </a:r>
            <a:r>
              <a:rPr lang="id-ID" dirty="0"/>
              <a:t>menimbulkan reaksi yang mengakibatkan ledakan </a:t>
            </a:r>
            <a:r>
              <a:rPr lang="id-ID" dirty="0" smtClean="0"/>
              <a:t>apabila terdapat </a:t>
            </a:r>
            <a:r>
              <a:rPr lang="id-ID" dirty="0"/>
              <a:t>sumber </a:t>
            </a:r>
            <a:r>
              <a:rPr lang="id-ID" dirty="0" smtClean="0"/>
              <a:t>pemicu </a:t>
            </a:r>
            <a:r>
              <a:rPr lang="id-ID" dirty="0"/>
              <a:t>atau mengalami pemanasan.</a:t>
            </a:r>
          </a:p>
          <a:p>
            <a:pPr algn="just"/>
            <a:r>
              <a:rPr lang="sv-SE" dirty="0" smtClean="0"/>
              <a:t>Dapat </a:t>
            </a:r>
            <a:r>
              <a:rPr lang="sv-SE" dirty="0"/>
              <a:t>meledak atau terurai dengan letusan pada suhu </a:t>
            </a:r>
            <a:r>
              <a:rPr lang="sv-SE" dirty="0" smtClean="0"/>
              <a:t>dan</a:t>
            </a:r>
            <a:r>
              <a:rPr lang="id-ID" dirty="0" smtClean="0"/>
              <a:t> tekanan </a:t>
            </a:r>
            <a:r>
              <a:rPr lang="id-ID" dirty="0"/>
              <a:t>standar.</a:t>
            </a:r>
          </a:p>
          <a:p>
            <a:pPr algn="just"/>
            <a:r>
              <a:rPr lang="id-ID" dirty="0" smtClean="0"/>
              <a:t>Merupakan </a:t>
            </a:r>
            <a:r>
              <a:rPr lang="id-ID" dirty="0"/>
              <a:t>limbah yang mudah meledak.</a:t>
            </a:r>
          </a:p>
        </p:txBody>
      </p:sp>
    </p:spTree>
    <p:extLst>
      <p:ext uri="{BB962C8B-B14F-4D97-AF65-F5344CB8AC3E}">
        <p14:creationId xmlns:p14="http://schemas.microsoft.com/office/powerpoint/2010/main" val="30653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Kelompok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Mencari Artikel atau Isu2 lingkungan yang terpapar oleh limbah B3 ( Boleh di dalam Negeri ataupun Diluar Negeri/Berbahasa Inggris) tahun nya bebas (boleh yang jaman dahulu kala)</a:t>
            </a:r>
          </a:p>
          <a:p>
            <a:r>
              <a:rPr lang="id-ID" dirty="0" smtClean="0"/>
              <a:t>Tanggapan Kelompok atas peristiwa tersebut.</a:t>
            </a:r>
          </a:p>
          <a:p>
            <a:r>
              <a:rPr lang="id-ID" dirty="0" smtClean="0"/>
              <a:t>Dikumpulkan Tanggal 14 September 2017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5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id-ID" sz="2800" b="1" dirty="0" smtClean="0"/>
              <a:t>Pengecualian</a:t>
            </a:r>
            <a:r>
              <a:rPr lang="id-ID" sz="2800" b="1" dirty="0"/>
              <a:t/>
            </a:r>
            <a:br>
              <a:rPr lang="id-ID" sz="2800" b="1" dirty="0"/>
            </a:br>
            <a:r>
              <a:rPr lang="id-ID" sz="2800" b="1" dirty="0"/>
              <a:t>Di Amerika serikat ada jenis‐jenis limbah </a:t>
            </a:r>
            <a:r>
              <a:rPr lang="id-ID" sz="2800" b="1" dirty="0" smtClean="0"/>
              <a:t>yang dikeluarkan dari daftar </a:t>
            </a:r>
            <a:r>
              <a:rPr lang="id-ID" sz="2800" b="1" dirty="0"/>
              <a:t>Limbah B3. sbb:</a:t>
            </a:r>
            <a:br>
              <a:rPr lang="id-ID" sz="2800" b="1" dirty="0"/>
            </a:b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Sampah </a:t>
            </a:r>
            <a:r>
              <a:rPr lang="id-ID" dirty="0"/>
              <a:t>rumah tangga</a:t>
            </a:r>
          </a:p>
          <a:p>
            <a:r>
              <a:rPr lang="id-ID" dirty="0" smtClean="0"/>
              <a:t>Sampah </a:t>
            </a:r>
            <a:r>
              <a:rPr lang="id-ID" dirty="0"/>
              <a:t>pertanian yang dikembalikan ke tanah</a:t>
            </a:r>
          </a:p>
          <a:p>
            <a:r>
              <a:rPr lang="id-ID" dirty="0" smtClean="0"/>
              <a:t>Sampah </a:t>
            </a:r>
            <a:r>
              <a:rPr lang="id-ID" dirty="0"/>
              <a:t>pertambangan yang dikembalikan ke lahan tambang</a:t>
            </a:r>
          </a:p>
          <a:p>
            <a:r>
              <a:rPr lang="id-ID" dirty="0" smtClean="0"/>
              <a:t>Sampah </a:t>
            </a:r>
            <a:r>
              <a:rPr lang="id-ID" dirty="0"/>
              <a:t>dari pembakaran batu bara</a:t>
            </a:r>
          </a:p>
          <a:p>
            <a:r>
              <a:rPr lang="id-ID" dirty="0" smtClean="0"/>
              <a:t>Sampah </a:t>
            </a:r>
            <a:r>
              <a:rPr lang="id-ID" dirty="0"/>
              <a:t>dari penambahan minya dan gas</a:t>
            </a:r>
          </a:p>
          <a:p>
            <a:r>
              <a:rPr lang="sv-SE" dirty="0" smtClean="0"/>
              <a:t>Sampah </a:t>
            </a:r>
            <a:r>
              <a:rPr lang="sv-SE" dirty="0"/>
              <a:t>dari penambangan biji besi dan mineral</a:t>
            </a:r>
          </a:p>
          <a:p>
            <a:r>
              <a:rPr lang="id-ID" dirty="0" smtClean="0"/>
              <a:t>Sampah </a:t>
            </a:r>
            <a:r>
              <a:rPr lang="id-ID" dirty="0"/>
              <a:t>kilang semen</a:t>
            </a:r>
          </a:p>
          <a:p>
            <a:r>
              <a:rPr lang="id-ID" dirty="0" smtClean="0"/>
              <a:t>Sampah </a:t>
            </a:r>
            <a:r>
              <a:rPr lang="id-ID" dirty="0"/>
              <a:t>arsen dari prosesing kayu</a:t>
            </a:r>
          </a:p>
          <a:p>
            <a:r>
              <a:rPr lang="id-ID" dirty="0" smtClean="0"/>
              <a:t>Sampah </a:t>
            </a:r>
            <a:r>
              <a:rPr lang="id-ID" dirty="0"/>
              <a:t>yang mengandung kromium</a:t>
            </a:r>
          </a:p>
        </p:txBody>
      </p:sp>
    </p:spTree>
    <p:extLst>
      <p:ext uri="{BB962C8B-B14F-4D97-AF65-F5344CB8AC3E}">
        <p14:creationId xmlns:p14="http://schemas.microsoft.com/office/powerpoint/2010/main" val="34716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v-SE" dirty="0"/>
              <a:t>Sampah‐sampah tersebuta diatas dianjurkan </a:t>
            </a:r>
            <a:r>
              <a:rPr lang="sv-SE" dirty="0" smtClean="0"/>
              <a:t>untuk</a:t>
            </a:r>
            <a:r>
              <a:rPr lang="id-ID" dirty="0" smtClean="0"/>
              <a:t> dimanfaatkan </a:t>
            </a:r>
            <a:r>
              <a:rPr lang="id-ID" dirty="0"/>
              <a:t>semaksimum mungkin dan </a:t>
            </a:r>
            <a:r>
              <a:rPr lang="id-ID" dirty="0" smtClean="0"/>
              <a:t>tempat pembuangannya </a:t>
            </a:r>
            <a:r>
              <a:rPr lang="id-ID" dirty="0"/>
              <a:t>harus dipantau secara berkala.</a:t>
            </a:r>
          </a:p>
          <a:p>
            <a:pPr algn="just"/>
            <a:r>
              <a:rPr lang="id-ID" dirty="0" smtClean="0"/>
              <a:t>Di </a:t>
            </a:r>
            <a:r>
              <a:rPr lang="id-ID" dirty="0"/>
              <a:t>Jepang abu batu bara dikeluarkan dari katagori limbah </a:t>
            </a:r>
            <a:r>
              <a:rPr lang="id-ID" dirty="0" smtClean="0"/>
              <a:t>B3, namun </a:t>
            </a:r>
            <a:r>
              <a:rPr lang="id-ID" dirty="0"/>
              <a:t>pembuangannya harus dilakukan di landfill terkontrol.</a:t>
            </a:r>
          </a:p>
          <a:p>
            <a:pPr algn="just"/>
            <a:r>
              <a:rPr lang="it-IT" dirty="0"/>
              <a:t>Di Indonesia limbah B3 menurut peraturan Pemerintah (PP) RI </a:t>
            </a:r>
            <a:r>
              <a:rPr lang="it-IT" dirty="0" smtClean="0"/>
              <a:t>No</a:t>
            </a:r>
            <a:r>
              <a:rPr lang="id-ID" dirty="0" smtClean="0"/>
              <a:t> 19/1999 </a:t>
            </a:r>
            <a:r>
              <a:rPr lang="id-ID" dirty="0"/>
              <a:t>tentang Pengelolaan Limbah Bahan Berbahaya </a:t>
            </a:r>
            <a:r>
              <a:rPr lang="id-ID" dirty="0" smtClean="0"/>
              <a:t>dan </a:t>
            </a:r>
            <a:r>
              <a:rPr lang="es-ES" dirty="0" err="1" smtClean="0"/>
              <a:t>Beracun</a:t>
            </a:r>
            <a:r>
              <a:rPr lang="es-ES" dirty="0" smtClean="0"/>
              <a:t> </a:t>
            </a:r>
            <a:r>
              <a:rPr lang="es-ES" dirty="0"/>
              <a:t>pada </a:t>
            </a:r>
            <a:r>
              <a:rPr lang="es-ES" dirty="0" err="1"/>
              <a:t>pasal</a:t>
            </a:r>
            <a:r>
              <a:rPr lang="es-ES" dirty="0"/>
              <a:t> 1 </a:t>
            </a:r>
            <a:r>
              <a:rPr lang="es-ES" dirty="0" err="1"/>
              <a:t>ayat</a:t>
            </a:r>
            <a:r>
              <a:rPr lang="es-ES" dirty="0"/>
              <a:t> 2 </a:t>
            </a:r>
            <a:r>
              <a:rPr lang="es-ES" dirty="0" err="1"/>
              <a:t>adalah</a:t>
            </a:r>
            <a:r>
              <a:rPr lang="es-ES" dirty="0"/>
              <a:t> :</a:t>
            </a:r>
          </a:p>
          <a:p>
            <a:pPr algn="just"/>
            <a:r>
              <a:rPr lang="id-ID" b="1" i="1" dirty="0"/>
              <a:t>Sisa suatu kegiatan yang mengandung bahan berbahaya dan </a:t>
            </a:r>
            <a:r>
              <a:rPr lang="id-ID" b="1" i="1" dirty="0" smtClean="0"/>
              <a:t>atau beracun</a:t>
            </a:r>
            <a:r>
              <a:rPr lang="id-ID" b="1" i="1" dirty="0"/>
              <a:t>, yang karena sifat dan/atau </a:t>
            </a:r>
            <a:r>
              <a:rPr lang="id-ID" b="1" i="1" dirty="0" smtClean="0"/>
              <a:t>konsewntrasinya dan/atau </a:t>
            </a:r>
            <a:r>
              <a:rPr lang="id-ID" b="1" i="1" dirty="0"/>
              <a:t>jumlahnya, baik secara langsung maupun </a:t>
            </a:r>
            <a:r>
              <a:rPr lang="id-ID" b="1" i="1" dirty="0" smtClean="0"/>
              <a:t>tidak langsung</a:t>
            </a:r>
            <a:r>
              <a:rPr lang="id-ID" b="1" i="1" dirty="0"/>
              <a:t>, dapat mencemarkan dan/atau </a:t>
            </a:r>
            <a:r>
              <a:rPr lang="id-ID" b="1" i="1" dirty="0" smtClean="0"/>
              <a:t>merusakkan lingkungan </a:t>
            </a:r>
            <a:r>
              <a:rPr lang="id-ID" b="1" i="1" dirty="0"/>
              <a:t>hidup dan/atau dapat membahayakan </a:t>
            </a:r>
            <a:r>
              <a:rPr lang="id-ID" b="1" i="1" dirty="0" smtClean="0"/>
              <a:t>lingkungan hidup</a:t>
            </a:r>
            <a:r>
              <a:rPr lang="id-ID" b="1" i="1" dirty="0"/>
              <a:t>, kesehatan, kelangsungan hidup manusia serta </a:t>
            </a:r>
            <a:r>
              <a:rPr lang="id-ID" b="1" i="1" dirty="0" smtClean="0"/>
              <a:t>makluk hidup </a:t>
            </a:r>
            <a:r>
              <a:rPr lang="id-ID" b="1" i="1" dirty="0"/>
              <a:t>lain.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3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id-ID" dirty="0"/>
              <a:t>Yang tergolong limbah B3 menurut peraturan pemerintah RI :</a:t>
            </a:r>
          </a:p>
          <a:p>
            <a:pPr algn="just"/>
            <a:r>
              <a:rPr lang="id-ID" dirty="0"/>
              <a:t>a. Mudah meledak</a:t>
            </a:r>
          </a:p>
          <a:p>
            <a:pPr algn="just"/>
            <a:r>
              <a:rPr lang="id-ID" dirty="0"/>
              <a:t>b. Mudah terbakar</a:t>
            </a:r>
          </a:p>
          <a:p>
            <a:pPr algn="just"/>
            <a:r>
              <a:rPr lang="id-ID" dirty="0"/>
              <a:t>c. Reaktif</a:t>
            </a:r>
          </a:p>
          <a:p>
            <a:pPr algn="just"/>
            <a:r>
              <a:rPr lang="id-ID" dirty="0"/>
              <a:t>d. Beracun</a:t>
            </a:r>
          </a:p>
          <a:p>
            <a:pPr algn="just"/>
            <a:r>
              <a:rPr lang="id-ID" dirty="0"/>
              <a:t>e. Menyebabkan infeksi</a:t>
            </a:r>
          </a:p>
          <a:p>
            <a:pPr algn="just"/>
            <a:r>
              <a:rPr lang="id-ID" dirty="0"/>
              <a:t>f. </a:t>
            </a:r>
            <a:r>
              <a:rPr lang="id-ID" dirty="0" smtClean="0"/>
              <a:t>Korosif</a:t>
            </a:r>
          </a:p>
          <a:p>
            <a:pPr algn="just"/>
            <a:r>
              <a:rPr lang="id-ID" dirty="0" smtClean="0"/>
              <a:t>Pada tahun 2014 Pemrintah Indonesia Mengundangkan PP No 101 tentang Pengelolaan Limbah Bahan Berbahaya dan Beracun sebagai berikut :</a:t>
            </a:r>
          </a:p>
          <a:p>
            <a:pPr marL="361950" indent="0" algn="just">
              <a:buNone/>
            </a:pPr>
            <a:r>
              <a:rPr lang="sv-SE" i="1" dirty="0" smtClean="0"/>
              <a:t>Zat energi dan/atau komponen lain yang karena sifat konsntrasi,</a:t>
            </a:r>
            <a:r>
              <a:rPr lang="id-ID" i="1" dirty="0" smtClean="0"/>
              <a:t> dan/atau jumlahnya, baik secara langsung maupun tidak langsung dapat mencemarkan dan/atau merusak lingkungan hidup, dan/atau membahayakan lingkungan hidup, kesehatan, serta kelangsungan hidup manusia dan makluk hidup lain. (PP 1 ayat 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89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/>
              <a:t>Dichlorodiphenyltricloroethane (DDT)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i="1" dirty="0" smtClean="0"/>
              <a:t>Zat </a:t>
            </a:r>
            <a:r>
              <a:rPr lang="id-ID" dirty="0" smtClean="0"/>
              <a:t>ini </a:t>
            </a:r>
            <a:r>
              <a:rPr lang="id-ID" dirty="0"/>
              <a:t>masuk </a:t>
            </a:r>
            <a:r>
              <a:rPr lang="id-ID" dirty="0" smtClean="0"/>
              <a:t>melalui makanan </a:t>
            </a:r>
            <a:r>
              <a:rPr lang="id-ID" dirty="0"/>
              <a:t>pada cumi‐cumi yang hidup di laut yang dalam, </a:t>
            </a:r>
            <a:r>
              <a:rPr lang="id-ID" dirty="0" smtClean="0"/>
              <a:t>pada burung </a:t>
            </a:r>
            <a:r>
              <a:rPr lang="id-ID" dirty="0"/>
              <a:t>pinguin yang hidup di Laut antartika, pada </a:t>
            </a:r>
            <a:r>
              <a:rPr lang="id-ID" dirty="0" smtClean="0"/>
              <a:t>jaringan lemak manusia, pada </a:t>
            </a:r>
            <a:r>
              <a:rPr lang="id-ID" dirty="0"/>
              <a:t>burung‐burung laut.</a:t>
            </a:r>
          </a:p>
          <a:p>
            <a:pPr algn="just"/>
            <a:r>
              <a:rPr lang="nb-NO" dirty="0" smtClean="0"/>
              <a:t>DDT </a:t>
            </a:r>
            <a:r>
              <a:rPr lang="nb-NO" dirty="0"/>
              <a:t>mengurangi kesuburan dan menghambat </a:t>
            </a:r>
            <a:r>
              <a:rPr lang="nb-NO" dirty="0" smtClean="0"/>
              <a:t>deposisi</a:t>
            </a:r>
            <a:r>
              <a:rPr lang="id-ID" dirty="0" smtClean="0"/>
              <a:t> ovarium</a:t>
            </a:r>
            <a:r>
              <a:rPr lang="id-ID" dirty="0"/>
              <a:t>. Akibatnya </a:t>
            </a:r>
            <a:r>
              <a:rPr lang="id-ID" dirty="0" smtClean="0"/>
              <a:t>telur </a:t>
            </a:r>
            <a:r>
              <a:rPr lang="id-ID" dirty="0"/>
              <a:t>yang dihasilkan mengalami </a:t>
            </a:r>
            <a:r>
              <a:rPr lang="id-ID" dirty="0" smtClean="0"/>
              <a:t>penipisan kulit</a:t>
            </a:r>
            <a:r>
              <a:rPr lang="id-ID" dirty="0"/>
              <a:t>.</a:t>
            </a:r>
          </a:p>
          <a:p>
            <a:pPr algn="just"/>
            <a:r>
              <a:rPr lang="id-ID" dirty="0" smtClean="0"/>
              <a:t>DDT </a:t>
            </a:r>
            <a:r>
              <a:rPr lang="id-ID" dirty="0"/>
              <a:t>pada hewan‐hewan percobaan menunjukkan </a:t>
            </a:r>
            <a:r>
              <a:rPr lang="id-ID" dirty="0" smtClean="0"/>
              <a:t>peningkatanfrekuensi </a:t>
            </a:r>
            <a:r>
              <a:rPr lang="id-ID" dirty="0"/>
              <a:t>penyakit kanker.</a:t>
            </a:r>
          </a:p>
        </p:txBody>
      </p:sp>
    </p:spTree>
    <p:extLst>
      <p:ext uri="{BB962C8B-B14F-4D97-AF65-F5344CB8AC3E}">
        <p14:creationId xmlns:p14="http://schemas.microsoft.com/office/powerpoint/2010/main" val="1061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Merkuri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dirty="0" smtClean="0"/>
              <a:t>Merkuri </a:t>
            </a:r>
            <a:r>
              <a:rPr lang="id-ID" dirty="0"/>
              <a:t>memiliki sifat beracun yang berbeda </a:t>
            </a:r>
            <a:r>
              <a:rPr lang="id-ID" dirty="0" smtClean="0"/>
              <a:t>tingkatannya menurut </a:t>
            </a:r>
            <a:r>
              <a:rPr lang="id-ID" dirty="0"/>
              <a:t>formula kimianya.</a:t>
            </a:r>
          </a:p>
          <a:p>
            <a:pPr algn="just"/>
            <a:r>
              <a:rPr lang="id-ID" dirty="0" smtClean="0"/>
              <a:t>Merkuri </a:t>
            </a:r>
            <a:r>
              <a:rPr lang="id-ID" dirty="0"/>
              <a:t>dalam logam cari pernah digunakan sebagai </a:t>
            </a:r>
            <a:r>
              <a:rPr lang="id-ID" dirty="0" smtClean="0"/>
              <a:t>obat tanpa </a:t>
            </a:r>
            <a:r>
              <a:rPr lang="id-ID" dirty="0"/>
              <a:t>efek samping yang berarti.</a:t>
            </a:r>
          </a:p>
          <a:p>
            <a:pPr algn="just"/>
            <a:r>
              <a:rPr lang="id-ID" dirty="0" smtClean="0"/>
              <a:t>Merkuri </a:t>
            </a:r>
            <a:r>
              <a:rPr lang="id-ID" dirty="0"/>
              <a:t>dalam bentuk garam dapat mengakibatkan </a:t>
            </a:r>
            <a:r>
              <a:rPr lang="id-ID" dirty="0" smtClean="0"/>
              <a:t>gangguan syaraf </a:t>
            </a:r>
            <a:r>
              <a:rPr lang="id-ID" dirty="0"/>
              <a:t>pada manusia.</a:t>
            </a:r>
          </a:p>
          <a:p>
            <a:pPr algn="just"/>
            <a:r>
              <a:rPr lang="id-ID" dirty="0" smtClean="0"/>
              <a:t>Merkuri </a:t>
            </a:r>
            <a:r>
              <a:rPr lang="id-ID" dirty="0"/>
              <a:t>dalam bentuk organik (misal metil merkuri) </a:t>
            </a:r>
            <a:r>
              <a:rPr lang="id-ID" dirty="0" smtClean="0"/>
              <a:t>telah menyebabkan </a:t>
            </a:r>
            <a:r>
              <a:rPr lang="id-ID" dirty="0"/>
              <a:t>berbagai kasus kelumpuhan dan </a:t>
            </a:r>
            <a:r>
              <a:rPr lang="id-ID" dirty="0" smtClean="0"/>
              <a:t>hilangnya </a:t>
            </a:r>
            <a:r>
              <a:rPr lang="it-IT" dirty="0" smtClean="0"/>
              <a:t>kemampuan </a:t>
            </a:r>
            <a:r>
              <a:rPr lang="it-IT" dirty="0"/>
              <a:t>sensorik, seperti yang terjadi di Teluk </a:t>
            </a:r>
            <a:r>
              <a:rPr lang="it-IT" dirty="0" smtClean="0"/>
              <a:t>Minamita</a:t>
            </a:r>
            <a:r>
              <a:rPr lang="id-ID" dirty="0" smtClean="0"/>
              <a:t> Jepang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36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UTS : Pengertian Limbah Industri, Kharakteristik Limbah Industri, Pengolahan Limbah Industri secara umum, Teknologi Pengelolaan Limbah Gas, Teknologi Pengeloaan Limbah Padat</a:t>
            </a:r>
          </a:p>
          <a:p>
            <a:r>
              <a:rPr lang="id-ID" dirty="0" smtClean="0"/>
              <a:t>UAS : Teknologi Pengelolaan Limbah Cair, Minimasi Limbah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83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33" y="1275209"/>
            <a:ext cx="3714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5209"/>
            <a:ext cx="28670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1" y="3317138"/>
            <a:ext cx="3038475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Polychlorinated </a:t>
            </a:r>
            <a:r>
              <a:rPr lang="id-ID" b="1" dirty="0"/>
              <a:t>biphenyls (PCB)</a:t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dirty="0" smtClean="0"/>
              <a:t>Seperti </a:t>
            </a:r>
            <a:r>
              <a:rPr lang="id-ID" dirty="0"/>
              <a:t>DDT, PCB diproduksi dalam limbah besar (100 juta </a:t>
            </a:r>
            <a:r>
              <a:rPr lang="id-ID" dirty="0" smtClean="0"/>
              <a:t>ton)  setiap </a:t>
            </a:r>
            <a:r>
              <a:rPr lang="id-ID" dirty="0"/>
              <a:t>tahunnya</a:t>
            </a:r>
          </a:p>
          <a:p>
            <a:pPr algn="just"/>
            <a:r>
              <a:rPr lang="id-ID" dirty="0" smtClean="0"/>
              <a:t>PCB </a:t>
            </a:r>
            <a:r>
              <a:rPr lang="id-ID" dirty="0"/>
              <a:t>digunakan sebagai bahan isolator pada </a:t>
            </a:r>
            <a:r>
              <a:rPr lang="id-ID" dirty="0" smtClean="0"/>
              <a:t>transformator, sebagai </a:t>
            </a:r>
            <a:r>
              <a:rPr lang="id-ID" dirty="0"/>
              <a:t>plasticizer, dan juga sebagai salah bahan </a:t>
            </a:r>
            <a:r>
              <a:rPr lang="id-ID" dirty="0" smtClean="0"/>
              <a:t>pembuatan kertas </a:t>
            </a:r>
            <a:r>
              <a:rPr lang="id-ID" dirty="0"/>
              <a:t>tanpa karbon.</a:t>
            </a:r>
          </a:p>
          <a:p>
            <a:pPr algn="just"/>
            <a:r>
              <a:rPr lang="id-ID" dirty="0" smtClean="0"/>
              <a:t>Kasus </a:t>
            </a:r>
            <a:r>
              <a:rPr lang="id-ID" dirty="0"/>
              <a:t>kontanminasi terjadi di Jepang pada akhir tahun 1960,</a:t>
            </a:r>
          </a:p>
          <a:p>
            <a:pPr algn="just"/>
            <a:r>
              <a:rPr lang="id-ID" dirty="0"/>
              <a:t>Taiwan tahun 1970 an</a:t>
            </a:r>
            <a:r>
              <a:rPr lang="id-ID" dirty="0" smtClean="0"/>
              <a:t>,</a:t>
            </a:r>
            <a:r>
              <a:rPr lang="id-ID" dirty="0"/>
              <a:t> kasus ini banyak </a:t>
            </a:r>
            <a:r>
              <a:rPr lang="id-ID" dirty="0" smtClean="0"/>
              <a:t>menimbulkan keguguran </a:t>
            </a:r>
            <a:r>
              <a:rPr lang="id-ID" dirty="0"/>
              <a:t>dan cacat janin.</a:t>
            </a:r>
          </a:p>
        </p:txBody>
      </p:sp>
    </p:spTree>
    <p:extLst>
      <p:ext uri="{BB962C8B-B14F-4D97-AF65-F5344CB8AC3E}">
        <p14:creationId xmlns:p14="http://schemas.microsoft.com/office/powerpoint/2010/main" val="37501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d-ID" dirty="0"/>
              <a:t>Limbah adalah buangan yang kehadirannya pada suatu saat dan </a:t>
            </a:r>
            <a:r>
              <a:rPr lang="id-ID" dirty="0" smtClean="0"/>
              <a:t>tempat tertentu </a:t>
            </a:r>
            <a:r>
              <a:rPr lang="id-ID" dirty="0"/>
              <a:t>tidak dikehendaki lingkungan karena tidak memiliki nilai </a:t>
            </a:r>
            <a:r>
              <a:rPr lang="id-ID" dirty="0" smtClean="0"/>
              <a:t>ekonomis (Kristanto</a:t>
            </a:r>
            <a:r>
              <a:rPr lang="id-ID" dirty="0"/>
              <a:t>, 2013</a:t>
            </a:r>
            <a:r>
              <a:rPr lang="id-ID" dirty="0" smtClean="0"/>
              <a:t>).</a:t>
            </a:r>
          </a:p>
          <a:p>
            <a:pPr algn="just"/>
            <a:r>
              <a:rPr lang="id-ID" dirty="0" smtClean="0"/>
              <a:t>Menurut </a:t>
            </a:r>
            <a:r>
              <a:rPr lang="id-ID" dirty="0"/>
              <a:t>Palar (2004), limbah industri adalah semua </a:t>
            </a:r>
            <a:r>
              <a:rPr lang="id-ID" dirty="0" smtClean="0"/>
              <a:t>jenis bahan </a:t>
            </a:r>
            <a:r>
              <a:rPr lang="id-ID" dirty="0"/>
              <a:t>sisa atau bahan buangan yang berasal dari hasil samping suatu </a:t>
            </a:r>
            <a:r>
              <a:rPr lang="id-ID" dirty="0" smtClean="0"/>
              <a:t>proses perindustrian.</a:t>
            </a:r>
          </a:p>
          <a:p>
            <a:pPr algn="just"/>
            <a:r>
              <a:rPr lang="id-ID" dirty="0" smtClean="0"/>
              <a:t>Limbah </a:t>
            </a:r>
            <a:r>
              <a:rPr lang="id-ID" dirty="0"/>
              <a:t>industri dapat menjadi limbah yang sangat berbahaya bagi </a:t>
            </a:r>
            <a:r>
              <a:rPr lang="id-ID" dirty="0" smtClean="0"/>
              <a:t>lingkungan </a:t>
            </a:r>
            <a:r>
              <a:rPr lang="id-ID" dirty="0"/>
              <a:t>hidup dan manusia. </a:t>
            </a:r>
          </a:p>
        </p:txBody>
      </p:sp>
    </p:spTree>
    <p:extLst>
      <p:ext uri="{BB962C8B-B14F-4D97-AF65-F5344CB8AC3E}">
        <p14:creationId xmlns:p14="http://schemas.microsoft.com/office/powerpoint/2010/main" val="40597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Limbah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Limbah Padat</a:t>
            </a:r>
          </a:p>
          <a:p>
            <a:r>
              <a:rPr lang="id-ID" dirty="0" smtClean="0"/>
              <a:t>Limbah Cair</a:t>
            </a:r>
          </a:p>
          <a:p>
            <a:r>
              <a:rPr lang="id-ID" dirty="0" smtClean="0"/>
              <a:t>Limbah Gas</a:t>
            </a:r>
          </a:p>
          <a:p>
            <a:r>
              <a:rPr lang="id-ID" dirty="0" smtClean="0"/>
              <a:t>Limbah B3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73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Limbah Padat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dirty="0" smtClean="0"/>
              <a:t>Limbah </a:t>
            </a:r>
            <a:r>
              <a:rPr lang="id-ID" dirty="0"/>
              <a:t>padat industri </a:t>
            </a:r>
            <a:r>
              <a:rPr lang="id-ID" dirty="0" smtClean="0"/>
              <a:t>diklasifikasikan menjadi limbah padat yang mudah </a:t>
            </a:r>
            <a:r>
              <a:rPr lang="id-ID" dirty="0"/>
              <a:t>terbakar, limbah padat yang </a:t>
            </a:r>
            <a:r>
              <a:rPr lang="id-ID" dirty="0" smtClean="0"/>
              <a:t>tidak </a:t>
            </a:r>
            <a:r>
              <a:rPr lang="id-ID" dirty="0"/>
              <a:t>mudah terbakar, limbah padat yang mudah membusuk, debu, lumpur, dan </a:t>
            </a:r>
            <a:r>
              <a:rPr lang="id-ID" dirty="0" smtClean="0"/>
              <a:t>limbah </a:t>
            </a:r>
            <a:r>
              <a:rPr lang="id-ID" dirty="0"/>
              <a:t>yang dapat di daur ulang</a:t>
            </a:r>
            <a:r>
              <a:rPr lang="id-ID" dirty="0" smtClean="0"/>
              <a:t>.</a:t>
            </a:r>
          </a:p>
          <a:p>
            <a:pPr algn="just"/>
            <a:r>
              <a:rPr lang="id-ID" dirty="0" smtClean="0"/>
              <a:t>PLTU </a:t>
            </a:r>
            <a:r>
              <a:rPr lang="id-ID" dirty="0"/>
              <a:t>menghasilkan sisa pembakaran </a:t>
            </a:r>
            <a:r>
              <a:rPr lang="id-ID" dirty="0" smtClean="0"/>
              <a:t>berupa limbah </a:t>
            </a:r>
            <a:r>
              <a:rPr lang="id-ID" dirty="0"/>
              <a:t>padat abu dasar </a:t>
            </a:r>
            <a:r>
              <a:rPr lang="id-ID" dirty="0" smtClean="0"/>
              <a:t>( bottom ash ) </a:t>
            </a:r>
            <a:r>
              <a:rPr lang="id-ID" dirty="0"/>
              <a:t>dan abu terbang </a:t>
            </a:r>
            <a:r>
              <a:rPr lang="id-ID" dirty="0" smtClean="0"/>
              <a:t>( fly ash) </a:t>
            </a:r>
          </a:p>
          <a:p>
            <a:pPr algn="just"/>
            <a:r>
              <a:rPr lang="id-ID" dirty="0" smtClean="0"/>
              <a:t>Adapun </a:t>
            </a:r>
            <a:r>
              <a:rPr lang="id-ID" dirty="0"/>
              <a:t>kategori untuk limbah padat pada industri adalah </a:t>
            </a:r>
          </a:p>
        </p:txBody>
      </p:sp>
    </p:spTree>
    <p:extLst>
      <p:ext uri="{BB962C8B-B14F-4D97-AF65-F5344CB8AC3E}">
        <p14:creationId xmlns:p14="http://schemas.microsoft.com/office/powerpoint/2010/main" val="31314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Adapun kategori untuk limbah padat pada industri adalah </a:t>
            </a:r>
          </a:p>
          <a:p>
            <a:pPr marL="268288" indent="-268288">
              <a:buNone/>
            </a:pPr>
            <a:r>
              <a:rPr lang="id-ID" dirty="0" smtClean="0"/>
              <a:t>a. Limbah </a:t>
            </a:r>
            <a:r>
              <a:rPr lang="id-ID" dirty="0"/>
              <a:t>padat non B3 (bahan berbahaya dan beracun) diantaranya lumpur, </a:t>
            </a:r>
            <a:r>
              <a:rPr lang="id-ID" dirty="0" smtClean="0"/>
              <a:t>boiler ash, </a:t>
            </a:r>
            <a:r>
              <a:rPr lang="id-ID" dirty="0"/>
              <a:t>sampah kantor, sampah rumah tangga, </a:t>
            </a:r>
            <a:r>
              <a:rPr lang="id-ID" dirty="0" smtClean="0"/>
              <a:t>spare part alat </a:t>
            </a:r>
            <a:r>
              <a:rPr lang="id-ID" dirty="0"/>
              <a:t>berat, sarung </a:t>
            </a:r>
            <a:r>
              <a:rPr lang="id-ID" dirty="0" smtClean="0"/>
              <a:t>tangan</a:t>
            </a:r>
            <a:r>
              <a:rPr lang="id-ID" dirty="0"/>
              <a:t>, dan sebagainya. </a:t>
            </a:r>
          </a:p>
          <a:p>
            <a:pPr marL="268288" indent="-268288">
              <a:buNone/>
            </a:pPr>
            <a:r>
              <a:rPr lang="id-ID" dirty="0"/>
              <a:t>b. Limbah padat B3 (bahan berbahaya dan beracun) diantaranya bahan radioaktif, </a:t>
            </a:r>
            <a:r>
              <a:rPr lang="id-ID" dirty="0" smtClean="0"/>
              <a:t>bahan </a:t>
            </a:r>
            <a:r>
              <a:rPr lang="id-ID" dirty="0"/>
              <a:t>kimia, </a:t>
            </a:r>
            <a:r>
              <a:rPr lang="id-ID" dirty="0" smtClean="0"/>
              <a:t>toner catridge, </a:t>
            </a:r>
            <a:r>
              <a:rPr lang="id-ID" dirty="0"/>
              <a:t>minyak, dan </a:t>
            </a:r>
            <a:r>
              <a:rPr lang="id-ID" dirty="0" smtClean="0"/>
              <a:t>sebagainya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62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d-ID" dirty="0" smtClean="0"/>
              <a:t>Menurut PP No. 18 tahun 1999, limbah bahan berbahaya dan beracun, disingkat limbah B3, adalah sisa suatu usaha dan/atau kegiatan yang mengandung bahan berbahaya dan/atau beracun yang karena sifat dan/atau konsentrasinya dan/atau jumlahnya, baik secara langsung maupun tidak langsung, dapat mencemarkan dan/atau merusakkan lingkungan hidup, dan/atau dapat membahayakan lingkungan hidup, kesehatan, kelangsungan hidup manusia serta makhluk hidup lain. </a:t>
            </a:r>
          </a:p>
          <a:p>
            <a:pPr algn="just"/>
            <a:r>
              <a:rPr lang="id-ID" dirty="0" smtClean="0"/>
              <a:t>Limbah yang termasuk sebagai limbah B3 apabila memiliki salah satu atau lebih karakteristik sebagai berikut : </a:t>
            </a:r>
          </a:p>
          <a:p>
            <a:pPr marL="361950" indent="0" algn="just">
              <a:buNone/>
            </a:pPr>
            <a:r>
              <a:rPr lang="id-ID" dirty="0" smtClean="0"/>
              <a:t>a.mudah meledak </a:t>
            </a:r>
          </a:p>
          <a:p>
            <a:pPr marL="361950" indent="0" algn="just">
              <a:buNone/>
            </a:pPr>
            <a:r>
              <a:rPr lang="id-ID" dirty="0" smtClean="0"/>
              <a:t>b.mudah terbakar </a:t>
            </a:r>
          </a:p>
          <a:p>
            <a:pPr marL="361950" indent="0" algn="just">
              <a:buNone/>
            </a:pPr>
            <a:r>
              <a:rPr lang="id-ID" dirty="0" smtClean="0"/>
              <a:t>c.bersifat reaktif </a:t>
            </a:r>
          </a:p>
          <a:p>
            <a:pPr marL="361950" indent="0" algn="just">
              <a:buNone/>
            </a:pPr>
            <a:r>
              <a:rPr lang="id-ID" dirty="0" smtClean="0"/>
              <a:t>d.beracun </a:t>
            </a:r>
          </a:p>
          <a:p>
            <a:pPr marL="361950" indent="0" algn="just">
              <a:buNone/>
            </a:pPr>
            <a:r>
              <a:rPr lang="id-ID" dirty="0" smtClean="0"/>
              <a:t>e.menyebabkan infeksi dan </a:t>
            </a:r>
          </a:p>
          <a:p>
            <a:pPr marL="361950" indent="0" algn="just">
              <a:buNone/>
            </a:pPr>
            <a:r>
              <a:rPr lang="id-ID" dirty="0" smtClean="0"/>
              <a:t>f.bersifat korosif </a:t>
            </a:r>
            <a:endParaRPr lang="id-ID" dirty="0" smtClean="0"/>
          </a:p>
          <a:p>
            <a:pPr marL="361950" indent="0" algn="just">
              <a:buNone/>
            </a:pPr>
            <a:r>
              <a:rPr lang="id-ID" b="1" dirty="0" smtClean="0">
                <a:solidFill>
                  <a:srgbClr val="FF0000"/>
                </a:solidFill>
              </a:rPr>
              <a:t>(SELESAI TANGGAL 24/8/2017)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55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Limbah Cair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Limbah cair adalah limbah yang berwujud cair. Limbah cair terlarut dalam air, selalu berpindah, dan tidak pernah diam. </a:t>
            </a:r>
          </a:p>
          <a:p>
            <a:r>
              <a:rPr lang="id-ID" dirty="0" smtClean="0"/>
              <a:t>Contoh limbah cair industri adalah bahan kimia, hasil pelarut, air bekas produksi, oli bekas, dll</a:t>
            </a:r>
          </a:p>
          <a:p>
            <a:r>
              <a:rPr lang="id-ID" dirty="0" smtClean="0"/>
              <a:t>Limbah cair yang dihasilkan dalam kegiatan operasi PLTU batubara dapat </a:t>
            </a:r>
            <a:r>
              <a:rPr lang="id-ID" dirty="0" smtClean="0"/>
              <a:t>dikategorikan </a:t>
            </a:r>
            <a:r>
              <a:rPr lang="id-ID" dirty="0" smtClean="0"/>
              <a:t>sebagai limbah domestik, air larian permukaan, limbah cair proses operasi, sisa atau bekas minyak berupa oli bekas dan ceceran minyak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58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1936</Words>
  <Application>Microsoft Office PowerPoint</Application>
  <PresentationFormat>On-screen Show (4:3)</PresentationFormat>
  <Paragraphs>145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Pengendalian Lingkungan</vt:lpstr>
      <vt:lpstr>Kontrak Perkuliahan</vt:lpstr>
      <vt:lpstr>Materi :</vt:lpstr>
      <vt:lpstr>Definisi</vt:lpstr>
      <vt:lpstr>Karakteristik Limbah :</vt:lpstr>
      <vt:lpstr>Limbah Padat</vt:lpstr>
      <vt:lpstr>PowerPoint Presentation</vt:lpstr>
      <vt:lpstr>PowerPoint Presentation</vt:lpstr>
      <vt:lpstr>Limbah Cair</vt:lpstr>
      <vt:lpstr>Limbah Gas</vt:lpstr>
      <vt:lpstr>PERSPEKTIF LIMBAH BAHAN BERBAHAYA DAN BERACUN (B3) </vt:lpstr>
      <vt:lpstr>SEJARAH BAHAN BERBAHAYA DAN BERACUN</vt:lpstr>
      <vt:lpstr> KASUS LOVE CANAL </vt:lpstr>
      <vt:lpstr>Lanjutan.....</vt:lpstr>
      <vt:lpstr>PowerPoint Presentation</vt:lpstr>
      <vt:lpstr>KASUS STRINGFELLOW ACID PITS</vt:lpstr>
      <vt:lpstr>PowerPoint Presentation</vt:lpstr>
      <vt:lpstr>Limbah B3 sebagai Isu Global</vt:lpstr>
      <vt:lpstr>Definisi</vt:lpstr>
      <vt:lpstr> Definisi limbah B3 di Amerikan Serikat pada tahun 1976 adalah sebagai berikut : </vt:lpstr>
      <vt:lpstr> Pada tahun 1985, United nations Environment programme (NEP) mendefisikan limbah B3 sebagai berikut : </vt:lpstr>
      <vt:lpstr> Di Amerika serikat, penggolangan limbah B3 didasarkan atas karakteristik sebagai berikut : </vt:lpstr>
      <vt:lpstr>Sifat reaktif</vt:lpstr>
      <vt:lpstr>Tugas Kelompok :</vt:lpstr>
      <vt:lpstr> Pengecualian Di Amerika serikat ada jenis‐jenis limbah yang dikeluarkan dari daftar Limbah B3. sbb: </vt:lpstr>
      <vt:lpstr>Lanjutan.....</vt:lpstr>
      <vt:lpstr>Lanjutan......</vt:lpstr>
      <vt:lpstr> Dichlorodiphenyltricloroethane (DDT)</vt:lpstr>
      <vt:lpstr>Merkuri</vt:lpstr>
      <vt:lpstr>PowerPoint Presentation</vt:lpstr>
      <vt:lpstr> Polychlorinated biphenyls (PCB)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Penanganan Limbah</dc:title>
  <dc:creator>asus</dc:creator>
  <cp:lastModifiedBy>asus</cp:lastModifiedBy>
  <cp:revision>22</cp:revision>
  <dcterms:created xsi:type="dcterms:W3CDTF">2017-08-23T22:59:49Z</dcterms:created>
  <dcterms:modified xsi:type="dcterms:W3CDTF">2017-08-31T01:44:26Z</dcterms:modified>
</cp:coreProperties>
</file>