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8" r:id="rId3"/>
    <p:sldId id="293" r:id="rId4"/>
    <p:sldId id="295" r:id="rId5"/>
    <p:sldId id="297" r:id="rId6"/>
    <p:sldId id="272" r:id="rId7"/>
    <p:sldId id="296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3"/>
    <a:srgbClr val="000000"/>
    <a:srgbClr val="FFFFFF"/>
    <a:srgbClr val="A6D7F8"/>
    <a:srgbClr val="ABD9DD"/>
    <a:srgbClr val="FF9933"/>
    <a:srgbClr val="FFFF66"/>
    <a:srgbClr val="FFFF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56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III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0405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/>
              <a:t>LINKED LIST </a:t>
            </a:r>
            <a:r>
              <a:rPr lang="en-US" b="1" smtClean="0"/>
              <a:t>MELINGKAR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412777"/>
            <a:ext cx="7921450" cy="17485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Linked List melingkar (</a:t>
            </a:r>
            <a:r>
              <a:rPr lang="en-US" i="1" smtClean="0"/>
              <a:t>circular</a:t>
            </a:r>
            <a:r>
              <a:rPr lang="en-US" smtClean="0"/>
              <a:t>) adalah linked list linier biasa dimana pointer pada node terakhir diarahkan kembali ke node pertama. Jika menggunakan node kepala, maka dinamakan linked list melingkar berkepala (</a:t>
            </a:r>
            <a:r>
              <a:rPr lang="en-US" i="1" smtClean="0"/>
              <a:t>headed circular</a:t>
            </a:r>
            <a:r>
              <a:rPr lang="en-US" smtClean="0"/>
              <a:t>). Dalam hal ini node terakhir diarahkan kembali ke node kepala.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568" y="479715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Dengan kondisi ini tidak ada node yang berisi pointer yang bernilai NULL.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3568" y="509313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Proses pembacaan isi list tidak harus dari node awal tetapi bisa dari mana saja.</a:t>
            </a:r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115616" y="3116666"/>
            <a:ext cx="6935713" cy="1121247"/>
            <a:chOff x="1115616" y="3116666"/>
            <a:chExt cx="6935713" cy="1121247"/>
          </a:xfrm>
        </p:grpSpPr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2953524" y="3502512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32"/>
            <p:cNvSpPr>
              <a:spLocks noChangeArrowheads="1"/>
            </p:cNvSpPr>
            <p:nvPr/>
          </p:nvSpPr>
          <p:spPr bwMode="auto">
            <a:xfrm>
              <a:off x="3952692" y="3501008"/>
              <a:ext cx="489576" cy="73690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33"/>
            <p:cNvSpPr>
              <a:spLocks noChangeArrowheads="1"/>
            </p:cNvSpPr>
            <p:nvPr/>
          </p:nvSpPr>
          <p:spPr bwMode="auto">
            <a:xfrm>
              <a:off x="4746929" y="3502512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32"/>
            <p:cNvSpPr>
              <a:spLocks noChangeArrowheads="1"/>
            </p:cNvSpPr>
            <p:nvPr/>
          </p:nvSpPr>
          <p:spPr bwMode="auto">
            <a:xfrm>
              <a:off x="5746096" y="3501008"/>
              <a:ext cx="489576" cy="73690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34"/>
            <p:cNvSpPr>
              <a:spLocks noChangeArrowheads="1"/>
            </p:cNvSpPr>
            <p:nvPr/>
          </p:nvSpPr>
          <p:spPr bwMode="auto">
            <a:xfrm>
              <a:off x="1388848" y="3116666"/>
              <a:ext cx="796258" cy="3207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smtClean="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61" name="Rectangle 133"/>
            <p:cNvSpPr>
              <a:spLocks noChangeArrowheads="1"/>
            </p:cNvSpPr>
            <p:nvPr/>
          </p:nvSpPr>
          <p:spPr bwMode="auto">
            <a:xfrm>
              <a:off x="1115616" y="3501008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32"/>
            <p:cNvSpPr>
              <a:spLocks noChangeArrowheads="1"/>
            </p:cNvSpPr>
            <p:nvPr/>
          </p:nvSpPr>
          <p:spPr bwMode="auto">
            <a:xfrm>
              <a:off x="2114783" y="3506767"/>
              <a:ext cx="489576" cy="7221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2114446" y="3501008"/>
              <a:ext cx="0" cy="735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6562585" y="3501008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32"/>
            <p:cNvSpPr>
              <a:spLocks noChangeArrowheads="1"/>
            </p:cNvSpPr>
            <p:nvPr/>
          </p:nvSpPr>
          <p:spPr bwMode="auto">
            <a:xfrm>
              <a:off x="7561753" y="3506767"/>
              <a:ext cx="489576" cy="7221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7561415" y="3501008"/>
              <a:ext cx="0" cy="735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Arrow Connector 74"/>
            <p:cNvCxnSpPr>
              <a:endCxn id="54" idx="1"/>
            </p:cNvCxnSpPr>
            <p:nvPr/>
          </p:nvCxnSpPr>
          <p:spPr bwMode="auto">
            <a:xfrm>
              <a:off x="4210517" y="3870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2410718" y="3872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6026174" y="3872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2" name="Oval 131"/>
            <p:cNvSpPr>
              <a:spLocks noChangeArrowheads="1"/>
            </p:cNvSpPr>
            <p:nvPr/>
          </p:nvSpPr>
          <p:spPr bwMode="auto">
            <a:xfrm>
              <a:off x="1278414" y="3539094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136"/>
            <p:cNvSpPr txBox="1">
              <a:spLocks noChangeArrowheads="1"/>
            </p:cNvSpPr>
            <p:nvPr/>
          </p:nvSpPr>
          <p:spPr bwMode="auto">
            <a:xfrm>
              <a:off x="1301547" y="3759230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3" name="Oval 131"/>
            <p:cNvSpPr>
              <a:spLocks noChangeArrowheads="1"/>
            </p:cNvSpPr>
            <p:nvPr/>
          </p:nvSpPr>
          <p:spPr bwMode="auto">
            <a:xfrm>
              <a:off x="3109492" y="3553734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36"/>
            <p:cNvSpPr txBox="1">
              <a:spLocks noChangeArrowheads="1"/>
            </p:cNvSpPr>
            <p:nvPr/>
          </p:nvSpPr>
          <p:spPr bwMode="auto">
            <a:xfrm>
              <a:off x="3132625" y="3773869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5" name="Oval 131"/>
            <p:cNvSpPr>
              <a:spLocks noChangeArrowheads="1"/>
            </p:cNvSpPr>
            <p:nvPr/>
          </p:nvSpPr>
          <p:spPr bwMode="auto">
            <a:xfrm>
              <a:off x="4895574" y="3546627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136"/>
            <p:cNvSpPr txBox="1">
              <a:spLocks noChangeArrowheads="1"/>
            </p:cNvSpPr>
            <p:nvPr/>
          </p:nvSpPr>
          <p:spPr bwMode="auto">
            <a:xfrm>
              <a:off x="4918707" y="3766762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7" name="Oval 131"/>
            <p:cNvSpPr>
              <a:spLocks noChangeArrowheads="1"/>
            </p:cNvSpPr>
            <p:nvPr/>
          </p:nvSpPr>
          <p:spPr bwMode="auto">
            <a:xfrm>
              <a:off x="6726652" y="3546627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36"/>
            <p:cNvSpPr txBox="1">
              <a:spLocks noChangeArrowheads="1"/>
            </p:cNvSpPr>
            <p:nvPr/>
          </p:nvSpPr>
          <p:spPr bwMode="auto">
            <a:xfrm>
              <a:off x="6749785" y="3766762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683568" y="56612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85000"/>
              <a:buFont typeface="Wingdings" pitchFamily="2" charset="2"/>
              <a:buChar char="v"/>
            </a:pPr>
            <a:r>
              <a:rPr lang="en-US" smtClean="0"/>
              <a:t>Info pada node kepala dapat digunakan untuk menyimpan informasi lain, misalnya jumlah node pada linked list.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812360" y="3861048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619672" y="4509120"/>
            <a:ext cx="61926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619672" y="4293096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03609" y="3212976"/>
            <a:ext cx="7920880" cy="97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>
              <a:spcAft>
                <a:spcPct val="20000"/>
              </a:spcAft>
              <a:buSzPct val="85000"/>
              <a:buFont typeface="Wingdings" pitchFamily="2" charset="2"/>
              <a:buChar char="v"/>
            </a:pPr>
            <a:r>
              <a:rPr lang="en-US" b="1" smtClean="0"/>
              <a:t>Linked</a:t>
            </a:r>
            <a:r>
              <a:rPr lang="en-US" smtClean="0"/>
              <a:t> </a:t>
            </a:r>
            <a:r>
              <a:rPr lang="en-US" b="1"/>
              <a:t>List Kosong </a:t>
            </a:r>
            <a:r>
              <a:rPr lang="en-US"/>
              <a:t>:   </a:t>
            </a:r>
            <a:endParaRPr lang="en-US" smtClean="0"/>
          </a:p>
          <a:p>
            <a:pPr marL="285750" indent="-285750">
              <a:spcAft>
                <a:spcPct val="20000"/>
              </a:spcAft>
              <a:buSzPct val="85000"/>
            </a:pPr>
            <a:r>
              <a:rPr lang="en-US" smtClean="0"/>
              <a:t>	Jika </a:t>
            </a:r>
            <a:r>
              <a:rPr lang="en-US"/>
              <a:t>pointer berikut (</a:t>
            </a:r>
            <a:r>
              <a:rPr lang="en-US" i="1"/>
              <a:t>next</a:t>
            </a:r>
            <a:r>
              <a:rPr lang="en-US"/>
              <a:t>) pada node kepala menunjuk ke node kepala</a:t>
            </a:r>
            <a:r>
              <a:rPr lang="en-US" i="1"/>
              <a:t>.</a:t>
            </a:r>
            <a:r>
              <a:rPr lang="en-US"/>
              <a:t> 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3466653" y="4365104"/>
            <a:ext cx="60166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716016" y="5009629"/>
            <a:ext cx="0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 flipH="1">
            <a:off x="3636516" y="5657329"/>
            <a:ext cx="1079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auto">
          <a:xfrm rot="16200000">
            <a:off x="3506354" y="5516056"/>
            <a:ext cx="276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36"/>
          <p:cNvSpPr>
            <a:spLocks noChangeShapeType="1"/>
          </p:cNvSpPr>
          <p:nvPr/>
        </p:nvSpPr>
        <p:spPr bwMode="auto">
          <a:xfrm>
            <a:off x="4139753" y="5012804"/>
            <a:ext cx="576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276153" y="4724648"/>
            <a:ext cx="1008063" cy="576064"/>
            <a:chOff x="3492500" y="2924944"/>
            <a:chExt cx="1008063" cy="576064"/>
          </a:xfrm>
        </p:grpSpPr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3492500" y="2928938"/>
              <a:ext cx="1008063" cy="5603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4211960" y="292494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" name="Rectangle 69"/>
          <p:cNvSpPr>
            <a:spLocks noChangeArrowheads="1"/>
          </p:cNvSpPr>
          <p:nvPr/>
        </p:nvSpPr>
        <p:spPr bwMode="auto">
          <a:xfrm>
            <a:off x="899592" y="1244907"/>
            <a:ext cx="48574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Contoh linked list melingkar yang memiliki  5 node:</a:t>
            </a:r>
            <a:endParaRPr lang="en-US" sz="1600"/>
          </a:p>
        </p:txBody>
      </p:sp>
      <p:sp>
        <p:nvSpPr>
          <p:cNvPr id="12" name="Rectangle 142"/>
          <p:cNvSpPr>
            <a:spLocks noChangeArrowheads="1"/>
          </p:cNvSpPr>
          <p:nvPr/>
        </p:nvSpPr>
        <p:spPr bwMode="auto">
          <a:xfrm>
            <a:off x="3545979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4"/>
          <p:cNvSpPr>
            <a:spLocks noChangeArrowheads="1"/>
          </p:cNvSpPr>
          <p:nvPr/>
        </p:nvSpPr>
        <p:spPr bwMode="auto">
          <a:xfrm>
            <a:off x="4809629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6"/>
          <p:cNvSpPr>
            <a:spLocks noChangeShapeType="1"/>
          </p:cNvSpPr>
          <p:nvPr/>
        </p:nvSpPr>
        <p:spPr bwMode="auto">
          <a:xfrm>
            <a:off x="4254004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7"/>
          <p:cNvSpPr>
            <a:spLocks noChangeArrowheads="1"/>
          </p:cNvSpPr>
          <p:nvPr/>
        </p:nvSpPr>
        <p:spPr bwMode="auto">
          <a:xfrm>
            <a:off x="6066929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9"/>
          <p:cNvSpPr>
            <a:spLocks noChangeShapeType="1"/>
          </p:cNvSpPr>
          <p:nvPr/>
        </p:nvSpPr>
        <p:spPr bwMode="auto">
          <a:xfrm>
            <a:off x="5511304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50"/>
          <p:cNvSpPr>
            <a:spLocks noChangeArrowheads="1"/>
          </p:cNvSpPr>
          <p:nvPr/>
        </p:nvSpPr>
        <p:spPr bwMode="auto">
          <a:xfrm>
            <a:off x="2285504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52"/>
          <p:cNvSpPr>
            <a:spLocks noChangeShapeType="1"/>
          </p:cNvSpPr>
          <p:nvPr/>
        </p:nvSpPr>
        <p:spPr bwMode="auto">
          <a:xfrm>
            <a:off x="2987179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53"/>
          <p:cNvSpPr txBox="1">
            <a:spLocks noChangeArrowheads="1"/>
          </p:cNvSpPr>
          <p:nvPr/>
        </p:nvSpPr>
        <p:spPr bwMode="auto">
          <a:xfrm>
            <a:off x="2383929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20" name="Text Box 154"/>
          <p:cNvSpPr txBox="1">
            <a:spLocks noChangeArrowheads="1"/>
          </p:cNvSpPr>
          <p:nvPr/>
        </p:nvSpPr>
        <p:spPr bwMode="auto">
          <a:xfrm>
            <a:off x="3622179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21" name="Text Box 155"/>
          <p:cNvSpPr txBox="1">
            <a:spLocks noChangeArrowheads="1"/>
          </p:cNvSpPr>
          <p:nvPr/>
        </p:nvSpPr>
        <p:spPr bwMode="auto">
          <a:xfrm>
            <a:off x="4919166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22" name="Text Box 156"/>
          <p:cNvSpPr txBox="1">
            <a:spLocks noChangeArrowheads="1"/>
          </p:cNvSpPr>
          <p:nvPr/>
        </p:nvSpPr>
        <p:spPr bwMode="auto">
          <a:xfrm>
            <a:off x="6157416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23" name="Text Box 157"/>
          <p:cNvSpPr txBox="1">
            <a:spLocks noChangeArrowheads="1"/>
          </p:cNvSpPr>
          <p:nvPr/>
        </p:nvSpPr>
        <p:spPr bwMode="auto">
          <a:xfrm>
            <a:off x="1115616" y="1685355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24" name="Line 158"/>
          <p:cNvSpPr>
            <a:spLocks noChangeShapeType="1"/>
          </p:cNvSpPr>
          <p:nvPr/>
        </p:nvSpPr>
        <p:spPr bwMode="auto">
          <a:xfrm>
            <a:off x="1734641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159"/>
          <p:cNvSpPr>
            <a:spLocks noChangeArrowheads="1"/>
          </p:cNvSpPr>
          <p:nvPr/>
        </p:nvSpPr>
        <p:spPr bwMode="auto">
          <a:xfrm>
            <a:off x="1013916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61"/>
          <p:cNvSpPr txBox="1">
            <a:spLocks noChangeArrowheads="1"/>
          </p:cNvSpPr>
          <p:nvPr/>
        </p:nvSpPr>
        <p:spPr bwMode="auto">
          <a:xfrm>
            <a:off x="1160101" y="2146457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27" name="Rectangle 162"/>
          <p:cNvSpPr>
            <a:spLocks noChangeArrowheads="1"/>
          </p:cNvSpPr>
          <p:nvPr/>
        </p:nvSpPr>
        <p:spPr bwMode="auto">
          <a:xfrm>
            <a:off x="731946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64"/>
          <p:cNvSpPr>
            <a:spLocks noChangeShapeType="1"/>
          </p:cNvSpPr>
          <p:nvPr/>
        </p:nvSpPr>
        <p:spPr bwMode="auto">
          <a:xfrm>
            <a:off x="676384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66"/>
          <p:cNvSpPr txBox="1">
            <a:spLocks noChangeArrowheads="1"/>
          </p:cNvSpPr>
          <p:nvPr/>
        </p:nvSpPr>
        <p:spPr bwMode="auto">
          <a:xfrm>
            <a:off x="7308354" y="2130582"/>
            <a:ext cx="5760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70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611721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83563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140401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412243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660232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884368" y="203748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8028384" y="23488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1403648" y="2924944"/>
            <a:ext cx="66247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403648" y="26369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2" name="Text Box 161"/>
          <p:cNvSpPr txBox="1">
            <a:spLocks noChangeArrowheads="1"/>
          </p:cNvSpPr>
          <p:nvPr/>
        </p:nvSpPr>
        <p:spPr bwMode="auto">
          <a:xfrm>
            <a:off x="3475529" y="482100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 animBg="1"/>
      <p:bldP spid="50" grpId="0" animBg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4005287" y="227210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268937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713312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526237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970612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744812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446487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843237" y="240070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4081487" y="236419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378474" y="237212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616724" y="238006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526562" y="3218301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2193949" y="25515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473224" y="2275292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619409" y="236601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2071029" y="227529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342871" y="228101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599709" y="227329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871551" y="2279015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7119540" y="228124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7263556" y="2598365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62956" y="3174429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1862956" y="2886397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945609" y="1446237"/>
            <a:ext cx="2762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Sisip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594074" y="1963973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83" name="Text Box 156"/>
          <p:cNvSpPr txBox="1">
            <a:spLocks noChangeArrowheads="1"/>
          </p:cNvSpPr>
          <p:nvPr/>
        </p:nvSpPr>
        <p:spPr bwMode="auto">
          <a:xfrm>
            <a:off x="2051720" y="378566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25</a:t>
            </a:r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979712" y="3673886"/>
            <a:ext cx="854075" cy="835234"/>
            <a:chOff x="2195736" y="3424401"/>
            <a:chExt cx="854075" cy="835234"/>
          </a:xfrm>
        </p:grpSpPr>
        <p:sp>
          <p:nvSpPr>
            <p:cNvPr id="82" name="Rectangle 147"/>
            <p:cNvSpPr>
              <a:spLocks noChangeArrowheads="1"/>
            </p:cNvSpPr>
            <p:nvPr/>
          </p:nvSpPr>
          <p:spPr bwMode="auto">
            <a:xfrm>
              <a:off x="2195736" y="3429000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773137" y="34244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2339752" y="4077072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NB</a:t>
              </a:r>
              <a:endParaRPr lang="en-US" sz="1400"/>
            </a:p>
          </p:txBody>
        </p: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2555799" y="3672055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3059832" y="2886397"/>
            <a:ext cx="0" cy="108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94"/>
          <p:cNvCxnSpPr>
            <a:stCxn id="65" idx="0"/>
          </p:cNvCxnSpPr>
          <p:nvPr/>
        </p:nvCxnSpPr>
        <p:spPr bwMode="auto">
          <a:xfrm>
            <a:off x="2193949" y="2551517"/>
            <a:ext cx="1787" cy="1054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2699792" y="3966517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3491880" y="3462461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Sisipnode(25</a:t>
            </a:r>
            <a:r>
              <a:rPr lang="en-US"/>
              <a:t>)</a:t>
            </a:r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619672" y="235898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198518" y="500218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25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55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65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945609" y="1052736"/>
            <a:ext cx="71547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tabLst>
                <a:tab pos="288925" algn="l"/>
              </a:tabLst>
            </a:pPr>
            <a:r>
              <a:rPr lang="en-US" b="1" smtClean="0"/>
              <a:t>Menyisipkan Node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/>
      <p:bldP spid="85" grpId="1"/>
      <p:bldP spid="83" grpId="0"/>
      <p:bldP spid="89" grpId="0" animBg="1"/>
      <p:bldP spid="89" grpId="1" animBg="1"/>
      <p:bldP spid="98" grpId="0"/>
      <p:bldP spid="99" grpId="0"/>
      <p:bldP spid="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3743246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0068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4512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2641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7085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482771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184446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581196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3819446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116433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354683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80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264521" y="2968816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1931908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211183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357368" y="21165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1808988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080830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337668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609510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6857499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7001515" y="23488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600915" y="292494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1600915" y="26369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683568" y="1196752"/>
            <a:ext cx="29118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 Sisip </a:t>
            </a:r>
            <a:r>
              <a:rPr lang="en-US" b="1"/>
              <a:t>Node di </a:t>
            </a:r>
            <a:r>
              <a:rPr lang="en-US" b="1" smtClean="0"/>
              <a:t>Tengah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33203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83" name="Text Box 156"/>
          <p:cNvSpPr txBox="1">
            <a:spLocks noChangeArrowheads="1"/>
          </p:cNvSpPr>
          <p:nvPr/>
        </p:nvSpPr>
        <p:spPr bwMode="auto">
          <a:xfrm>
            <a:off x="4341908" y="353617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grpSp>
        <p:nvGrpSpPr>
          <p:cNvPr id="2" name="Group 90"/>
          <p:cNvGrpSpPr/>
          <p:nvPr/>
        </p:nvGrpSpPr>
        <p:grpSpPr>
          <a:xfrm>
            <a:off x="4269900" y="3424401"/>
            <a:ext cx="854075" cy="835234"/>
            <a:chOff x="2195736" y="3424401"/>
            <a:chExt cx="854075" cy="835234"/>
          </a:xfrm>
        </p:grpSpPr>
        <p:sp>
          <p:nvSpPr>
            <p:cNvPr id="82" name="Rectangle 147"/>
            <p:cNvSpPr>
              <a:spLocks noChangeArrowheads="1"/>
            </p:cNvSpPr>
            <p:nvPr/>
          </p:nvSpPr>
          <p:spPr bwMode="auto">
            <a:xfrm>
              <a:off x="2195736" y="3429000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773137" y="34244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2339752" y="4077072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NB</a:t>
              </a:r>
              <a:endParaRPr lang="en-US" sz="1400"/>
            </a:p>
          </p:txBody>
        </p: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4845987" y="3422570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5350020" y="2636912"/>
            <a:ext cx="0" cy="108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456001" y="2309066"/>
            <a:ext cx="1787" cy="1054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4989980" y="3717032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1907704" y="3429000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Sisipnode(65</a:t>
            </a:r>
            <a:r>
              <a:rPr lang="en-US"/>
              <a:t>)</a:t>
            </a:r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357631" y="210949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1198518" y="500218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4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65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70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80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85" grpId="0"/>
      <p:bldP spid="85" grpId="1"/>
      <p:bldP spid="85" grpId="2"/>
      <p:bldP spid="83" grpId="0"/>
      <p:bldP spid="89" grpId="1" animBg="1"/>
      <p:bldP spid="89" grpId="2" animBg="1"/>
      <p:bldP spid="98" grpId="0"/>
      <p:bldP spid="99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3743246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0068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4512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2641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7085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482771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184446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581196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3819446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116433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354683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80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264521" y="3201987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1931908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211183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357368" y="21165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1808988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080830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337668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609510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6857499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0" name="Group 89"/>
          <p:cNvGrpSpPr/>
          <p:nvPr/>
        </p:nvGrpSpPr>
        <p:grpSpPr>
          <a:xfrm>
            <a:off x="1600915" y="2348880"/>
            <a:ext cx="5400600" cy="576064"/>
            <a:chOff x="1600915" y="2348880"/>
            <a:chExt cx="5400600" cy="576064"/>
          </a:xfrm>
        </p:grpSpPr>
        <p:cxnSp>
          <p:nvCxnSpPr>
            <p:cNvPr id="77" name="Straight Connector 76"/>
            <p:cNvCxnSpPr/>
            <p:nvPr/>
          </p:nvCxnSpPr>
          <p:spPr bwMode="auto">
            <a:xfrm>
              <a:off x="7001515" y="234888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1600915" y="2924944"/>
              <a:ext cx="5400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1600915" y="263691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683568" y="1196752"/>
            <a:ext cx="267675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 Sisip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33203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524328" y="2024736"/>
            <a:ext cx="854075" cy="835234"/>
            <a:chOff x="7524328" y="2024736"/>
            <a:chExt cx="854075" cy="835234"/>
          </a:xfrm>
        </p:grpSpPr>
        <p:sp>
          <p:nvSpPr>
            <p:cNvPr id="83" name="Text Box 156"/>
            <p:cNvSpPr txBox="1">
              <a:spLocks noChangeArrowheads="1"/>
            </p:cNvSpPr>
            <p:nvPr/>
          </p:nvSpPr>
          <p:spPr bwMode="auto">
            <a:xfrm>
              <a:off x="7596336" y="2136513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90</a:t>
              </a:r>
              <a:endParaRPr lang="en-US"/>
            </a:p>
          </p:txBody>
        </p:sp>
        <p:grpSp>
          <p:nvGrpSpPr>
            <p:cNvPr id="2" name="Group 90"/>
            <p:cNvGrpSpPr/>
            <p:nvPr/>
          </p:nvGrpSpPr>
          <p:grpSpPr>
            <a:xfrm>
              <a:off x="7524328" y="2024736"/>
              <a:ext cx="854075" cy="835234"/>
              <a:chOff x="2195736" y="3424401"/>
              <a:chExt cx="854075" cy="835234"/>
            </a:xfrm>
          </p:grpSpPr>
          <p:sp>
            <p:nvSpPr>
              <p:cNvPr id="82" name="Rectangle 147"/>
              <p:cNvSpPr>
                <a:spLocks noChangeArrowheads="1"/>
              </p:cNvSpPr>
              <p:nvPr/>
            </p:nvSpPr>
            <p:spPr bwMode="auto">
              <a:xfrm>
                <a:off x="2195736" y="342900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>
                <a:off x="2773137" y="3424401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7" name="Text Box 36"/>
              <p:cNvSpPr txBox="1">
                <a:spLocks noChangeArrowheads="1"/>
              </p:cNvSpPr>
              <p:nvPr/>
            </p:nvSpPr>
            <p:spPr bwMode="auto">
              <a:xfrm>
                <a:off x="2339752" y="4077072"/>
                <a:ext cx="457200" cy="182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NB</a:t>
                </a:r>
                <a:endParaRPr lang="en-US" sz="1400"/>
              </a:p>
            </p:txBody>
          </p:sp>
        </p:grp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8100415" y="2024614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3275856" y="3275692"/>
            <a:ext cx="1608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Sisipnode(90)</a:t>
            </a:r>
            <a:endParaRPr lang="en-US"/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357631" y="211008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1198518" y="464214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4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70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80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90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22108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8244408" y="2305008"/>
            <a:ext cx="0" cy="792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1403648" y="3097096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1410682" y="2636912"/>
            <a:ext cx="0" cy="454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Line 149"/>
          <p:cNvSpPr>
            <a:spLocks noChangeShapeType="1"/>
          </p:cNvSpPr>
          <p:nvPr/>
        </p:nvSpPr>
        <p:spPr bwMode="auto">
          <a:xfrm>
            <a:off x="6955298" y="230500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-7.40741E-7 L 0.40816 -7.40741E-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16 -7.40741E-7 L 0.54219 -7.40741E-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5" grpId="0"/>
      <p:bldP spid="85" grpId="1"/>
      <p:bldP spid="85" grpId="2"/>
      <p:bldP spid="85" grpId="3"/>
      <p:bldP spid="85" grpId="4"/>
      <p:bldP spid="89" grpId="0" animBg="1"/>
      <p:bldP spid="89" grpId="1" animBg="1"/>
      <p:bldP spid="98" grpId="0"/>
      <p:bldP spid="99" grpId="0"/>
      <p:bldP spid="127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ChangeArrowheads="1"/>
          </p:cNvSpPr>
          <p:nvPr/>
        </p:nvSpPr>
        <p:spPr bwMode="auto">
          <a:xfrm>
            <a:off x="3807369" y="280541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144"/>
          <p:cNvSpPr>
            <a:spLocks noChangeArrowheads="1"/>
          </p:cNvSpPr>
          <p:nvPr/>
        </p:nvSpPr>
        <p:spPr bwMode="auto">
          <a:xfrm>
            <a:off x="5071019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46"/>
          <p:cNvSpPr>
            <a:spLocks noChangeShapeType="1"/>
          </p:cNvSpPr>
          <p:nvPr/>
        </p:nvSpPr>
        <p:spPr bwMode="auto">
          <a:xfrm>
            <a:off x="4515394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6328319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49"/>
          <p:cNvSpPr>
            <a:spLocks noChangeShapeType="1"/>
          </p:cNvSpPr>
          <p:nvPr/>
        </p:nvSpPr>
        <p:spPr bwMode="auto">
          <a:xfrm>
            <a:off x="5772694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2546894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52"/>
          <p:cNvSpPr>
            <a:spLocks noChangeShapeType="1"/>
          </p:cNvSpPr>
          <p:nvPr/>
        </p:nvSpPr>
        <p:spPr bwMode="auto">
          <a:xfrm>
            <a:off x="3248569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53"/>
          <p:cNvSpPr txBox="1">
            <a:spLocks noChangeArrowheads="1"/>
          </p:cNvSpPr>
          <p:nvPr/>
        </p:nvSpPr>
        <p:spPr bwMode="auto">
          <a:xfrm>
            <a:off x="2645319" y="293401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11" name="Text Box 154"/>
          <p:cNvSpPr txBox="1">
            <a:spLocks noChangeArrowheads="1"/>
          </p:cNvSpPr>
          <p:nvPr/>
        </p:nvSpPr>
        <p:spPr bwMode="auto">
          <a:xfrm>
            <a:off x="3883569" y="289750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12" name="Text Box 155"/>
          <p:cNvSpPr txBox="1">
            <a:spLocks noChangeArrowheads="1"/>
          </p:cNvSpPr>
          <p:nvPr/>
        </p:nvSpPr>
        <p:spPr bwMode="auto">
          <a:xfrm>
            <a:off x="5180556" y="2905440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13" name="Text Box 156"/>
          <p:cNvSpPr txBox="1">
            <a:spLocks noChangeArrowheads="1"/>
          </p:cNvSpPr>
          <p:nvPr/>
        </p:nvSpPr>
        <p:spPr bwMode="auto">
          <a:xfrm>
            <a:off x="6418806" y="291337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14" name="Text Box 157"/>
          <p:cNvSpPr txBox="1">
            <a:spLocks noChangeArrowheads="1"/>
          </p:cNvSpPr>
          <p:nvPr/>
        </p:nvSpPr>
        <p:spPr bwMode="auto">
          <a:xfrm>
            <a:off x="1328644" y="3751612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15" name="Line 158"/>
          <p:cNvSpPr>
            <a:spLocks noChangeShapeType="1"/>
          </p:cNvSpPr>
          <p:nvPr/>
        </p:nvSpPr>
        <p:spPr bwMode="auto">
          <a:xfrm>
            <a:off x="1996031" y="308482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9"/>
          <p:cNvSpPr>
            <a:spLocks noChangeArrowheads="1"/>
          </p:cNvSpPr>
          <p:nvPr/>
        </p:nvSpPr>
        <p:spPr bwMode="auto">
          <a:xfrm>
            <a:off x="1275306" y="280860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61"/>
          <p:cNvSpPr txBox="1">
            <a:spLocks noChangeArrowheads="1"/>
          </p:cNvSpPr>
          <p:nvPr/>
        </p:nvSpPr>
        <p:spPr bwMode="auto">
          <a:xfrm>
            <a:off x="1421491" y="289932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873111" y="2808603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44953" y="281432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401791" y="280660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673633" y="281232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921622" y="2814553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8325469" y="3131676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1665038" y="3707740"/>
            <a:ext cx="665137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1665038" y="3419708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47691" y="1988840"/>
            <a:ext cx="29161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Hapus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1396156" y="2497284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805267" y="3933056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Hapusnode(50)</a:t>
            </a:r>
            <a:endParaRPr lang="en-US"/>
          </a:p>
        </p:txBody>
      </p: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1421754" y="289400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257200" y="5002187"/>
            <a:ext cx="5907088" cy="1235125"/>
            <a:chOff x="1000600" y="4930179"/>
            <a:chExt cx="5907088" cy="1235125"/>
          </a:xfrm>
        </p:grpSpPr>
        <p:sp>
          <p:nvSpPr>
            <p:cNvPr id="40" name="Text Box 157"/>
            <p:cNvSpPr txBox="1">
              <a:spLocks noChangeArrowheads="1"/>
            </p:cNvSpPr>
            <p:nvPr/>
          </p:nvSpPr>
          <p:spPr bwMode="auto">
            <a:xfrm>
              <a:off x="1102300" y="4930179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42" name="Rectangle 142"/>
            <p:cNvSpPr>
              <a:spLocks noChangeArrowheads="1"/>
            </p:cNvSpPr>
            <p:nvPr/>
          </p:nvSpPr>
          <p:spPr bwMode="auto">
            <a:xfrm>
              <a:off x="3532663" y="5262978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44"/>
            <p:cNvSpPr>
              <a:spLocks noChangeArrowheads="1"/>
            </p:cNvSpPr>
            <p:nvPr/>
          </p:nvSpPr>
          <p:spPr bwMode="auto">
            <a:xfrm>
              <a:off x="47963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46"/>
            <p:cNvSpPr>
              <a:spLocks noChangeShapeType="1"/>
            </p:cNvSpPr>
            <p:nvPr/>
          </p:nvSpPr>
          <p:spPr bwMode="auto">
            <a:xfrm>
              <a:off x="42406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147"/>
            <p:cNvSpPr>
              <a:spLocks noChangeArrowheads="1"/>
            </p:cNvSpPr>
            <p:nvPr/>
          </p:nvSpPr>
          <p:spPr bwMode="auto">
            <a:xfrm>
              <a:off x="60536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49"/>
            <p:cNvSpPr>
              <a:spLocks noChangeShapeType="1"/>
            </p:cNvSpPr>
            <p:nvPr/>
          </p:nvSpPr>
          <p:spPr bwMode="auto">
            <a:xfrm>
              <a:off x="54979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50"/>
            <p:cNvSpPr>
              <a:spLocks noChangeArrowheads="1"/>
            </p:cNvSpPr>
            <p:nvPr/>
          </p:nvSpPr>
          <p:spPr bwMode="auto">
            <a:xfrm>
              <a:off x="2272188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2"/>
            <p:cNvSpPr>
              <a:spLocks noChangeShapeType="1"/>
            </p:cNvSpPr>
            <p:nvPr/>
          </p:nvSpPr>
          <p:spPr bwMode="auto">
            <a:xfrm>
              <a:off x="2973863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153"/>
            <p:cNvSpPr txBox="1">
              <a:spLocks noChangeArrowheads="1"/>
            </p:cNvSpPr>
            <p:nvPr/>
          </p:nvSpPr>
          <p:spPr bwMode="auto">
            <a:xfrm>
              <a:off x="2370613" y="53915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55</a:t>
              </a:r>
              <a:endParaRPr lang="en-US"/>
            </a:p>
          </p:txBody>
        </p:sp>
        <p:sp>
          <p:nvSpPr>
            <p:cNvPr id="50" name="Text Box 154"/>
            <p:cNvSpPr txBox="1">
              <a:spLocks noChangeArrowheads="1"/>
            </p:cNvSpPr>
            <p:nvPr/>
          </p:nvSpPr>
          <p:spPr bwMode="auto">
            <a:xfrm>
              <a:off x="3608863" y="5355067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60</a:t>
              </a:r>
              <a:endParaRPr lang="en-US"/>
            </a:p>
          </p:txBody>
        </p:sp>
        <p:sp>
          <p:nvSpPr>
            <p:cNvPr id="51" name="Text Box 155"/>
            <p:cNvSpPr txBox="1">
              <a:spLocks noChangeArrowheads="1"/>
            </p:cNvSpPr>
            <p:nvPr/>
          </p:nvSpPr>
          <p:spPr bwMode="auto">
            <a:xfrm>
              <a:off x="4905850" y="536300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65</a:t>
              </a:r>
              <a:endParaRPr lang="en-US"/>
            </a:p>
          </p:txBody>
        </p:sp>
        <p:sp>
          <p:nvSpPr>
            <p:cNvPr id="52" name="Text Box 156"/>
            <p:cNvSpPr txBox="1">
              <a:spLocks noChangeArrowheads="1"/>
            </p:cNvSpPr>
            <p:nvPr/>
          </p:nvSpPr>
          <p:spPr bwMode="auto">
            <a:xfrm>
              <a:off x="6144100" y="537094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70</a:t>
              </a:r>
              <a:endParaRPr lang="en-US"/>
            </a:p>
          </p:txBody>
        </p:sp>
        <p:sp>
          <p:nvSpPr>
            <p:cNvPr id="53" name="Line 158"/>
            <p:cNvSpPr>
              <a:spLocks noChangeShapeType="1"/>
            </p:cNvSpPr>
            <p:nvPr/>
          </p:nvSpPr>
          <p:spPr bwMode="auto">
            <a:xfrm>
              <a:off x="1721325" y="554239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59"/>
            <p:cNvSpPr>
              <a:spLocks noChangeArrowheads="1"/>
            </p:cNvSpPr>
            <p:nvPr/>
          </p:nvSpPr>
          <p:spPr bwMode="auto">
            <a:xfrm>
              <a:off x="1000600" y="5266167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161"/>
            <p:cNvSpPr txBox="1">
              <a:spLocks noChangeArrowheads="1"/>
            </p:cNvSpPr>
            <p:nvPr/>
          </p:nvSpPr>
          <p:spPr bwMode="auto">
            <a:xfrm>
              <a:off x="1146785" y="5386817"/>
              <a:ext cx="31290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4</a:t>
              </a:r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1598405" y="526616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2870247" y="527189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127085" y="5264166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398927" y="526989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646916" y="527211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6797214" y="558924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H="1">
              <a:off x="1390332" y="6165304"/>
              <a:ext cx="54139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1390332" y="587727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695845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9" name="Rectangle 147"/>
          <p:cNvSpPr>
            <a:spLocks noChangeArrowheads="1"/>
          </p:cNvSpPr>
          <p:nvPr/>
        </p:nvSpPr>
        <p:spPr bwMode="auto">
          <a:xfrm>
            <a:off x="7606357" y="2819236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149"/>
          <p:cNvSpPr>
            <a:spLocks noChangeShapeType="1"/>
          </p:cNvSpPr>
          <p:nvPr/>
        </p:nvSpPr>
        <p:spPr bwMode="auto">
          <a:xfrm>
            <a:off x="7050732" y="309228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156"/>
          <p:cNvSpPr txBox="1">
            <a:spLocks noChangeArrowheads="1"/>
          </p:cNvSpPr>
          <p:nvPr/>
        </p:nvSpPr>
        <p:spPr bwMode="auto">
          <a:xfrm>
            <a:off x="7696844" y="291924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8199660" y="28204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2674194" y="2494992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1997818" y="3098215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2285850" y="3091181"/>
            <a:ext cx="0" cy="511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285850" y="3602271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4230066" y="3386247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4" name="Text Box 137"/>
          <p:cNvSpPr txBox="1">
            <a:spLocks noChangeArrowheads="1"/>
          </p:cNvSpPr>
          <p:nvPr/>
        </p:nvSpPr>
        <p:spPr bwMode="auto">
          <a:xfrm>
            <a:off x="815996" y="1052736"/>
            <a:ext cx="75724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b="1" smtClean="0">
                <a:cs typeface="Times New Roman" pitchFamily="18" charset="0"/>
              </a:rPr>
              <a:t>Menghapuskan Node</a:t>
            </a:r>
          </a:p>
          <a:p>
            <a:pPr marL="288925" indent="-288925" algn="just">
              <a:spcAft>
                <a:spcPts val="600"/>
              </a:spcAft>
              <a:buSzPct val="85000"/>
            </a:pPr>
            <a:r>
              <a:rPr lang="en-US" smtClean="0">
                <a:cs typeface="Times New Roman" pitchFamily="18" charset="0"/>
              </a:rPr>
              <a:t>	Proses menghapus node pada linked </a:t>
            </a:r>
            <a:r>
              <a:rPr lang="en-US" smtClean="0">
                <a:cs typeface="Times New Roman" pitchFamily="18" charset="0"/>
              </a:rPr>
              <a:t>list melingkar terjadi </a:t>
            </a:r>
            <a:r>
              <a:rPr lang="en-US" smtClean="0">
                <a:cs typeface="Times New Roman" pitchFamily="18" charset="0"/>
              </a:rPr>
              <a:t>pada tiga tempat, yaitu masing-masing di </a:t>
            </a:r>
            <a:r>
              <a:rPr lang="en-US" smtClean="0">
                <a:cs typeface="Times New Roman" pitchFamily="18" charset="0"/>
              </a:rPr>
              <a:t>kanan kepala, </a:t>
            </a:r>
            <a:r>
              <a:rPr lang="en-US" smtClean="0">
                <a:cs typeface="Times New Roman" pitchFamily="18" charset="0"/>
              </a:rPr>
              <a:t>tengah dan belakang.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 animBg="1"/>
      <p:bldP spid="17" grpId="0"/>
      <p:bldP spid="27" grpId="0"/>
      <p:bldP spid="38" grpId="0"/>
      <p:bldP spid="68" grpId="0"/>
      <p:bldP spid="76" grpId="0"/>
      <p:bldP spid="7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47691" y="1137518"/>
            <a:ext cx="7640733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Hapus </a:t>
            </a:r>
            <a:r>
              <a:rPr lang="en-US" b="1"/>
              <a:t>Node di </a:t>
            </a:r>
            <a:r>
              <a:rPr lang="en-US" b="1" smtClean="0"/>
              <a:t>Tengah</a:t>
            </a:r>
          </a:p>
          <a:p>
            <a:pPr marL="342900" indent="-342900"/>
            <a:r>
              <a:rPr lang="en-US" b="1" smtClean="0"/>
              <a:t>	</a:t>
            </a:r>
            <a:r>
              <a:rPr lang="en-US" smtClean="0"/>
              <a:t>Menghapus node di tengah prosedurnya sama dengan menghapus node di tengah pada linked list linier biasa.</a:t>
            </a:r>
            <a:endParaRPr lang="en-US" b="1"/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747691" y="2051556"/>
            <a:ext cx="27665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Hapus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4" name="Rectangle 142"/>
          <p:cNvSpPr>
            <a:spLocks noChangeArrowheads="1"/>
          </p:cNvSpPr>
          <p:nvPr/>
        </p:nvSpPr>
        <p:spPr bwMode="auto">
          <a:xfrm>
            <a:off x="3807369" y="28033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44"/>
          <p:cNvSpPr>
            <a:spLocks noChangeArrowheads="1"/>
          </p:cNvSpPr>
          <p:nvPr/>
        </p:nvSpPr>
        <p:spPr bwMode="auto">
          <a:xfrm>
            <a:off x="5071019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46"/>
          <p:cNvSpPr>
            <a:spLocks noChangeShapeType="1"/>
          </p:cNvSpPr>
          <p:nvPr/>
        </p:nvSpPr>
        <p:spPr bwMode="auto">
          <a:xfrm>
            <a:off x="4515394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47"/>
          <p:cNvSpPr>
            <a:spLocks noChangeArrowheads="1"/>
          </p:cNvSpPr>
          <p:nvPr/>
        </p:nvSpPr>
        <p:spPr bwMode="auto">
          <a:xfrm>
            <a:off x="6328319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49"/>
          <p:cNvSpPr>
            <a:spLocks noChangeShapeType="1"/>
          </p:cNvSpPr>
          <p:nvPr/>
        </p:nvSpPr>
        <p:spPr bwMode="auto">
          <a:xfrm>
            <a:off x="5772694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50"/>
          <p:cNvSpPr>
            <a:spLocks noChangeArrowheads="1"/>
          </p:cNvSpPr>
          <p:nvPr/>
        </p:nvSpPr>
        <p:spPr bwMode="auto">
          <a:xfrm>
            <a:off x="2546894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52"/>
          <p:cNvSpPr>
            <a:spLocks noChangeShapeType="1"/>
          </p:cNvSpPr>
          <p:nvPr/>
        </p:nvSpPr>
        <p:spPr bwMode="auto">
          <a:xfrm>
            <a:off x="3248569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53"/>
          <p:cNvSpPr txBox="1">
            <a:spLocks noChangeArrowheads="1"/>
          </p:cNvSpPr>
          <p:nvPr/>
        </p:nvSpPr>
        <p:spPr bwMode="auto">
          <a:xfrm>
            <a:off x="2645319" y="29319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12" name="Text Box 154"/>
          <p:cNvSpPr txBox="1">
            <a:spLocks noChangeArrowheads="1"/>
          </p:cNvSpPr>
          <p:nvPr/>
        </p:nvSpPr>
        <p:spPr bwMode="auto">
          <a:xfrm>
            <a:off x="3883569" y="28954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13" name="Text Box 155"/>
          <p:cNvSpPr txBox="1">
            <a:spLocks noChangeArrowheads="1"/>
          </p:cNvSpPr>
          <p:nvPr/>
        </p:nvSpPr>
        <p:spPr bwMode="auto">
          <a:xfrm>
            <a:off x="5180556" y="29033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14" name="Text Box 156"/>
          <p:cNvSpPr txBox="1">
            <a:spLocks noChangeArrowheads="1"/>
          </p:cNvSpPr>
          <p:nvPr/>
        </p:nvSpPr>
        <p:spPr bwMode="auto">
          <a:xfrm>
            <a:off x="6418806" y="29112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15" name="Text Box 157"/>
          <p:cNvSpPr txBox="1">
            <a:spLocks noChangeArrowheads="1"/>
          </p:cNvSpPr>
          <p:nvPr/>
        </p:nvSpPr>
        <p:spPr bwMode="auto">
          <a:xfrm>
            <a:off x="1328644" y="3749516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16" name="Line 158"/>
          <p:cNvSpPr>
            <a:spLocks noChangeShapeType="1"/>
          </p:cNvSpPr>
          <p:nvPr/>
        </p:nvSpPr>
        <p:spPr bwMode="auto">
          <a:xfrm>
            <a:off x="1996031" y="30827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59"/>
          <p:cNvSpPr>
            <a:spLocks noChangeArrowheads="1"/>
          </p:cNvSpPr>
          <p:nvPr/>
        </p:nvSpPr>
        <p:spPr bwMode="auto">
          <a:xfrm>
            <a:off x="1275306" y="28065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61"/>
          <p:cNvSpPr txBox="1">
            <a:spLocks noChangeArrowheads="1"/>
          </p:cNvSpPr>
          <p:nvPr/>
        </p:nvSpPr>
        <p:spPr bwMode="auto">
          <a:xfrm>
            <a:off x="1421491" y="28972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873111" y="28065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44953" y="28122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401791" y="28045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673633" y="28102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921622" y="28124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325469" y="31295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1547664" y="3705644"/>
            <a:ext cx="6768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1547664" y="34176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Rectangle 77"/>
          <p:cNvSpPr>
            <a:spLocks noChangeArrowheads="1"/>
          </p:cNvSpPr>
          <p:nvPr/>
        </p:nvSpPr>
        <p:spPr bwMode="auto">
          <a:xfrm>
            <a:off x="3851920" y="4005064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Hapusnode(70)</a:t>
            </a:r>
            <a:endParaRPr lang="en-US"/>
          </a:p>
        </p:txBody>
      </p:sp>
      <p:sp>
        <p:nvSpPr>
          <p:cNvPr id="29" name="Text Box 161"/>
          <p:cNvSpPr txBox="1">
            <a:spLocks noChangeArrowheads="1"/>
          </p:cNvSpPr>
          <p:nvPr/>
        </p:nvSpPr>
        <p:spPr bwMode="auto">
          <a:xfrm>
            <a:off x="1421754" y="289829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7606357" y="2817140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49"/>
          <p:cNvSpPr>
            <a:spLocks noChangeShapeType="1"/>
          </p:cNvSpPr>
          <p:nvPr/>
        </p:nvSpPr>
        <p:spPr bwMode="auto">
          <a:xfrm>
            <a:off x="7050732" y="3090190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156"/>
          <p:cNvSpPr txBox="1">
            <a:spLocks noChangeArrowheads="1"/>
          </p:cNvSpPr>
          <p:nvPr/>
        </p:nvSpPr>
        <p:spPr bwMode="auto">
          <a:xfrm>
            <a:off x="7696844" y="291715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8199660" y="2818328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7642746" y="2500847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332033" y="2509371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1668260" y="3573016"/>
            <a:ext cx="5392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1668260" y="3429000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060476" y="3092813"/>
            <a:ext cx="0" cy="4802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1353143" y="4930179"/>
            <a:ext cx="5907088" cy="1235125"/>
            <a:chOff x="1000600" y="4930179"/>
            <a:chExt cx="5907088" cy="1235125"/>
          </a:xfrm>
        </p:grpSpPr>
        <p:sp>
          <p:nvSpPr>
            <p:cNvPr id="63" name="Text Box 157"/>
            <p:cNvSpPr txBox="1">
              <a:spLocks noChangeArrowheads="1"/>
            </p:cNvSpPr>
            <p:nvPr/>
          </p:nvSpPr>
          <p:spPr bwMode="auto">
            <a:xfrm>
              <a:off x="1102300" y="4930179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64" name="Rectangle 142"/>
            <p:cNvSpPr>
              <a:spLocks noChangeArrowheads="1"/>
            </p:cNvSpPr>
            <p:nvPr/>
          </p:nvSpPr>
          <p:spPr bwMode="auto">
            <a:xfrm>
              <a:off x="3532663" y="5262978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47963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46"/>
            <p:cNvSpPr>
              <a:spLocks noChangeShapeType="1"/>
            </p:cNvSpPr>
            <p:nvPr/>
          </p:nvSpPr>
          <p:spPr bwMode="auto">
            <a:xfrm>
              <a:off x="42406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47"/>
            <p:cNvSpPr>
              <a:spLocks noChangeArrowheads="1"/>
            </p:cNvSpPr>
            <p:nvPr/>
          </p:nvSpPr>
          <p:spPr bwMode="auto">
            <a:xfrm>
              <a:off x="60536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>
              <a:off x="54979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2272188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2"/>
            <p:cNvSpPr>
              <a:spLocks noChangeShapeType="1"/>
            </p:cNvSpPr>
            <p:nvPr/>
          </p:nvSpPr>
          <p:spPr bwMode="auto">
            <a:xfrm>
              <a:off x="2973863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153"/>
            <p:cNvSpPr txBox="1">
              <a:spLocks noChangeArrowheads="1"/>
            </p:cNvSpPr>
            <p:nvPr/>
          </p:nvSpPr>
          <p:spPr bwMode="auto">
            <a:xfrm>
              <a:off x="2370613" y="53915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72" name="Text Box 154"/>
            <p:cNvSpPr txBox="1">
              <a:spLocks noChangeArrowheads="1"/>
            </p:cNvSpPr>
            <p:nvPr/>
          </p:nvSpPr>
          <p:spPr bwMode="auto">
            <a:xfrm>
              <a:off x="3608863" y="5355067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55</a:t>
              </a:r>
              <a:endParaRPr lang="en-US"/>
            </a:p>
          </p:txBody>
        </p:sp>
        <p:sp>
          <p:nvSpPr>
            <p:cNvPr id="73" name="Text Box 155"/>
            <p:cNvSpPr txBox="1">
              <a:spLocks noChangeArrowheads="1"/>
            </p:cNvSpPr>
            <p:nvPr/>
          </p:nvSpPr>
          <p:spPr bwMode="auto">
            <a:xfrm>
              <a:off x="4905850" y="536300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60</a:t>
              </a:r>
              <a:endParaRPr lang="en-US"/>
            </a:p>
          </p:txBody>
        </p:sp>
        <p:sp>
          <p:nvSpPr>
            <p:cNvPr id="74" name="Text Box 156"/>
            <p:cNvSpPr txBox="1">
              <a:spLocks noChangeArrowheads="1"/>
            </p:cNvSpPr>
            <p:nvPr/>
          </p:nvSpPr>
          <p:spPr bwMode="auto">
            <a:xfrm>
              <a:off x="6144100" y="537094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65</a:t>
              </a:r>
              <a:endParaRPr lang="en-US"/>
            </a:p>
          </p:txBody>
        </p:sp>
        <p:sp>
          <p:nvSpPr>
            <p:cNvPr id="75" name="Line 158"/>
            <p:cNvSpPr>
              <a:spLocks noChangeShapeType="1"/>
            </p:cNvSpPr>
            <p:nvPr/>
          </p:nvSpPr>
          <p:spPr bwMode="auto">
            <a:xfrm>
              <a:off x="1721325" y="554239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159"/>
            <p:cNvSpPr>
              <a:spLocks noChangeArrowheads="1"/>
            </p:cNvSpPr>
            <p:nvPr/>
          </p:nvSpPr>
          <p:spPr bwMode="auto">
            <a:xfrm>
              <a:off x="1000600" y="5266167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161"/>
            <p:cNvSpPr txBox="1">
              <a:spLocks noChangeArrowheads="1"/>
            </p:cNvSpPr>
            <p:nvPr/>
          </p:nvSpPr>
          <p:spPr bwMode="auto">
            <a:xfrm>
              <a:off x="1146785" y="5386817"/>
              <a:ext cx="31290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4</a:t>
              </a: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1598405" y="526616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870247" y="527189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4127085" y="5264166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5398927" y="526989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646916" y="527211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797214" y="558924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flipH="1">
              <a:off x="1390332" y="6165304"/>
              <a:ext cx="54139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1390332" y="587727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6" name="Rectangle 69"/>
          <p:cNvSpPr>
            <a:spLocks noChangeArrowheads="1"/>
          </p:cNvSpPr>
          <p:nvPr/>
        </p:nvSpPr>
        <p:spPr bwMode="auto">
          <a:xfrm>
            <a:off x="791788" y="4509120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-7.40741E-7 L 0.40816 -7.40741E-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16 1.93153E-6 L 0.54983 1.93153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  <p:bldP spid="30" grpId="0" animBg="1"/>
      <p:bldP spid="31" grpId="0" animBg="1"/>
      <p:bldP spid="32" grpId="0"/>
      <p:bldP spid="34" grpId="0"/>
      <p:bldP spid="34" grpId="1"/>
      <p:bldP spid="43" grpId="0"/>
      <p:bldP spid="43" grpId="1"/>
      <p:bldP spid="43" grpId="2"/>
      <p:bldP spid="43" grpId="3"/>
      <p:bldP spid="43" grpId="4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47691" y="1187460"/>
            <a:ext cx="39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tabLst>
                <a:tab pos="288925" algn="l"/>
              </a:tabLst>
            </a:pPr>
            <a:r>
              <a:rPr lang="en-US" b="1" smtClean="0"/>
              <a:t>Mencetak Isi Linked List</a:t>
            </a:r>
            <a:endParaRPr lang="en-US" b="1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791721" y="1628800"/>
            <a:ext cx="248016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Cetak dari Depan</a:t>
            </a:r>
            <a:endParaRPr lang="en-US" b="1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2339752" y="2181135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50361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076700" y="2472142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476726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5341938" y="2472142"/>
            <a:ext cx="279400" cy="5572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4211638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02456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6599238" y="2472141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5468938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2243138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2817813" y="2472141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2944813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2341563" y="259124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3579813" y="260228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4876800" y="260228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6115050" y="257060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1043608" y="2132856"/>
            <a:ext cx="720080" cy="2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>
            <a:off x="1692275" y="274205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31"/>
          <p:cNvSpPr>
            <a:spLocks noChangeArrowheads="1"/>
          </p:cNvSpPr>
          <p:nvPr/>
        </p:nvSpPr>
        <p:spPr bwMode="auto">
          <a:xfrm>
            <a:off x="971550" y="246583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971600" y="2586484"/>
            <a:ext cx="576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62" name="Line 37"/>
          <p:cNvSpPr>
            <a:spLocks noChangeShapeType="1"/>
          </p:cNvSpPr>
          <p:nvPr/>
        </p:nvSpPr>
        <p:spPr bwMode="auto">
          <a:xfrm>
            <a:off x="6735763" y="275317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2341563" y="258875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66" name="Text Box 44"/>
          <p:cNvSpPr txBox="1">
            <a:spLocks noChangeArrowheads="1"/>
          </p:cNvSpPr>
          <p:nvPr/>
        </p:nvSpPr>
        <p:spPr bwMode="auto">
          <a:xfrm>
            <a:off x="3579813" y="260376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876800" y="260510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8" name="Text Box 46"/>
          <p:cNvSpPr txBox="1">
            <a:spLocks noChangeArrowheads="1"/>
          </p:cNvSpPr>
          <p:nvPr/>
        </p:nvSpPr>
        <p:spPr bwMode="auto">
          <a:xfrm>
            <a:off x="6115050" y="257285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7318325" y="2474790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7408812" y="257480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7408812" y="257395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smtClean="0"/>
              <a:t>0</a:t>
            </a:r>
            <a:endParaRPr lang="en-US"/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8028384" y="2789565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259632" y="3365629"/>
            <a:ext cx="6768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1259632" y="3077597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1547664" y="2465834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899592" y="4331131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</a:t>
            </a:r>
            <a:r>
              <a:rPr lang="en-US" sz="1600" smtClean="0"/>
              <a:t>:</a:t>
            </a:r>
            <a:endParaRPr lang="en-US" b="1"/>
          </a:p>
        </p:txBody>
      </p:sp>
      <p:sp>
        <p:nvSpPr>
          <p:cNvPr id="79" name="Rectangle 78"/>
          <p:cNvSpPr/>
          <p:nvPr/>
        </p:nvSpPr>
        <p:spPr>
          <a:xfrm>
            <a:off x="1115616" y="4787683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10   20   30   40   50 </a:t>
            </a:r>
            <a:endParaRPr lang="en-US"/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7884368" y="2474790"/>
            <a:ext cx="0" cy="5603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Rectangle 59"/>
          <p:cNvSpPr>
            <a:spLocks noChangeArrowheads="1"/>
          </p:cNvSpPr>
          <p:nvPr/>
        </p:nvSpPr>
        <p:spPr bwMode="auto">
          <a:xfrm>
            <a:off x="899592" y="5445224"/>
            <a:ext cx="741682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mtClean="0"/>
              <a:t>Tugas: Buatlah ilustrasi dan fungsi mencetak dari tengah (misal 30).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L 8.33333E-7 0.14682 " pathEditMode="relative" ptsTypes="AA">
                                      <p:cBhvr>
                                        <p:cTn id="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15 L 0.14218 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6162E-7 L 5E-6 0.1475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45 0.00116 L 0.27274 0.0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69942E-6 L -1.66667E-6 0.1458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74 0.00116 L 0.40659 0.001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59 0.00116 L 0.54982 0.001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8" grpId="2"/>
      <p:bldP spid="38" grpId="3"/>
      <p:bldP spid="38" grpId="4"/>
      <p:bldP spid="65" grpId="0"/>
      <p:bldP spid="66" grpId="0"/>
      <p:bldP spid="67" grpId="0"/>
      <p:bldP spid="68" grpId="0"/>
      <p:bldP spid="72" grpId="0"/>
      <p:bldP spid="78" grpId="0"/>
      <p:bldP spid="79" grpId="0"/>
      <p:bldP spid="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311</Words>
  <Application>Microsoft Office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168</cp:revision>
  <dcterms:created xsi:type="dcterms:W3CDTF">2005-09-11T15:39:59Z</dcterms:created>
  <dcterms:modified xsi:type="dcterms:W3CDTF">2016-09-15T01:05:54Z</dcterms:modified>
</cp:coreProperties>
</file>