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59" r:id="rId5"/>
    <p:sldId id="261" r:id="rId6"/>
    <p:sldId id="262" r:id="rId7"/>
    <p:sldId id="264" r:id="rId8"/>
    <p:sldId id="266" r:id="rId9"/>
    <p:sldId id="267" r:id="rId10"/>
    <p:sldId id="268" r:id="rId11"/>
    <p:sldId id="275" r:id="rId12"/>
    <p:sldId id="297" r:id="rId13"/>
    <p:sldId id="277" r:id="rId14"/>
    <p:sldId id="278" r:id="rId15"/>
    <p:sldId id="280" r:id="rId16"/>
    <p:sldId id="298" r:id="rId17"/>
    <p:sldId id="279" r:id="rId18"/>
    <p:sldId id="281" r:id="rId19"/>
    <p:sldId id="282" r:id="rId20"/>
    <p:sldId id="283" r:id="rId21"/>
    <p:sldId id="285" r:id="rId22"/>
    <p:sldId id="284" r:id="rId23"/>
    <p:sldId id="299" r:id="rId24"/>
    <p:sldId id="286" r:id="rId25"/>
    <p:sldId id="287" r:id="rId26"/>
    <p:sldId id="288" r:id="rId27"/>
    <p:sldId id="300" r:id="rId28"/>
    <p:sldId id="289" r:id="rId29"/>
    <p:sldId id="290" r:id="rId30"/>
    <p:sldId id="293" r:id="rId31"/>
    <p:sldId id="292" r:id="rId32"/>
    <p:sldId id="291" r:id="rId33"/>
    <p:sldId id="301" r:id="rId34"/>
    <p:sldId id="294" r:id="rId35"/>
    <p:sldId id="295" r:id="rId36"/>
    <p:sldId id="296" r:id="rId37"/>
    <p:sldId id="302" r:id="rId38"/>
    <p:sldId id="260" r:id="rId39"/>
    <p:sldId id="276" r:id="rId4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5050"/>
    <a:srgbClr val="FF66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9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A1A0D6-1BF3-428A-B66A-6BCA4AE51119}" type="doc">
      <dgm:prSet loTypeId="urn:microsoft.com/office/officeart/2005/8/layout/radial1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C7D931BC-2AC0-4ED8-A691-D217B9579AE9}">
      <dgm:prSet phldrT="[Text]"/>
      <dgm:spPr/>
      <dgm:t>
        <a:bodyPr/>
        <a:lstStyle/>
        <a:p>
          <a:r>
            <a:rPr lang="id-ID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Analisis</a:t>
          </a:r>
        </a:p>
        <a:p>
          <a:r>
            <a:rPr lang="id-ID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Laporan Keuangan</a:t>
          </a:r>
          <a:endParaRPr lang="id-ID" b="1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2F9D5BE3-7A63-4E19-B8BC-6A3807EC6104}" type="parTrans" cxnId="{514C49A3-2641-4D68-A7FC-8C9A7C0A3330}">
      <dgm:prSet/>
      <dgm:spPr/>
      <dgm:t>
        <a:bodyPr/>
        <a:lstStyle/>
        <a:p>
          <a:endParaRPr lang="id-ID" b="1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EC50BC29-E20C-416D-9839-BF229380A990}" type="sibTrans" cxnId="{514C49A3-2641-4D68-A7FC-8C9A7C0A3330}">
      <dgm:prSet/>
      <dgm:spPr/>
      <dgm:t>
        <a:bodyPr/>
        <a:lstStyle/>
        <a:p>
          <a:endParaRPr lang="id-ID" b="1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5EFB45E2-998A-4D20-ACD3-D82CBE72D89C}">
      <dgm:prSet phldrT="[Text]"/>
      <dgm:spPr/>
      <dgm:t>
        <a:bodyPr/>
        <a:lstStyle/>
        <a:p>
          <a:r>
            <a:rPr lang="id-ID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Manajer</a:t>
          </a:r>
          <a:endParaRPr lang="id-ID" b="1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335278EC-7611-4C7F-B1F0-D01D87A020CA}" type="parTrans" cxnId="{56B3B9BD-4C4B-42F7-A557-58CB0A6A23D8}">
      <dgm:prSet/>
      <dgm:spPr/>
      <dgm:t>
        <a:bodyPr/>
        <a:lstStyle/>
        <a:p>
          <a:endParaRPr lang="id-ID" b="1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FAC7957F-90B5-41EB-A749-54EA970CE6E1}" type="sibTrans" cxnId="{56B3B9BD-4C4B-42F7-A557-58CB0A6A23D8}">
      <dgm:prSet/>
      <dgm:spPr/>
      <dgm:t>
        <a:bodyPr/>
        <a:lstStyle/>
        <a:p>
          <a:endParaRPr lang="id-ID" b="1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FDABB5A4-09ED-4609-9788-529609ECEB09}">
      <dgm:prSet phldrT="[Text]"/>
      <dgm:spPr/>
      <dgm:t>
        <a:bodyPr/>
        <a:lstStyle/>
        <a:p>
          <a:r>
            <a:rPr lang="id-ID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Investor</a:t>
          </a:r>
          <a:endParaRPr lang="id-ID" b="1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15CBA79-5A02-48C9-BF9A-2F48BA002E27}" type="parTrans" cxnId="{DDF28A13-21AB-46A3-BC2C-D59AB15D3C1B}">
      <dgm:prSet/>
      <dgm:spPr/>
      <dgm:t>
        <a:bodyPr/>
        <a:lstStyle/>
        <a:p>
          <a:endParaRPr lang="id-ID" b="1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FC8E7E09-5528-4D60-9F2B-1AF28F5C2059}" type="sibTrans" cxnId="{DDF28A13-21AB-46A3-BC2C-D59AB15D3C1B}">
      <dgm:prSet/>
      <dgm:spPr/>
      <dgm:t>
        <a:bodyPr/>
        <a:lstStyle/>
        <a:p>
          <a:endParaRPr lang="id-ID" b="1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CAD656F0-6497-4D76-87FF-B2CC81F690A3}">
      <dgm:prSet phldrT="[Text]"/>
      <dgm:spPr/>
      <dgm:t>
        <a:bodyPr/>
        <a:lstStyle/>
        <a:p>
          <a:r>
            <a:rPr lang="id-ID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Kreditur</a:t>
          </a:r>
          <a:endParaRPr lang="id-ID" b="1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1D160D84-1555-4574-A2AA-4E7D6385BD66}" type="parTrans" cxnId="{F3A86D08-7EDA-42E8-BEF2-7E4E956C8C1C}">
      <dgm:prSet/>
      <dgm:spPr/>
      <dgm:t>
        <a:bodyPr/>
        <a:lstStyle/>
        <a:p>
          <a:endParaRPr lang="id-ID" b="1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2517DD9-30C1-4FF8-A1C7-E191CD7DE6DE}" type="sibTrans" cxnId="{F3A86D08-7EDA-42E8-BEF2-7E4E956C8C1C}">
      <dgm:prSet/>
      <dgm:spPr/>
      <dgm:t>
        <a:bodyPr/>
        <a:lstStyle/>
        <a:p>
          <a:endParaRPr lang="id-ID" b="1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5A4D43AA-C894-4A3D-8211-6E0F40F38E8B}">
      <dgm:prSet phldrT="[Text]"/>
      <dgm:spPr/>
      <dgm:t>
        <a:bodyPr/>
        <a:lstStyle/>
        <a:p>
          <a:r>
            <a:rPr lang="id-ID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Pemerintah</a:t>
          </a:r>
          <a:endParaRPr lang="id-ID" b="1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ED1C9F0E-2773-48A5-AD0C-0A43C085A4C1}" type="parTrans" cxnId="{6A312465-2863-441B-B962-3CCE29AA9A53}">
      <dgm:prSet/>
      <dgm:spPr/>
      <dgm:t>
        <a:bodyPr/>
        <a:lstStyle/>
        <a:p>
          <a:endParaRPr lang="id-ID" b="1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A514115-C2D7-4052-A7E6-BDED17C8D7DE}" type="sibTrans" cxnId="{6A312465-2863-441B-B962-3CCE29AA9A53}">
      <dgm:prSet/>
      <dgm:spPr/>
      <dgm:t>
        <a:bodyPr/>
        <a:lstStyle/>
        <a:p>
          <a:endParaRPr lang="id-ID" b="1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F3475F40-9777-46C1-B1EE-BD683075E5CA}" type="pres">
      <dgm:prSet presAssocID="{4DA1A0D6-1BF3-428A-B66A-6BCA4AE5111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9EB7680-77AE-4135-B5A2-82D6E9516A94}" type="pres">
      <dgm:prSet presAssocID="{C7D931BC-2AC0-4ED8-A691-D217B9579AE9}" presName="centerShape" presStyleLbl="node0" presStyleIdx="0" presStyleCnt="1"/>
      <dgm:spPr/>
      <dgm:t>
        <a:bodyPr/>
        <a:lstStyle/>
        <a:p>
          <a:endParaRPr lang="id-ID"/>
        </a:p>
      </dgm:t>
    </dgm:pt>
    <dgm:pt modelId="{8F253CC4-9385-4CB0-B685-5CF6F021840F}" type="pres">
      <dgm:prSet presAssocID="{335278EC-7611-4C7F-B1F0-D01D87A020CA}" presName="Name9" presStyleLbl="parChTrans1D2" presStyleIdx="0" presStyleCnt="4"/>
      <dgm:spPr/>
      <dgm:t>
        <a:bodyPr/>
        <a:lstStyle/>
        <a:p>
          <a:endParaRPr lang="id-ID"/>
        </a:p>
      </dgm:t>
    </dgm:pt>
    <dgm:pt modelId="{47B2C107-A2E5-4579-B5CA-2BF5366D1327}" type="pres">
      <dgm:prSet presAssocID="{335278EC-7611-4C7F-B1F0-D01D87A020CA}" presName="connTx" presStyleLbl="parChTrans1D2" presStyleIdx="0" presStyleCnt="4"/>
      <dgm:spPr/>
      <dgm:t>
        <a:bodyPr/>
        <a:lstStyle/>
        <a:p>
          <a:endParaRPr lang="id-ID"/>
        </a:p>
      </dgm:t>
    </dgm:pt>
    <dgm:pt modelId="{4FC4489A-801D-48F8-8833-26F9AB7CA075}" type="pres">
      <dgm:prSet presAssocID="{5EFB45E2-998A-4D20-ACD3-D82CBE72D89C}" presName="node" presStyleLbl="node1" presStyleIdx="0" presStyleCnt="4" custRadScaleRad="104837" custRadScaleInc="-93648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F57955E-4712-4B87-9BAC-2EAF5012EA37}" type="pres">
      <dgm:prSet presAssocID="{015CBA79-5A02-48C9-BF9A-2F48BA002E27}" presName="Name9" presStyleLbl="parChTrans1D2" presStyleIdx="1" presStyleCnt="4"/>
      <dgm:spPr/>
      <dgm:t>
        <a:bodyPr/>
        <a:lstStyle/>
        <a:p>
          <a:endParaRPr lang="id-ID"/>
        </a:p>
      </dgm:t>
    </dgm:pt>
    <dgm:pt modelId="{3A56F614-FA69-49B6-8651-3B25C1AD1BFF}" type="pres">
      <dgm:prSet presAssocID="{015CBA79-5A02-48C9-BF9A-2F48BA002E27}" presName="connTx" presStyleLbl="parChTrans1D2" presStyleIdx="1" presStyleCnt="4"/>
      <dgm:spPr/>
      <dgm:t>
        <a:bodyPr/>
        <a:lstStyle/>
        <a:p>
          <a:endParaRPr lang="id-ID"/>
        </a:p>
      </dgm:t>
    </dgm:pt>
    <dgm:pt modelId="{92796492-A3FD-46F6-BE04-4FE2C2850566}" type="pres">
      <dgm:prSet presAssocID="{FDABB5A4-09ED-4609-9788-529609ECEB09}" presName="node" presStyleLbl="node1" presStyleIdx="1" presStyleCnt="4" custRadScaleRad="120675" custRadScaleInc="-5217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99B1E67-B79C-46C2-9E37-6EB369535ADD}" type="pres">
      <dgm:prSet presAssocID="{1D160D84-1555-4574-A2AA-4E7D6385BD66}" presName="Name9" presStyleLbl="parChTrans1D2" presStyleIdx="2" presStyleCnt="4"/>
      <dgm:spPr/>
      <dgm:t>
        <a:bodyPr/>
        <a:lstStyle/>
        <a:p>
          <a:endParaRPr lang="id-ID"/>
        </a:p>
      </dgm:t>
    </dgm:pt>
    <dgm:pt modelId="{9B8DB631-02C0-4AD2-908C-13FA329454D8}" type="pres">
      <dgm:prSet presAssocID="{1D160D84-1555-4574-A2AA-4E7D6385BD66}" presName="connTx" presStyleLbl="parChTrans1D2" presStyleIdx="2" presStyleCnt="4"/>
      <dgm:spPr/>
      <dgm:t>
        <a:bodyPr/>
        <a:lstStyle/>
        <a:p>
          <a:endParaRPr lang="id-ID"/>
        </a:p>
      </dgm:t>
    </dgm:pt>
    <dgm:pt modelId="{E14D5461-38FB-45C1-9A30-6EA396C5AA83}" type="pres">
      <dgm:prSet presAssocID="{CAD656F0-6497-4D76-87FF-B2CC81F690A3}" presName="node" presStyleLbl="node1" presStyleIdx="2" presStyleCnt="4" custRadScaleRad="109655" custRadScaleInc="-11831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0A3D2B2-3BFA-440F-81A6-0FC1CB925C3C}" type="pres">
      <dgm:prSet presAssocID="{ED1C9F0E-2773-48A5-AD0C-0A43C085A4C1}" presName="Name9" presStyleLbl="parChTrans1D2" presStyleIdx="3" presStyleCnt="4"/>
      <dgm:spPr/>
      <dgm:t>
        <a:bodyPr/>
        <a:lstStyle/>
        <a:p>
          <a:endParaRPr lang="id-ID"/>
        </a:p>
      </dgm:t>
    </dgm:pt>
    <dgm:pt modelId="{90E8175B-9DDC-49AE-A3AB-A014966B2F76}" type="pres">
      <dgm:prSet presAssocID="{ED1C9F0E-2773-48A5-AD0C-0A43C085A4C1}" presName="connTx" presStyleLbl="parChTrans1D2" presStyleIdx="3" presStyleCnt="4"/>
      <dgm:spPr/>
      <dgm:t>
        <a:bodyPr/>
        <a:lstStyle/>
        <a:p>
          <a:endParaRPr lang="id-ID"/>
        </a:p>
      </dgm:t>
    </dgm:pt>
    <dgm:pt modelId="{57149A0E-A56D-44CA-8917-AB978C2B17E4}" type="pres">
      <dgm:prSet presAssocID="{5A4D43AA-C894-4A3D-8211-6E0F40F38E8B}" presName="node" presStyleLbl="node1" presStyleIdx="3" presStyleCnt="4" custRadScaleRad="123775" custRadScaleInc="-7115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5713E88A-7F30-495E-A4AF-CC93D4BA0EC7}" type="presOf" srcId="{4DA1A0D6-1BF3-428A-B66A-6BCA4AE51119}" destId="{F3475F40-9777-46C1-B1EE-BD683075E5CA}" srcOrd="0" destOrd="0" presId="urn:microsoft.com/office/officeart/2005/8/layout/radial1"/>
    <dgm:cxn modelId="{04A21AA9-946D-43B6-9BD3-EA74CE4E7E1A}" type="presOf" srcId="{335278EC-7611-4C7F-B1F0-D01D87A020CA}" destId="{47B2C107-A2E5-4579-B5CA-2BF5366D1327}" srcOrd="1" destOrd="0" presId="urn:microsoft.com/office/officeart/2005/8/layout/radial1"/>
    <dgm:cxn modelId="{11BDCA86-9FD2-4558-BC63-F4A4EA22E4CE}" type="presOf" srcId="{ED1C9F0E-2773-48A5-AD0C-0A43C085A4C1}" destId="{90E8175B-9DDC-49AE-A3AB-A014966B2F76}" srcOrd="1" destOrd="0" presId="urn:microsoft.com/office/officeart/2005/8/layout/radial1"/>
    <dgm:cxn modelId="{9B03814B-5A53-4C0C-83D5-67C19B6AB104}" type="presOf" srcId="{335278EC-7611-4C7F-B1F0-D01D87A020CA}" destId="{8F253CC4-9385-4CB0-B685-5CF6F021840F}" srcOrd="0" destOrd="0" presId="urn:microsoft.com/office/officeart/2005/8/layout/radial1"/>
    <dgm:cxn modelId="{F06984B8-2FBC-48D7-9DE7-64AC2B9ECE13}" type="presOf" srcId="{1D160D84-1555-4574-A2AA-4E7D6385BD66}" destId="{9B8DB631-02C0-4AD2-908C-13FA329454D8}" srcOrd="1" destOrd="0" presId="urn:microsoft.com/office/officeart/2005/8/layout/radial1"/>
    <dgm:cxn modelId="{66B72FC0-9558-4B2F-8A6F-E7E8B1344D5F}" type="presOf" srcId="{C7D931BC-2AC0-4ED8-A691-D217B9579AE9}" destId="{29EB7680-77AE-4135-B5A2-82D6E9516A94}" srcOrd="0" destOrd="0" presId="urn:microsoft.com/office/officeart/2005/8/layout/radial1"/>
    <dgm:cxn modelId="{514C49A3-2641-4D68-A7FC-8C9A7C0A3330}" srcId="{4DA1A0D6-1BF3-428A-B66A-6BCA4AE51119}" destId="{C7D931BC-2AC0-4ED8-A691-D217B9579AE9}" srcOrd="0" destOrd="0" parTransId="{2F9D5BE3-7A63-4E19-B8BC-6A3807EC6104}" sibTransId="{EC50BC29-E20C-416D-9839-BF229380A990}"/>
    <dgm:cxn modelId="{86E7A0E3-AD83-40F0-BF03-F6BF4D4C2D53}" type="presOf" srcId="{015CBA79-5A02-48C9-BF9A-2F48BA002E27}" destId="{7F57955E-4712-4B87-9BAC-2EAF5012EA37}" srcOrd="0" destOrd="0" presId="urn:microsoft.com/office/officeart/2005/8/layout/radial1"/>
    <dgm:cxn modelId="{DDF28A13-21AB-46A3-BC2C-D59AB15D3C1B}" srcId="{C7D931BC-2AC0-4ED8-A691-D217B9579AE9}" destId="{FDABB5A4-09ED-4609-9788-529609ECEB09}" srcOrd="1" destOrd="0" parTransId="{015CBA79-5A02-48C9-BF9A-2F48BA002E27}" sibTransId="{FC8E7E09-5528-4D60-9F2B-1AF28F5C2059}"/>
    <dgm:cxn modelId="{56B3B9BD-4C4B-42F7-A557-58CB0A6A23D8}" srcId="{C7D931BC-2AC0-4ED8-A691-D217B9579AE9}" destId="{5EFB45E2-998A-4D20-ACD3-D82CBE72D89C}" srcOrd="0" destOrd="0" parTransId="{335278EC-7611-4C7F-B1F0-D01D87A020CA}" sibTransId="{FAC7957F-90B5-41EB-A749-54EA970CE6E1}"/>
    <dgm:cxn modelId="{6A312465-2863-441B-B962-3CCE29AA9A53}" srcId="{C7D931BC-2AC0-4ED8-A691-D217B9579AE9}" destId="{5A4D43AA-C894-4A3D-8211-6E0F40F38E8B}" srcOrd="3" destOrd="0" parTransId="{ED1C9F0E-2773-48A5-AD0C-0A43C085A4C1}" sibTransId="{0A514115-C2D7-4052-A7E6-BDED17C8D7DE}"/>
    <dgm:cxn modelId="{D24CAEC7-063A-4E13-ABE7-D04D3588344D}" type="presOf" srcId="{1D160D84-1555-4574-A2AA-4E7D6385BD66}" destId="{999B1E67-B79C-46C2-9E37-6EB369535ADD}" srcOrd="0" destOrd="0" presId="urn:microsoft.com/office/officeart/2005/8/layout/radial1"/>
    <dgm:cxn modelId="{F3A86D08-7EDA-42E8-BEF2-7E4E956C8C1C}" srcId="{C7D931BC-2AC0-4ED8-A691-D217B9579AE9}" destId="{CAD656F0-6497-4D76-87FF-B2CC81F690A3}" srcOrd="2" destOrd="0" parTransId="{1D160D84-1555-4574-A2AA-4E7D6385BD66}" sibTransId="{02517DD9-30C1-4FF8-A1C7-E191CD7DE6DE}"/>
    <dgm:cxn modelId="{E46C56DA-AA6D-4DF6-8B31-7D72684CF964}" type="presOf" srcId="{5A4D43AA-C894-4A3D-8211-6E0F40F38E8B}" destId="{57149A0E-A56D-44CA-8917-AB978C2B17E4}" srcOrd="0" destOrd="0" presId="urn:microsoft.com/office/officeart/2005/8/layout/radial1"/>
    <dgm:cxn modelId="{4208CB1E-6989-4FC8-9AD7-30F988C48782}" type="presOf" srcId="{ED1C9F0E-2773-48A5-AD0C-0A43C085A4C1}" destId="{A0A3D2B2-3BFA-440F-81A6-0FC1CB925C3C}" srcOrd="0" destOrd="0" presId="urn:microsoft.com/office/officeart/2005/8/layout/radial1"/>
    <dgm:cxn modelId="{FF896F71-D816-47D4-9AB8-903FA7058CBA}" type="presOf" srcId="{5EFB45E2-998A-4D20-ACD3-D82CBE72D89C}" destId="{4FC4489A-801D-48F8-8833-26F9AB7CA075}" srcOrd="0" destOrd="0" presId="urn:microsoft.com/office/officeart/2005/8/layout/radial1"/>
    <dgm:cxn modelId="{CD40BA73-8D5A-47DB-8F34-50617CABB056}" type="presOf" srcId="{CAD656F0-6497-4D76-87FF-B2CC81F690A3}" destId="{E14D5461-38FB-45C1-9A30-6EA396C5AA83}" srcOrd="0" destOrd="0" presId="urn:microsoft.com/office/officeart/2005/8/layout/radial1"/>
    <dgm:cxn modelId="{6C8AE3F8-47C3-45CF-AFEF-B861C1D8DEBD}" type="presOf" srcId="{FDABB5A4-09ED-4609-9788-529609ECEB09}" destId="{92796492-A3FD-46F6-BE04-4FE2C2850566}" srcOrd="0" destOrd="0" presId="urn:microsoft.com/office/officeart/2005/8/layout/radial1"/>
    <dgm:cxn modelId="{F13D030B-1287-45B5-B4D1-BF495F420BA9}" type="presOf" srcId="{015CBA79-5A02-48C9-BF9A-2F48BA002E27}" destId="{3A56F614-FA69-49B6-8651-3B25C1AD1BFF}" srcOrd="1" destOrd="0" presId="urn:microsoft.com/office/officeart/2005/8/layout/radial1"/>
    <dgm:cxn modelId="{6A69714B-15A5-4C18-AF54-1E343BB93A52}" type="presParOf" srcId="{F3475F40-9777-46C1-B1EE-BD683075E5CA}" destId="{29EB7680-77AE-4135-B5A2-82D6E9516A94}" srcOrd="0" destOrd="0" presId="urn:microsoft.com/office/officeart/2005/8/layout/radial1"/>
    <dgm:cxn modelId="{F1118162-96C3-42B4-AD59-21C4AE84861F}" type="presParOf" srcId="{F3475F40-9777-46C1-B1EE-BD683075E5CA}" destId="{8F253CC4-9385-4CB0-B685-5CF6F021840F}" srcOrd="1" destOrd="0" presId="urn:microsoft.com/office/officeart/2005/8/layout/radial1"/>
    <dgm:cxn modelId="{4AFD099B-9505-4F3F-B05B-F57A3C503722}" type="presParOf" srcId="{8F253CC4-9385-4CB0-B685-5CF6F021840F}" destId="{47B2C107-A2E5-4579-B5CA-2BF5366D1327}" srcOrd="0" destOrd="0" presId="urn:microsoft.com/office/officeart/2005/8/layout/radial1"/>
    <dgm:cxn modelId="{F8C9D06E-C7B5-4405-B402-7E5D6449F14E}" type="presParOf" srcId="{F3475F40-9777-46C1-B1EE-BD683075E5CA}" destId="{4FC4489A-801D-48F8-8833-26F9AB7CA075}" srcOrd="2" destOrd="0" presId="urn:microsoft.com/office/officeart/2005/8/layout/radial1"/>
    <dgm:cxn modelId="{DBB92906-6042-45F2-9E78-A32CFE82DE66}" type="presParOf" srcId="{F3475F40-9777-46C1-B1EE-BD683075E5CA}" destId="{7F57955E-4712-4B87-9BAC-2EAF5012EA37}" srcOrd="3" destOrd="0" presId="urn:microsoft.com/office/officeart/2005/8/layout/radial1"/>
    <dgm:cxn modelId="{435FD0FB-9EB8-4A2C-910A-5B2C922A4AC3}" type="presParOf" srcId="{7F57955E-4712-4B87-9BAC-2EAF5012EA37}" destId="{3A56F614-FA69-49B6-8651-3B25C1AD1BFF}" srcOrd="0" destOrd="0" presId="urn:microsoft.com/office/officeart/2005/8/layout/radial1"/>
    <dgm:cxn modelId="{BC655C38-1F21-4FE6-A783-0F1C96B3AF79}" type="presParOf" srcId="{F3475F40-9777-46C1-B1EE-BD683075E5CA}" destId="{92796492-A3FD-46F6-BE04-4FE2C2850566}" srcOrd="4" destOrd="0" presId="urn:microsoft.com/office/officeart/2005/8/layout/radial1"/>
    <dgm:cxn modelId="{E5B9E4D9-9C42-42F9-AC16-F78942EFBD68}" type="presParOf" srcId="{F3475F40-9777-46C1-B1EE-BD683075E5CA}" destId="{999B1E67-B79C-46C2-9E37-6EB369535ADD}" srcOrd="5" destOrd="0" presId="urn:microsoft.com/office/officeart/2005/8/layout/radial1"/>
    <dgm:cxn modelId="{21B92806-F2C2-4788-829A-1694E520C3E2}" type="presParOf" srcId="{999B1E67-B79C-46C2-9E37-6EB369535ADD}" destId="{9B8DB631-02C0-4AD2-908C-13FA329454D8}" srcOrd="0" destOrd="0" presId="urn:microsoft.com/office/officeart/2005/8/layout/radial1"/>
    <dgm:cxn modelId="{250B3735-310B-431F-9EC7-E59824A599F7}" type="presParOf" srcId="{F3475F40-9777-46C1-B1EE-BD683075E5CA}" destId="{E14D5461-38FB-45C1-9A30-6EA396C5AA83}" srcOrd="6" destOrd="0" presId="urn:microsoft.com/office/officeart/2005/8/layout/radial1"/>
    <dgm:cxn modelId="{BBF07366-12C6-4662-A48F-F8A26D60F323}" type="presParOf" srcId="{F3475F40-9777-46C1-B1EE-BD683075E5CA}" destId="{A0A3D2B2-3BFA-440F-81A6-0FC1CB925C3C}" srcOrd="7" destOrd="0" presId="urn:microsoft.com/office/officeart/2005/8/layout/radial1"/>
    <dgm:cxn modelId="{89134E58-2D78-4F43-984B-7695D814BD0E}" type="presParOf" srcId="{A0A3D2B2-3BFA-440F-81A6-0FC1CB925C3C}" destId="{90E8175B-9DDC-49AE-A3AB-A014966B2F76}" srcOrd="0" destOrd="0" presId="urn:microsoft.com/office/officeart/2005/8/layout/radial1"/>
    <dgm:cxn modelId="{1B3245CA-92F9-42F5-ABE6-4E72C611208F}" type="presParOf" srcId="{F3475F40-9777-46C1-B1EE-BD683075E5CA}" destId="{57149A0E-A56D-44CA-8917-AB978C2B17E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EB7680-77AE-4135-B5A2-82D6E9516A94}">
      <dsp:nvSpPr>
        <dsp:cNvPr id="0" name=""/>
        <dsp:cNvSpPr/>
      </dsp:nvSpPr>
      <dsp:spPr>
        <a:xfrm>
          <a:off x="2320757" y="1472437"/>
          <a:ext cx="1119125" cy="11191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3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Analisis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3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Laporan Keuangan</a:t>
          </a:r>
          <a:endParaRPr lang="id-ID" sz="1300" b="1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2484649" y="1636329"/>
        <a:ext cx="791341" cy="791341"/>
      </dsp:txXfrm>
    </dsp:sp>
    <dsp:sp modelId="{8F253CC4-9385-4CB0-B685-5CF6F021840F}">
      <dsp:nvSpPr>
        <dsp:cNvPr id="0" name=""/>
        <dsp:cNvSpPr/>
      </dsp:nvSpPr>
      <dsp:spPr>
        <a:xfrm rot="13671504">
          <a:off x="2164031" y="1448358"/>
          <a:ext cx="407957" cy="34968"/>
        </a:xfrm>
        <a:custGeom>
          <a:avLst/>
          <a:gdLst/>
          <a:ahLst/>
          <a:cxnLst/>
          <a:rect l="0" t="0" r="0" b="0"/>
          <a:pathLst>
            <a:path>
              <a:moveTo>
                <a:pt x="0" y="17484"/>
              </a:moveTo>
              <a:lnTo>
                <a:pt x="407957" y="1748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500" b="1" kern="120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 rot="10800000">
        <a:off x="2357811" y="1455643"/>
        <a:ext cx="20397" cy="20397"/>
      </dsp:txXfrm>
    </dsp:sp>
    <dsp:sp modelId="{4FC4489A-801D-48F8-8833-26F9AB7CA075}">
      <dsp:nvSpPr>
        <dsp:cNvPr id="0" name=""/>
        <dsp:cNvSpPr/>
      </dsp:nvSpPr>
      <dsp:spPr>
        <a:xfrm>
          <a:off x="1296137" y="340122"/>
          <a:ext cx="1119125" cy="111912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1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Manajer</a:t>
          </a:r>
          <a:endParaRPr lang="id-ID" sz="1100" b="1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460029" y="504014"/>
        <a:ext cx="791341" cy="791341"/>
      </dsp:txXfrm>
    </dsp:sp>
    <dsp:sp modelId="{7F57955E-4712-4B87-9BAC-2EAF5012EA37}">
      <dsp:nvSpPr>
        <dsp:cNvPr id="0" name=""/>
        <dsp:cNvSpPr/>
      </dsp:nvSpPr>
      <dsp:spPr>
        <a:xfrm rot="20191383">
          <a:off x="3367128" y="1664382"/>
          <a:ext cx="638657" cy="34968"/>
        </a:xfrm>
        <a:custGeom>
          <a:avLst/>
          <a:gdLst/>
          <a:ahLst/>
          <a:cxnLst/>
          <a:rect l="0" t="0" r="0" b="0"/>
          <a:pathLst>
            <a:path>
              <a:moveTo>
                <a:pt x="0" y="17484"/>
              </a:moveTo>
              <a:lnTo>
                <a:pt x="638657" y="1748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500" b="1" kern="120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3670491" y="1665900"/>
        <a:ext cx="31932" cy="31932"/>
      </dsp:txXfrm>
    </dsp:sp>
    <dsp:sp modelId="{92796492-A3FD-46F6-BE04-4FE2C2850566}">
      <dsp:nvSpPr>
        <dsp:cNvPr id="0" name=""/>
        <dsp:cNvSpPr/>
      </dsp:nvSpPr>
      <dsp:spPr>
        <a:xfrm>
          <a:off x="3933031" y="772171"/>
          <a:ext cx="1119125" cy="111912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1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Investor</a:t>
          </a:r>
          <a:endParaRPr lang="id-ID" sz="1100" b="1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4096923" y="936063"/>
        <a:ext cx="791341" cy="791341"/>
      </dsp:txXfrm>
    </dsp:sp>
    <dsp:sp modelId="{999B1E67-B79C-46C2-9E37-6EB369535ADD}">
      <dsp:nvSpPr>
        <dsp:cNvPr id="0" name=""/>
        <dsp:cNvSpPr/>
      </dsp:nvSpPr>
      <dsp:spPr>
        <a:xfrm rot="2205630">
          <a:off x="3281070" y="2492473"/>
          <a:ext cx="478137" cy="34968"/>
        </a:xfrm>
        <a:custGeom>
          <a:avLst/>
          <a:gdLst/>
          <a:ahLst/>
          <a:cxnLst/>
          <a:rect l="0" t="0" r="0" b="0"/>
          <a:pathLst>
            <a:path>
              <a:moveTo>
                <a:pt x="0" y="17484"/>
              </a:moveTo>
              <a:lnTo>
                <a:pt x="478137" y="1748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500" b="1" kern="120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3508185" y="2498004"/>
        <a:ext cx="23906" cy="23906"/>
      </dsp:txXfrm>
    </dsp:sp>
    <dsp:sp modelId="{E14D5461-38FB-45C1-9A30-6EA396C5AA83}">
      <dsp:nvSpPr>
        <dsp:cNvPr id="0" name=""/>
        <dsp:cNvSpPr/>
      </dsp:nvSpPr>
      <dsp:spPr>
        <a:xfrm>
          <a:off x="3600395" y="2428353"/>
          <a:ext cx="1119125" cy="111912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1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Kreditur</a:t>
          </a:r>
          <a:endParaRPr lang="id-ID" sz="1100" b="1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3764287" y="2592245"/>
        <a:ext cx="791341" cy="791341"/>
      </dsp:txXfrm>
    </dsp:sp>
    <dsp:sp modelId="{A0A3D2B2-3BFA-440F-81A6-0FC1CB925C3C}">
      <dsp:nvSpPr>
        <dsp:cNvPr id="0" name=""/>
        <dsp:cNvSpPr/>
      </dsp:nvSpPr>
      <dsp:spPr>
        <a:xfrm rot="8878869">
          <a:off x="1774081" y="2492473"/>
          <a:ext cx="683813" cy="34968"/>
        </a:xfrm>
        <a:custGeom>
          <a:avLst/>
          <a:gdLst/>
          <a:ahLst/>
          <a:cxnLst/>
          <a:rect l="0" t="0" r="0" b="0"/>
          <a:pathLst>
            <a:path>
              <a:moveTo>
                <a:pt x="0" y="17484"/>
              </a:moveTo>
              <a:lnTo>
                <a:pt x="683813" y="1748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500" b="1" kern="120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 rot="10800000">
        <a:off x="2098892" y="2492862"/>
        <a:ext cx="34190" cy="34190"/>
      </dsp:txXfrm>
    </dsp:sp>
    <dsp:sp modelId="{57149A0E-A56D-44CA-8917-AB978C2B17E4}">
      <dsp:nvSpPr>
        <dsp:cNvPr id="0" name=""/>
        <dsp:cNvSpPr/>
      </dsp:nvSpPr>
      <dsp:spPr>
        <a:xfrm>
          <a:off x="792092" y="2428352"/>
          <a:ext cx="1119125" cy="111912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1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Pemerintah</a:t>
          </a:r>
          <a:endParaRPr lang="id-ID" sz="1100" b="1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955984" y="2592244"/>
        <a:ext cx="791341" cy="791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987574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664245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71500"/>
            <a:ext cx="7924800" cy="857250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771651"/>
            <a:ext cx="7693025" cy="27932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1" y="4686301"/>
            <a:ext cx="2130425" cy="3559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4686301"/>
            <a:ext cx="2897188" cy="3559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39" y="4681537"/>
            <a:ext cx="587375" cy="3667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CECE4C-ECB2-405F-9B08-B81A69A638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51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3635896" y="1563638"/>
            <a:ext cx="550810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084168" y="2643758"/>
            <a:ext cx="29158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d-ID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LAPORAN </a:t>
            </a:r>
          </a:p>
          <a:p>
            <a:pPr algn="ctr"/>
            <a:r>
              <a:rPr lang="id-ID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KEUANGAN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167856" y="913240"/>
            <a:ext cx="2822713" cy="2822714"/>
          </a:xfrm>
          <a:prstGeom prst="ellipse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latin typeface="Cambria" pitchFamily="18" charset="0"/>
            </a:endParaRPr>
          </a:p>
        </p:txBody>
      </p:sp>
      <p:sp>
        <p:nvSpPr>
          <p:cNvPr id="7" name="Rectangle 16"/>
          <p:cNvSpPr/>
          <p:nvPr/>
        </p:nvSpPr>
        <p:spPr>
          <a:xfrm rot="2700000">
            <a:off x="4211854" y="1665991"/>
            <a:ext cx="734719" cy="1317211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Cambria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393252" y="842516"/>
            <a:ext cx="853440" cy="853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869241" y="2196624"/>
            <a:ext cx="853440" cy="853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latin typeface="Cambria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52492" y="3218780"/>
            <a:ext cx="853440" cy="85344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latin typeface="Cambria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422458" y="2196624"/>
            <a:ext cx="853440" cy="853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latin typeface="Cambria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18767" y="842516"/>
            <a:ext cx="853440" cy="8534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latin typeface="Cambr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78231" y="651630"/>
            <a:ext cx="1015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dirty="0" smtClean="0">
                <a:latin typeface="Cambria" pitchFamily="18" charset="0"/>
                <a:ea typeface="Cambria" pitchFamily="18" charset="0"/>
              </a:rPr>
              <a:t>Likuiditas</a:t>
            </a:r>
          </a:p>
          <a:p>
            <a:pPr algn="r"/>
            <a:r>
              <a:rPr lang="id-ID" sz="1400" dirty="0" smtClean="0">
                <a:latin typeface="Cambria" pitchFamily="18" charset="0"/>
                <a:ea typeface="Cambria" pitchFamily="18" charset="0"/>
              </a:rPr>
              <a:t>(Liquidity)</a:t>
            </a:r>
            <a:endParaRPr lang="id-ID" sz="14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9982" y="2431079"/>
            <a:ext cx="2225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400" dirty="0" smtClean="0">
                <a:latin typeface="Cambria" pitchFamily="18" charset="0"/>
                <a:ea typeface="Cambria" pitchFamily="18" charset="0"/>
              </a:rPr>
              <a:t>Manajemen Aset</a:t>
            </a:r>
          </a:p>
          <a:p>
            <a:pPr algn="r"/>
            <a:r>
              <a:rPr lang="id-ID" sz="1400" dirty="0" smtClean="0">
                <a:latin typeface="Cambria" pitchFamily="18" charset="0"/>
                <a:ea typeface="Cambria" pitchFamily="18" charset="0"/>
              </a:rPr>
              <a:t>(</a:t>
            </a:r>
            <a:r>
              <a:rPr lang="id-ID" sz="1400" dirty="0">
                <a:latin typeface="Cambria" pitchFamily="18" charset="0"/>
                <a:ea typeface="Cambria" pitchFamily="18" charset="0"/>
              </a:rPr>
              <a:t>Asset </a:t>
            </a:r>
            <a:r>
              <a:rPr lang="id-ID" sz="1400" dirty="0" smtClean="0">
                <a:latin typeface="Cambria" pitchFamily="18" charset="0"/>
                <a:ea typeface="Cambria" pitchFamily="18" charset="0"/>
              </a:rPr>
              <a:t>Management)</a:t>
            </a:r>
            <a:endParaRPr lang="id-ID" sz="14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82334" y="655502"/>
            <a:ext cx="1726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 smtClean="0">
                <a:latin typeface="Cambria" pitchFamily="18" charset="0"/>
                <a:ea typeface="Cambria" pitchFamily="18" charset="0"/>
              </a:rPr>
              <a:t>Manajemen Utang</a:t>
            </a:r>
          </a:p>
          <a:p>
            <a:r>
              <a:rPr lang="id-ID" sz="1400" dirty="0" smtClean="0">
                <a:latin typeface="Cambria" pitchFamily="18" charset="0"/>
                <a:ea typeface="Cambria" pitchFamily="18" charset="0"/>
              </a:rPr>
              <a:t>(Debt Management)</a:t>
            </a:r>
          </a:p>
          <a:p>
            <a:endParaRPr lang="id-ID" sz="14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9112" y="2196624"/>
            <a:ext cx="1240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dirty="0" smtClean="0">
                <a:latin typeface="Cambria" pitchFamily="18" charset="0"/>
                <a:ea typeface="Cambria" pitchFamily="18" charset="0"/>
              </a:rPr>
              <a:t>Profitabilitas</a:t>
            </a:r>
          </a:p>
          <a:p>
            <a:r>
              <a:rPr lang="id-ID" sz="1400" dirty="0" smtClean="0">
                <a:latin typeface="Cambria" pitchFamily="18" charset="0"/>
                <a:ea typeface="Cambria" pitchFamily="18" charset="0"/>
              </a:rPr>
              <a:t>(Profitability)</a:t>
            </a:r>
            <a:endParaRPr lang="id-ID" sz="14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48344" y="4003247"/>
            <a:ext cx="1332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dirty="0" smtClean="0">
                <a:latin typeface="Cambria" pitchFamily="18" charset="0"/>
                <a:ea typeface="Cambria" pitchFamily="18" charset="0"/>
              </a:rPr>
              <a:t>Nilai Pasar</a:t>
            </a:r>
          </a:p>
          <a:p>
            <a:pPr algn="ctr"/>
            <a:r>
              <a:rPr lang="id-ID" sz="1400" dirty="0" smtClean="0">
                <a:latin typeface="Cambria" pitchFamily="18" charset="0"/>
                <a:ea typeface="Cambria" pitchFamily="18" charset="0"/>
              </a:rPr>
              <a:t>(Market Value)</a:t>
            </a:r>
            <a:endParaRPr lang="id-ID" sz="14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24584" y="1174850"/>
            <a:ext cx="871377" cy="4571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ounded Rectangle 19"/>
          <p:cNvSpPr/>
          <p:nvPr/>
        </p:nvSpPr>
        <p:spPr>
          <a:xfrm>
            <a:off x="1272456" y="2954299"/>
            <a:ext cx="1587816" cy="45719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Rounded Rectangle 20"/>
          <p:cNvSpPr/>
          <p:nvPr/>
        </p:nvSpPr>
        <p:spPr>
          <a:xfrm>
            <a:off x="5945201" y="1129131"/>
            <a:ext cx="1447935" cy="45719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Rounded Rectangle 21"/>
          <p:cNvSpPr/>
          <p:nvPr/>
        </p:nvSpPr>
        <p:spPr>
          <a:xfrm>
            <a:off x="6443432" y="2719844"/>
            <a:ext cx="949704" cy="45719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ounded Rectangle 22"/>
          <p:cNvSpPr/>
          <p:nvPr/>
        </p:nvSpPr>
        <p:spPr>
          <a:xfrm>
            <a:off x="4140776" y="4503608"/>
            <a:ext cx="1139920" cy="4571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23"/>
          <p:cNvSpPr/>
          <p:nvPr/>
        </p:nvSpPr>
        <p:spPr>
          <a:xfrm>
            <a:off x="1383611" y="1169283"/>
            <a:ext cx="1989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latin typeface="Cambria" pitchFamily="18" charset="0"/>
                <a:ea typeface="Cambria" pitchFamily="18" charset="0"/>
              </a:rPr>
              <a:t>kemampuan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perusahaan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r"/>
            <a:r>
              <a:rPr lang="en-US" sz="1200" i="1" dirty="0" err="1">
                <a:latin typeface="Cambria" pitchFamily="18" charset="0"/>
                <a:ea typeface="Cambria" pitchFamily="18" charset="0"/>
              </a:rPr>
              <a:t>untuk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memenuhi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kewajiban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jangka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pendek</a:t>
            </a:r>
            <a:endParaRPr lang="en-US" sz="1200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94878" y="3000018"/>
            <a:ext cx="169086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440"/>
              </a:lnSpc>
            </a:pPr>
            <a:r>
              <a:rPr lang="id-ID" sz="1200" i="1" dirty="0">
                <a:latin typeface="Cambria" pitchFamily="18" charset="0"/>
                <a:ea typeface="Cambria" pitchFamily="18" charset="0"/>
              </a:rPr>
              <a:t>mengukur efektivitas </a:t>
            </a:r>
            <a:endParaRPr lang="id-ID" sz="1200" i="1" dirty="0" smtClean="0">
              <a:latin typeface="Cambria" pitchFamily="18" charset="0"/>
              <a:ea typeface="Cambria" pitchFamily="18" charset="0"/>
            </a:endParaRPr>
          </a:p>
          <a:p>
            <a:pPr algn="r">
              <a:lnSpc>
                <a:spcPts val="1440"/>
              </a:lnSpc>
            </a:pPr>
            <a:r>
              <a:rPr lang="id-ID" sz="1200" i="1" dirty="0" smtClean="0">
                <a:latin typeface="Cambria" pitchFamily="18" charset="0"/>
                <a:ea typeface="Cambria" pitchFamily="18" charset="0"/>
              </a:rPr>
              <a:t>perusahaan </a:t>
            </a:r>
            <a:r>
              <a:rPr lang="id-ID" sz="1200" i="1" dirty="0">
                <a:latin typeface="Cambria" pitchFamily="18" charset="0"/>
                <a:ea typeface="Cambria" pitchFamily="18" charset="0"/>
              </a:rPr>
              <a:t>dalam </a:t>
            </a:r>
            <a:endParaRPr lang="id-ID" sz="1200" i="1" dirty="0" smtClean="0">
              <a:latin typeface="Cambria" pitchFamily="18" charset="0"/>
              <a:ea typeface="Cambria" pitchFamily="18" charset="0"/>
            </a:endParaRPr>
          </a:p>
          <a:p>
            <a:pPr algn="r">
              <a:lnSpc>
                <a:spcPts val="1440"/>
              </a:lnSpc>
            </a:pPr>
            <a:r>
              <a:rPr lang="id-ID" sz="1200" i="1" dirty="0" smtClean="0">
                <a:latin typeface="Cambria" pitchFamily="18" charset="0"/>
                <a:ea typeface="Cambria" pitchFamily="18" charset="0"/>
              </a:rPr>
              <a:t>mengelola </a:t>
            </a:r>
            <a:r>
              <a:rPr lang="id-ID" sz="1200" i="1" dirty="0">
                <a:latin typeface="Cambria" pitchFamily="18" charset="0"/>
                <a:ea typeface="Cambria" pitchFamily="18" charset="0"/>
              </a:rPr>
              <a:t>asetnya.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45201" y="1243682"/>
            <a:ext cx="169086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40"/>
              </a:lnSpc>
            </a:pPr>
            <a:r>
              <a:rPr lang="id-ID" sz="1200" i="1" dirty="0">
                <a:latin typeface="Cambria" pitchFamily="18" charset="0"/>
                <a:ea typeface="Cambria" pitchFamily="18" charset="0"/>
              </a:rPr>
              <a:t>mengukur efektivitas </a:t>
            </a:r>
            <a:endParaRPr lang="id-ID" sz="1200" i="1" dirty="0" smtClean="0">
              <a:latin typeface="Cambria" pitchFamily="18" charset="0"/>
              <a:ea typeface="Cambria" pitchFamily="18" charset="0"/>
            </a:endParaRPr>
          </a:p>
          <a:p>
            <a:pPr>
              <a:lnSpc>
                <a:spcPts val="1440"/>
              </a:lnSpc>
            </a:pPr>
            <a:r>
              <a:rPr lang="id-ID" sz="1200" i="1" dirty="0" smtClean="0">
                <a:latin typeface="Cambria" pitchFamily="18" charset="0"/>
                <a:ea typeface="Cambria" pitchFamily="18" charset="0"/>
              </a:rPr>
              <a:t>perusahaan </a:t>
            </a:r>
            <a:r>
              <a:rPr lang="id-ID" sz="1200" i="1" dirty="0">
                <a:latin typeface="Cambria" pitchFamily="18" charset="0"/>
                <a:ea typeface="Cambria" pitchFamily="18" charset="0"/>
              </a:rPr>
              <a:t>dalam </a:t>
            </a:r>
            <a:endParaRPr lang="id-ID" sz="1200" i="1" dirty="0" smtClean="0">
              <a:latin typeface="Cambria" pitchFamily="18" charset="0"/>
              <a:ea typeface="Cambria" pitchFamily="18" charset="0"/>
            </a:endParaRPr>
          </a:p>
          <a:p>
            <a:pPr>
              <a:lnSpc>
                <a:spcPts val="1440"/>
              </a:lnSpc>
            </a:pPr>
            <a:r>
              <a:rPr lang="id-ID" sz="1200" i="1" dirty="0" smtClean="0">
                <a:latin typeface="Cambria" pitchFamily="18" charset="0"/>
                <a:ea typeface="Cambria" pitchFamily="18" charset="0"/>
              </a:rPr>
              <a:t>mengelola utangnya</a:t>
            </a:r>
            <a:r>
              <a:rPr lang="id-ID" sz="1200" i="1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75898" y="2753741"/>
            <a:ext cx="1980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FFCC"/>
              </a:buClr>
            </a:pPr>
            <a:r>
              <a:rPr lang="en-US" sz="1200" i="1" dirty="0" err="1">
                <a:latin typeface="Cambria" pitchFamily="18" charset="0"/>
                <a:ea typeface="Cambria" pitchFamily="18" charset="0"/>
              </a:rPr>
              <a:t>menunjukkan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kemampuan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perusahaan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dalam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endParaRPr lang="id-ID" sz="1200" i="1" dirty="0" smtClean="0">
              <a:latin typeface="Cambria" pitchFamily="18" charset="0"/>
              <a:ea typeface="Cambria" pitchFamily="18" charset="0"/>
            </a:endParaRPr>
          </a:p>
          <a:p>
            <a:pPr>
              <a:buClr>
                <a:srgbClr val="00FFCC"/>
              </a:buClr>
            </a:pPr>
            <a:r>
              <a:rPr lang="en-US" sz="1200" i="1" dirty="0" err="1" smtClean="0">
                <a:latin typeface="Cambria" pitchFamily="18" charset="0"/>
                <a:ea typeface="Cambria" pitchFamily="18" charset="0"/>
              </a:rPr>
              <a:t>menghasilkan</a:t>
            </a:r>
            <a:r>
              <a:rPr lang="en-US" sz="1200" i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laba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717783" y="4503608"/>
            <a:ext cx="3927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 err="1">
                <a:latin typeface="Cambria" pitchFamily="18" charset="0"/>
                <a:ea typeface="Cambria" pitchFamily="18" charset="0"/>
              </a:rPr>
              <a:t>menunjukkan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hubungan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harga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saham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perusahaan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dengan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laba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arus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kas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dan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nilai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buku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per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lembar</a:t>
            </a:r>
            <a:r>
              <a:rPr lang="en-US" sz="1200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i="1" dirty="0" err="1">
                <a:latin typeface="Cambria" pitchFamily="18" charset="0"/>
                <a:ea typeface="Cambria" pitchFamily="18" charset="0"/>
              </a:rPr>
              <a:t>sah</a:t>
            </a:r>
            <a:endParaRPr lang="id-ID" sz="1200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18767" y="-20538"/>
            <a:ext cx="4206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Analisis Kinerja Perusahaan</a:t>
            </a:r>
            <a:endParaRPr lang="id-ID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65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3299336" y="1707654"/>
            <a:ext cx="5868144" cy="3364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940152" y="2912703"/>
            <a:ext cx="300608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d-ID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Likuiditas</a:t>
            </a:r>
          </a:p>
          <a:p>
            <a:pPr algn="ctr"/>
            <a:r>
              <a:rPr lang="id-ID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(Liquidity)</a:t>
            </a:r>
            <a:endParaRPr lang="id-ID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39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58845" y="968591"/>
            <a:ext cx="3456384" cy="1783833"/>
            <a:chOff x="2214000" y="935688"/>
            <a:chExt cx="4716000" cy="2392143"/>
          </a:xfrm>
        </p:grpSpPr>
        <p:grpSp>
          <p:nvGrpSpPr>
            <p:cNvPr id="6" name="Group 5"/>
            <p:cNvGrpSpPr/>
            <p:nvPr/>
          </p:nvGrpSpPr>
          <p:grpSpPr>
            <a:xfrm>
              <a:off x="2214000" y="1275606"/>
              <a:ext cx="4716000" cy="2052225"/>
              <a:chOff x="2096689" y="1167589"/>
              <a:chExt cx="4716000" cy="205222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096689" y="1167589"/>
                <a:ext cx="1656184" cy="72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156505" y="1187715"/>
                <a:ext cx="1656184" cy="72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096689" y="3147814"/>
                <a:ext cx="4716000" cy="72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4175956" y="935688"/>
              <a:ext cx="792088" cy="7920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Isosceles Triangle 5"/>
            <p:cNvSpPr/>
            <p:nvPr/>
          </p:nvSpPr>
          <p:spPr>
            <a:xfrm>
              <a:off x="4378686" y="1174627"/>
              <a:ext cx="386628" cy="386210"/>
            </a:xfrm>
            <a:custGeom>
              <a:avLst/>
              <a:gdLst/>
              <a:ahLst/>
              <a:cxnLst/>
              <a:rect l="l" t="t" r="r" b="b"/>
              <a:pathLst>
                <a:path w="3229104" h="3225610">
                  <a:moveTo>
                    <a:pt x="2311104" y="907633"/>
                  </a:moveTo>
                  <a:lnTo>
                    <a:pt x="3229104" y="907633"/>
                  </a:lnTo>
                  <a:lnTo>
                    <a:pt x="1769979" y="3097491"/>
                  </a:lnTo>
                  <a:close/>
                  <a:moveTo>
                    <a:pt x="823" y="907633"/>
                  </a:moveTo>
                  <a:lnTo>
                    <a:pt x="918823" y="907633"/>
                  </a:lnTo>
                  <a:lnTo>
                    <a:pt x="1498048" y="3135591"/>
                  </a:lnTo>
                  <a:close/>
                  <a:moveTo>
                    <a:pt x="1036980" y="907632"/>
                  </a:moveTo>
                  <a:lnTo>
                    <a:pt x="2192122" y="907632"/>
                  </a:lnTo>
                  <a:lnTo>
                    <a:pt x="1614551" y="3225610"/>
                  </a:lnTo>
                  <a:close/>
                  <a:moveTo>
                    <a:pt x="2769693" y="0"/>
                  </a:moveTo>
                  <a:lnTo>
                    <a:pt x="3229104" y="792088"/>
                  </a:lnTo>
                  <a:lnTo>
                    <a:pt x="2310282" y="792088"/>
                  </a:lnTo>
                  <a:close/>
                  <a:moveTo>
                    <a:pt x="1732713" y="0"/>
                  </a:moveTo>
                  <a:lnTo>
                    <a:pt x="2651535" y="0"/>
                  </a:lnTo>
                  <a:lnTo>
                    <a:pt x="2192124" y="792088"/>
                  </a:lnTo>
                  <a:close/>
                  <a:moveTo>
                    <a:pt x="1614553" y="0"/>
                  </a:moveTo>
                  <a:lnTo>
                    <a:pt x="2073964" y="792088"/>
                  </a:lnTo>
                  <a:lnTo>
                    <a:pt x="1155142" y="792088"/>
                  </a:lnTo>
                  <a:close/>
                  <a:moveTo>
                    <a:pt x="577571" y="0"/>
                  </a:moveTo>
                  <a:lnTo>
                    <a:pt x="1496393" y="0"/>
                  </a:lnTo>
                  <a:lnTo>
                    <a:pt x="1036982" y="792088"/>
                  </a:lnTo>
                  <a:close/>
                  <a:moveTo>
                    <a:pt x="459411" y="0"/>
                  </a:moveTo>
                  <a:lnTo>
                    <a:pt x="918822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chemeClr val="bg1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845413" y="1518610"/>
            <a:ext cx="3083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Rasio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likuiditas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menunjukkan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kemampuan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perusahaan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untuk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memenuhi</a:t>
            </a:r>
            <a:r>
              <a:rPr lang="en-US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kewajiban</a:t>
            </a:r>
            <a:r>
              <a:rPr lang="en-US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id-ID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en-US" dirty="0" err="1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jangka</a:t>
            </a:r>
            <a:r>
              <a:rPr lang="en-US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pendek</a:t>
            </a:r>
            <a:endParaRPr lang="en-US" dirty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490500" y="3325126"/>
            <a:ext cx="605031" cy="467700"/>
            <a:chOff x="2238777" y="3003798"/>
            <a:chExt cx="605031" cy="467700"/>
          </a:xfrm>
        </p:grpSpPr>
        <p:sp>
          <p:nvSpPr>
            <p:cNvPr id="15" name="Isosceles Triangle 5">
              <a:extLst>
                <a:ext uri="{FF2B5EF4-FFF2-40B4-BE49-F238E27FC236}">
                  <a16:creationId xmlns="" xmlns:a16="http://schemas.microsoft.com/office/drawing/2014/main" id="{A94A6A02-78B6-4CE5-816A-8E103A63AC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8777" y="3102117"/>
              <a:ext cx="274662" cy="274365"/>
            </a:xfrm>
            <a:custGeom>
              <a:avLst/>
              <a:gdLst/>
              <a:ahLst/>
              <a:cxnLst/>
              <a:rect l="l" t="t" r="r" b="b"/>
              <a:pathLst>
                <a:path w="3229104" h="3225610">
                  <a:moveTo>
                    <a:pt x="2311104" y="907633"/>
                  </a:moveTo>
                  <a:lnTo>
                    <a:pt x="3229104" y="907633"/>
                  </a:lnTo>
                  <a:lnTo>
                    <a:pt x="1769979" y="3097491"/>
                  </a:lnTo>
                  <a:close/>
                  <a:moveTo>
                    <a:pt x="823" y="907633"/>
                  </a:moveTo>
                  <a:lnTo>
                    <a:pt x="918823" y="907633"/>
                  </a:lnTo>
                  <a:lnTo>
                    <a:pt x="1498048" y="3135591"/>
                  </a:lnTo>
                  <a:close/>
                  <a:moveTo>
                    <a:pt x="1036980" y="907632"/>
                  </a:moveTo>
                  <a:lnTo>
                    <a:pt x="2192122" y="907632"/>
                  </a:lnTo>
                  <a:lnTo>
                    <a:pt x="1614551" y="3225610"/>
                  </a:lnTo>
                  <a:close/>
                  <a:moveTo>
                    <a:pt x="2769693" y="0"/>
                  </a:moveTo>
                  <a:lnTo>
                    <a:pt x="3229104" y="792088"/>
                  </a:lnTo>
                  <a:lnTo>
                    <a:pt x="2310282" y="792088"/>
                  </a:lnTo>
                  <a:close/>
                  <a:moveTo>
                    <a:pt x="1732713" y="0"/>
                  </a:moveTo>
                  <a:lnTo>
                    <a:pt x="2651535" y="0"/>
                  </a:lnTo>
                  <a:lnTo>
                    <a:pt x="2192124" y="792088"/>
                  </a:lnTo>
                  <a:close/>
                  <a:moveTo>
                    <a:pt x="1614553" y="0"/>
                  </a:moveTo>
                  <a:lnTo>
                    <a:pt x="2073964" y="792088"/>
                  </a:lnTo>
                  <a:lnTo>
                    <a:pt x="1155142" y="792088"/>
                  </a:lnTo>
                  <a:close/>
                  <a:moveTo>
                    <a:pt x="577571" y="0"/>
                  </a:moveTo>
                  <a:lnTo>
                    <a:pt x="1496393" y="0"/>
                  </a:lnTo>
                  <a:lnTo>
                    <a:pt x="1036982" y="792088"/>
                  </a:lnTo>
                  <a:close/>
                  <a:moveTo>
                    <a:pt x="459411" y="0"/>
                  </a:moveTo>
                  <a:lnTo>
                    <a:pt x="918822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376108" y="3003798"/>
              <a:ext cx="467700" cy="467700"/>
            </a:xfrm>
            <a:prstGeom prst="ellipse">
              <a:avLst/>
            </a:prstGeom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Isosceles Triangle 5">
              <a:extLst>
                <a:ext uri="{FF2B5EF4-FFF2-40B4-BE49-F238E27FC236}">
                  <a16:creationId xmlns="" xmlns:a16="http://schemas.microsoft.com/office/drawing/2014/main" id="{A94A6A02-78B6-4CE5-816A-8E103A63AC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2787" y="3141105"/>
              <a:ext cx="274662" cy="274365"/>
            </a:xfrm>
            <a:custGeom>
              <a:avLst/>
              <a:gdLst/>
              <a:ahLst/>
              <a:cxnLst/>
              <a:rect l="l" t="t" r="r" b="b"/>
              <a:pathLst>
                <a:path w="3229104" h="3225610">
                  <a:moveTo>
                    <a:pt x="2311104" y="907633"/>
                  </a:moveTo>
                  <a:lnTo>
                    <a:pt x="3229104" y="907633"/>
                  </a:lnTo>
                  <a:lnTo>
                    <a:pt x="1769979" y="3097491"/>
                  </a:lnTo>
                  <a:close/>
                  <a:moveTo>
                    <a:pt x="823" y="907633"/>
                  </a:moveTo>
                  <a:lnTo>
                    <a:pt x="918823" y="907633"/>
                  </a:lnTo>
                  <a:lnTo>
                    <a:pt x="1498048" y="3135591"/>
                  </a:lnTo>
                  <a:close/>
                  <a:moveTo>
                    <a:pt x="1036980" y="907632"/>
                  </a:moveTo>
                  <a:lnTo>
                    <a:pt x="2192122" y="907632"/>
                  </a:lnTo>
                  <a:lnTo>
                    <a:pt x="1614551" y="3225610"/>
                  </a:lnTo>
                  <a:close/>
                  <a:moveTo>
                    <a:pt x="2769693" y="0"/>
                  </a:moveTo>
                  <a:lnTo>
                    <a:pt x="3229104" y="792088"/>
                  </a:lnTo>
                  <a:lnTo>
                    <a:pt x="2310282" y="792088"/>
                  </a:lnTo>
                  <a:close/>
                  <a:moveTo>
                    <a:pt x="1732713" y="0"/>
                  </a:moveTo>
                  <a:lnTo>
                    <a:pt x="2651535" y="0"/>
                  </a:lnTo>
                  <a:lnTo>
                    <a:pt x="2192124" y="792088"/>
                  </a:lnTo>
                  <a:close/>
                  <a:moveTo>
                    <a:pt x="1614553" y="0"/>
                  </a:moveTo>
                  <a:lnTo>
                    <a:pt x="2073964" y="792088"/>
                  </a:lnTo>
                  <a:lnTo>
                    <a:pt x="1155142" y="792088"/>
                  </a:lnTo>
                  <a:close/>
                  <a:moveTo>
                    <a:pt x="577571" y="0"/>
                  </a:moveTo>
                  <a:lnTo>
                    <a:pt x="1496393" y="0"/>
                  </a:lnTo>
                  <a:lnTo>
                    <a:pt x="1036982" y="792088"/>
                  </a:lnTo>
                  <a:close/>
                  <a:moveTo>
                    <a:pt x="459411" y="0"/>
                  </a:moveTo>
                  <a:lnTo>
                    <a:pt x="918822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chemeClr val="bg1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626144" y="3347073"/>
            <a:ext cx="605031" cy="467700"/>
            <a:chOff x="2238777" y="3003798"/>
            <a:chExt cx="605031" cy="467700"/>
          </a:xfrm>
        </p:grpSpPr>
        <p:sp>
          <p:nvSpPr>
            <p:cNvPr id="20" name="Isosceles Triangle 5">
              <a:extLst>
                <a:ext uri="{FF2B5EF4-FFF2-40B4-BE49-F238E27FC236}">
                  <a16:creationId xmlns="" xmlns:a16="http://schemas.microsoft.com/office/drawing/2014/main" id="{A94A6A02-78B6-4CE5-816A-8E103A63AC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8777" y="3102117"/>
              <a:ext cx="274662" cy="274365"/>
            </a:xfrm>
            <a:custGeom>
              <a:avLst/>
              <a:gdLst/>
              <a:ahLst/>
              <a:cxnLst/>
              <a:rect l="l" t="t" r="r" b="b"/>
              <a:pathLst>
                <a:path w="3229104" h="3225610">
                  <a:moveTo>
                    <a:pt x="2311104" y="907633"/>
                  </a:moveTo>
                  <a:lnTo>
                    <a:pt x="3229104" y="907633"/>
                  </a:lnTo>
                  <a:lnTo>
                    <a:pt x="1769979" y="3097491"/>
                  </a:lnTo>
                  <a:close/>
                  <a:moveTo>
                    <a:pt x="823" y="907633"/>
                  </a:moveTo>
                  <a:lnTo>
                    <a:pt x="918823" y="907633"/>
                  </a:lnTo>
                  <a:lnTo>
                    <a:pt x="1498048" y="3135591"/>
                  </a:lnTo>
                  <a:close/>
                  <a:moveTo>
                    <a:pt x="1036980" y="907632"/>
                  </a:moveTo>
                  <a:lnTo>
                    <a:pt x="2192122" y="907632"/>
                  </a:lnTo>
                  <a:lnTo>
                    <a:pt x="1614551" y="3225610"/>
                  </a:lnTo>
                  <a:close/>
                  <a:moveTo>
                    <a:pt x="2769693" y="0"/>
                  </a:moveTo>
                  <a:lnTo>
                    <a:pt x="3229104" y="792088"/>
                  </a:lnTo>
                  <a:lnTo>
                    <a:pt x="2310282" y="792088"/>
                  </a:lnTo>
                  <a:close/>
                  <a:moveTo>
                    <a:pt x="1732713" y="0"/>
                  </a:moveTo>
                  <a:lnTo>
                    <a:pt x="2651535" y="0"/>
                  </a:lnTo>
                  <a:lnTo>
                    <a:pt x="2192124" y="792088"/>
                  </a:lnTo>
                  <a:close/>
                  <a:moveTo>
                    <a:pt x="1614553" y="0"/>
                  </a:moveTo>
                  <a:lnTo>
                    <a:pt x="2073964" y="792088"/>
                  </a:lnTo>
                  <a:lnTo>
                    <a:pt x="1155142" y="792088"/>
                  </a:lnTo>
                  <a:close/>
                  <a:moveTo>
                    <a:pt x="577571" y="0"/>
                  </a:moveTo>
                  <a:lnTo>
                    <a:pt x="1496393" y="0"/>
                  </a:lnTo>
                  <a:lnTo>
                    <a:pt x="1036982" y="792088"/>
                  </a:lnTo>
                  <a:close/>
                  <a:moveTo>
                    <a:pt x="459411" y="0"/>
                  </a:moveTo>
                  <a:lnTo>
                    <a:pt x="918822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376108" y="3003798"/>
              <a:ext cx="467700" cy="467700"/>
            </a:xfrm>
            <a:prstGeom prst="ellipse">
              <a:avLst/>
            </a:prstGeom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Isosceles Triangle 5">
              <a:extLst>
                <a:ext uri="{FF2B5EF4-FFF2-40B4-BE49-F238E27FC236}">
                  <a16:creationId xmlns="" xmlns:a16="http://schemas.microsoft.com/office/drawing/2014/main" id="{A94A6A02-78B6-4CE5-816A-8E103A63AC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2787" y="3141105"/>
              <a:ext cx="274662" cy="274365"/>
            </a:xfrm>
            <a:custGeom>
              <a:avLst/>
              <a:gdLst/>
              <a:ahLst/>
              <a:cxnLst/>
              <a:rect l="l" t="t" r="r" b="b"/>
              <a:pathLst>
                <a:path w="3229104" h="3225610">
                  <a:moveTo>
                    <a:pt x="2311104" y="907633"/>
                  </a:moveTo>
                  <a:lnTo>
                    <a:pt x="3229104" y="907633"/>
                  </a:lnTo>
                  <a:lnTo>
                    <a:pt x="1769979" y="3097491"/>
                  </a:lnTo>
                  <a:close/>
                  <a:moveTo>
                    <a:pt x="823" y="907633"/>
                  </a:moveTo>
                  <a:lnTo>
                    <a:pt x="918823" y="907633"/>
                  </a:lnTo>
                  <a:lnTo>
                    <a:pt x="1498048" y="3135591"/>
                  </a:lnTo>
                  <a:close/>
                  <a:moveTo>
                    <a:pt x="1036980" y="907632"/>
                  </a:moveTo>
                  <a:lnTo>
                    <a:pt x="2192122" y="907632"/>
                  </a:lnTo>
                  <a:lnTo>
                    <a:pt x="1614551" y="3225610"/>
                  </a:lnTo>
                  <a:close/>
                  <a:moveTo>
                    <a:pt x="2769693" y="0"/>
                  </a:moveTo>
                  <a:lnTo>
                    <a:pt x="3229104" y="792088"/>
                  </a:lnTo>
                  <a:lnTo>
                    <a:pt x="2310282" y="792088"/>
                  </a:lnTo>
                  <a:close/>
                  <a:moveTo>
                    <a:pt x="1732713" y="0"/>
                  </a:moveTo>
                  <a:lnTo>
                    <a:pt x="2651535" y="0"/>
                  </a:lnTo>
                  <a:lnTo>
                    <a:pt x="2192124" y="792088"/>
                  </a:lnTo>
                  <a:close/>
                  <a:moveTo>
                    <a:pt x="1614553" y="0"/>
                  </a:moveTo>
                  <a:lnTo>
                    <a:pt x="2073964" y="792088"/>
                  </a:lnTo>
                  <a:lnTo>
                    <a:pt x="1155142" y="792088"/>
                  </a:lnTo>
                  <a:close/>
                  <a:moveTo>
                    <a:pt x="577571" y="0"/>
                  </a:moveTo>
                  <a:lnTo>
                    <a:pt x="1496393" y="0"/>
                  </a:lnTo>
                  <a:lnTo>
                    <a:pt x="1036982" y="792088"/>
                  </a:lnTo>
                  <a:close/>
                  <a:moveTo>
                    <a:pt x="459411" y="0"/>
                  </a:moveTo>
                  <a:lnTo>
                    <a:pt x="918822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chemeClr val="bg1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2419595" y="3876459"/>
            <a:ext cx="27468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</a:rPr>
              <a:t>Current Ratio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19499" y="3880258"/>
            <a:ext cx="23759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</a:rPr>
              <a:t>Quick</a:t>
            </a:r>
            <a:r>
              <a:rPr lang="id-ID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</a:rPr>
              <a:t> Ratio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785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63688" y="123478"/>
            <a:ext cx="3528392" cy="10081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1462936" cy="699542"/>
          </a:xfrm>
        </p:spPr>
        <p:txBody>
          <a:bodyPr/>
          <a:lstStyle/>
          <a:p>
            <a:r>
              <a:rPr lang="id-ID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</a:rPr>
              <a:t>Liquidity </a:t>
            </a:r>
            <a:br>
              <a:rPr lang="id-ID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8" t="34370" r="4700" b="53620"/>
          <a:stretch/>
        </p:blipFill>
        <p:spPr>
          <a:xfrm>
            <a:off x="1907704" y="267494"/>
            <a:ext cx="3247482" cy="766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2" t="34370" r="4700" b="38370"/>
          <a:stretch/>
        </p:blipFill>
        <p:spPr>
          <a:xfrm>
            <a:off x="1893895" y="3334307"/>
            <a:ext cx="2736304" cy="12887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80112" y="123478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Current ratio </a:t>
            </a:r>
            <a:r>
              <a:rPr lang="en-US" dirty="0" err="1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mengindikasikan</a:t>
            </a:r>
            <a:r>
              <a:rPr lang="en-US" dirty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besarnya</a:t>
            </a:r>
            <a:r>
              <a:rPr lang="en-US" dirty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utang</a:t>
            </a:r>
            <a:r>
              <a:rPr lang="en-US" dirty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lancar</a:t>
            </a:r>
            <a:r>
              <a:rPr lang="en-US" dirty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utang</a:t>
            </a:r>
            <a:r>
              <a:rPr lang="en-US" dirty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id-ID" dirty="0" smtClean="0">
              <a:solidFill>
                <a:srgbClr val="00B05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n-US" dirty="0" err="1" smtClean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jangka</a:t>
            </a:r>
            <a:r>
              <a:rPr lang="en-US" dirty="0" smtClean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pendek</a:t>
            </a:r>
            <a:r>
              <a:rPr lang="en-US" dirty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) yang </a:t>
            </a:r>
            <a:r>
              <a:rPr lang="en-US" dirty="0" err="1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mampu</a:t>
            </a:r>
            <a:r>
              <a:rPr lang="en-US" dirty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ditutup</a:t>
            </a:r>
            <a:r>
              <a:rPr lang="en-US" dirty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oleh</a:t>
            </a:r>
            <a:r>
              <a:rPr lang="en-US" dirty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aktiva</a:t>
            </a:r>
            <a:r>
              <a:rPr lang="en-US" dirty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lancar</a:t>
            </a:r>
            <a:endParaRPr lang="en-US" dirty="0">
              <a:solidFill>
                <a:srgbClr val="00B05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3939" y="2730681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Contoh:</a:t>
            </a:r>
            <a:endParaRPr lang="id-ID" dirty="0"/>
          </a:p>
        </p:txBody>
      </p:sp>
      <p:sp>
        <p:nvSpPr>
          <p:cNvPr id="3" name="Rectangle 2"/>
          <p:cNvSpPr/>
          <p:nvPr/>
        </p:nvSpPr>
        <p:spPr>
          <a:xfrm>
            <a:off x="1754024" y="1323807"/>
            <a:ext cx="3401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i="1" dirty="0">
                <a:latin typeface="Cambria" pitchFamily="18" charset="0"/>
                <a:ea typeface="Cambria" pitchFamily="18" charset="0"/>
              </a:rPr>
              <a:t>Current ratio menunjukkan berapa kali </a:t>
            </a:r>
            <a:endParaRPr lang="id-ID" sz="1400" i="1" dirty="0" smtClean="0">
              <a:latin typeface="Cambria" pitchFamily="18" charset="0"/>
              <a:ea typeface="Cambria" pitchFamily="18" charset="0"/>
            </a:endParaRPr>
          </a:p>
          <a:p>
            <a:r>
              <a:rPr lang="id-ID" sz="1400" i="1" dirty="0" smtClean="0">
                <a:latin typeface="Cambria" pitchFamily="18" charset="0"/>
                <a:ea typeface="Cambria" pitchFamily="18" charset="0"/>
              </a:rPr>
              <a:t>current </a:t>
            </a:r>
            <a:r>
              <a:rPr lang="id-ID" sz="1400" i="1" dirty="0">
                <a:latin typeface="Cambria" pitchFamily="18" charset="0"/>
                <a:ea typeface="Cambria" pitchFamily="18" charset="0"/>
              </a:rPr>
              <a:t>asset (dalam jangka pendek bisa diubah menjadi kas) mampu </a:t>
            </a:r>
            <a:r>
              <a:rPr lang="id-ID" sz="1400" i="1" dirty="0" smtClean="0">
                <a:latin typeface="Cambria" pitchFamily="18" charset="0"/>
                <a:ea typeface="Cambria" pitchFamily="18" charset="0"/>
              </a:rPr>
              <a:t>membayar</a:t>
            </a:r>
          </a:p>
          <a:p>
            <a:r>
              <a:rPr lang="id-ID" sz="1400" i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id-ID" sz="1400" i="1" dirty="0">
                <a:latin typeface="Cambria" pitchFamily="18" charset="0"/>
                <a:ea typeface="Cambria" pitchFamily="18" charset="0"/>
              </a:rPr>
              <a:t>current liabilities.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8024" y="3563193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Aset lancar mampu </a:t>
            </a:r>
          </a:p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membayar utang lancar sebesar 4,03 kali</a:t>
            </a:r>
            <a:endParaRPr lang="id-ID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="" xmlns:a16="http://schemas.microsoft.com/office/drawing/2014/main" id="{5931BEFB-8EF9-43F8-A3CE-4622D105227D}"/>
              </a:ext>
            </a:extLst>
          </p:cNvPr>
          <p:cNvSpPr/>
          <p:nvPr/>
        </p:nvSpPr>
        <p:spPr>
          <a:xfrm>
            <a:off x="6519093" y="1995686"/>
            <a:ext cx="1648697" cy="128934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Freeform 32">
            <a:extLst>
              <a:ext uri="{FF2B5EF4-FFF2-40B4-BE49-F238E27FC236}">
                <a16:creationId xmlns="" xmlns:a16="http://schemas.microsoft.com/office/drawing/2014/main" id="{320835CE-949B-498D-B85F-ED43A8C874B3}"/>
              </a:ext>
            </a:extLst>
          </p:cNvPr>
          <p:cNvSpPr/>
          <p:nvPr/>
        </p:nvSpPr>
        <p:spPr>
          <a:xfrm flipH="1">
            <a:off x="8388424" y="1710209"/>
            <a:ext cx="408033" cy="498325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6383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93383" y="267494"/>
            <a:ext cx="4130745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1462936" cy="699542"/>
          </a:xfrm>
        </p:spPr>
        <p:txBody>
          <a:bodyPr/>
          <a:lstStyle/>
          <a:p>
            <a:r>
              <a:rPr lang="id-ID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</a:rPr>
              <a:t>Liquidity </a:t>
            </a:r>
            <a:br>
              <a:rPr lang="id-ID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0246" r="13382" b="49332"/>
          <a:stretch/>
        </p:blipFill>
        <p:spPr bwMode="auto">
          <a:xfrm>
            <a:off x="1730609" y="369134"/>
            <a:ext cx="3816424" cy="87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0246" r="13382" b="32873"/>
          <a:stretch/>
        </p:blipFill>
        <p:spPr bwMode="auto">
          <a:xfrm>
            <a:off x="1730609" y="3651870"/>
            <a:ext cx="314049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30609" y="3190687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Contoh:</a:t>
            </a:r>
            <a:endParaRPr lang="id-ID" dirty="0"/>
          </a:p>
        </p:txBody>
      </p:sp>
      <p:sp>
        <p:nvSpPr>
          <p:cNvPr id="8" name="TextBox 7"/>
          <p:cNvSpPr txBox="1"/>
          <p:nvPr/>
        </p:nvSpPr>
        <p:spPr>
          <a:xfrm>
            <a:off x="2074579" y="1559471"/>
            <a:ext cx="3168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i="1" dirty="0" smtClean="0">
                <a:latin typeface="Cambria" pitchFamily="18" charset="0"/>
                <a:ea typeface="Cambria" pitchFamily="18" charset="0"/>
              </a:rPr>
              <a:t>Inventory (sediaan) dikeluarkan </a:t>
            </a:r>
          </a:p>
          <a:p>
            <a:r>
              <a:rPr lang="id-ID" sz="1600" i="1" dirty="0" smtClean="0">
                <a:latin typeface="Cambria" pitchFamily="18" charset="0"/>
                <a:ea typeface="Cambria" pitchFamily="18" charset="0"/>
              </a:rPr>
              <a:t>dari perhitungan karena inventory untuk bisa menjadi kas membutuhkan waktu yang lama.</a:t>
            </a:r>
          </a:p>
          <a:p>
            <a:r>
              <a:rPr lang="id-ID" sz="1600" i="1" dirty="0" smtClean="0">
                <a:latin typeface="Cambria" pitchFamily="18" charset="0"/>
                <a:ea typeface="Cambria" pitchFamily="18" charset="0"/>
              </a:rPr>
              <a:t>(barang dijual </a:t>
            </a:r>
            <a:r>
              <a:rPr lang="id-ID" sz="1600" i="1" dirty="0" smtClean="0">
                <a:latin typeface="Cambria" pitchFamily="18" charset="0"/>
                <a:ea typeface="Cambria" pitchFamily="18" charset="0"/>
                <a:sym typeface="Wingdings" pitchFamily="2" charset="2"/>
              </a:rPr>
              <a:t> Piutang  </a:t>
            </a:r>
          </a:p>
          <a:p>
            <a:r>
              <a:rPr lang="id-ID" sz="1600" i="1" dirty="0" smtClean="0">
                <a:latin typeface="Cambria" pitchFamily="18" charset="0"/>
                <a:ea typeface="Cambria" pitchFamily="18" charset="0"/>
                <a:sym typeface="Wingdings" pitchFamily="2" charset="2"/>
              </a:rPr>
              <a:t>ditagih  kas)</a:t>
            </a:r>
            <a:endParaRPr lang="id-ID" sz="1600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4048" y="3877563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Aset lancar mampu </a:t>
            </a:r>
          </a:p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membayar utang lancar secara cepat  sebesar </a:t>
            </a:r>
          </a:p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3,54 kali</a:t>
            </a:r>
            <a:endParaRPr lang="id-ID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="" xmlns:a16="http://schemas.microsoft.com/office/drawing/2014/main" id="{5931BEFB-8EF9-43F8-A3CE-4622D105227D}"/>
              </a:ext>
            </a:extLst>
          </p:cNvPr>
          <p:cNvSpPr/>
          <p:nvPr/>
        </p:nvSpPr>
        <p:spPr>
          <a:xfrm>
            <a:off x="6298690" y="1559471"/>
            <a:ext cx="2305758" cy="181588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Freeform 32">
            <a:extLst>
              <a:ext uri="{FF2B5EF4-FFF2-40B4-BE49-F238E27FC236}">
                <a16:creationId xmlns="" xmlns:a16="http://schemas.microsoft.com/office/drawing/2014/main" id="{320835CE-949B-498D-B85F-ED43A8C874B3}"/>
              </a:ext>
            </a:extLst>
          </p:cNvPr>
          <p:cNvSpPr/>
          <p:nvPr/>
        </p:nvSpPr>
        <p:spPr>
          <a:xfrm flipH="1">
            <a:off x="8434915" y="1075130"/>
            <a:ext cx="408033" cy="498325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8555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3318988" y="1747272"/>
            <a:ext cx="5814460" cy="342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312302" y="2980511"/>
            <a:ext cx="394021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d-ID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Manajemen Aset</a:t>
            </a:r>
          </a:p>
          <a:p>
            <a:pPr algn="ctr"/>
            <a:r>
              <a:rPr lang="id-ID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(Asset Management)</a:t>
            </a:r>
            <a:endParaRPr lang="id-ID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67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404356" y="3798176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60960" y="195486"/>
            <a:ext cx="2267744" cy="69954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Asset </a:t>
            </a:r>
            <a:b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Management </a:t>
            </a:r>
            <a:b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 1"/>
          <p:cNvSpPr/>
          <p:nvPr/>
        </p:nvSpPr>
        <p:spPr>
          <a:xfrm>
            <a:off x="3275856" y="1203598"/>
            <a:ext cx="4158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000" dirty="0">
                <a:latin typeface="Cambria" pitchFamily="18" charset="0"/>
                <a:ea typeface="Cambria" pitchFamily="18" charset="0"/>
              </a:rPr>
              <a:t>Asset management ratio mengukur efektivitas perusahaan dalam </a:t>
            </a:r>
            <a:endParaRPr lang="id-ID" sz="2000" dirty="0" smtClean="0"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id-ID" sz="2000" dirty="0" smtClean="0">
                <a:latin typeface="Cambria" pitchFamily="18" charset="0"/>
                <a:ea typeface="Cambria" pitchFamily="18" charset="0"/>
              </a:rPr>
              <a:t>mengelola </a:t>
            </a:r>
            <a:r>
              <a:rPr lang="id-ID" sz="2000" dirty="0">
                <a:latin typeface="Cambria" pitchFamily="18" charset="0"/>
                <a:ea typeface="Cambria" pitchFamily="18" charset="0"/>
              </a:rPr>
              <a:t>asetnya.</a:t>
            </a:r>
          </a:p>
        </p:txBody>
      </p:sp>
      <p:sp>
        <p:nvSpPr>
          <p:cNvPr id="3" name="Oval 2"/>
          <p:cNvSpPr/>
          <p:nvPr/>
        </p:nvSpPr>
        <p:spPr>
          <a:xfrm>
            <a:off x="4905164" y="555526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xmlns="" id="{A04E2F38-536B-456C-8D37-CAD59768CF0F}"/>
              </a:ext>
            </a:extLst>
          </p:cNvPr>
          <p:cNvSpPr/>
          <p:nvPr/>
        </p:nvSpPr>
        <p:spPr>
          <a:xfrm>
            <a:off x="6571750" y="3920842"/>
            <a:ext cx="412168" cy="402739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347864" y="879562"/>
            <a:ext cx="1413284" cy="95798"/>
          </a:xfrm>
          <a:prstGeom prst="roundRect">
            <a:avLst/>
          </a:prstGeom>
          <a:ln w="57150"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5796136" y="889722"/>
            <a:ext cx="1413284" cy="95798"/>
          </a:xfrm>
          <a:prstGeom prst="roundRect">
            <a:avLst/>
          </a:prstGeom>
          <a:ln w="57150"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ounded Rectangle 8"/>
          <p:cNvSpPr/>
          <p:nvPr/>
        </p:nvSpPr>
        <p:spPr>
          <a:xfrm>
            <a:off x="3347864" y="2222162"/>
            <a:ext cx="3960440" cy="95798"/>
          </a:xfrm>
          <a:prstGeom prst="roundRect">
            <a:avLst/>
          </a:prstGeom>
          <a:ln w="57150"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2501667" y="2435172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7375852" y="2407012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xmlns="" id="{F4F1F57B-1599-4D9F-A732-54FAE2384B4A}"/>
              </a:ext>
            </a:extLst>
          </p:cNvPr>
          <p:cNvSpPr>
            <a:spLocks noChangeAspect="1"/>
          </p:cNvSpPr>
          <p:nvPr/>
        </p:nvSpPr>
        <p:spPr>
          <a:xfrm rot="2160000">
            <a:off x="7591700" y="2446750"/>
            <a:ext cx="349516" cy="502829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xmlns="" id="{9E7B0218-0F3B-4D68-BC27-66FB61A4F8D4}"/>
              </a:ext>
            </a:extLst>
          </p:cNvPr>
          <p:cNvSpPr/>
          <p:nvPr/>
        </p:nvSpPr>
        <p:spPr>
          <a:xfrm rot="18900000">
            <a:off x="2755209" y="2548088"/>
            <a:ext cx="204348" cy="457764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13294" y="3210530"/>
            <a:ext cx="21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Inventory Turnover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44208" y="3182370"/>
            <a:ext cx="237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Day Sales Outstanding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278642" y="4443958"/>
            <a:ext cx="299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Fixed Assets Turnover Ratio </a:t>
            </a:r>
            <a:endParaRPr lang="id-ID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35454" y="4439646"/>
            <a:ext cx="3007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Total  Assets Turnover Ratio </a:t>
            </a:r>
            <a:endParaRPr lang="id-ID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17997" y="3798176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Freeform 53">
            <a:extLst>
              <a:ext uri="{FF2B5EF4-FFF2-40B4-BE49-F238E27FC236}">
                <a16:creationId xmlns:a16="http://schemas.microsoft.com/office/drawing/2014/main" xmlns="" id="{29A676D8-F540-43A7-BE35-4CE6865608DA}"/>
              </a:ext>
            </a:extLst>
          </p:cNvPr>
          <p:cNvSpPr/>
          <p:nvPr/>
        </p:nvSpPr>
        <p:spPr>
          <a:xfrm>
            <a:off x="5103214" y="649898"/>
            <a:ext cx="350856" cy="479647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Freeform 55">
            <a:extLst>
              <a:ext uri="{FF2B5EF4-FFF2-40B4-BE49-F238E27FC236}">
                <a16:creationId xmlns:a16="http://schemas.microsoft.com/office/drawing/2014/main" xmlns="" id="{28382F2D-287E-43AC-B44E-7E7CF9437140}"/>
              </a:ext>
            </a:extLst>
          </p:cNvPr>
          <p:cNvSpPr/>
          <p:nvPr/>
        </p:nvSpPr>
        <p:spPr>
          <a:xfrm>
            <a:off x="2974386" y="3899000"/>
            <a:ext cx="222004" cy="48335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2684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850688" y="113496"/>
            <a:ext cx="3988648" cy="9553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60960" y="195486"/>
            <a:ext cx="2267744" cy="69954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Asset </a:t>
            </a:r>
            <a:b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Management </a:t>
            </a:r>
            <a:b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7464629" y="68200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xmlns="" id="{9E7B0218-0F3B-4D68-BC27-66FB61A4F8D4}"/>
              </a:ext>
            </a:extLst>
          </p:cNvPr>
          <p:cNvSpPr/>
          <p:nvPr/>
        </p:nvSpPr>
        <p:spPr>
          <a:xfrm rot="18900000">
            <a:off x="7718171" y="181116"/>
            <a:ext cx="204348" cy="457764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76256" y="843558"/>
            <a:ext cx="21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Inventory Turnover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2" t="46791" r="15552" b="42856"/>
          <a:stretch/>
        </p:blipFill>
        <p:spPr bwMode="auto">
          <a:xfrm>
            <a:off x="1994704" y="248188"/>
            <a:ext cx="3679764" cy="6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3" t="46791" r="9764" b="26605"/>
          <a:stretch/>
        </p:blipFill>
        <p:spPr bwMode="auto">
          <a:xfrm>
            <a:off x="1850688" y="3687003"/>
            <a:ext cx="320734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35696" y="3317671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Contoh:</a:t>
            </a:r>
            <a:endParaRPr lang="id-ID" dirty="0"/>
          </a:p>
        </p:txBody>
      </p:sp>
      <p:sp>
        <p:nvSpPr>
          <p:cNvPr id="21" name="Rectangle 20"/>
          <p:cNvSpPr/>
          <p:nvPr/>
        </p:nvSpPr>
        <p:spPr>
          <a:xfrm>
            <a:off x="1823760" y="1212890"/>
            <a:ext cx="4015576" cy="1202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i="1" dirty="0">
                <a:latin typeface="Cambria" pitchFamily="18" charset="0"/>
                <a:ea typeface="Cambria" pitchFamily="18" charset="0"/>
              </a:rPr>
              <a:t>Inventory turnover ratio </a:t>
            </a:r>
            <a:r>
              <a:rPr lang="en-US" i="1" dirty="0" err="1">
                <a:latin typeface="Cambria" pitchFamily="18" charset="0"/>
                <a:ea typeface="Cambria" pitchFamily="18" charset="0"/>
              </a:rPr>
              <a:t>menunjukkan</a:t>
            </a:r>
            <a:r>
              <a:rPr lang="en-US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i="1" dirty="0" err="1">
                <a:latin typeface="Cambria" pitchFamily="18" charset="0"/>
                <a:ea typeface="Cambria" pitchFamily="18" charset="0"/>
              </a:rPr>
              <a:t>berapa</a:t>
            </a:r>
            <a:r>
              <a:rPr lang="en-US" i="1" dirty="0">
                <a:latin typeface="Cambria" pitchFamily="18" charset="0"/>
                <a:ea typeface="Cambria" pitchFamily="18" charset="0"/>
              </a:rPr>
              <a:t> kali inventory </a:t>
            </a:r>
            <a:r>
              <a:rPr lang="en-US" i="1" dirty="0" err="1">
                <a:latin typeface="Cambria" pitchFamily="18" charset="0"/>
                <a:ea typeface="Cambria" pitchFamily="18" charset="0"/>
              </a:rPr>
              <a:t>bisa</a:t>
            </a:r>
            <a:r>
              <a:rPr lang="en-US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i="1" dirty="0" err="1">
                <a:latin typeface="Cambria" pitchFamily="18" charset="0"/>
                <a:ea typeface="Cambria" pitchFamily="18" charset="0"/>
              </a:rPr>
              <a:t>dijual</a:t>
            </a:r>
            <a:r>
              <a:rPr lang="en-US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i="1" dirty="0" err="1">
                <a:latin typeface="Cambria" pitchFamily="18" charset="0"/>
                <a:ea typeface="Cambria" pitchFamily="18" charset="0"/>
              </a:rPr>
              <a:t>dan</a:t>
            </a:r>
            <a:r>
              <a:rPr lang="en-US" i="1" dirty="0">
                <a:latin typeface="Cambria" pitchFamily="18" charset="0"/>
                <a:ea typeface="Cambria" pitchFamily="18" charset="0"/>
              </a:rPr>
              <a:t> </a:t>
            </a:r>
            <a:endParaRPr lang="id-ID" i="1" dirty="0" smtClean="0">
              <a:latin typeface="Cambria" pitchFamily="18" charset="0"/>
              <a:ea typeface="Cambria" pitchFamily="18" charset="0"/>
            </a:endParaRPr>
          </a:p>
          <a:p>
            <a:pPr algn="ctr">
              <a:lnSpc>
                <a:spcPts val="2160"/>
              </a:lnSpc>
            </a:pPr>
            <a:r>
              <a:rPr lang="en-US" i="1" dirty="0" err="1" smtClean="0">
                <a:latin typeface="Cambria" pitchFamily="18" charset="0"/>
                <a:ea typeface="Cambria" pitchFamily="18" charset="0"/>
              </a:rPr>
              <a:t>menjadi</a:t>
            </a:r>
            <a:r>
              <a:rPr lang="en-US" i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i="1" dirty="0">
                <a:latin typeface="Cambria" pitchFamily="18" charset="0"/>
                <a:ea typeface="Cambria" pitchFamily="18" charset="0"/>
              </a:rPr>
              <a:t>inventory </a:t>
            </a:r>
            <a:r>
              <a:rPr lang="en-US" i="1" dirty="0" err="1">
                <a:latin typeface="Cambria" pitchFamily="18" charset="0"/>
                <a:ea typeface="Cambria" pitchFamily="18" charset="0"/>
              </a:rPr>
              <a:t>kembali</a:t>
            </a:r>
            <a:r>
              <a:rPr lang="en-US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i="1" dirty="0" err="1">
                <a:latin typeface="Cambria" pitchFamily="18" charset="0"/>
                <a:ea typeface="Cambria" pitchFamily="18" charset="0"/>
              </a:rPr>
              <a:t>dalam</a:t>
            </a:r>
            <a:r>
              <a:rPr lang="en-US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i="1" dirty="0" err="1">
                <a:latin typeface="Cambria" pitchFamily="18" charset="0"/>
                <a:ea typeface="Cambria" pitchFamily="18" charset="0"/>
              </a:rPr>
              <a:t>kurun</a:t>
            </a:r>
            <a:r>
              <a:rPr lang="en-US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i="1" dirty="0" err="1">
                <a:latin typeface="Cambria" pitchFamily="18" charset="0"/>
                <a:ea typeface="Cambria" pitchFamily="18" charset="0"/>
              </a:rPr>
              <a:t>waktu</a:t>
            </a:r>
            <a:r>
              <a:rPr lang="en-US" i="1" dirty="0">
                <a:latin typeface="Cambria" pitchFamily="18" charset="0"/>
                <a:ea typeface="Cambria" pitchFamily="18" charset="0"/>
              </a:rPr>
              <a:t> 1 </a:t>
            </a:r>
            <a:r>
              <a:rPr lang="en-US" i="1" dirty="0" err="1">
                <a:latin typeface="Cambria" pitchFamily="18" charset="0"/>
                <a:ea typeface="Cambria" pitchFamily="18" charset="0"/>
              </a:rPr>
              <a:t>tahun</a:t>
            </a:r>
            <a:r>
              <a:rPr lang="en-US" i="1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92080" y="4011910"/>
            <a:ext cx="301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>
                <a:latin typeface="Cambria" pitchFamily="18" charset="0"/>
                <a:ea typeface="Cambria" pitchFamily="18" charset="0"/>
              </a:rPr>
              <a:t>perputaran sediaan dalam </a:t>
            </a:r>
            <a:endParaRPr lang="id-ID" dirty="0" smtClean="0"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id-ID" dirty="0" smtClean="0">
                <a:latin typeface="Cambria" pitchFamily="18" charset="0"/>
                <a:ea typeface="Cambria" pitchFamily="18" charset="0"/>
              </a:rPr>
              <a:t>1 </a:t>
            </a:r>
            <a:r>
              <a:rPr lang="id-ID" dirty="0">
                <a:latin typeface="Cambria" pitchFamily="18" charset="0"/>
                <a:ea typeface="Cambria" pitchFamily="18" charset="0"/>
              </a:rPr>
              <a:t>tahun sebanyak </a:t>
            </a:r>
            <a:r>
              <a:rPr lang="id-ID" dirty="0" smtClean="0">
                <a:latin typeface="Cambria" pitchFamily="18" charset="0"/>
                <a:ea typeface="Cambria" pitchFamily="18" charset="0"/>
              </a:rPr>
              <a:t>12,75 </a:t>
            </a:r>
            <a:r>
              <a:rPr lang="id-ID" dirty="0">
                <a:latin typeface="Cambria" pitchFamily="18" charset="0"/>
                <a:ea typeface="Cambria" pitchFamily="18" charset="0"/>
              </a:rPr>
              <a:t>kali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="" xmlns:a16="http://schemas.microsoft.com/office/drawing/2014/main" id="{5931BEFB-8EF9-43F8-A3CE-4622D105227D}"/>
              </a:ext>
            </a:extLst>
          </p:cNvPr>
          <p:cNvSpPr/>
          <p:nvPr/>
        </p:nvSpPr>
        <p:spPr>
          <a:xfrm>
            <a:off x="6562888" y="2023477"/>
            <a:ext cx="1648697" cy="128934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5" name="Freeform 32">
            <a:extLst>
              <a:ext uri="{FF2B5EF4-FFF2-40B4-BE49-F238E27FC236}">
                <a16:creationId xmlns="" xmlns:a16="http://schemas.microsoft.com/office/drawing/2014/main" id="{320835CE-949B-498D-B85F-ED43A8C874B3}"/>
              </a:ext>
            </a:extLst>
          </p:cNvPr>
          <p:cNvSpPr/>
          <p:nvPr/>
        </p:nvSpPr>
        <p:spPr>
          <a:xfrm flipH="1">
            <a:off x="8299892" y="1754080"/>
            <a:ext cx="277548" cy="338966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199373" y="2473877"/>
            <a:ext cx="3147669" cy="768465"/>
            <a:chOff x="1694597" y="2499742"/>
            <a:chExt cx="3147669" cy="768465"/>
          </a:xfrm>
        </p:grpSpPr>
        <p:sp>
          <p:nvSpPr>
            <p:cNvPr id="2" name="Rounded Rectangle 1"/>
            <p:cNvSpPr/>
            <p:nvPr/>
          </p:nvSpPr>
          <p:spPr>
            <a:xfrm>
              <a:off x="1937400" y="2546015"/>
              <a:ext cx="2634600" cy="45719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" name="Oval 2"/>
            <p:cNvSpPr/>
            <p:nvPr/>
          </p:nvSpPr>
          <p:spPr>
            <a:xfrm>
              <a:off x="1907704" y="2499742"/>
              <a:ext cx="114320" cy="122134"/>
            </a:xfrm>
            <a:prstGeom prst="ellipse">
              <a:avLst/>
            </a:prstGeom>
            <a:solidFill>
              <a:srgbClr val="FF66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Oval 16"/>
            <p:cNvSpPr/>
            <p:nvPr/>
          </p:nvSpPr>
          <p:spPr>
            <a:xfrm>
              <a:off x="2780413" y="2499742"/>
              <a:ext cx="114320" cy="122134"/>
            </a:xfrm>
            <a:prstGeom prst="ellipse">
              <a:avLst/>
            </a:prstGeom>
            <a:solidFill>
              <a:srgbClr val="FF66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Oval 22"/>
            <p:cNvSpPr/>
            <p:nvPr/>
          </p:nvSpPr>
          <p:spPr>
            <a:xfrm>
              <a:off x="3635896" y="2507807"/>
              <a:ext cx="114320" cy="122134"/>
            </a:xfrm>
            <a:prstGeom prst="ellipse">
              <a:avLst/>
            </a:prstGeom>
            <a:solidFill>
              <a:srgbClr val="FF66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Oval 25"/>
            <p:cNvSpPr/>
            <p:nvPr/>
          </p:nvSpPr>
          <p:spPr>
            <a:xfrm>
              <a:off x="4514840" y="2508296"/>
              <a:ext cx="114320" cy="122134"/>
            </a:xfrm>
            <a:prstGeom prst="ellipse">
              <a:avLst/>
            </a:prstGeom>
            <a:solidFill>
              <a:srgbClr val="FF66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94597" y="2591734"/>
              <a:ext cx="540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dirty="0" smtClean="0">
                  <a:solidFill>
                    <a:srgbClr val="C00000"/>
                  </a:solidFill>
                </a:rPr>
                <a:t>Kas</a:t>
              </a:r>
              <a:endParaRPr lang="id-ID" dirty="0">
                <a:solidFill>
                  <a:srgbClr val="C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39752" y="2621876"/>
              <a:ext cx="9140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dirty="0" smtClean="0">
                  <a:solidFill>
                    <a:srgbClr val="C00000"/>
                  </a:solidFill>
                </a:rPr>
                <a:t>Barang</a:t>
              </a:r>
            </a:p>
            <a:p>
              <a:pPr algn="ctr"/>
              <a:r>
                <a:rPr lang="id-ID" dirty="0" smtClean="0">
                  <a:solidFill>
                    <a:srgbClr val="C00000"/>
                  </a:solidFill>
                </a:rPr>
                <a:t>Jadi</a:t>
              </a:r>
              <a:endParaRPr lang="id-ID" dirty="0">
                <a:solidFill>
                  <a:srgbClr val="C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03848" y="2644607"/>
              <a:ext cx="978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dirty="0" smtClean="0">
                  <a:solidFill>
                    <a:srgbClr val="C00000"/>
                  </a:solidFill>
                </a:rPr>
                <a:t>Piutang</a:t>
              </a:r>
              <a:endParaRPr lang="id-ID" dirty="0">
                <a:solidFill>
                  <a:srgbClr val="C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01733" y="2668149"/>
              <a:ext cx="540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dirty="0" smtClean="0">
                  <a:solidFill>
                    <a:srgbClr val="C00000"/>
                  </a:solidFill>
                </a:rPr>
                <a:t>Kas</a:t>
              </a:r>
              <a:endParaRPr lang="id-ID" dirty="0">
                <a:solidFill>
                  <a:srgbClr val="C00000"/>
                </a:solidFill>
              </a:endParaRPr>
            </a:p>
          </p:txBody>
        </p:sp>
      </p:grpSp>
      <p:sp>
        <p:nvSpPr>
          <p:cNvPr id="30" name="Block Arc 41">
            <a:extLst>
              <a:ext uri="{FF2B5EF4-FFF2-40B4-BE49-F238E27FC236}">
                <a16:creationId xmlns="" xmlns:a16="http://schemas.microsoft.com/office/drawing/2014/main" id="{A4ACECE5-3775-41EF-966C-B773D7CAE4BC}"/>
              </a:ext>
            </a:extLst>
          </p:cNvPr>
          <p:cNvSpPr/>
          <p:nvPr/>
        </p:nvSpPr>
        <p:spPr>
          <a:xfrm>
            <a:off x="1724850" y="2298823"/>
            <a:ext cx="474524" cy="504585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37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763688" y="125241"/>
            <a:ext cx="4680520" cy="1159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60960" y="195486"/>
            <a:ext cx="2267744" cy="69954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Asset </a:t>
            </a:r>
            <a:b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Management </a:t>
            </a:r>
            <a:b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Oval 6"/>
          <p:cNvSpPr/>
          <p:nvPr/>
        </p:nvSpPr>
        <p:spPr>
          <a:xfrm>
            <a:off x="7551841" y="140208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xmlns="" id="{F4F1F57B-1599-4D9F-A732-54FAE2384B4A}"/>
              </a:ext>
            </a:extLst>
          </p:cNvPr>
          <p:cNvSpPr>
            <a:spLocks noChangeAspect="1"/>
          </p:cNvSpPr>
          <p:nvPr/>
        </p:nvSpPr>
        <p:spPr>
          <a:xfrm rot="2160000">
            <a:off x="7767689" y="179946"/>
            <a:ext cx="349516" cy="502829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20197" y="915566"/>
            <a:ext cx="237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Day Sales Outstanding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8" r="2593" b="58756"/>
          <a:stretch/>
        </p:blipFill>
        <p:spPr>
          <a:xfrm>
            <a:off x="1907704" y="246694"/>
            <a:ext cx="4392488" cy="853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8" r="2593" b="50500"/>
          <a:stretch/>
        </p:blipFill>
        <p:spPr>
          <a:xfrm>
            <a:off x="1734488" y="3579862"/>
            <a:ext cx="4778873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3688" y="3003798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Contoh:</a:t>
            </a:r>
            <a:endParaRPr lang="id-ID" dirty="0"/>
          </a:p>
        </p:txBody>
      </p:sp>
      <p:sp>
        <p:nvSpPr>
          <p:cNvPr id="14" name="Rectangle 13"/>
          <p:cNvSpPr/>
          <p:nvPr/>
        </p:nvSpPr>
        <p:spPr>
          <a:xfrm>
            <a:off x="1891432" y="1491630"/>
            <a:ext cx="4014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 pitchFamily="18" charset="0"/>
                <a:ea typeface="Cambria" pitchFamily="18" charset="0"/>
              </a:rPr>
              <a:t>DSO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menunjukkan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lama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waktu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antara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penjualan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dan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penerimaan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kas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2419" y="3761333"/>
            <a:ext cx="2394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Lama waktu yang diperlukan antara penjualan dan penerimaan kas selama </a:t>
            </a:r>
          </a:p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25 hari</a:t>
            </a:r>
            <a:endParaRPr lang="id-ID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="" xmlns:a16="http://schemas.microsoft.com/office/drawing/2014/main" id="{5931BEFB-8EF9-43F8-A3CE-4622D105227D}"/>
              </a:ext>
            </a:extLst>
          </p:cNvPr>
          <p:cNvSpPr/>
          <p:nvPr/>
        </p:nvSpPr>
        <p:spPr>
          <a:xfrm>
            <a:off x="6562888" y="2023477"/>
            <a:ext cx="1648697" cy="128934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1" name="Freeform 32">
            <a:extLst>
              <a:ext uri="{FF2B5EF4-FFF2-40B4-BE49-F238E27FC236}">
                <a16:creationId xmlns="" xmlns:a16="http://schemas.microsoft.com/office/drawing/2014/main" id="{320835CE-949B-498D-B85F-ED43A8C874B3}"/>
              </a:ext>
            </a:extLst>
          </p:cNvPr>
          <p:cNvSpPr/>
          <p:nvPr/>
        </p:nvSpPr>
        <p:spPr>
          <a:xfrm flipH="1">
            <a:off x="8299892" y="1754080"/>
            <a:ext cx="277548" cy="338966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763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60960" y="195486"/>
            <a:ext cx="2267744" cy="69954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Asset </a:t>
            </a:r>
            <a:b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Management </a:t>
            </a:r>
            <a:b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/>
          <p:cNvSpPr/>
          <p:nvPr/>
        </p:nvSpPr>
        <p:spPr>
          <a:xfrm>
            <a:off x="6145615" y="779160"/>
            <a:ext cx="299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Fixed Assets Turnover Ratio </a:t>
            </a:r>
            <a:endParaRPr lang="id-ID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240561" y="123478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/>
          <p:cNvSpPr/>
          <p:nvPr/>
        </p:nvSpPr>
        <p:spPr>
          <a:xfrm>
            <a:off x="2987824" y="1491630"/>
            <a:ext cx="4032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US" dirty="0">
                <a:latin typeface="Cambria" pitchFamily="18" charset="0"/>
                <a:ea typeface="Cambria" pitchFamily="18" charset="0"/>
              </a:rPr>
              <a:t>Fixed assets turnover ratio </a:t>
            </a:r>
            <a:endParaRPr lang="id-ID" dirty="0" smtClean="0">
              <a:latin typeface="Cambria" pitchFamily="18" charset="0"/>
              <a:ea typeface="Cambria" pitchFamily="18" charset="0"/>
            </a:endParaRPr>
          </a:p>
          <a:p>
            <a:pPr marL="263525" indent="-263525"/>
            <a:r>
              <a:rPr lang="id-ID" dirty="0">
                <a:latin typeface="Cambria" pitchFamily="18" charset="0"/>
                <a:ea typeface="Cambria" pitchFamily="18" charset="0"/>
              </a:rPr>
              <a:t> </a:t>
            </a:r>
            <a:r>
              <a:rPr lang="id-ID" dirty="0" smtClean="0">
                <a:latin typeface="Cambria" pitchFamily="18" charset="0"/>
                <a:ea typeface="Cambria" pitchFamily="18" charset="0"/>
              </a:rPr>
              <a:t>   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menunjukkan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efektifitas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perusahaan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dalam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menggunakan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pabrik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endParaRPr lang="id-ID" dirty="0" smtClean="0">
              <a:latin typeface="Cambria" pitchFamily="18" charset="0"/>
              <a:ea typeface="Cambria" pitchFamily="18" charset="0"/>
            </a:endParaRPr>
          </a:p>
          <a:p>
            <a:pPr marL="263525" indent="-263525"/>
            <a:r>
              <a:rPr lang="id-ID" dirty="0">
                <a:latin typeface="Cambria" pitchFamily="18" charset="0"/>
                <a:ea typeface="Cambria" pitchFamily="18" charset="0"/>
              </a:rPr>
              <a:t> </a:t>
            </a:r>
            <a:r>
              <a:rPr lang="id-ID" dirty="0" smtClean="0">
                <a:latin typeface="Cambria" pitchFamily="18" charset="0"/>
                <a:ea typeface="Cambria" pitchFamily="18" charset="0"/>
              </a:rPr>
              <a:t>   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dan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peralatan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285750" indent="-285750">
              <a:buFont typeface="Courier New" pitchFamily="49" charset="0"/>
              <a:buChar char="o"/>
            </a:pP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Untuk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perusahaan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yang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telah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id-ID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lama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beroperasi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nilai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fixed asset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rendah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285750" indent="-285750">
              <a:buFont typeface="Courier New" pitchFamily="49" charset="0"/>
              <a:buChar char="o"/>
            </a:pP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Untuk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perusahaan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yang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relatif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baru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nilai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fixed asset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relatif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tinggi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xmlns="" id="{A04E2F38-536B-456C-8D37-CAD59768CF0F}"/>
              </a:ext>
            </a:extLst>
          </p:cNvPr>
          <p:cNvSpPr/>
          <p:nvPr/>
        </p:nvSpPr>
        <p:spPr>
          <a:xfrm>
            <a:off x="7407955" y="246144"/>
            <a:ext cx="412168" cy="402739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545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>
            <a:off x="3762797" y="1712542"/>
            <a:ext cx="1872208" cy="129594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-282819"/>
            <a:ext cx="1476158" cy="14761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1109" y="2042236"/>
            <a:ext cx="4144853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Kinerja Perusahaan</a:t>
            </a:r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1768" y="3219822"/>
            <a:ext cx="33265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Manajemen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8144" y="1635646"/>
            <a:ext cx="24122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d-ID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Analisis </a:t>
            </a:r>
          </a:p>
          <a:p>
            <a:pPr algn="ctr"/>
            <a:r>
              <a:rPr lang="id-ID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Laporan </a:t>
            </a:r>
          </a:p>
          <a:p>
            <a:pPr algn="ctr"/>
            <a:r>
              <a:rPr lang="id-ID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Keuangan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7" y="1982226"/>
            <a:ext cx="805547" cy="805547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2483768" y="2787773"/>
            <a:ext cx="216024" cy="602199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Down Arrow 9"/>
          <p:cNvSpPr/>
          <p:nvPr/>
        </p:nvSpPr>
        <p:spPr>
          <a:xfrm flipV="1">
            <a:off x="1671438" y="1380026"/>
            <a:ext cx="216024" cy="602199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2909823" y="648389"/>
            <a:ext cx="23577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Investor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1940" y="789052"/>
            <a:ext cx="2370008" cy="5924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3900"/>
              </a:lnSpc>
            </a:pPr>
            <a:r>
              <a:rPr lang="id-ID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Kreditur</a:t>
            </a:r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Down Arrow 17"/>
          <p:cNvSpPr/>
          <p:nvPr/>
        </p:nvSpPr>
        <p:spPr>
          <a:xfrm flipV="1">
            <a:off x="3762797" y="1380025"/>
            <a:ext cx="216024" cy="602199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/>
          <p:cNvSpPr/>
          <p:nvPr/>
        </p:nvSpPr>
        <p:spPr>
          <a:xfrm>
            <a:off x="5391045" y="3444498"/>
            <a:ext cx="375295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400" b="1" i="1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Menyangkut</a:t>
            </a:r>
            <a:r>
              <a:rPr lang="en-US" sz="2400" b="1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interpretasi</a:t>
            </a:r>
            <a:r>
              <a:rPr lang="en-US" sz="2400" b="1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tentang</a:t>
            </a:r>
            <a:r>
              <a:rPr lang="en-US" sz="2400" b="1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rasio</a:t>
            </a:r>
            <a:r>
              <a:rPr lang="en-US" sz="2400" b="1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keuangan</a:t>
            </a:r>
            <a:r>
              <a:rPr lang="en-US" sz="2400" b="1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id-ID" sz="2400" b="1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90000"/>
              </a:lnSpc>
            </a:pPr>
            <a:r>
              <a:rPr lang="en-US" sz="2400" b="1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yang </a:t>
            </a:r>
            <a:r>
              <a:rPr lang="en-US" sz="2400" b="1" i="1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dihasilkan</a:t>
            </a:r>
            <a:endParaRPr lang="en-US" sz="2400" b="1" i="1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45615" y="779160"/>
            <a:ext cx="299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Fixed Assets Turnover Ratio </a:t>
            </a:r>
            <a:endParaRPr lang="id-ID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240561" y="123478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xmlns="" id="{A04E2F38-536B-456C-8D37-CAD59768CF0F}"/>
              </a:ext>
            </a:extLst>
          </p:cNvPr>
          <p:cNvSpPr/>
          <p:nvPr/>
        </p:nvSpPr>
        <p:spPr>
          <a:xfrm>
            <a:off x="7407955" y="246144"/>
            <a:ext cx="412168" cy="402739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7302"/>
            <a:ext cx="2365375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t="41481" r="21556" b="38371"/>
          <a:stretch/>
        </p:blipFill>
        <p:spPr>
          <a:xfrm>
            <a:off x="1763687" y="3373130"/>
            <a:ext cx="3963467" cy="15028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3688" y="3003798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Contoh:</a:t>
            </a:r>
            <a:endParaRPr lang="id-ID" dirty="0"/>
          </a:p>
        </p:txBody>
      </p:sp>
      <p:sp>
        <p:nvSpPr>
          <p:cNvPr id="17" name="Rectangle 7">
            <a:extLst>
              <a:ext uri="{FF2B5EF4-FFF2-40B4-BE49-F238E27FC236}">
                <a16:creationId xmlns="" xmlns:a16="http://schemas.microsoft.com/office/drawing/2014/main" id="{5931BEFB-8EF9-43F8-A3CE-4622D105227D}"/>
              </a:ext>
            </a:extLst>
          </p:cNvPr>
          <p:cNvSpPr/>
          <p:nvPr/>
        </p:nvSpPr>
        <p:spPr>
          <a:xfrm>
            <a:off x="6535143" y="1584895"/>
            <a:ext cx="1648697" cy="128934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Freeform 32">
            <a:extLst>
              <a:ext uri="{FF2B5EF4-FFF2-40B4-BE49-F238E27FC236}">
                <a16:creationId xmlns="" xmlns:a16="http://schemas.microsoft.com/office/drawing/2014/main" id="{320835CE-949B-498D-B85F-ED43A8C874B3}"/>
              </a:ext>
            </a:extLst>
          </p:cNvPr>
          <p:cNvSpPr/>
          <p:nvPr/>
        </p:nvSpPr>
        <p:spPr>
          <a:xfrm flipH="1">
            <a:off x="8272147" y="1315498"/>
            <a:ext cx="277548" cy="338966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Rectangle 13"/>
          <p:cNvSpPr/>
          <p:nvPr/>
        </p:nvSpPr>
        <p:spPr>
          <a:xfrm>
            <a:off x="1784896" y="169181"/>
            <a:ext cx="3723208" cy="9594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5" t="39129" r="37355" b="47329"/>
          <a:stretch/>
        </p:blipFill>
        <p:spPr bwMode="auto">
          <a:xfrm>
            <a:off x="1907703" y="312609"/>
            <a:ext cx="3445351" cy="65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00980" y="1292415"/>
            <a:ext cx="3995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i="1" dirty="0" smtClean="0">
                <a:latin typeface="Cambria" pitchFamily="18" charset="0"/>
                <a:ea typeface="Cambria" pitchFamily="18" charset="0"/>
              </a:rPr>
              <a:t>Mengukur efektivitas penggunaan fixed asset dalam menghasilkan </a:t>
            </a:r>
          </a:p>
          <a:p>
            <a:r>
              <a:rPr lang="id-ID" i="1" dirty="0" smtClean="0">
                <a:latin typeface="Cambria" pitchFamily="18" charset="0"/>
                <a:ea typeface="Cambria" pitchFamily="18" charset="0"/>
              </a:rPr>
              <a:t>penjualan</a:t>
            </a:r>
            <a:endParaRPr lang="id-ID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14050" y="3188464"/>
            <a:ext cx="28908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Efektivitas perusahaan </a:t>
            </a:r>
          </a:p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penggunaan fixed asset </a:t>
            </a:r>
          </a:p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dalam menghasilkan </a:t>
            </a:r>
          </a:p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penjualan lebih baik </a:t>
            </a:r>
          </a:p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dibandingkan dengan </a:t>
            </a:r>
          </a:p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rerata industri</a:t>
            </a:r>
            <a:endParaRPr lang="id-ID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73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3688" y="157582"/>
            <a:ext cx="4176464" cy="10108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ounded Rectangle 4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60960" y="195486"/>
            <a:ext cx="2267744" cy="69954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Asset </a:t>
            </a:r>
            <a:b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Management </a:t>
            </a:r>
            <a:b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4144" y="799052"/>
            <a:ext cx="3007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Total  Assets Turnover Ratio </a:t>
            </a:r>
            <a:endParaRPr lang="id-ID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92280" y="157582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Freeform 55">
            <a:extLst>
              <a:ext uri="{FF2B5EF4-FFF2-40B4-BE49-F238E27FC236}">
                <a16:creationId xmlns:a16="http://schemas.microsoft.com/office/drawing/2014/main" xmlns="" id="{28382F2D-287E-43AC-B44E-7E7CF9437140}"/>
              </a:ext>
            </a:extLst>
          </p:cNvPr>
          <p:cNvSpPr/>
          <p:nvPr/>
        </p:nvSpPr>
        <p:spPr>
          <a:xfrm>
            <a:off x="7348669" y="258406"/>
            <a:ext cx="222004" cy="48335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14324" y="3130217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Contoh:</a:t>
            </a:r>
            <a:endParaRPr lang="id-ID" dirty="0"/>
          </a:p>
        </p:txBody>
      </p:sp>
      <p:sp>
        <p:nvSpPr>
          <p:cNvPr id="16" name="Rectangle 7">
            <a:extLst>
              <a:ext uri="{FF2B5EF4-FFF2-40B4-BE49-F238E27FC236}">
                <a16:creationId xmlns="" xmlns:a16="http://schemas.microsoft.com/office/drawing/2014/main" id="{5931BEFB-8EF9-43F8-A3CE-4622D105227D}"/>
              </a:ext>
            </a:extLst>
          </p:cNvPr>
          <p:cNvSpPr/>
          <p:nvPr/>
        </p:nvSpPr>
        <p:spPr>
          <a:xfrm>
            <a:off x="6524320" y="1604923"/>
            <a:ext cx="1648697" cy="128934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7" name="Freeform 32">
            <a:extLst>
              <a:ext uri="{FF2B5EF4-FFF2-40B4-BE49-F238E27FC236}">
                <a16:creationId xmlns="" xmlns:a16="http://schemas.microsoft.com/office/drawing/2014/main" id="{320835CE-949B-498D-B85F-ED43A8C874B3}"/>
              </a:ext>
            </a:extLst>
          </p:cNvPr>
          <p:cNvSpPr/>
          <p:nvPr/>
        </p:nvSpPr>
        <p:spPr>
          <a:xfrm flipH="1">
            <a:off x="8261324" y="1335526"/>
            <a:ext cx="277548" cy="338966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t="35584" r="28454" b="28982"/>
          <a:stretch/>
        </p:blipFill>
        <p:spPr bwMode="auto">
          <a:xfrm>
            <a:off x="1881668" y="3499549"/>
            <a:ext cx="3266395" cy="148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t="35584" r="34131" b="50367"/>
          <a:stretch/>
        </p:blipFill>
        <p:spPr bwMode="auto">
          <a:xfrm>
            <a:off x="1914324" y="326958"/>
            <a:ext cx="3881688" cy="67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9" y="136921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i="1" dirty="0" smtClean="0">
                <a:latin typeface="Cambria" pitchFamily="18" charset="0"/>
                <a:ea typeface="Cambria" pitchFamily="18" charset="0"/>
              </a:rPr>
              <a:t>Mengukur perputaran seluruh aset </a:t>
            </a:r>
          </a:p>
          <a:p>
            <a:r>
              <a:rPr lang="id-ID" i="1" dirty="0" smtClean="0">
                <a:latin typeface="Cambria" pitchFamily="18" charset="0"/>
                <a:ea typeface="Cambria" pitchFamily="18" charset="0"/>
              </a:rPr>
              <a:t>perusahaan</a:t>
            </a:r>
            <a:endParaRPr lang="id-ID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3068" y="3371866"/>
            <a:ext cx="3658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Kinerja perusahaan bagus karena </a:t>
            </a:r>
          </a:p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perputaran seluruh aset </a:t>
            </a:r>
          </a:p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perusahaan lebih besar dan </a:t>
            </a:r>
          </a:p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total aset mampu menghasilkan </a:t>
            </a:r>
          </a:p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penjualan yang lebih besar dibandingkan rerata industri</a:t>
            </a:r>
            <a:endParaRPr lang="id-ID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3391091" y="1779662"/>
            <a:ext cx="5752909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364088" y="3003798"/>
            <a:ext cx="3870176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d-ID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Manajemen Utang</a:t>
            </a:r>
          </a:p>
          <a:p>
            <a:pPr algn="ctr"/>
            <a:r>
              <a:rPr lang="id-ID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(Debt Management)</a:t>
            </a:r>
          </a:p>
        </p:txBody>
      </p:sp>
    </p:spTree>
    <p:extLst>
      <p:ext uri="{BB962C8B-B14F-4D97-AF65-F5344CB8AC3E}">
        <p14:creationId xmlns:p14="http://schemas.microsoft.com/office/powerpoint/2010/main" val="3136386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6003" y="1308332"/>
            <a:ext cx="4158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000" dirty="0" smtClean="0">
                <a:latin typeface="Cambria" pitchFamily="18" charset="0"/>
                <a:ea typeface="Cambria" pitchFamily="18" charset="0"/>
              </a:rPr>
              <a:t>Debt </a:t>
            </a:r>
            <a:r>
              <a:rPr lang="id-ID" sz="2000" dirty="0">
                <a:latin typeface="Cambria" pitchFamily="18" charset="0"/>
                <a:ea typeface="Cambria" pitchFamily="18" charset="0"/>
              </a:rPr>
              <a:t>management ratio mengukur </a:t>
            </a:r>
            <a:endParaRPr lang="id-ID" sz="2000" dirty="0" smtClean="0"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id-ID" sz="2000" dirty="0" smtClean="0">
                <a:latin typeface="Cambria" pitchFamily="18" charset="0"/>
                <a:ea typeface="Cambria" pitchFamily="18" charset="0"/>
              </a:rPr>
              <a:t>efektivitas </a:t>
            </a:r>
            <a:r>
              <a:rPr lang="id-ID" sz="2000" dirty="0">
                <a:latin typeface="Cambria" pitchFamily="18" charset="0"/>
                <a:ea typeface="Cambria" pitchFamily="18" charset="0"/>
              </a:rPr>
              <a:t>perusahaan dalam </a:t>
            </a:r>
            <a:endParaRPr lang="id-ID" sz="2000" dirty="0" smtClean="0"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id-ID" sz="2000" dirty="0" smtClean="0">
                <a:latin typeface="Cambria" pitchFamily="18" charset="0"/>
                <a:ea typeface="Cambria" pitchFamily="18" charset="0"/>
              </a:rPr>
              <a:t>mengelola utangnya</a:t>
            </a:r>
            <a:r>
              <a:rPr lang="id-ID" sz="20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4855311" y="660260"/>
            <a:ext cx="746956" cy="648072"/>
          </a:xfrm>
          <a:prstGeom prst="ellipse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ounded Rectangle 6"/>
          <p:cNvSpPr/>
          <p:nvPr/>
        </p:nvSpPr>
        <p:spPr>
          <a:xfrm>
            <a:off x="3298011" y="984296"/>
            <a:ext cx="1413284" cy="95798"/>
          </a:xfrm>
          <a:prstGeom prst="roundRect">
            <a:avLst/>
          </a:prstGeom>
          <a:solidFill>
            <a:srgbClr val="FF6600"/>
          </a:solidFill>
          <a:ln w="57150"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5746283" y="994456"/>
            <a:ext cx="1413284" cy="95798"/>
          </a:xfrm>
          <a:prstGeom prst="roundRect">
            <a:avLst/>
          </a:prstGeom>
          <a:solidFill>
            <a:srgbClr val="FF6600"/>
          </a:solidFill>
          <a:ln w="57150"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ounded Rectangle 8"/>
          <p:cNvSpPr/>
          <p:nvPr/>
        </p:nvSpPr>
        <p:spPr>
          <a:xfrm>
            <a:off x="3298011" y="2326896"/>
            <a:ext cx="3960440" cy="95798"/>
          </a:xfrm>
          <a:prstGeom prst="roundRect">
            <a:avLst/>
          </a:prstGeom>
          <a:solidFill>
            <a:srgbClr val="FF6600"/>
          </a:solidFill>
          <a:ln w="57150"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ounded Rectangle 10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60960" y="195486"/>
            <a:ext cx="2267744" cy="69954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d-ID" sz="2000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Debt </a:t>
            </a:r>
            <a:br>
              <a:rPr lang="id-ID" sz="2000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Management </a:t>
            </a:r>
            <a:br>
              <a:rPr lang="id-ID" sz="2000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dirty="0">
              <a:ln w="11430">
                <a:solidFill>
                  <a:srgbClr val="FF66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3" name="Oval 21">
            <a:extLst>
              <a:ext uri="{FF2B5EF4-FFF2-40B4-BE49-F238E27FC236}">
                <a16:creationId xmlns="" xmlns:a16="http://schemas.microsoft.com/office/drawing/2014/main" id="{AE3E6383-0999-4C5B-B0AE-9520B05E4410}"/>
              </a:ext>
            </a:extLst>
          </p:cNvPr>
          <p:cNvSpPr>
            <a:spLocks noChangeAspect="1"/>
          </p:cNvSpPr>
          <p:nvPr/>
        </p:nvSpPr>
        <p:spPr>
          <a:xfrm>
            <a:off x="5061342" y="833993"/>
            <a:ext cx="334893" cy="32092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Oval 14"/>
          <p:cNvSpPr/>
          <p:nvPr/>
        </p:nvSpPr>
        <p:spPr>
          <a:xfrm>
            <a:off x="2760315" y="2758944"/>
            <a:ext cx="746956" cy="648072"/>
          </a:xfrm>
          <a:prstGeom prst="ellipse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7010733" y="2758944"/>
            <a:ext cx="746956" cy="648072"/>
          </a:xfrm>
          <a:prstGeom prst="ellipse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ounded Rectangle 10">
            <a:extLst>
              <a:ext uri="{FF2B5EF4-FFF2-40B4-BE49-F238E27FC236}">
                <a16:creationId xmlns="" xmlns:a16="http://schemas.microsoft.com/office/drawing/2014/main" id="{A213AE5D-15D4-48EC-9D09-069F0851D5E9}"/>
              </a:ext>
            </a:extLst>
          </p:cNvPr>
          <p:cNvSpPr/>
          <p:nvPr/>
        </p:nvSpPr>
        <p:spPr>
          <a:xfrm>
            <a:off x="3020706" y="2858745"/>
            <a:ext cx="254160" cy="448469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Teardrop 1">
            <a:extLst>
              <a:ext uri="{FF2B5EF4-FFF2-40B4-BE49-F238E27FC236}">
                <a16:creationId xmlns="" xmlns:a16="http://schemas.microsoft.com/office/drawing/2014/main" id="{11DB67F2-5141-4A24-BB1C-5380A9C82B30}"/>
              </a:ext>
            </a:extLst>
          </p:cNvPr>
          <p:cNvSpPr/>
          <p:nvPr/>
        </p:nvSpPr>
        <p:spPr>
          <a:xfrm rot="18805991">
            <a:off x="7132970" y="2896515"/>
            <a:ext cx="502483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16617" y="3510382"/>
            <a:ext cx="3285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Trebuchet MS" pitchFamily="34" charset="0"/>
              </a:rPr>
              <a:t>Times-Interest-Earned Ratio </a:t>
            </a:r>
            <a:endParaRPr lang="id-ID" dirty="0"/>
          </a:p>
        </p:txBody>
      </p:sp>
      <p:sp>
        <p:nvSpPr>
          <p:cNvPr id="20" name="Rectangle 19"/>
          <p:cNvSpPr/>
          <p:nvPr/>
        </p:nvSpPr>
        <p:spPr>
          <a:xfrm>
            <a:off x="2492304" y="3623040"/>
            <a:ext cx="1336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Trebuchet MS" pitchFamily="34" charset="0"/>
              </a:rPr>
              <a:t>Debt ratio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152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12008" y="152158"/>
            <a:ext cx="2448272" cy="979441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ounded Rectangle 4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60960" y="195486"/>
            <a:ext cx="2267744" cy="69954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d-ID" sz="2000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Debt </a:t>
            </a:r>
            <a:br>
              <a:rPr lang="id-ID" sz="2000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Management </a:t>
            </a:r>
            <a:br>
              <a:rPr lang="id-ID" sz="2000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dirty="0">
              <a:ln w="11430">
                <a:solidFill>
                  <a:srgbClr val="FF66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864347" y="123478"/>
            <a:ext cx="746956" cy="648072"/>
          </a:xfrm>
          <a:prstGeom prst="ellipse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ounded Rectangle 10">
            <a:extLst>
              <a:ext uri="{FF2B5EF4-FFF2-40B4-BE49-F238E27FC236}">
                <a16:creationId xmlns="" xmlns:a16="http://schemas.microsoft.com/office/drawing/2014/main" id="{A213AE5D-15D4-48EC-9D09-069F0851D5E9}"/>
              </a:ext>
            </a:extLst>
          </p:cNvPr>
          <p:cNvSpPr/>
          <p:nvPr/>
        </p:nvSpPr>
        <p:spPr>
          <a:xfrm>
            <a:off x="8124738" y="223279"/>
            <a:ext cx="254160" cy="448469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7596336" y="987574"/>
            <a:ext cx="1336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Trebuchet MS" pitchFamily="34" charset="0"/>
              </a:rPr>
              <a:t>Debt ratio </a:t>
            </a:r>
            <a:endParaRPr lang="id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t="42469" r="2857" b="34815"/>
          <a:stretch/>
        </p:blipFill>
        <p:spPr>
          <a:xfrm>
            <a:off x="1907704" y="3651870"/>
            <a:ext cx="3434080" cy="116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6" t="42469" r="40927" b="47031"/>
          <a:stretch/>
        </p:blipFill>
        <p:spPr>
          <a:xfrm>
            <a:off x="2339752" y="282557"/>
            <a:ext cx="2167816" cy="724727"/>
          </a:xfrm>
          <a:prstGeom prst="rect">
            <a:avLst/>
          </a:prstGeom>
        </p:spPr>
      </p:pic>
      <p:sp>
        <p:nvSpPr>
          <p:cNvPr id="15" name="Rectangle 15">
            <a:extLst>
              <a:ext uri="{FF2B5EF4-FFF2-40B4-BE49-F238E27FC236}">
                <a16:creationId xmlns:a16="http://schemas.microsoft.com/office/drawing/2014/main" xmlns="" id="{86C15C8C-5CB6-4646-A148-9F0BEA55CBF1}"/>
              </a:ext>
            </a:extLst>
          </p:cNvPr>
          <p:cNvSpPr/>
          <p:nvPr/>
        </p:nvSpPr>
        <p:spPr>
          <a:xfrm rot="5400000">
            <a:off x="7056580" y="1707513"/>
            <a:ext cx="1193414" cy="1399156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rgbClr val="FF66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6" name="Freeform 32">
            <a:extLst>
              <a:ext uri="{FF2B5EF4-FFF2-40B4-BE49-F238E27FC236}">
                <a16:creationId xmlns:a16="http://schemas.microsoft.com/office/drawing/2014/main" xmlns="" id="{320835CE-949B-498D-B85F-ED43A8C874B3}"/>
              </a:ext>
            </a:extLst>
          </p:cNvPr>
          <p:cNvSpPr/>
          <p:nvPr/>
        </p:nvSpPr>
        <p:spPr>
          <a:xfrm flipH="1">
            <a:off x="8354011" y="2137961"/>
            <a:ext cx="263765" cy="322132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FF66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07704" y="1260798"/>
            <a:ext cx="3584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6600"/>
              </a:buClr>
              <a:buSzPct val="110000"/>
              <a:buFont typeface="Courier New" pitchFamily="49" charset="0"/>
              <a:buChar char="o"/>
            </a:pPr>
            <a:r>
              <a:rPr lang="id-ID" i="1" dirty="0" smtClean="0">
                <a:latin typeface="Cambria" pitchFamily="18" charset="0"/>
                <a:ea typeface="Cambria" pitchFamily="18" charset="0"/>
              </a:rPr>
              <a:t>Menunjukkan persentase utang terhadap total aset</a:t>
            </a:r>
          </a:p>
          <a:p>
            <a:pPr marL="285750" indent="-285750">
              <a:buClr>
                <a:srgbClr val="FF6600"/>
              </a:buClr>
              <a:buSzPct val="110000"/>
              <a:buFont typeface="Courier New" pitchFamily="49" charset="0"/>
              <a:buChar char="o"/>
            </a:pPr>
            <a:r>
              <a:rPr lang="id-ID" i="1" dirty="0" smtClean="0">
                <a:latin typeface="Cambria" pitchFamily="18" charset="0"/>
                <a:ea typeface="Cambria" pitchFamily="18" charset="0"/>
              </a:rPr>
              <a:t>Debt ratio yang tinggi menunjukkan bahwa risiko perusahaan </a:t>
            </a:r>
          </a:p>
          <a:p>
            <a:pPr marL="263525">
              <a:buClr>
                <a:srgbClr val="FF6600"/>
              </a:buClr>
              <a:buSzPct val="110000"/>
            </a:pPr>
            <a:r>
              <a:rPr lang="id-ID" i="1" dirty="0" smtClean="0">
                <a:latin typeface="Cambria" pitchFamily="18" charset="0"/>
                <a:ea typeface="Cambria" pitchFamily="18" charset="0"/>
              </a:rPr>
              <a:t>tinggi dan berrisiko tinggi untuk bangkrut</a:t>
            </a:r>
            <a:endParaRPr lang="id-ID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1832" y="3641352"/>
            <a:ext cx="3440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6600"/>
              </a:buClr>
              <a:buFont typeface="Courier New" pitchFamily="49" charset="0"/>
              <a:buChar char="o"/>
            </a:pPr>
            <a:r>
              <a:rPr lang="id-ID" dirty="0" smtClean="0">
                <a:latin typeface="Cambria" pitchFamily="18" charset="0"/>
                <a:ea typeface="Cambria" pitchFamily="18" charset="0"/>
              </a:rPr>
              <a:t>15,1% aset berasal dari utang</a:t>
            </a:r>
          </a:p>
          <a:p>
            <a:pPr marL="285750" indent="-285750">
              <a:buClr>
                <a:srgbClr val="FF6600"/>
              </a:buClr>
              <a:buFont typeface="Courier New" pitchFamily="49" charset="0"/>
              <a:buChar char="o"/>
            </a:pPr>
            <a:r>
              <a:rPr lang="id-ID" dirty="0" smtClean="0">
                <a:latin typeface="Cambria" pitchFamily="18" charset="0"/>
                <a:ea typeface="Cambria" pitchFamily="18" charset="0"/>
              </a:rPr>
              <a:t>Risiko perusahaan lebih kecil dibandingkan dengan rerata     industri</a:t>
            </a:r>
            <a:endParaRPr lang="id-ID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32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835696" y="177522"/>
            <a:ext cx="4896544" cy="81005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ounded Rectangle 4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60960" y="195486"/>
            <a:ext cx="2267744" cy="69954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d-ID" sz="2000" dirty="0" smtClean="0">
                <a:ln w="11430">
                  <a:solidFill>
                    <a:srgbClr val="FF00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Debt </a:t>
            </a:r>
            <a:br>
              <a:rPr lang="id-ID" sz="2000" dirty="0" smtClean="0">
                <a:ln w="11430">
                  <a:solidFill>
                    <a:srgbClr val="FF00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>
                  <a:solidFill>
                    <a:srgbClr val="FF00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Management </a:t>
            </a:r>
            <a:br>
              <a:rPr lang="id-ID" sz="2000" dirty="0" smtClean="0">
                <a:ln w="11430">
                  <a:solidFill>
                    <a:srgbClr val="FF00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>
                  <a:solidFill>
                    <a:srgbClr val="FF00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dirty="0">
              <a:ln w="11430">
                <a:solidFill>
                  <a:srgbClr val="FF00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930594" y="177522"/>
            <a:ext cx="746956" cy="648072"/>
          </a:xfrm>
          <a:prstGeom prst="ellipse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ardrop 1">
            <a:extLst>
              <a:ext uri="{FF2B5EF4-FFF2-40B4-BE49-F238E27FC236}">
                <a16:creationId xmlns="" xmlns:a16="http://schemas.microsoft.com/office/drawing/2014/main" id="{11DB67F2-5141-4A24-BB1C-5380A9C82B30}"/>
              </a:ext>
            </a:extLst>
          </p:cNvPr>
          <p:cNvSpPr/>
          <p:nvPr/>
        </p:nvSpPr>
        <p:spPr>
          <a:xfrm rot="18805991">
            <a:off x="8058609" y="328487"/>
            <a:ext cx="502483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48235" y="901740"/>
            <a:ext cx="1835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Trebuchet MS" pitchFamily="34" charset="0"/>
              </a:rPr>
              <a:t>Times-Interest-</a:t>
            </a:r>
            <a:endParaRPr lang="id-ID" b="1" dirty="0" smtClean="0">
              <a:solidFill>
                <a:srgbClr val="800000"/>
              </a:solidFill>
              <a:latin typeface="Trebuchet MS" pitchFamily="34" charset="0"/>
            </a:endParaRPr>
          </a:p>
          <a:p>
            <a:r>
              <a:rPr lang="en-US" b="1" dirty="0" smtClean="0">
                <a:solidFill>
                  <a:srgbClr val="800000"/>
                </a:solidFill>
                <a:latin typeface="Trebuchet MS" pitchFamily="34" charset="0"/>
              </a:rPr>
              <a:t>Earned </a:t>
            </a:r>
            <a:r>
              <a:rPr lang="en-US" b="1" dirty="0">
                <a:solidFill>
                  <a:srgbClr val="800000"/>
                </a:solidFill>
                <a:latin typeface="Trebuchet MS" pitchFamily="34" charset="0"/>
              </a:rPr>
              <a:t>Ratio </a:t>
            </a:r>
            <a:endParaRPr lang="id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42863" r="13654" b="38964"/>
          <a:stretch/>
        </p:blipFill>
        <p:spPr>
          <a:xfrm>
            <a:off x="1835696" y="3579862"/>
            <a:ext cx="3502264" cy="11507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42863" r="13654" b="49467"/>
          <a:stretch/>
        </p:blipFill>
        <p:spPr>
          <a:xfrm>
            <a:off x="1979712" y="259973"/>
            <a:ext cx="4628009" cy="6417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3688" y="3003798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Contoh:</a:t>
            </a:r>
            <a:endParaRPr lang="id-ID" dirty="0"/>
          </a:p>
        </p:txBody>
      </p:sp>
      <p:sp>
        <p:nvSpPr>
          <p:cNvPr id="14" name="Rectangle 7">
            <a:extLst>
              <a:ext uri="{FF2B5EF4-FFF2-40B4-BE49-F238E27FC236}">
                <a16:creationId xmlns="" xmlns:a16="http://schemas.microsoft.com/office/drawing/2014/main" id="{5931BEFB-8EF9-43F8-A3CE-4622D105227D}"/>
              </a:ext>
            </a:extLst>
          </p:cNvPr>
          <p:cNvSpPr/>
          <p:nvPr/>
        </p:nvSpPr>
        <p:spPr>
          <a:xfrm>
            <a:off x="6661153" y="1879114"/>
            <a:ext cx="1648697" cy="128934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FF66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Freeform 32">
            <a:extLst>
              <a:ext uri="{FF2B5EF4-FFF2-40B4-BE49-F238E27FC236}">
                <a16:creationId xmlns="" xmlns:a16="http://schemas.microsoft.com/office/drawing/2014/main" id="{320835CE-949B-498D-B85F-ED43A8C874B3}"/>
              </a:ext>
            </a:extLst>
          </p:cNvPr>
          <p:cNvSpPr/>
          <p:nvPr/>
        </p:nvSpPr>
        <p:spPr>
          <a:xfrm flipH="1">
            <a:off x="8398157" y="1609717"/>
            <a:ext cx="277548" cy="338966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FF66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55776" y="1224905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i="1" dirty="0" smtClean="0">
                <a:latin typeface="Cambria" pitchFamily="18" charset="0"/>
                <a:ea typeface="Cambria" pitchFamily="18" charset="0"/>
              </a:rPr>
              <a:t>Mengukur kemampuan </a:t>
            </a:r>
          </a:p>
          <a:p>
            <a:pPr algn="ctr"/>
            <a:r>
              <a:rPr lang="id-ID" i="1" dirty="0" smtClean="0">
                <a:latin typeface="Cambria" pitchFamily="18" charset="0"/>
                <a:ea typeface="Cambria" pitchFamily="18" charset="0"/>
              </a:rPr>
              <a:t>perusahaan untuk </a:t>
            </a:r>
          </a:p>
          <a:p>
            <a:pPr algn="ctr"/>
            <a:r>
              <a:rPr lang="id-ID" i="1" dirty="0" smtClean="0">
                <a:latin typeface="Cambria" pitchFamily="18" charset="0"/>
                <a:ea typeface="Cambria" pitchFamily="18" charset="0"/>
              </a:rPr>
              <a:t>membayar bunga pinjaman</a:t>
            </a:r>
            <a:endParaRPr lang="id-ID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4059" y="3786342"/>
            <a:ext cx="3168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Laba mampu menutup/</a:t>
            </a:r>
          </a:p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membayar bunga pinjaman </a:t>
            </a:r>
          </a:p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sebanyak 5,3 kali</a:t>
            </a:r>
            <a:endParaRPr lang="id-ID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26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3268689" y="1707654"/>
            <a:ext cx="5875311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940152" y="2958792"/>
            <a:ext cx="3024336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d-ID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Profitabilitas</a:t>
            </a:r>
          </a:p>
          <a:p>
            <a:r>
              <a:rPr lang="id-ID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(Profitability)</a:t>
            </a:r>
            <a:endParaRPr lang="id-ID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825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75856" y="1203598"/>
            <a:ext cx="4158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000" dirty="0" smtClean="0">
                <a:latin typeface="Cambria" pitchFamily="18" charset="0"/>
                <a:ea typeface="Cambria" pitchFamily="18" charset="0"/>
              </a:rPr>
              <a:t>Profitability ratio </a:t>
            </a:r>
            <a:r>
              <a:rPr lang="id-ID" sz="2000" dirty="0">
                <a:latin typeface="Cambria" pitchFamily="18" charset="0"/>
                <a:ea typeface="Cambria" pitchFamily="18" charset="0"/>
              </a:rPr>
              <a:t>mengukur </a:t>
            </a:r>
            <a:endParaRPr lang="id-ID" sz="2000" dirty="0" smtClean="0"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id-ID" sz="2000" dirty="0" smtClean="0">
                <a:latin typeface="Cambria" pitchFamily="18" charset="0"/>
                <a:ea typeface="Cambria" pitchFamily="18" charset="0"/>
              </a:rPr>
              <a:t>kemampuan perusahaan </a:t>
            </a:r>
            <a:r>
              <a:rPr lang="id-ID" sz="2000" dirty="0">
                <a:latin typeface="Cambria" pitchFamily="18" charset="0"/>
                <a:ea typeface="Cambria" pitchFamily="18" charset="0"/>
              </a:rPr>
              <a:t>dalam </a:t>
            </a:r>
            <a:endParaRPr lang="id-ID" sz="2000" dirty="0" smtClean="0"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id-ID" sz="2000" dirty="0" smtClean="0">
                <a:latin typeface="Cambria" pitchFamily="18" charset="0"/>
                <a:ea typeface="Cambria" pitchFamily="18" charset="0"/>
              </a:rPr>
              <a:t>menghasilkan laba.</a:t>
            </a:r>
            <a:endParaRPr lang="id-ID" sz="2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05164" y="555526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3347864" y="879562"/>
            <a:ext cx="1413284" cy="95798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ounded Rectangle 8"/>
          <p:cNvSpPr/>
          <p:nvPr/>
        </p:nvSpPr>
        <p:spPr>
          <a:xfrm>
            <a:off x="5796136" y="889722"/>
            <a:ext cx="1413284" cy="95798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ounded Rectangle 9"/>
          <p:cNvSpPr/>
          <p:nvPr/>
        </p:nvSpPr>
        <p:spPr>
          <a:xfrm>
            <a:off x="3347864" y="2222162"/>
            <a:ext cx="3960440" cy="95798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6114728" y="3334567"/>
            <a:ext cx="2638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Return on Total Assets </a:t>
            </a:r>
            <a:endParaRPr lang="id-ID" b="1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70809" y="3334567"/>
            <a:ext cx="3084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Return on Common Equity </a:t>
            </a:r>
            <a:endParaRPr lang="id-ID" b="1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-60960" y="195486"/>
            <a:ext cx="2267744" cy="69954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Profitability</a:t>
            </a:r>
            <a:b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dirty="0">
              <a:ln w="11430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" name="Block Arc 11">
            <a:extLst>
              <a:ext uri="{FF2B5EF4-FFF2-40B4-BE49-F238E27FC236}">
                <a16:creationId xmlns="" xmlns:a16="http://schemas.microsoft.com/office/drawing/2014/main" id="{05E77CDE-4D86-42D9-A516-63FBB9FAF6C8}"/>
              </a:ext>
            </a:extLst>
          </p:cNvPr>
          <p:cNvSpPr/>
          <p:nvPr/>
        </p:nvSpPr>
        <p:spPr>
          <a:xfrm rot="10800000">
            <a:off x="5169888" y="653781"/>
            <a:ext cx="217507" cy="471881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74386" y="2470471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Block Arc 11">
            <a:extLst>
              <a:ext uri="{FF2B5EF4-FFF2-40B4-BE49-F238E27FC236}">
                <a16:creationId xmlns="" xmlns:a16="http://schemas.microsoft.com/office/drawing/2014/main" id="{05E77CDE-4D86-42D9-A516-63FBB9FAF6C8}"/>
              </a:ext>
            </a:extLst>
          </p:cNvPr>
          <p:cNvSpPr/>
          <p:nvPr/>
        </p:nvSpPr>
        <p:spPr>
          <a:xfrm rot="10800000">
            <a:off x="3239110" y="2568726"/>
            <a:ext cx="217507" cy="471881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942019" y="2427734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Block Arc 11">
            <a:extLst>
              <a:ext uri="{FF2B5EF4-FFF2-40B4-BE49-F238E27FC236}">
                <a16:creationId xmlns="" xmlns:a16="http://schemas.microsoft.com/office/drawing/2014/main" id="{05E77CDE-4D86-42D9-A516-63FBB9FAF6C8}"/>
              </a:ext>
            </a:extLst>
          </p:cNvPr>
          <p:cNvSpPr/>
          <p:nvPr/>
        </p:nvSpPr>
        <p:spPr>
          <a:xfrm rot="10800000">
            <a:off x="7206743" y="2525989"/>
            <a:ext cx="217507" cy="471881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27716" y="4593545"/>
            <a:ext cx="2025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Operating Margin</a:t>
            </a:r>
            <a:endParaRPr lang="id-ID" b="1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67794" y="4043465"/>
            <a:ext cx="2974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Basic Earning Power Ratio</a:t>
            </a:r>
            <a:endParaRPr lang="id-ID" b="1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Oval 24"/>
          <p:cNvSpPr/>
          <p:nvPr/>
        </p:nvSpPr>
        <p:spPr>
          <a:xfrm>
            <a:off x="2964572" y="3827704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Block Arc 11">
            <a:extLst>
              <a:ext uri="{FF2B5EF4-FFF2-40B4-BE49-F238E27FC236}">
                <a16:creationId xmlns="" xmlns:a16="http://schemas.microsoft.com/office/drawing/2014/main" id="{05E77CDE-4D86-42D9-A516-63FBB9FAF6C8}"/>
              </a:ext>
            </a:extLst>
          </p:cNvPr>
          <p:cNvSpPr/>
          <p:nvPr/>
        </p:nvSpPr>
        <p:spPr>
          <a:xfrm rot="10800000">
            <a:off x="3229296" y="3925959"/>
            <a:ext cx="217507" cy="471881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367079" y="3827704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Block Arc 11">
            <a:extLst>
              <a:ext uri="{FF2B5EF4-FFF2-40B4-BE49-F238E27FC236}">
                <a16:creationId xmlns="" xmlns:a16="http://schemas.microsoft.com/office/drawing/2014/main" id="{05E77CDE-4D86-42D9-A516-63FBB9FAF6C8}"/>
              </a:ext>
            </a:extLst>
          </p:cNvPr>
          <p:cNvSpPr/>
          <p:nvPr/>
        </p:nvSpPr>
        <p:spPr>
          <a:xfrm rot="10800000">
            <a:off x="7631803" y="3925959"/>
            <a:ext cx="217507" cy="471881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75489" y="3318965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Block Arc 11">
            <a:extLst>
              <a:ext uri="{FF2B5EF4-FFF2-40B4-BE49-F238E27FC236}">
                <a16:creationId xmlns="" xmlns:a16="http://schemas.microsoft.com/office/drawing/2014/main" id="{05E77CDE-4D86-42D9-A516-63FBB9FAF6C8}"/>
              </a:ext>
            </a:extLst>
          </p:cNvPr>
          <p:cNvSpPr/>
          <p:nvPr/>
        </p:nvSpPr>
        <p:spPr>
          <a:xfrm rot="10800000">
            <a:off x="5440213" y="3417220"/>
            <a:ext cx="217507" cy="471881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5228" y="4572013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Profit Margin</a:t>
            </a:r>
            <a:endParaRPr lang="id-ID" b="1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446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06816" y="218713"/>
            <a:ext cx="5184576" cy="9848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ounded Rectangle 4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60960" y="195486"/>
            <a:ext cx="2267744" cy="69954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Profitability</a:t>
            </a:r>
            <a:b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dirty="0">
              <a:ln w="11430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707025" y="120458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Block Arc 11">
            <a:extLst>
              <a:ext uri="{FF2B5EF4-FFF2-40B4-BE49-F238E27FC236}">
                <a16:creationId xmlns="" xmlns:a16="http://schemas.microsoft.com/office/drawing/2014/main" id="{05E77CDE-4D86-42D9-A516-63FBB9FAF6C8}"/>
              </a:ext>
            </a:extLst>
          </p:cNvPr>
          <p:cNvSpPr/>
          <p:nvPr/>
        </p:nvSpPr>
        <p:spPr>
          <a:xfrm rot="10800000">
            <a:off x="7971749" y="218713"/>
            <a:ext cx="217507" cy="471881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7675" y="768530"/>
            <a:ext cx="1943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Return on </a:t>
            </a:r>
            <a:endParaRPr lang="id-ID" b="1" dirty="0" smtClean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 pitchFamily="34" charset="0"/>
            </a:endParaRPr>
          </a:p>
          <a:p>
            <a:pPr algn="ctr"/>
            <a:r>
              <a:rPr lang="en-US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Common </a:t>
            </a:r>
            <a:r>
              <a:rPr lang="en-US" b="1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Equity </a:t>
            </a:r>
            <a:endParaRPr lang="id-ID" b="1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5" t="40567" r="32481" b="50070"/>
          <a:stretch/>
        </p:blipFill>
        <p:spPr bwMode="auto">
          <a:xfrm>
            <a:off x="2051719" y="361261"/>
            <a:ext cx="4891973" cy="73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5" t="40567" r="32481" b="36604"/>
          <a:stretch/>
        </p:blipFill>
        <p:spPr bwMode="auto">
          <a:xfrm>
            <a:off x="1835696" y="3579862"/>
            <a:ext cx="3598787" cy="131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63688" y="3003798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Contoh:</a:t>
            </a:r>
            <a:endParaRPr lang="id-ID" dirty="0"/>
          </a:p>
        </p:txBody>
      </p:sp>
      <p:sp>
        <p:nvSpPr>
          <p:cNvPr id="17" name="Rectangle 7">
            <a:extLst>
              <a:ext uri="{FF2B5EF4-FFF2-40B4-BE49-F238E27FC236}">
                <a16:creationId xmlns="" xmlns:a16="http://schemas.microsoft.com/office/drawing/2014/main" id="{5931BEFB-8EF9-43F8-A3CE-4622D105227D}"/>
              </a:ext>
            </a:extLst>
          </p:cNvPr>
          <p:cNvSpPr/>
          <p:nvPr/>
        </p:nvSpPr>
        <p:spPr>
          <a:xfrm>
            <a:off x="6653571" y="1868954"/>
            <a:ext cx="1648697" cy="128934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Freeform 32">
            <a:extLst>
              <a:ext uri="{FF2B5EF4-FFF2-40B4-BE49-F238E27FC236}">
                <a16:creationId xmlns="" xmlns:a16="http://schemas.microsoft.com/office/drawing/2014/main" id="{320835CE-949B-498D-B85F-ED43A8C874B3}"/>
              </a:ext>
            </a:extLst>
          </p:cNvPr>
          <p:cNvSpPr/>
          <p:nvPr/>
        </p:nvSpPr>
        <p:spPr>
          <a:xfrm flipH="1">
            <a:off x="8390575" y="1599557"/>
            <a:ext cx="277548" cy="338966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411760" y="1545788"/>
            <a:ext cx="338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i="1" dirty="0" smtClean="0">
                <a:latin typeface="Cambria" pitchFamily="18" charset="0"/>
                <a:ea typeface="Cambria" pitchFamily="18" charset="0"/>
              </a:rPr>
              <a:t>Mengukur tingkat return pada investasi pemegang saham</a:t>
            </a:r>
            <a:endParaRPr lang="id-ID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9633" y="3773316"/>
            <a:ext cx="2362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Tingkat return pada investasi sebesar </a:t>
            </a:r>
          </a:p>
          <a:p>
            <a:r>
              <a:rPr lang="id-ID" dirty="0" smtClean="0"/>
              <a:t>17,2%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572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7941664" y="99249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Block Arc 11">
            <a:extLst>
              <a:ext uri="{FF2B5EF4-FFF2-40B4-BE49-F238E27FC236}">
                <a16:creationId xmlns="" xmlns:a16="http://schemas.microsoft.com/office/drawing/2014/main" id="{05E77CDE-4D86-42D9-A516-63FBB9FAF6C8}"/>
              </a:ext>
            </a:extLst>
          </p:cNvPr>
          <p:cNvSpPr/>
          <p:nvPr/>
        </p:nvSpPr>
        <p:spPr>
          <a:xfrm rot="10800000">
            <a:off x="8206388" y="197504"/>
            <a:ext cx="217507" cy="471881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52320" y="843558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Profit Margin</a:t>
            </a:r>
            <a:endParaRPr lang="id-ID" b="1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60960" y="195486"/>
            <a:ext cx="2267744" cy="69954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Profitability</a:t>
            </a:r>
            <a:b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dirty="0">
              <a:ln w="11430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6816" y="176943"/>
            <a:ext cx="3529280" cy="9848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9" t="36088" r="33316" b="37777"/>
          <a:stretch/>
        </p:blipFill>
        <p:spPr bwMode="auto">
          <a:xfrm>
            <a:off x="1763688" y="3606441"/>
            <a:ext cx="3024336" cy="148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1" t="36088" r="38213" b="54210"/>
          <a:stretch/>
        </p:blipFill>
        <p:spPr bwMode="auto">
          <a:xfrm>
            <a:off x="2091712" y="335471"/>
            <a:ext cx="3169000" cy="69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63688" y="3003798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Contoh:</a:t>
            </a:r>
            <a:endParaRPr lang="id-ID" dirty="0"/>
          </a:p>
        </p:txBody>
      </p:sp>
      <p:sp>
        <p:nvSpPr>
          <p:cNvPr id="16" name="Rectangle 7">
            <a:extLst>
              <a:ext uri="{FF2B5EF4-FFF2-40B4-BE49-F238E27FC236}">
                <a16:creationId xmlns="" xmlns:a16="http://schemas.microsoft.com/office/drawing/2014/main" id="{5931BEFB-8EF9-43F8-A3CE-4622D105227D}"/>
              </a:ext>
            </a:extLst>
          </p:cNvPr>
          <p:cNvSpPr/>
          <p:nvPr/>
        </p:nvSpPr>
        <p:spPr>
          <a:xfrm>
            <a:off x="6084168" y="1517336"/>
            <a:ext cx="2008737" cy="149217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7" name="Freeform 32">
            <a:extLst>
              <a:ext uri="{FF2B5EF4-FFF2-40B4-BE49-F238E27FC236}">
                <a16:creationId xmlns="" xmlns:a16="http://schemas.microsoft.com/office/drawing/2014/main" id="{320835CE-949B-498D-B85F-ED43A8C874B3}"/>
              </a:ext>
            </a:extLst>
          </p:cNvPr>
          <p:cNvSpPr/>
          <p:nvPr/>
        </p:nvSpPr>
        <p:spPr>
          <a:xfrm flipH="1">
            <a:off x="8613260" y="1426895"/>
            <a:ext cx="277548" cy="338966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27632" y="1368789"/>
            <a:ext cx="322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i="1" dirty="0" smtClean="0">
                <a:latin typeface="Cambria" pitchFamily="18" charset="0"/>
                <a:ea typeface="Cambria" pitchFamily="18" charset="0"/>
              </a:rPr>
              <a:t>Mengukur laba yang diperoleh dari penjualan</a:t>
            </a:r>
            <a:endParaRPr lang="id-ID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6858" y="4216945"/>
            <a:ext cx="394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22,5% dari penjualan merupakan laba</a:t>
            </a:r>
            <a:endParaRPr lang="id-ID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7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7654"/>
            <a:ext cx="1052706" cy="1080120"/>
          </a:xfrm>
          <a:prstGeom prst="rect">
            <a:avLst/>
          </a:prstGeom>
        </p:spPr>
      </p:pic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023234912"/>
              </p:ext>
            </p:extLst>
          </p:nvPr>
        </p:nvGraphicFramePr>
        <p:xfrm>
          <a:off x="2051720" y="1079500"/>
          <a:ext cx="5760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744135" y="195486"/>
            <a:ext cx="76732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d-ID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Pentingnya Laporan Keuangan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9552" y="1131590"/>
            <a:ext cx="27844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10000"/>
              <a:buFontTx/>
              <a:buBlip>
                <a:blip r:embed="rId8"/>
              </a:buBlip>
            </a:pPr>
            <a:r>
              <a:rPr lang="id-ID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Menyusun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perencanaan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id-ID" sz="1600" dirty="0" smtClean="0">
                <a:latin typeface="Cambria" pitchFamily="18" charset="0"/>
                <a:ea typeface="Cambria" pitchFamily="18" charset="0"/>
              </a:rPr>
              <a:t>            </a:t>
            </a:r>
          </a:p>
          <a:p>
            <a:pPr>
              <a:buSzPct val="110000"/>
            </a:pPr>
            <a:r>
              <a:rPr lang="id-ID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id-ID" sz="1600" dirty="0" smtClean="0">
                <a:latin typeface="Cambria" pitchFamily="18" charset="0"/>
                <a:ea typeface="Cambria" pitchFamily="18" charset="0"/>
              </a:rPr>
              <a:t>   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perusahaan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  <a:p>
            <a:pPr>
              <a:buSzPct val="110000"/>
              <a:buFontTx/>
              <a:buBlip>
                <a:blip r:embed="rId8"/>
              </a:buBlip>
            </a:pPr>
            <a:r>
              <a:rPr lang="en-US" sz="1600" dirty="0">
                <a:latin typeface="Cambria" pitchFamily="18" charset="0"/>
                <a:ea typeface="Cambria" pitchFamily="18" charset="0"/>
              </a:rPr>
              <a:t> 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Mengevaluasi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kinerja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  <a:p>
            <a:pPr>
              <a:buSzPct val="110000"/>
              <a:buFontTx/>
              <a:buBlip>
                <a:blip r:embed="rId8"/>
              </a:buBlip>
            </a:pPr>
            <a:r>
              <a:rPr lang="en-US" sz="1600" dirty="0">
                <a:latin typeface="Cambria" pitchFamily="18" charset="0"/>
                <a:ea typeface="Cambria" pitchFamily="18" charset="0"/>
              </a:rPr>
              <a:t> 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Tindakan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koreksi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yg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di</a:t>
            </a:r>
            <a:endParaRPr lang="id-ID" sz="1600" dirty="0" smtClean="0">
              <a:latin typeface="Cambria" pitchFamily="18" charset="0"/>
              <a:ea typeface="Cambria" pitchFamily="18" charset="0"/>
            </a:endParaRPr>
          </a:p>
          <a:p>
            <a:pPr>
              <a:buSzPct val="110000"/>
            </a:pPr>
            <a:r>
              <a:rPr lang="id-ID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id-ID" sz="1600" dirty="0" smtClean="0">
                <a:latin typeface="Cambria" pitchFamily="18" charset="0"/>
                <a:ea typeface="Cambria" pitchFamily="18" charset="0"/>
              </a:rPr>
              <a:t>    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perlukan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  <a:p>
            <a:pPr>
              <a:buSzPct val="110000"/>
            </a:pP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67218" y="1292155"/>
            <a:ext cx="2483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0000"/>
              <a:buFontTx/>
              <a:buBlip>
                <a:blip r:embed="rId9"/>
              </a:buBlip>
            </a:pPr>
            <a:r>
              <a:rPr lang="id-ID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Melakukan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penanaman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id-ID" sz="1600" dirty="0" smtClean="0">
                <a:latin typeface="Cambria" pitchFamily="18" charset="0"/>
                <a:ea typeface="Cambria" pitchFamily="18" charset="0"/>
              </a:rPr>
              <a:t> </a:t>
            </a:r>
          </a:p>
          <a:p>
            <a:pPr>
              <a:buSzPct val="120000"/>
            </a:pPr>
            <a:r>
              <a:rPr lang="id-ID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id-ID" sz="1600" dirty="0" smtClean="0">
                <a:latin typeface="Cambria" pitchFamily="18" charset="0"/>
                <a:ea typeface="Cambria" pitchFamily="18" charset="0"/>
              </a:rPr>
              <a:t>   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modal 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agar </a:t>
            </a:r>
            <a:r>
              <a:rPr lang="id-ID" sz="1600" dirty="0" smtClean="0">
                <a:latin typeface="Cambria" pitchFamily="18" charset="0"/>
                <a:ea typeface="Cambria" pitchFamily="18" charset="0"/>
              </a:rPr>
              <a:t>i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nvestor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endParaRPr lang="id-ID" sz="1600" dirty="0" smtClean="0">
              <a:latin typeface="Cambria" pitchFamily="18" charset="0"/>
              <a:ea typeface="Cambria" pitchFamily="18" charset="0"/>
            </a:endParaRPr>
          </a:p>
          <a:p>
            <a:pPr>
              <a:buSzPct val="120000"/>
            </a:pPr>
            <a:r>
              <a:rPr lang="id-ID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id-ID" sz="1600" dirty="0" smtClean="0">
                <a:latin typeface="Cambria" pitchFamily="18" charset="0"/>
                <a:ea typeface="Cambria" pitchFamily="18" charset="0"/>
              </a:rPr>
              <a:t>  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mendapatkan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return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44208" y="3291830"/>
            <a:ext cx="258530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0000"/>
              <a:buFontTx/>
              <a:buBlip>
                <a:blip r:embed="rId9"/>
              </a:buBlip>
            </a:pPr>
            <a:r>
              <a:rPr lang="id-ID" dirty="0" smtClean="0">
                <a:solidFill>
                  <a:srgbClr val="000000"/>
                </a:solidFill>
                <a:latin typeface="Berlin Sans FB" pitchFamily="34" charset="0"/>
              </a:rPr>
              <a:t> 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Menilai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kemampuan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endParaRPr lang="id-ID" sz="1600" dirty="0" smtClean="0">
              <a:latin typeface="Cambria" pitchFamily="18" charset="0"/>
              <a:ea typeface="Cambria" pitchFamily="18" charset="0"/>
            </a:endParaRPr>
          </a:p>
          <a:p>
            <a:pPr>
              <a:buSzPct val="120000"/>
            </a:pPr>
            <a:r>
              <a:rPr lang="id-ID" sz="1600" dirty="0" smtClean="0">
                <a:latin typeface="Cambria" pitchFamily="18" charset="0"/>
                <a:ea typeface="Cambria" pitchFamily="18" charset="0"/>
              </a:rPr>
              <a:t>      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perusahaan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membayar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endParaRPr lang="id-ID" sz="1600" dirty="0" smtClean="0">
              <a:latin typeface="Cambria" pitchFamily="18" charset="0"/>
              <a:ea typeface="Cambria" pitchFamily="18" charset="0"/>
            </a:endParaRPr>
          </a:p>
          <a:p>
            <a:pPr>
              <a:buSzPct val="120000"/>
            </a:pPr>
            <a:r>
              <a:rPr lang="id-ID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id-ID" sz="1600" dirty="0" smtClean="0">
                <a:latin typeface="Cambria" pitchFamily="18" charset="0"/>
                <a:ea typeface="Cambria" pitchFamily="18" charset="0"/>
              </a:rPr>
              <a:t>     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bunga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dan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kredit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tepat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</a:p>
          <a:p>
            <a:pPr>
              <a:buSzPct val="120000"/>
            </a:pPr>
            <a:r>
              <a:rPr lang="en-US" sz="1600" dirty="0">
                <a:latin typeface="Cambria" pitchFamily="18" charset="0"/>
                <a:ea typeface="Cambria" pitchFamily="18" charset="0"/>
              </a:rPr>
              <a:t>     </a:t>
            </a:r>
            <a:r>
              <a:rPr lang="id-ID" sz="1600" dirty="0" smtClean="0">
                <a:latin typeface="Cambria" pitchFamily="18" charset="0"/>
                <a:ea typeface="Cambria" pitchFamily="18" charset="0"/>
              </a:rPr>
              <a:t>  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waktu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7638" y="4092049"/>
            <a:ext cx="208823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0000"/>
              <a:buFontTx/>
              <a:buBlip>
                <a:blip r:embed="rId9"/>
              </a:buBlip>
            </a:pPr>
            <a:r>
              <a:rPr lang="id-ID" dirty="0" smtClean="0">
                <a:latin typeface="Berlin Sans FB" pitchFamily="34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Menetapkan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pajak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perusahaan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48264" y="807706"/>
            <a:ext cx="2025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Operating Margin</a:t>
            </a:r>
            <a:endParaRPr lang="id-ID" b="1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7587627" y="41865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Block Arc 11">
            <a:extLst>
              <a:ext uri="{FF2B5EF4-FFF2-40B4-BE49-F238E27FC236}">
                <a16:creationId xmlns="" xmlns:a16="http://schemas.microsoft.com/office/drawing/2014/main" id="{05E77CDE-4D86-42D9-A516-63FBB9FAF6C8}"/>
              </a:ext>
            </a:extLst>
          </p:cNvPr>
          <p:cNvSpPr/>
          <p:nvPr/>
        </p:nvSpPr>
        <p:spPr>
          <a:xfrm rot="10800000">
            <a:off x="7852351" y="140120"/>
            <a:ext cx="217507" cy="471881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60960" y="195486"/>
            <a:ext cx="2267744" cy="69954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Profitability</a:t>
            </a:r>
            <a:b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dirty="0">
              <a:ln w="11430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5392" y="330753"/>
            <a:ext cx="4874840" cy="9848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4" t="36808" r="32354" b="37915"/>
          <a:stretch/>
        </p:blipFill>
        <p:spPr bwMode="auto">
          <a:xfrm>
            <a:off x="1785392" y="3651870"/>
            <a:ext cx="3275024" cy="12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4" t="36808" r="32354" b="52914"/>
          <a:stretch/>
        </p:blipFill>
        <p:spPr bwMode="auto">
          <a:xfrm>
            <a:off x="1907703" y="447274"/>
            <a:ext cx="4575811" cy="72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63688" y="3003798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Contoh:</a:t>
            </a:r>
            <a:endParaRPr lang="id-ID" dirty="0"/>
          </a:p>
        </p:txBody>
      </p:sp>
      <p:sp>
        <p:nvSpPr>
          <p:cNvPr id="15" name="Rectangle 7">
            <a:extLst>
              <a:ext uri="{FF2B5EF4-FFF2-40B4-BE49-F238E27FC236}">
                <a16:creationId xmlns="" xmlns:a16="http://schemas.microsoft.com/office/drawing/2014/main" id="{5931BEFB-8EF9-43F8-A3CE-4622D105227D}"/>
              </a:ext>
            </a:extLst>
          </p:cNvPr>
          <p:cNvSpPr/>
          <p:nvPr/>
        </p:nvSpPr>
        <p:spPr>
          <a:xfrm>
            <a:off x="6942256" y="1615829"/>
            <a:ext cx="1648697" cy="128934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6" name="Freeform 32">
            <a:extLst>
              <a:ext uri="{FF2B5EF4-FFF2-40B4-BE49-F238E27FC236}">
                <a16:creationId xmlns="" xmlns:a16="http://schemas.microsoft.com/office/drawing/2014/main" id="{320835CE-949B-498D-B85F-ED43A8C874B3}"/>
              </a:ext>
            </a:extLst>
          </p:cNvPr>
          <p:cNvSpPr/>
          <p:nvPr/>
        </p:nvSpPr>
        <p:spPr>
          <a:xfrm flipH="1">
            <a:off x="8679260" y="1346432"/>
            <a:ext cx="277548" cy="338966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32762" y="1510844"/>
            <a:ext cx="3563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i="1" dirty="0" smtClean="0">
                <a:latin typeface="Cambria" pitchFamily="18" charset="0"/>
                <a:ea typeface="Cambria" pitchFamily="18" charset="0"/>
              </a:rPr>
              <a:t>Mengukur laba operasi (EBIT) dari penjualan</a:t>
            </a:r>
          </a:p>
          <a:p>
            <a:endParaRPr lang="id-ID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448" y="2606388"/>
            <a:ext cx="3587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i="1" dirty="0" smtClean="0">
                <a:latin typeface="Cambria" pitchFamily="18" charset="0"/>
                <a:ea typeface="Cambria" pitchFamily="18" charset="0"/>
              </a:rPr>
              <a:t>EBIT = Earning Before Interest and Tax</a:t>
            </a:r>
            <a:endParaRPr lang="id-ID" sz="1600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05563" y="3939902"/>
            <a:ext cx="2664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47,1% dari penjualan </a:t>
            </a:r>
          </a:p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merupakan Laba Operasi (EBIT)</a:t>
            </a:r>
            <a:endParaRPr lang="id-ID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2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90931" y="693714"/>
            <a:ext cx="2419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Basic Earning Power </a:t>
            </a:r>
          </a:p>
          <a:p>
            <a:pPr algn="ctr"/>
            <a:r>
              <a:rPr lang="id-ID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pitchFamily="34" charset="0"/>
              </a:rPr>
              <a:t>Ratio</a:t>
            </a:r>
            <a:endParaRPr lang="id-ID" b="1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7616686" y="13516"/>
            <a:ext cx="74695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Block Arc 11">
            <a:extLst>
              <a:ext uri="{FF2B5EF4-FFF2-40B4-BE49-F238E27FC236}">
                <a16:creationId xmlns="" xmlns:a16="http://schemas.microsoft.com/office/drawing/2014/main" id="{05E77CDE-4D86-42D9-A516-63FBB9FAF6C8}"/>
              </a:ext>
            </a:extLst>
          </p:cNvPr>
          <p:cNvSpPr/>
          <p:nvPr/>
        </p:nvSpPr>
        <p:spPr>
          <a:xfrm rot="10800000">
            <a:off x="7881410" y="111771"/>
            <a:ext cx="217507" cy="471881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60960" y="195486"/>
            <a:ext cx="2267744" cy="69954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Profitability</a:t>
            </a:r>
            <a:b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dirty="0">
              <a:ln w="11430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3688" y="168792"/>
            <a:ext cx="4706809" cy="9848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3" t="41530" r="35224" b="36496"/>
          <a:stretch/>
        </p:blipFill>
        <p:spPr bwMode="auto">
          <a:xfrm>
            <a:off x="1763688" y="3735117"/>
            <a:ext cx="3024336" cy="114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3" t="41530" r="38618" b="50245"/>
          <a:stretch/>
        </p:blipFill>
        <p:spPr bwMode="auto">
          <a:xfrm>
            <a:off x="1892464" y="316024"/>
            <a:ext cx="4443811" cy="70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87848" y="3188464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Contoh:</a:t>
            </a:r>
            <a:endParaRPr lang="id-ID" dirty="0"/>
          </a:p>
        </p:txBody>
      </p:sp>
      <p:sp>
        <p:nvSpPr>
          <p:cNvPr id="15" name="Rectangle 7">
            <a:extLst>
              <a:ext uri="{FF2B5EF4-FFF2-40B4-BE49-F238E27FC236}">
                <a16:creationId xmlns="" xmlns:a16="http://schemas.microsoft.com/office/drawing/2014/main" id="{5931BEFB-8EF9-43F8-A3CE-4622D105227D}"/>
              </a:ext>
            </a:extLst>
          </p:cNvPr>
          <p:cNvSpPr/>
          <p:nvPr/>
        </p:nvSpPr>
        <p:spPr>
          <a:xfrm>
            <a:off x="6948264" y="1603647"/>
            <a:ext cx="1648697" cy="128934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6" name="Freeform 32">
            <a:extLst>
              <a:ext uri="{FF2B5EF4-FFF2-40B4-BE49-F238E27FC236}">
                <a16:creationId xmlns="" xmlns:a16="http://schemas.microsoft.com/office/drawing/2014/main" id="{320835CE-949B-498D-B85F-ED43A8C874B3}"/>
              </a:ext>
            </a:extLst>
          </p:cNvPr>
          <p:cNvSpPr/>
          <p:nvPr/>
        </p:nvSpPr>
        <p:spPr>
          <a:xfrm flipH="1">
            <a:off x="8685268" y="1334250"/>
            <a:ext cx="277548" cy="338966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93897" y="1350050"/>
            <a:ext cx="4146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i="1" dirty="0" smtClean="0">
                <a:latin typeface="Cambria" pitchFamily="18" charset="0"/>
                <a:ea typeface="Cambria" pitchFamily="18" charset="0"/>
              </a:rPr>
              <a:t>Mengukur kemampuan aset perusahaan dalam menghasilkan lapa operasi</a:t>
            </a:r>
            <a:endParaRPr lang="id-ID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96958" y="3844536"/>
            <a:ext cx="3387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Kemampuan aset perusahaan untuk menghasilkan laba sebesar 29,9%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5556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3391091" y="1779662"/>
            <a:ext cx="5752909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868144" y="2933241"/>
            <a:ext cx="3150096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d-ID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Nilai Pasar</a:t>
            </a:r>
          </a:p>
          <a:p>
            <a:pPr algn="ctr"/>
            <a:r>
              <a:rPr lang="id-ID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(Market Value)</a:t>
            </a:r>
            <a:endParaRPr lang="id-ID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67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7923" y="227919"/>
            <a:ext cx="1392600" cy="69954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Market </a:t>
            </a:r>
            <a:b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Value</a:t>
            </a:r>
            <a:b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5856" y="1203598"/>
            <a:ext cx="3933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mbria" pitchFamily="18" charset="0"/>
                <a:ea typeface="Cambria" pitchFamily="18" charset="0"/>
              </a:rPr>
              <a:t>Market value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menunjukkan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hubungan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harga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saham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perusahaan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dengan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laba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dan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nilai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buku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per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lembar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saham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905164" y="555526"/>
            <a:ext cx="746956" cy="648072"/>
          </a:xfrm>
          <a:prstGeom prst="ellipse">
            <a:avLst/>
          </a:prstGeom>
          <a:solidFill>
            <a:srgbClr val="FF006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ounded Rectangle 8"/>
          <p:cNvSpPr/>
          <p:nvPr/>
        </p:nvSpPr>
        <p:spPr>
          <a:xfrm>
            <a:off x="3347864" y="879562"/>
            <a:ext cx="1413284" cy="95798"/>
          </a:xfrm>
          <a:prstGeom prst="roundRect">
            <a:avLst/>
          </a:prstGeom>
          <a:solidFill>
            <a:srgbClr val="FF5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ounded Rectangle 9"/>
          <p:cNvSpPr/>
          <p:nvPr/>
        </p:nvSpPr>
        <p:spPr>
          <a:xfrm>
            <a:off x="5796136" y="889722"/>
            <a:ext cx="1413284" cy="95798"/>
          </a:xfrm>
          <a:prstGeom prst="roundRect">
            <a:avLst/>
          </a:prstGeom>
          <a:solidFill>
            <a:srgbClr val="FF5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ounded Rectangle 10"/>
          <p:cNvSpPr/>
          <p:nvPr/>
        </p:nvSpPr>
        <p:spPr>
          <a:xfrm>
            <a:off x="3347864" y="2222162"/>
            <a:ext cx="3960440" cy="95798"/>
          </a:xfrm>
          <a:prstGeom prst="roundRect">
            <a:avLst/>
          </a:prstGeom>
          <a:solidFill>
            <a:srgbClr val="FF5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ound Same Side Corner Rectangle 8">
            <a:extLst>
              <a:ext uri="{FF2B5EF4-FFF2-40B4-BE49-F238E27FC236}">
                <a16:creationId xmlns="" xmlns:a16="http://schemas.microsoft.com/office/drawing/2014/main" id="{4E4C0439-937D-443D-87E2-79CCC36B9DC0}"/>
              </a:ext>
            </a:extLst>
          </p:cNvPr>
          <p:cNvSpPr/>
          <p:nvPr/>
        </p:nvSpPr>
        <p:spPr>
          <a:xfrm>
            <a:off x="5148064" y="708071"/>
            <a:ext cx="288032" cy="34298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/>
          <p:cNvSpPr/>
          <p:nvPr/>
        </p:nvSpPr>
        <p:spPr>
          <a:xfrm>
            <a:off x="2902378" y="2546015"/>
            <a:ext cx="746956" cy="648072"/>
          </a:xfrm>
          <a:prstGeom prst="ellipse">
            <a:avLst/>
          </a:prstGeom>
          <a:solidFill>
            <a:srgbClr val="FF006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7020272" y="2546015"/>
            <a:ext cx="746956" cy="648072"/>
          </a:xfrm>
          <a:prstGeom prst="ellipse">
            <a:avLst/>
          </a:prstGeom>
          <a:solidFill>
            <a:srgbClr val="FF006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Isosceles Triangle 68">
            <a:extLst>
              <a:ext uri="{FF2B5EF4-FFF2-40B4-BE49-F238E27FC236}">
                <a16:creationId xmlns="" xmlns:a16="http://schemas.microsoft.com/office/drawing/2014/main" id="{54A4A853-915A-44A4-8AAC-7AADB9AC06D6}"/>
              </a:ext>
            </a:extLst>
          </p:cNvPr>
          <p:cNvSpPr/>
          <p:nvPr/>
        </p:nvSpPr>
        <p:spPr>
          <a:xfrm rot="10800000">
            <a:off x="7316263" y="2654026"/>
            <a:ext cx="154974" cy="432049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rgbClr val="33CC33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9" name="Isosceles Triangle 5">
            <a:extLst>
              <a:ext uri="{FF2B5EF4-FFF2-40B4-BE49-F238E27FC236}">
                <a16:creationId xmlns="" xmlns:a16="http://schemas.microsoft.com/office/drawing/2014/main" id="{5596584B-F02A-4DA2-BBD3-F3C580FC0203}"/>
              </a:ext>
            </a:extLst>
          </p:cNvPr>
          <p:cNvSpPr>
            <a:spLocks noChangeAspect="1"/>
          </p:cNvSpPr>
          <p:nvPr/>
        </p:nvSpPr>
        <p:spPr>
          <a:xfrm>
            <a:off x="3138525" y="2720255"/>
            <a:ext cx="274662" cy="365820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rgbClr val="33CC33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01162" y="3496404"/>
            <a:ext cx="249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rgbClr val="FF0066"/>
                </a:solidFill>
                <a:latin typeface="Cambria" pitchFamily="18" charset="0"/>
                <a:ea typeface="Cambria" pitchFamily="18" charset="0"/>
              </a:rPr>
              <a:t>Price Earning  Ratio </a:t>
            </a:r>
          </a:p>
          <a:p>
            <a:pPr algn="ctr"/>
            <a:r>
              <a:rPr lang="id-ID" b="1" dirty="0" smtClean="0">
                <a:solidFill>
                  <a:srgbClr val="FF0066"/>
                </a:solidFill>
                <a:latin typeface="Cambria" pitchFamily="18" charset="0"/>
                <a:ea typeface="Cambria" pitchFamily="18" charset="0"/>
              </a:rPr>
              <a:t>(P/E) ratio</a:t>
            </a:r>
            <a:endParaRPr lang="id-ID" b="1" dirty="0">
              <a:solidFill>
                <a:srgbClr val="FF0066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62718" y="3473539"/>
            <a:ext cx="249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rgbClr val="FF0066"/>
                </a:solidFill>
                <a:latin typeface="Cambria" pitchFamily="18" charset="0"/>
                <a:ea typeface="Cambria" pitchFamily="18" charset="0"/>
              </a:rPr>
              <a:t>Market to Book ValueRatio </a:t>
            </a:r>
          </a:p>
          <a:p>
            <a:pPr algn="ctr"/>
            <a:endParaRPr lang="id-ID" b="1" dirty="0">
              <a:solidFill>
                <a:srgbClr val="FF0066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985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08481" y="149862"/>
            <a:ext cx="4059664" cy="792088"/>
          </a:xfrm>
          <a:prstGeom prst="rect">
            <a:avLst/>
          </a:prstGeom>
          <a:solidFill>
            <a:srgbClr val="FF0066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ounded Rectangle 4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7923" y="227919"/>
            <a:ext cx="1392600" cy="69954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Market </a:t>
            </a:r>
            <a:b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Value</a:t>
            </a:r>
            <a:b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585407" y="149862"/>
            <a:ext cx="746956" cy="648072"/>
          </a:xfrm>
          <a:prstGeom prst="ellipse">
            <a:avLst/>
          </a:prstGeom>
          <a:solidFill>
            <a:srgbClr val="FF006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Isosceles Triangle 5">
            <a:extLst>
              <a:ext uri="{FF2B5EF4-FFF2-40B4-BE49-F238E27FC236}">
                <a16:creationId xmlns="" xmlns:a16="http://schemas.microsoft.com/office/drawing/2014/main" id="{5596584B-F02A-4DA2-BBD3-F3C580FC0203}"/>
              </a:ext>
            </a:extLst>
          </p:cNvPr>
          <p:cNvSpPr>
            <a:spLocks noChangeAspect="1"/>
          </p:cNvSpPr>
          <p:nvPr/>
        </p:nvSpPr>
        <p:spPr>
          <a:xfrm>
            <a:off x="7821554" y="324102"/>
            <a:ext cx="274662" cy="365820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rgbClr val="33CC33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12183" y="771550"/>
            <a:ext cx="249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rgbClr val="FF0066"/>
                </a:solidFill>
                <a:latin typeface="Cambria" pitchFamily="18" charset="0"/>
                <a:ea typeface="Cambria" pitchFamily="18" charset="0"/>
              </a:rPr>
              <a:t>Price Earning  Ratio </a:t>
            </a:r>
          </a:p>
          <a:p>
            <a:pPr algn="ctr"/>
            <a:r>
              <a:rPr lang="id-ID" b="1" dirty="0" smtClean="0">
                <a:solidFill>
                  <a:srgbClr val="FF0066"/>
                </a:solidFill>
                <a:latin typeface="Cambria" pitchFamily="18" charset="0"/>
                <a:ea typeface="Cambria" pitchFamily="18" charset="0"/>
              </a:rPr>
              <a:t>(P/E) ratio</a:t>
            </a:r>
            <a:endParaRPr lang="id-ID" b="1" dirty="0">
              <a:solidFill>
                <a:srgbClr val="FF0066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1" t="41600" r="12865" b="50501"/>
          <a:stretch/>
        </p:blipFill>
        <p:spPr>
          <a:xfrm>
            <a:off x="1953384" y="280901"/>
            <a:ext cx="3801224" cy="527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1" t="41600" r="12865" b="37581"/>
          <a:stretch/>
        </p:blipFill>
        <p:spPr>
          <a:xfrm>
            <a:off x="1808480" y="3559592"/>
            <a:ext cx="3624568" cy="1379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72256" y="3190260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Contoh:</a:t>
            </a:r>
            <a:endParaRPr lang="id-ID" dirty="0"/>
          </a:p>
        </p:txBody>
      </p:sp>
      <p:sp>
        <p:nvSpPr>
          <p:cNvPr id="14" name="Rectangle 7">
            <a:extLst>
              <a:ext uri="{FF2B5EF4-FFF2-40B4-BE49-F238E27FC236}">
                <a16:creationId xmlns="" xmlns:a16="http://schemas.microsoft.com/office/drawing/2014/main" id="{5931BEFB-8EF9-43F8-A3CE-4622D105227D}"/>
              </a:ext>
            </a:extLst>
          </p:cNvPr>
          <p:cNvSpPr/>
          <p:nvPr/>
        </p:nvSpPr>
        <p:spPr>
          <a:xfrm>
            <a:off x="6710119" y="1738392"/>
            <a:ext cx="1648697" cy="128934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FF00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Freeform 32">
            <a:extLst>
              <a:ext uri="{FF2B5EF4-FFF2-40B4-BE49-F238E27FC236}">
                <a16:creationId xmlns="" xmlns:a16="http://schemas.microsoft.com/office/drawing/2014/main" id="{320835CE-949B-498D-B85F-ED43A8C874B3}"/>
              </a:ext>
            </a:extLst>
          </p:cNvPr>
          <p:cNvSpPr/>
          <p:nvPr/>
        </p:nvSpPr>
        <p:spPr>
          <a:xfrm flipH="1">
            <a:off x="8447123" y="1468995"/>
            <a:ext cx="277548" cy="338966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FF00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08481" y="1138227"/>
            <a:ext cx="3946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i="1" dirty="0" smtClean="0">
                <a:latin typeface="Cambria" pitchFamily="18" charset="0"/>
                <a:ea typeface="Cambria" pitchFamily="18" charset="0"/>
              </a:rPr>
              <a:t>Menunjukkan seberapa besar investor mau membayar untuk setiap rupiah </a:t>
            </a:r>
          </a:p>
          <a:p>
            <a:r>
              <a:rPr lang="id-ID" i="1" dirty="0" smtClean="0">
                <a:latin typeface="Cambria" pitchFamily="18" charset="0"/>
                <a:ea typeface="Cambria" pitchFamily="18" charset="0"/>
              </a:rPr>
              <a:t>laba yang dilaporkan</a:t>
            </a:r>
            <a:endParaRPr lang="id-ID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54608" y="3723878"/>
            <a:ext cx="2692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Investor mau membayar 14,4 kali dari tiap rupiah laba yang dilaporkan</a:t>
            </a:r>
            <a:endParaRPr lang="id-ID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771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7923" y="227919"/>
            <a:ext cx="1392600" cy="69954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Market </a:t>
            </a:r>
            <a:b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Value</a:t>
            </a:r>
            <a:b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457310" y="136080"/>
            <a:ext cx="746956" cy="648072"/>
          </a:xfrm>
          <a:prstGeom prst="ellipse">
            <a:avLst/>
          </a:prstGeom>
          <a:solidFill>
            <a:srgbClr val="FF006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Isosceles Triangle 68">
            <a:extLst>
              <a:ext uri="{FF2B5EF4-FFF2-40B4-BE49-F238E27FC236}">
                <a16:creationId xmlns="" xmlns:a16="http://schemas.microsoft.com/office/drawing/2014/main" id="{54A4A853-915A-44A4-8AAC-7AADB9AC06D6}"/>
              </a:ext>
            </a:extLst>
          </p:cNvPr>
          <p:cNvSpPr/>
          <p:nvPr/>
        </p:nvSpPr>
        <p:spPr>
          <a:xfrm rot="10800000">
            <a:off x="7753301" y="244091"/>
            <a:ext cx="154974" cy="432049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rgbClr val="33CC33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53076" y="815234"/>
            <a:ext cx="249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rgbClr val="FF0066"/>
                </a:solidFill>
                <a:latin typeface="Cambria" pitchFamily="18" charset="0"/>
                <a:ea typeface="Cambria" pitchFamily="18" charset="0"/>
              </a:rPr>
              <a:t>Market to Book ValueRatio </a:t>
            </a:r>
          </a:p>
          <a:p>
            <a:pPr algn="ctr"/>
            <a:endParaRPr lang="id-ID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t="58074" r="10494" b="22963"/>
          <a:stretch/>
        </p:blipFill>
        <p:spPr>
          <a:xfrm>
            <a:off x="1691679" y="3557796"/>
            <a:ext cx="4340493" cy="13706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78000" y="162456"/>
            <a:ext cx="3730104" cy="792088"/>
          </a:xfrm>
          <a:prstGeom prst="rect">
            <a:avLst/>
          </a:prstGeom>
          <a:solidFill>
            <a:srgbClr val="FF0066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t="58074" r="10494" b="30586"/>
          <a:stretch/>
        </p:blipFill>
        <p:spPr>
          <a:xfrm>
            <a:off x="1907704" y="266867"/>
            <a:ext cx="3456384" cy="5832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87848" y="3188464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Contoh:</a:t>
            </a:r>
            <a:endParaRPr lang="id-ID" dirty="0"/>
          </a:p>
        </p:txBody>
      </p:sp>
      <p:sp>
        <p:nvSpPr>
          <p:cNvPr id="14" name="Rectangle 7">
            <a:extLst>
              <a:ext uri="{FF2B5EF4-FFF2-40B4-BE49-F238E27FC236}">
                <a16:creationId xmlns="" xmlns:a16="http://schemas.microsoft.com/office/drawing/2014/main" id="{5931BEFB-8EF9-43F8-A3CE-4622D105227D}"/>
              </a:ext>
            </a:extLst>
          </p:cNvPr>
          <p:cNvSpPr/>
          <p:nvPr/>
        </p:nvSpPr>
        <p:spPr>
          <a:xfrm>
            <a:off x="5508105" y="1554532"/>
            <a:ext cx="2391674" cy="16339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FF00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Freeform 32">
            <a:extLst>
              <a:ext uri="{FF2B5EF4-FFF2-40B4-BE49-F238E27FC236}">
                <a16:creationId xmlns="" xmlns:a16="http://schemas.microsoft.com/office/drawing/2014/main" id="{320835CE-949B-498D-B85F-ED43A8C874B3}"/>
              </a:ext>
            </a:extLst>
          </p:cNvPr>
          <p:cNvSpPr/>
          <p:nvPr/>
        </p:nvSpPr>
        <p:spPr>
          <a:xfrm flipH="1">
            <a:off x="7988085" y="1285136"/>
            <a:ext cx="277548" cy="338966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FF00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23728" y="110494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i="1" dirty="0" smtClean="0">
                <a:latin typeface="Cambria" pitchFamily="18" charset="0"/>
                <a:ea typeface="Cambria" pitchFamily="18" charset="0"/>
              </a:rPr>
              <a:t>Menunjukkan nilai buku </a:t>
            </a:r>
          </a:p>
          <a:p>
            <a:r>
              <a:rPr lang="id-ID" i="1" dirty="0" smtClean="0">
                <a:latin typeface="Cambria" pitchFamily="18" charset="0"/>
                <a:ea typeface="Cambria" pitchFamily="18" charset="0"/>
              </a:rPr>
              <a:t>per lembar saham</a:t>
            </a:r>
            <a:endParaRPr lang="id-ID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72200" y="3795886"/>
            <a:ext cx="257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Nilai buku per lembar saham sebesar $ 0,52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36818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714376" y="3961404"/>
            <a:ext cx="4369792" cy="11065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ounded Rectangle 4"/>
          <p:cNvSpPr/>
          <p:nvPr/>
        </p:nvSpPr>
        <p:spPr>
          <a:xfrm>
            <a:off x="1547664" y="0"/>
            <a:ext cx="45719" cy="509203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7923" y="227919"/>
            <a:ext cx="1392600" cy="69954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Market </a:t>
            </a:r>
            <a:b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Value</a:t>
            </a:r>
            <a:b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id-ID" sz="20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Ratio</a:t>
            </a:r>
            <a:endParaRPr lang="id-ID" sz="200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457310" y="136080"/>
            <a:ext cx="746956" cy="648072"/>
          </a:xfrm>
          <a:prstGeom prst="ellipse">
            <a:avLst/>
          </a:prstGeom>
          <a:solidFill>
            <a:srgbClr val="FF006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Isosceles Triangle 68">
            <a:extLst>
              <a:ext uri="{FF2B5EF4-FFF2-40B4-BE49-F238E27FC236}">
                <a16:creationId xmlns="" xmlns:a16="http://schemas.microsoft.com/office/drawing/2014/main" id="{54A4A853-915A-44A4-8AAC-7AADB9AC06D6}"/>
              </a:ext>
            </a:extLst>
          </p:cNvPr>
          <p:cNvSpPr/>
          <p:nvPr/>
        </p:nvSpPr>
        <p:spPr>
          <a:xfrm rot="10800000">
            <a:off x="7753301" y="244091"/>
            <a:ext cx="154974" cy="432049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rgbClr val="33CC33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53076" y="815234"/>
            <a:ext cx="249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rgbClr val="FF0066"/>
                </a:solidFill>
                <a:latin typeface="Cambria" pitchFamily="18" charset="0"/>
                <a:ea typeface="Cambria" pitchFamily="18" charset="0"/>
              </a:rPr>
              <a:t>Market to Book ValueRatio </a:t>
            </a:r>
          </a:p>
          <a:p>
            <a:pPr algn="ctr"/>
            <a:endParaRPr lang="id-ID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78000" y="162456"/>
            <a:ext cx="4810224" cy="792088"/>
          </a:xfrm>
          <a:prstGeom prst="rect">
            <a:avLst/>
          </a:prstGeom>
          <a:solidFill>
            <a:srgbClr val="FF0066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TextBox 12"/>
          <p:cNvSpPr txBox="1"/>
          <p:nvPr/>
        </p:nvSpPr>
        <p:spPr>
          <a:xfrm>
            <a:off x="1787848" y="3188464"/>
            <a:ext cx="100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 smtClean="0"/>
              <a:t>Contoh:</a:t>
            </a:r>
            <a:endParaRPr lang="id-ID" dirty="0"/>
          </a:p>
        </p:txBody>
      </p:sp>
      <p:sp>
        <p:nvSpPr>
          <p:cNvPr id="14" name="Rectangle 7">
            <a:extLst>
              <a:ext uri="{FF2B5EF4-FFF2-40B4-BE49-F238E27FC236}">
                <a16:creationId xmlns="" xmlns:a16="http://schemas.microsoft.com/office/drawing/2014/main" id="{5931BEFB-8EF9-43F8-A3CE-4622D105227D}"/>
              </a:ext>
            </a:extLst>
          </p:cNvPr>
          <p:cNvSpPr/>
          <p:nvPr/>
        </p:nvSpPr>
        <p:spPr>
          <a:xfrm>
            <a:off x="5220073" y="1856354"/>
            <a:ext cx="2047368" cy="170144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FF00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Freeform 32">
            <a:extLst>
              <a:ext uri="{FF2B5EF4-FFF2-40B4-BE49-F238E27FC236}">
                <a16:creationId xmlns="" xmlns:a16="http://schemas.microsoft.com/office/drawing/2014/main" id="{320835CE-949B-498D-B85F-ED43A8C874B3}"/>
              </a:ext>
            </a:extLst>
          </p:cNvPr>
          <p:cNvSpPr/>
          <p:nvPr/>
        </p:nvSpPr>
        <p:spPr>
          <a:xfrm flipH="1">
            <a:off x="7355747" y="1586958"/>
            <a:ext cx="277548" cy="338966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FF006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23728" y="1104943"/>
            <a:ext cx="2736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i="1" dirty="0" smtClean="0">
                <a:latin typeface="Cambria" pitchFamily="18" charset="0"/>
                <a:ea typeface="Cambria" pitchFamily="18" charset="0"/>
              </a:rPr>
              <a:t>Menunjukkan nilai buku </a:t>
            </a:r>
          </a:p>
          <a:p>
            <a:r>
              <a:rPr lang="id-ID" i="1" dirty="0" smtClean="0">
                <a:latin typeface="Cambria" pitchFamily="18" charset="0"/>
                <a:ea typeface="Cambria" pitchFamily="18" charset="0"/>
              </a:rPr>
              <a:t>per lembar saham</a:t>
            </a:r>
            <a:endParaRPr lang="id-ID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9520" y="426384"/>
            <a:ext cx="2638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Market/Book (M/B) Ratio =</a:t>
            </a:r>
            <a:endParaRPr lang="id-ID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27128" y="219946"/>
            <a:ext cx="2261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Market Price per share</a:t>
            </a:r>
            <a:endParaRPr lang="id-ID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27128" y="615990"/>
            <a:ext cx="2261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Book Value per share</a:t>
            </a:r>
            <a:endParaRPr lang="id-ID" sz="1600" dirty="0"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427984" y="597054"/>
            <a:ext cx="19442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25896" y="4203830"/>
            <a:ext cx="2638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Market/Book (M/B) Ratio =</a:t>
            </a:r>
            <a:endParaRPr lang="id-ID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63504" y="3997392"/>
            <a:ext cx="2261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$ 1,27</a:t>
            </a:r>
            <a:endParaRPr lang="id-ID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63504" y="4393436"/>
            <a:ext cx="2261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$ 0,52</a:t>
            </a:r>
            <a:endParaRPr lang="id-ID" sz="1600" dirty="0"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364360" y="4373107"/>
            <a:ext cx="711696" cy="13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114836" y="4194543"/>
            <a:ext cx="2638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= 2,44 X</a:t>
            </a:r>
            <a:endParaRPr lang="id-ID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17512" y="4729420"/>
            <a:ext cx="2638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latin typeface="Cambria" pitchFamily="18" charset="0"/>
                <a:ea typeface="Cambria" pitchFamily="18" charset="0"/>
              </a:rPr>
              <a:t>Industry Average = 1,9 X</a:t>
            </a:r>
            <a:endParaRPr lang="id-ID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34068" y="3931771"/>
            <a:ext cx="2408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>
                <a:latin typeface="Cambria" pitchFamily="18" charset="0"/>
                <a:ea typeface="Cambria" pitchFamily="18" charset="0"/>
              </a:rPr>
              <a:t>Harga pasar sebesar 2,44 kali dari nilai bukunya</a:t>
            </a:r>
            <a:endParaRPr lang="id-ID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71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KULIAH GASAL 2018_2019\MANAJEMEN KEUANGAN\FSA\IMG_20180906_1426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" t="1820"/>
          <a:stretch/>
        </p:blipFill>
        <p:spPr bwMode="auto">
          <a:xfrm rot="16200000">
            <a:off x="3161174" y="-843530"/>
            <a:ext cx="5165607" cy="680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39751" y="1183853"/>
            <a:ext cx="923651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d-ID" sz="1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Liquidity</a:t>
            </a:r>
            <a:endParaRPr lang="en-US" sz="1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29572" y="2159447"/>
            <a:ext cx="184056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d-ID" sz="1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Asset Management</a:t>
            </a:r>
            <a:endParaRPr lang="en-US" sz="1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29572" y="3919582"/>
            <a:ext cx="1794081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d-ID" sz="1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Debt Management</a:t>
            </a:r>
            <a:endParaRPr lang="en-US" sz="1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998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5" t="4963" r="16797" b="3580"/>
          <a:stretch/>
        </p:blipFill>
        <p:spPr>
          <a:xfrm rot="16200000">
            <a:off x="3833970" y="-461499"/>
            <a:ext cx="3456939" cy="7092280"/>
          </a:xfrm>
          <a:prstGeom prst="rect">
            <a:avLst/>
          </a:prstGeom>
        </p:spPr>
      </p:pic>
      <p:pic>
        <p:nvPicPr>
          <p:cNvPr id="7" name="Picture 2" descr="F:\KULIAH GASAL 2018_2019\MANAJEMEN KEUANGAN\FSA\IMG_20180906_1426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4" t="1820" r="-1"/>
          <a:stretch/>
        </p:blipFill>
        <p:spPr bwMode="auto">
          <a:xfrm rot="16200000">
            <a:off x="5072986" y="-2684641"/>
            <a:ext cx="978912" cy="709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94883" y="1356171"/>
            <a:ext cx="1182696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d-ID" sz="1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Profitability</a:t>
            </a:r>
            <a:endParaRPr lang="en-US" sz="1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16300" y="3651870"/>
            <a:ext cx="1315104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d-ID" sz="1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Market Value</a:t>
            </a:r>
            <a:endParaRPr lang="en-US" sz="1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465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79612" y="447514"/>
            <a:ext cx="4860540" cy="461616"/>
          </a:xfrm>
          <a:prstGeom prst="roundRect">
            <a:avLst/>
          </a:prstGeom>
          <a:solidFill>
            <a:srgbClr val="33CC3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ounded Rectangle 4"/>
          <p:cNvSpPr/>
          <p:nvPr/>
        </p:nvSpPr>
        <p:spPr>
          <a:xfrm>
            <a:off x="1259632" y="123478"/>
            <a:ext cx="6336704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>
          <a:xfrm>
            <a:off x="1331640" y="-34618"/>
            <a:ext cx="6228184" cy="88446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Sudut</a:t>
            </a:r>
            <a:r>
              <a:rPr lang="en-US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Pandang </a:t>
            </a:r>
            <a:r>
              <a:rPr lang="en-US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Manajemen</a:t>
            </a:r>
            <a:endParaRPr lang="en-US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283718"/>
            <a:ext cx="3528392" cy="460648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en-US" sz="18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Tujuan</a:t>
            </a:r>
            <a:r>
              <a:rPr lang="en-US" sz="18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utama</a:t>
            </a:r>
            <a:r>
              <a:rPr lang="en-US" sz="18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manajemen</a:t>
            </a:r>
            <a:r>
              <a:rPr lang="en-US" sz="18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dalam</a:t>
            </a:r>
            <a:r>
              <a:rPr lang="en-US" sz="18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melakukan</a:t>
            </a:r>
            <a:r>
              <a:rPr lang="en-US" sz="18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analisis</a:t>
            </a:r>
            <a:r>
              <a:rPr lang="en-US" sz="18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rasio</a:t>
            </a:r>
            <a:r>
              <a:rPr lang="en-US" sz="18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adalah</a:t>
            </a:r>
            <a:r>
              <a:rPr lang="en-US" sz="18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untuk</a:t>
            </a:r>
            <a:r>
              <a:rPr lang="en-US" sz="18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mengetahui</a:t>
            </a:r>
            <a:r>
              <a:rPr lang="en-US" sz="1800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atau</a:t>
            </a:r>
            <a:r>
              <a:rPr lang="en-US" sz="1800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menilai</a:t>
            </a:r>
            <a:r>
              <a:rPr lang="en-US" sz="1800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id-ID" sz="1800" dirty="0" smtClean="0">
              <a:solidFill>
                <a:srgbClr val="00B0F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sz="1800" dirty="0" err="1" smtClean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tingkat</a:t>
            </a:r>
            <a:r>
              <a:rPr lang="en-US" sz="1800" dirty="0" smtClean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efisiensi</a:t>
            </a:r>
            <a:r>
              <a:rPr lang="en-US" sz="1800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dan</a:t>
            </a:r>
            <a:r>
              <a:rPr lang="en-US" sz="1800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profitabilitas</a:t>
            </a:r>
            <a:r>
              <a:rPr lang="en-US" sz="1800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operasi</a:t>
            </a:r>
            <a:r>
              <a:rPr lang="en-US" sz="18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dan</a:t>
            </a:r>
            <a:r>
              <a:rPr lang="en-US" sz="18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untuk</a:t>
            </a:r>
            <a:r>
              <a:rPr lang="en-US" sz="1800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menilai</a:t>
            </a:r>
            <a:r>
              <a:rPr lang="en-US" sz="1800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efektivitas</a:t>
            </a:r>
            <a:r>
              <a:rPr lang="en-US" sz="1800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pemanfaatan</a:t>
            </a:r>
            <a:r>
              <a:rPr lang="en-US" sz="1800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(</a:t>
            </a:r>
            <a:r>
              <a:rPr lang="en-US" sz="1800" i="1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resources</a:t>
            </a:r>
            <a:r>
              <a:rPr lang="en-US" sz="1800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) </a:t>
            </a:r>
            <a:r>
              <a:rPr lang="en-US" sz="1800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daya</a:t>
            </a:r>
            <a:r>
              <a:rPr lang="en-US" sz="1800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perusahaan</a:t>
            </a:r>
            <a:r>
              <a:rPr lang="en-US" sz="1800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220072" y="2499742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Hasil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analisis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bisa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membantu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mengantisipasi</a:t>
            </a:r>
            <a:r>
              <a:rPr lang="en-US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perubahan</a:t>
            </a:r>
            <a:r>
              <a:rPr lang="en-US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id-ID" dirty="0" smtClean="0">
              <a:solidFill>
                <a:srgbClr val="00B0F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just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yang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akan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terjadi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;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dan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sebagai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titik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awal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untuk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menyusun</a:t>
            </a:r>
            <a:r>
              <a:rPr lang="en-US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id-ID" dirty="0" smtClean="0">
              <a:solidFill>
                <a:srgbClr val="00B0F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just"/>
            <a:r>
              <a:rPr lang="en-US" dirty="0" err="1" smtClean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rencana</a:t>
            </a:r>
            <a:r>
              <a:rPr lang="en-US" dirty="0" smtClean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tindakan</a:t>
            </a:r>
            <a:r>
              <a:rPr lang="en-US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yang </a:t>
            </a:r>
            <a:r>
              <a:rPr lang="en-US" dirty="0" err="1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akan</a:t>
            </a:r>
            <a:r>
              <a:rPr lang="en-US" dirty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id-ID" dirty="0" smtClean="0">
              <a:solidFill>
                <a:srgbClr val="00B0F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just"/>
            <a:r>
              <a:rPr lang="en-US" dirty="0" err="1" smtClean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dilakukan</a:t>
            </a:r>
            <a:r>
              <a:rPr lang="en-US" dirty="0" smtClean="0">
                <a:solidFill>
                  <a:srgbClr val="00B0F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00B0F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2499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240"/>
          </a:xfrm>
          <a:prstGeom prst="rect">
            <a:avLst/>
          </a:prstGeom>
        </p:spPr>
      </p:pic>
      <p:sp>
        <p:nvSpPr>
          <p:cNvPr id="61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Sudut Pandang Manajemen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563638"/>
            <a:ext cx="5101951" cy="2793206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Rasio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yang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menunjang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pencapaian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tujuan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tersebut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adalah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90000"/>
              </a:lnSpc>
            </a:pP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Operational ratios: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Gross Margin</a:t>
            </a:r>
            <a:endParaRPr lang="en-US" sz="1800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Profit Margin</a:t>
            </a:r>
            <a:endParaRPr lang="en-US" sz="1800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Asset Management Ratios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Assets Turnover</a:t>
            </a:r>
            <a:endParaRPr lang="en-US" sz="1800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Inventory Turnover</a:t>
            </a:r>
            <a:endParaRPr lang="en-US" sz="1800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Days Sales Outstanding</a:t>
            </a:r>
            <a:endParaRPr lang="en-US" sz="1800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Fixed Assets Turnover</a:t>
            </a:r>
            <a:endParaRPr lang="en-US" sz="18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355976" y="1909564"/>
            <a:ext cx="4464496" cy="279320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None/>
            </a:pPr>
            <a:endParaRPr lang="en-US" b="1" dirty="0" smtClean="0">
              <a:cs typeface="Times New Roman" pitchFamily="18" charset="0"/>
            </a:endParaRPr>
          </a:p>
          <a:p>
            <a:pPr algn="just"/>
            <a:r>
              <a:rPr lang="en-US" sz="2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Profititability</a:t>
            </a:r>
            <a:r>
              <a:rPr lang="en-US" sz="2000" b="1" i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2000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Return on (Net) Assets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2000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Return on Assets Before Interest and Taxes</a:t>
            </a:r>
          </a:p>
          <a:p>
            <a:pPr lvl="1"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82239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11560" y="499120"/>
            <a:ext cx="4968552" cy="48845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ounded Rectangle 1"/>
          <p:cNvSpPr/>
          <p:nvPr/>
        </p:nvSpPr>
        <p:spPr>
          <a:xfrm>
            <a:off x="753616" y="139080"/>
            <a:ext cx="7488832" cy="7200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>
          <a:xfrm>
            <a:off x="537592" y="123478"/>
            <a:ext cx="7924800" cy="857250"/>
          </a:xfrm>
        </p:spPr>
        <p:txBody>
          <a:bodyPr/>
          <a:lstStyle/>
          <a:p>
            <a:r>
              <a:rPr lang="en-US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Sudut</a:t>
            </a:r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Pandang </a:t>
            </a:r>
            <a:r>
              <a:rPr lang="en-US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Pemilik</a:t>
            </a:r>
            <a:r>
              <a:rPr lang="id-ID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/Investor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7592" y="1707654"/>
            <a:ext cx="3960440" cy="279320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err="1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Kepentingan</a:t>
            </a:r>
            <a:r>
              <a:rPr lang="en-US" sz="2000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utama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pemilik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id-ID" sz="2000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err="1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adalah</a:t>
            </a:r>
            <a:r>
              <a:rPr lang="en-US" sz="2000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mengetahui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profitabilitas</a:t>
            </a:r>
            <a:r>
              <a:rPr lang="en-US" sz="20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id-ID" sz="2000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err="1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perusahaan</a:t>
            </a:r>
            <a:r>
              <a:rPr lang="en-US" sz="2000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dan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mengukur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tingkat</a:t>
            </a:r>
            <a:r>
              <a:rPr lang="en-US" sz="2000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returns </a:t>
            </a:r>
            <a:r>
              <a:rPr lang="en-US" sz="2000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atas</a:t>
            </a:r>
            <a:r>
              <a:rPr lang="en-US" sz="2000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investasinya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ke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dalam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perusahaan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baik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yang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sudah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id-ID" sz="2000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err="1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dicapai</a:t>
            </a:r>
            <a:r>
              <a:rPr lang="en-US" sz="2000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maupun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potensi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di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masa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id-ID" sz="2000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yang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akan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datang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932040" y="1635646"/>
            <a:ext cx="3949823" cy="279320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None/>
            </a:pPr>
            <a:r>
              <a:rPr lang="en-US" sz="2400" b="1" i="1" dirty="0" err="1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Rasio</a:t>
            </a:r>
            <a:r>
              <a:rPr lang="en-US" sz="2400" b="1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 yang </a:t>
            </a:r>
            <a:r>
              <a:rPr lang="en-US" sz="2400" b="1" i="1" dirty="0" err="1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relevan</a:t>
            </a:r>
            <a:endParaRPr lang="en-US" sz="2400" b="1" i="1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Return on Net Worth</a:t>
            </a:r>
            <a:endParaRPr lang="en-US" sz="2000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Return on Common Equity</a:t>
            </a:r>
            <a:endParaRPr lang="en-US" sz="2000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Earnings per Share</a:t>
            </a:r>
            <a:endParaRPr lang="en-US" sz="2000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Cash Flow per Share</a:t>
            </a:r>
            <a:endParaRPr lang="en-US" sz="2000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Dividends per Share</a:t>
            </a:r>
            <a:endParaRPr lang="en-US" sz="2000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Dividend Yield</a:t>
            </a:r>
            <a:endParaRPr lang="en-US" sz="2000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Payout/Retention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74466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75656" y="555526"/>
            <a:ext cx="4248472" cy="4320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4088" y="1491630"/>
            <a:ext cx="3240359" cy="2793206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sz="2400" b="1" dirty="0" err="1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Rasio</a:t>
            </a:r>
            <a:r>
              <a:rPr lang="en-US" sz="2400" b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yang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bisa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id-ID" sz="2400" b="1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2400" b="1" dirty="0" err="1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dipakai</a:t>
            </a:r>
            <a:r>
              <a:rPr lang="en-US" sz="2400" b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adalah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:</a:t>
            </a:r>
            <a:endParaRPr lang="en-US" sz="2400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Current Ratio</a:t>
            </a:r>
            <a:endParaRPr lang="en-US" sz="2000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Quick Ratio</a:t>
            </a:r>
            <a:endParaRPr lang="en-US" sz="2000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Debt to Assets</a:t>
            </a:r>
            <a:endParaRPr lang="en-US" sz="2000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Debt to Equity</a:t>
            </a:r>
            <a:endParaRPr lang="en-US" sz="2000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Interest Coverage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-194608" y="267494"/>
            <a:ext cx="5796136" cy="57606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>
          <a:xfrm>
            <a:off x="-166646" y="126901"/>
            <a:ext cx="5544616" cy="857250"/>
          </a:xfrm>
        </p:spPr>
        <p:txBody>
          <a:bodyPr/>
          <a:lstStyle/>
          <a:p>
            <a:r>
              <a:rPr lang="en-US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Sudut</a:t>
            </a:r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Pandang </a:t>
            </a:r>
            <a:r>
              <a:rPr lang="en-US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Kreditur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3240" y="2211710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</a:pPr>
            <a:r>
              <a:rPr lang="en-US" sz="200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Kepentingan</a:t>
            </a:r>
            <a:r>
              <a:rPr lang="en-US" sz="20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utama</a:t>
            </a:r>
            <a:r>
              <a:rPr lang="en-US" sz="20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mengetahui</a:t>
            </a:r>
            <a:endParaRPr lang="id-ID" sz="2000" dirty="0" smtClean="0">
              <a:solidFill>
                <a:prstClr val="black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just">
              <a:lnSpc>
                <a:spcPct val="90000"/>
              </a:lnSpc>
            </a:pPr>
            <a:r>
              <a:rPr lang="en-US" sz="2000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tingkat</a:t>
            </a:r>
            <a:r>
              <a:rPr lang="en-US" sz="20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pelunasan</a:t>
            </a:r>
            <a:r>
              <a:rPr lang="en-US" sz="20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dan</a:t>
            </a:r>
            <a:r>
              <a:rPr lang="en-US" sz="20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kelancaran</a:t>
            </a:r>
            <a:r>
              <a:rPr lang="en-US" sz="20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pembayaran</a:t>
            </a:r>
            <a:r>
              <a:rPr lang="en-US" sz="20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bunga</a:t>
            </a:r>
            <a:r>
              <a:rPr lang="en-US" sz="20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dan</a:t>
            </a:r>
            <a:r>
              <a:rPr lang="en-US" sz="20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tingkat</a:t>
            </a:r>
            <a:r>
              <a:rPr lang="en-US" sz="2000" dirty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penjaminan</a:t>
            </a:r>
            <a:endParaRPr lang="en-US" sz="2000" dirty="0">
              <a:solidFill>
                <a:prstClr val="black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81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8"/>
            <a:ext cx="9144000" cy="5211198"/>
          </a:xfrm>
          <a:prstGeom prst="rect">
            <a:avLst/>
          </a:prstGeom>
        </p:spPr>
      </p:pic>
      <p:sp>
        <p:nvSpPr>
          <p:cNvPr id="14338" name="AutoShape 2"/>
          <p:cNvSpPr>
            <a:spLocks noGrp="1" noChangeArrowheads="1"/>
          </p:cNvSpPr>
          <p:nvPr>
            <p:ph type="title"/>
          </p:nvPr>
        </p:nvSpPr>
        <p:spPr>
          <a:xfrm>
            <a:off x="2987824" y="267494"/>
            <a:ext cx="3983272" cy="857250"/>
          </a:xfrm>
          <a:ln>
            <a:noFill/>
          </a:ln>
        </p:spPr>
        <p:txBody>
          <a:bodyPr/>
          <a:lstStyle/>
          <a:p>
            <a:pPr algn="r"/>
            <a:r>
              <a:rPr lang="en-US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Analisis</a:t>
            </a:r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Rasio</a:t>
            </a:r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648" y="3003798"/>
            <a:ext cx="3659920" cy="773216"/>
          </a:xfrm>
        </p:spPr>
        <p:txBody>
          <a:bodyPr/>
          <a:lstStyle/>
          <a:p>
            <a:pPr algn="just"/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Rasio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akan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lebih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berarti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id-ID" sz="2000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355600" indent="0" algn="just">
              <a:buNone/>
            </a:pPr>
            <a:r>
              <a:rPr lang="en-US" sz="2000" dirty="0" err="1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jika</a:t>
            </a:r>
            <a:r>
              <a:rPr lang="en-US" sz="2000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diartikan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dalam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konteks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relatif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id-ID" sz="2000" dirty="0" smtClean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just"/>
            <a:r>
              <a:rPr lang="id-ID" sz="2000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Tidak ada </a:t>
            </a:r>
            <a:r>
              <a:rPr lang="en-US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rule 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of thumb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id-ID" sz="2000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jadi</a:t>
            </a:r>
            <a:r>
              <a:rPr lang="id-ID" sz="20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sifatnya</a:t>
            </a:r>
            <a:r>
              <a:rPr lang="en-US" sz="2000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cenderung</a:t>
            </a:r>
            <a:r>
              <a:rPr lang="en-US" sz="2000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normatif</a:t>
            </a:r>
            <a:endParaRPr lang="en-US" sz="2000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39160" y="1313755"/>
            <a:ext cx="3528392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Benchmark</a:t>
            </a:r>
            <a:r>
              <a:rPr lang="en-US" sz="2000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:</a:t>
            </a:r>
            <a:endParaRPr lang="en-US" sz="2000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spcBef>
                <a:spcPct val="20000"/>
              </a:spcBef>
            </a:pPr>
            <a:r>
              <a:rPr lang="en-US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Internal: </a:t>
            </a:r>
            <a:r>
              <a:rPr lang="en-US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anggaran</a:t>
            </a:r>
            <a:r>
              <a:rPr lang="en-US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, rata-rata </a:t>
            </a:r>
            <a:r>
              <a:rPr lang="en-US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beberapa</a:t>
            </a:r>
            <a:r>
              <a:rPr lang="en-US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tahun</a:t>
            </a:r>
            <a:r>
              <a:rPr lang="en-US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terakhir</a:t>
            </a:r>
            <a:r>
              <a:rPr lang="en-US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  <a:cs typeface="Times New Roman" pitchFamily="18" charset="0"/>
              </a:rPr>
              <a:t>atau</a:t>
            </a:r>
            <a:r>
              <a:rPr lang="en-US" dirty="0"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trend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60032" y="2589006"/>
            <a:ext cx="402044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1" algn="just">
              <a:spcBef>
                <a:spcPct val="20000"/>
              </a:spcBef>
            </a:pPr>
            <a:r>
              <a:rPr lang="en-US" dirty="0" err="1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Eksternal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: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Rata-rata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industri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id-ID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1" algn="just">
              <a:spcBef>
                <a:spcPct val="20000"/>
              </a:spcBef>
            </a:pP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atau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pesaing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utama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566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Grp="1" noChangeArrowheads="1"/>
          </p:cNvSpPr>
          <p:nvPr>
            <p:ph type="title"/>
          </p:nvPr>
        </p:nvSpPr>
        <p:spPr>
          <a:xfrm>
            <a:off x="1551258" y="0"/>
            <a:ext cx="7524328" cy="884466"/>
          </a:xfrm>
        </p:spPr>
        <p:txBody>
          <a:bodyPr/>
          <a:lstStyle/>
          <a:p>
            <a:pPr algn="r"/>
            <a:r>
              <a:rPr lang="en-US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Pendekatan</a:t>
            </a:r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Analisis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737544" y="1485181"/>
            <a:ext cx="2022014" cy="460648"/>
          </a:xfrm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en-US" sz="1800" dirty="0" err="1" smtClean="0">
                <a:latin typeface="Cambria" pitchFamily="18" charset="0"/>
                <a:ea typeface="Cambria" pitchFamily="18" charset="0"/>
              </a:rPr>
              <a:t>Analisis</a:t>
            </a:r>
            <a:r>
              <a:rPr lang="en-US" sz="1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800" dirty="0" err="1">
                <a:latin typeface="Cambria" pitchFamily="18" charset="0"/>
                <a:ea typeface="Cambria" pitchFamily="18" charset="0"/>
              </a:rPr>
              <a:t>dilakukan</a:t>
            </a:r>
            <a:r>
              <a:rPr lang="en-US" sz="1800" dirty="0">
                <a:latin typeface="Cambria" pitchFamily="18" charset="0"/>
                <a:ea typeface="Cambria" pitchFamily="18" charset="0"/>
              </a:rPr>
              <a:t> </a:t>
            </a:r>
            <a:endParaRPr lang="id-ID" sz="1800" dirty="0" smtClean="0">
              <a:latin typeface="Cambria" pitchFamily="18" charset="0"/>
              <a:ea typeface="Cambria" pitchFamily="18" charset="0"/>
            </a:endParaRPr>
          </a:p>
          <a:p>
            <a:pPr algn="r">
              <a:lnSpc>
                <a:spcPct val="90000"/>
              </a:lnSpc>
            </a:pPr>
            <a:r>
              <a:rPr lang="en-US" sz="1800" dirty="0" err="1" smtClean="0">
                <a:latin typeface="Cambria" pitchFamily="18" charset="0"/>
                <a:ea typeface="Cambria" pitchFamily="18" charset="0"/>
              </a:rPr>
              <a:t>terhadap</a:t>
            </a:r>
            <a:r>
              <a:rPr lang="en-US" sz="1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800" dirty="0" err="1">
                <a:latin typeface="Cambria" pitchFamily="18" charset="0"/>
                <a:ea typeface="Cambria" pitchFamily="18" charset="0"/>
              </a:rPr>
              <a:t>rasio</a:t>
            </a:r>
            <a:r>
              <a:rPr lang="en-US" sz="1800" dirty="0">
                <a:latin typeface="Cambria" pitchFamily="18" charset="0"/>
                <a:ea typeface="Cambria" pitchFamily="18" charset="0"/>
              </a:rPr>
              <a:t> </a:t>
            </a:r>
            <a:endParaRPr lang="id-ID" sz="1800" dirty="0" smtClean="0">
              <a:latin typeface="Cambria" pitchFamily="18" charset="0"/>
              <a:ea typeface="Cambria" pitchFamily="18" charset="0"/>
            </a:endParaRPr>
          </a:p>
          <a:p>
            <a:pPr algn="r">
              <a:lnSpc>
                <a:spcPct val="90000"/>
              </a:lnSpc>
            </a:pPr>
            <a:r>
              <a:rPr lang="en-US" sz="1800" dirty="0" err="1" smtClean="0">
                <a:latin typeface="Cambria" pitchFamily="18" charset="0"/>
                <a:ea typeface="Cambria" pitchFamily="18" charset="0"/>
              </a:rPr>
              <a:t>perusahaan</a:t>
            </a:r>
            <a:r>
              <a:rPr lang="en-US" sz="1800" dirty="0" smtClean="0">
                <a:latin typeface="Cambria" pitchFamily="18" charset="0"/>
                <a:ea typeface="Cambria" pitchFamily="18" charset="0"/>
              </a:rPr>
              <a:t> </a:t>
            </a:r>
            <a:endParaRPr lang="id-ID" sz="1800" dirty="0" smtClean="0">
              <a:latin typeface="Cambria" pitchFamily="18" charset="0"/>
              <a:ea typeface="Cambria" pitchFamily="18" charset="0"/>
            </a:endParaRPr>
          </a:p>
          <a:p>
            <a:pPr algn="r">
              <a:lnSpc>
                <a:spcPct val="90000"/>
              </a:lnSpc>
            </a:pPr>
            <a:r>
              <a:rPr lang="en-US" sz="1800" dirty="0" err="1" smtClean="0">
                <a:latin typeface="Cambria" pitchFamily="18" charset="0"/>
                <a:ea typeface="Cambria" pitchFamily="18" charset="0"/>
              </a:rPr>
              <a:t>selama</a:t>
            </a:r>
            <a:r>
              <a:rPr lang="en-US" sz="1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800" dirty="0" err="1">
                <a:latin typeface="Cambria" pitchFamily="18" charset="0"/>
                <a:ea typeface="Cambria" pitchFamily="18" charset="0"/>
              </a:rPr>
              <a:t>beberapa</a:t>
            </a:r>
            <a:r>
              <a:rPr lang="en-US" sz="1800" dirty="0">
                <a:latin typeface="Cambria" pitchFamily="18" charset="0"/>
                <a:ea typeface="Cambria" pitchFamily="18" charset="0"/>
              </a:rPr>
              <a:t> </a:t>
            </a:r>
            <a:endParaRPr lang="id-ID" sz="1800" dirty="0" smtClean="0">
              <a:latin typeface="Cambria" pitchFamily="18" charset="0"/>
              <a:ea typeface="Cambria" pitchFamily="18" charset="0"/>
            </a:endParaRPr>
          </a:p>
          <a:p>
            <a:pPr algn="r">
              <a:lnSpc>
                <a:spcPct val="90000"/>
              </a:lnSpc>
            </a:pPr>
            <a:r>
              <a:rPr lang="en-US" sz="1800" dirty="0" err="1" smtClean="0">
                <a:latin typeface="Cambria" pitchFamily="18" charset="0"/>
                <a:ea typeface="Cambria" pitchFamily="18" charset="0"/>
              </a:rPr>
              <a:t>periode</a:t>
            </a:r>
            <a:endParaRPr lang="en-US" sz="1800" dirty="0">
              <a:latin typeface="Cambria" pitchFamily="18" charset="0"/>
              <a:ea typeface="Cambria" pitchFamily="18" charset="0"/>
            </a:endParaRPr>
          </a:p>
          <a:p>
            <a:pPr algn="r">
              <a:lnSpc>
                <a:spcPct val="90000"/>
              </a:lnSpc>
            </a:pPr>
            <a:endParaRPr lang="en-US" sz="18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9836" y="4187120"/>
            <a:ext cx="2352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Membandingkan</a:t>
            </a:r>
            <a:r>
              <a:rPr lang="en-US" i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rasio</a:t>
            </a:r>
            <a:r>
              <a:rPr lang="en-US" i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perusahaan</a:t>
            </a:r>
            <a:r>
              <a:rPr lang="en-US" i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dengan</a:t>
            </a:r>
            <a:r>
              <a:rPr lang="en-US" i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id-ID" i="1" dirty="0" smtClean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n-US" i="1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absolute </a:t>
            </a:r>
            <a:r>
              <a:rPr lang="en-US" i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benchmarks</a:t>
            </a:r>
            <a:endParaRPr lang="id-ID" sz="1600" i="1" dirty="0"/>
          </a:p>
        </p:txBody>
      </p:sp>
      <p:sp>
        <p:nvSpPr>
          <p:cNvPr id="3" name="Rectangle 2"/>
          <p:cNvSpPr/>
          <p:nvPr/>
        </p:nvSpPr>
        <p:spPr>
          <a:xfrm>
            <a:off x="6438876" y="2737492"/>
            <a:ext cx="2705124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Analisis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dilakukan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id-ID" dirty="0" smtClean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dirty="0" err="1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dengan</a:t>
            </a: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membandingkan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rasio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perusahaan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dengan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perusahaan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lain </a:t>
            </a:r>
            <a:endParaRPr lang="id-ID" dirty="0" smtClean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(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yang </a:t>
            </a:r>
            <a:r>
              <a:rPr lang="en-US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sejenis</a:t>
            </a:r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71800" y="915566"/>
            <a:ext cx="3744416" cy="3306604"/>
            <a:chOff x="2166950" y="1239188"/>
            <a:chExt cx="3298100" cy="3348192"/>
          </a:xfrm>
        </p:grpSpPr>
        <p:sp>
          <p:nvSpPr>
            <p:cNvPr id="8" name="Flowchart: Extract 7"/>
            <p:cNvSpPr/>
            <p:nvPr/>
          </p:nvSpPr>
          <p:spPr>
            <a:xfrm>
              <a:off x="3006000" y="1239188"/>
              <a:ext cx="1620000" cy="1620000"/>
            </a:xfrm>
            <a:prstGeom prst="flowChartExtra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Flowchart: Extract 8"/>
            <p:cNvSpPr/>
            <p:nvPr/>
          </p:nvSpPr>
          <p:spPr>
            <a:xfrm>
              <a:off x="2166950" y="2967380"/>
              <a:ext cx="1620000" cy="1620000"/>
            </a:xfrm>
            <a:prstGeom prst="flowChartExtra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Flowchart: Extract 9"/>
            <p:cNvSpPr/>
            <p:nvPr/>
          </p:nvSpPr>
          <p:spPr>
            <a:xfrm>
              <a:off x="3845050" y="2967380"/>
              <a:ext cx="1620000" cy="1620000"/>
            </a:xfrm>
            <a:prstGeom prst="flowChartExtra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Flowchart: Merge 10"/>
            <p:cNvSpPr/>
            <p:nvPr/>
          </p:nvSpPr>
          <p:spPr>
            <a:xfrm>
              <a:off x="3060000" y="2942888"/>
              <a:ext cx="1512000" cy="1512000"/>
            </a:xfrm>
            <a:prstGeom prst="flowChartMerg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3974594" y="201775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 pitchFamily="18" charset="0"/>
                <a:ea typeface="Cambria" pitchFamily="18" charset="0"/>
              </a:rPr>
              <a:t>Time Series</a:t>
            </a:r>
            <a:endParaRPr lang="id-ID" dirty="0"/>
          </a:p>
        </p:txBody>
      </p:sp>
      <p:sp>
        <p:nvSpPr>
          <p:cNvPr id="6" name="Rectangle 5"/>
          <p:cNvSpPr/>
          <p:nvPr/>
        </p:nvSpPr>
        <p:spPr>
          <a:xfrm>
            <a:off x="2992151" y="3721991"/>
            <a:ext cx="1398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benchmarks</a:t>
            </a:r>
            <a:endParaRPr lang="id-ID" sz="1600" dirty="0"/>
          </a:p>
        </p:txBody>
      </p:sp>
      <p:sp>
        <p:nvSpPr>
          <p:cNvPr id="12" name="Rectangle 11"/>
          <p:cNvSpPr/>
          <p:nvPr/>
        </p:nvSpPr>
        <p:spPr>
          <a:xfrm>
            <a:off x="4716016" y="3781503"/>
            <a:ext cx="1684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Cross-sectional</a:t>
            </a:r>
            <a:endParaRPr lang="id-ID" dirty="0"/>
          </a:p>
        </p:txBody>
      </p:sp>
      <p:sp>
        <p:nvSpPr>
          <p:cNvPr id="15" name="Rectangle 7">
            <a:extLst>
              <a:ext uri="{FF2B5EF4-FFF2-40B4-BE49-F238E27FC236}">
                <a16:creationId xmlns="" xmlns:a16="http://schemas.microsoft.com/office/drawing/2014/main" id="{101666FF-42CE-49AD-9309-FA49D8114239}"/>
              </a:ext>
            </a:extLst>
          </p:cNvPr>
          <p:cNvSpPr/>
          <p:nvPr/>
        </p:nvSpPr>
        <p:spPr>
          <a:xfrm>
            <a:off x="4427984" y="1635646"/>
            <a:ext cx="374627" cy="40536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6" name="Rectangle 30">
            <a:extLst>
              <a:ext uri="{FF2B5EF4-FFF2-40B4-BE49-F238E27FC236}">
                <a16:creationId xmlns="" xmlns:a16="http://schemas.microsoft.com/office/drawing/2014/main" id="{08A6EDF7-23B4-42FF-9C69-5202E6C424E8}"/>
              </a:ext>
            </a:extLst>
          </p:cNvPr>
          <p:cNvSpPr/>
          <p:nvPr/>
        </p:nvSpPr>
        <p:spPr>
          <a:xfrm>
            <a:off x="4485402" y="2947808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4825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1060</Words>
  <Application>Microsoft Office PowerPoint</Application>
  <PresentationFormat>On-screen Show (16:9)</PresentationFormat>
  <Paragraphs>301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Custom Design</vt:lpstr>
      <vt:lpstr>PowerPoint Presentation</vt:lpstr>
      <vt:lpstr>PowerPoint Presentation</vt:lpstr>
      <vt:lpstr>PowerPoint Presentation</vt:lpstr>
      <vt:lpstr>Sudut Pandang Manajemen</vt:lpstr>
      <vt:lpstr>Sudut Pandang Manajemen</vt:lpstr>
      <vt:lpstr>Sudut Pandang Pemilik/Investor</vt:lpstr>
      <vt:lpstr>Sudut Pandang Kreditur</vt:lpstr>
      <vt:lpstr>Analisis Rasio </vt:lpstr>
      <vt:lpstr>Pendekatan Analisis</vt:lpstr>
      <vt:lpstr>PowerPoint Presentation</vt:lpstr>
      <vt:lpstr>PowerPoint Presentation</vt:lpstr>
      <vt:lpstr>PowerPoint Presentation</vt:lpstr>
      <vt:lpstr>Liquidity  Ratio</vt:lpstr>
      <vt:lpstr>Liquidity  Ratio</vt:lpstr>
      <vt:lpstr>PowerPoint Presentation</vt:lpstr>
      <vt:lpstr>Asset  Management  Ratio</vt:lpstr>
      <vt:lpstr>Asset  Management  Ratio</vt:lpstr>
      <vt:lpstr>Asset  Management  Ratio</vt:lpstr>
      <vt:lpstr>Asset  Management  Ratio</vt:lpstr>
      <vt:lpstr>PowerPoint Presentation</vt:lpstr>
      <vt:lpstr>Asset  Management  Ratio</vt:lpstr>
      <vt:lpstr>PowerPoint Presentation</vt:lpstr>
      <vt:lpstr>Debt  Management  Ratio</vt:lpstr>
      <vt:lpstr>Debt  Management  Ratio</vt:lpstr>
      <vt:lpstr>Debt  Management  Ratio</vt:lpstr>
      <vt:lpstr>PowerPoint Presentation</vt:lpstr>
      <vt:lpstr>Profitability Ratio</vt:lpstr>
      <vt:lpstr>Profitability Ratio</vt:lpstr>
      <vt:lpstr>Profitability Ratio</vt:lpstr>
      <vt:lpstr>Profitability Ratio</vt:lpstr>
      <vt:lpstr>Profitability Ratio</vt:lpstr>
      <vt:lpstr>PowerPoint Presentation</vt:lpstr>
      <vt:lpstr>Market  Value Ratio</vt:lpstr>
      <vt:lpstr>Market  Value Ratio</vt:lpstr>
      <vt:lpstr>Market  Value Ratio</vt:lpstr>
      <vt:lpstr>Market  Value Ratio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Volker</cp:lastModifiedBy>
  <cp:revision>80</cp:revision>
  <dcterms:created xsi:type="dcterms:W3CDTF">2014-04-01T16:27:38Z</dcterms:created>
  <dcterms:modified xsi:type="dcterms:W3CDTF">2018-09-11T08:45:14Z</dcterms:modified>
</cp:coreProperties>
</file>