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70" r:id="rId8"/>
    <p:sldId id="267" r:id="rId9"/>
    <p:sldId id="260" r:id="rId10"/>
    <p:sldId id="261" r:id="rId11"/>
    <p:sldId id="271" r:id="rId12"/>
    <p:sldId id="290" r:id="rId13"/>
    <p:sldId id="291" r:id="rId14"/>
    <p:sldId id="272" r:id="rId15"/>
    <p:sldId id="273" r:id="rId16"/>
    <p:sldId id="262" r:id="rId17"/>
    <p:sldId id="263" r:id="rId18"/>
    <p:sldId id="264" r:id="rId19"/>
    <p:sldId id="265" r:id="rId20"/>
    <p:sldId id="266" r:id="rId21"/>
    <p:sldId id="274" r:id="rId22"/>
    <p:sldId id="275" r:id="rId23"/>
    <p:sldId id="276" r:id="rId24"/>
    <p:sldId id="277" r:id="rId25"/>
    <p:sldId id="278" r:id="rId26"/>
    <p:sldId id="292" r:id="rId27"/>
    <p:sldId id="281" r:id="rId28"/>
    <p:sldId id="293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B6118F-C534-4662-815C-8AF46423567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52DD76-10E6-4FE5-B1CE-6F84C1EA982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92867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HUKUM NEWTON</a:t>
            </a:r>
            <a:br>
              <a:rPr lang="en-US" sz="2400" dirty="0" smtClean="0"/>
            </a:b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gerak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214422"/>
            <a:ext cx="8786842" cy="4710130"/>
          </a:xfrm>
        </p:spPr>
        <p:txBody>
          <a:bodyPr/>
          <a:lstStyle/>
          <a:p>
            <a:pPr algn="l"/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endParaRPr lang="en-US" dirty="0" smtClean="0"/>
          </a:p>
          <a:p>
            <a:pPr algn="l"/>
            <a:r>
              <a:rPr lang="en-US" dirty="0" err="1" smtClean="0"/>
              <a:t>Mekanika</a:t>
            </a:r>
            <a:r>
              <a:rPr lang="en-US" dirty="0" smtClean="0"/>
              <a:t> :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endParaRPr lang="en-US" dirty="0" smtClean="0"/>
          </a:p>
          <a:p>
            <a:pPr algn="l"/>
            <a:r>
              <a:rPr lang="en-US" dirty="0" smtClean="0"/>
              <a:t>		</a:t>
            </a:r>
            <a:r>
              <a:rPr lang="en-US" dirty="0" err="1" smtClean="0"/>
              <a:t>Materi</a:t>
            </a:r>
            <a:r>
              <a:rPr lang="en-US" dirty="0" smtClean="0"/>
              <a:t> (</a:t>
            </a:r>
            <a:r>
              <a:rPr lang="en-US" dirty="0" err="1" smtClean="0"/>
              <a:t>massa</a:t>
            </a:r>
            <a:r>
              <a:rPr lang="en-US" dirty="0" smtClean="0"/>
              <a:t>),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endParaRPr lang="en-US" dirty="0" smtClean="0"/>
          </a:p>
          <a:p>
            <a:pPr algn="l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:  </a:t>
            </a:r>
            <a:r>
              <a:rPr lang="en-US" dirty="0" err="1" smtClean="0"/>
              <a:t>perpindahan</a:t>
            </a:r>
            <a:endParaRPr lang="en-US" dirty="0" smtClean="0"/>
          </a:p>
          <a:p>
            <a:pPr algn="l"/>
            <a:r>
              <a:rPr lang="en-US" dirty="0"/>
              <a:t>	</a:t>
            </a:r>
            <a:r>
              <a:rPr lang="en-US" dirty="0" smtClean="0"/>
              <a:t>		     </a:t>
            </a:r>
            <a:r>
              <a:rPr lang="en-US" dirty="0" err="1" smtClean="0"/>
              <a:t>kecepatan</a:t>
            </a:r>
            <a:r>
              <a:rPr lang="en-US" dirty="0" smtClean="0"/>
              <a:t>              </a:t>
            </a:r>
            <a:r>
              <a:rPr lang="id-ID" dirty="0" smtClean="0"/>
              <a:t>  </a:t>
            </a:r>
            <a:r>
              <a:rPr lang="en-US" dirty="0" smtClean="0"/>
              <a:t>  </a:t>
            </a:r>
            <a:r>
              <a:rPr lang="en-US" dirty="0" err="1" smtClean="0"/>
              <a:t>massa</a:t>
            </a:r>
            <a:r>
              <a:rPr lang="en-US" dirty="0" smtClean="0"/>
              <a:t> &amp; </a:t>
            </a:r>
            <a:r>
              <a:rPr lang="en-US" dirty="0" err="1" smtClean="0"/>
              <a:t>gaya</a:t>
            </a:r>
            <a:endParaRPr lang="en-US" dirty="0" smtClean="0"/>
          </a:p>
          <a:p>
            <a:pPr algn="l"/>
            <a:r>
              <a:rPr lang="en-US" dirty="0"/>
              <a:t>	</a:t>
            </a:r>
            <a:r>
              <a:rPr lang="en-US" dirty="0" smtClean="0"/>
              <a:t>		    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</a:p>
          <a:p>
            <a:pPr algn="l"/>
            <a:endParaRPr lang="id-ID" dirty="0" smtClean="0"/>
          </a:p>
          <a:p>
            <a:pPr algn="l"/>
            <a:r>
              <a:rPr lang="en-US" dirty="0" smtClean="0"/>
              <a:t>Gaya = force ≈ </a:t>
            </a:r>
            <a:r>
              <a:rPr lang="en-US" dirty="0" err="1" smtClean="0"/>
              <a:t>tarikan</a:t>
            </a:r>
            <a:r>
              <a:rPr lang="en-US" dirty="0" smtClean="0"/>
              <a:t> / </a:t>
            </a:r>
            <a:r>
              <a:rPr lang="en-US" dirty="0" err="1" smtClean="0"/>
              <a:t>dorongan</a:t>
            </a:r>
            <a:r>
              <a:rPr lang="en-US" dirty="0" smtClean="0"/>
              <a:t>          </a:t>
            </a: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5572132" y="2643182"/>
            <a:ext cx="428628" cy="150019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979488" y="214290"/>
            <a:ext cx="5163844" cy="1858136"/>
            <a:chOff x="1543" y="5970"/>
            <a:chExt cx="4507" cy="1080"/>
          </a:xfrm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2280" y="6750"/>
              <a:ext cx="1440" cy="16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2955" y="5970"/>
              <a:ext cx="405" cy="780"/>
            </a:xfrm>
            <a:prstGeom prst="rtTriangl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1543" y="6393"/>
              <a:ext cx="604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id-ID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?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1620" y="6750"/>
              <a:ext cx="52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>
              <a:off x="3360" y="6915"/>
              <a:ext cx="12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4197" y="6638"/>
              <a:ext cx="1853" cy="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V</a:t>
              </a:r>
              <a:r>
                <a:rPr kumimoji="0" lang="id-ID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=6m/s,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4 s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85752" y="2000240"/>
            <a:ext cx="857252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 = v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a 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 m/s = 0 + a (4 s )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 = (6m/s)/4 s = 1,5 m/s</a:t>
            </a:r>
            <a:r>
              <a:rPr kumimoji="0" lang="en-US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d-ID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kumimoji="0" lang="id-ID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id-ID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F=m a = 200 kg 1,5m/s</a:t>
            </a:r>
            <a:r>
              <a:rPr kumimoji="0" lang="id-ID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id-ID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=300N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85720" y="4357694"/>
            <a:ext cx="885828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botol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massa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0,45 kg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berada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meja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botol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didorong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kanan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awal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2,8 m/s 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karena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gesekan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permukaan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meja</a:t>
            </a:r>
            <a:r>
              <a:rPr kumimoji="0" lang="id-I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botol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berhenti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menempuh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jarak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 m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Berapa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besar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arah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gaya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gesek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terhadap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botol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14290"/>
            <a:ext cx="2071702" cy="1853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1"/>
            <a:ext cx="7486680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858280" cy="6143644"/>
          </a:xfrm>
        </p:spPr>
        <p:txBody>
          <a:bodyPr/>
          <a:lstStyle/>
          <a:p>
            <a:pPr algn="l"/>
            <a:r>
              <a:rPr lang="en-US" dirty="0" smtClean="0"/>
              <a:t>                            </a:t>
            </a:r>
          </a:p>
          <a:p>
            <a:pPr algn="l"/>
            <a:r>
              <a:rPr lang="en-US" dirty="0" smtClean="0"/>
              <a:t>     ƒ                        v</a:t>
            </a:r>
            <a:r>
              <a:rPr lang="en-US" baseline="-25000" dirty="0" smtClean="0"/>
              <a:t>0</a:t>
            </a:r>
            <a:r>
              <a:rPr lang="en-US" dirty="0" smtClean="0"/>
              <a:t> = 2,8 m/s</a:t>
            </a:r>
          </a:p>
          <a:p>
            <a:pPr algn="l"/>
            <a:r>
              <a:rPr lang="id-ID" dirty="0" smtClean="0"/>
              <a:t>   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  = v</a:t>
            </a:r>
            <a:r>
              <a:rPr lang="en-US" baseline="-25000" dirty="0" smtClean="0"/>
              <a:t>0</a:t>
            </a:r>
            <a:r>
              <a:rPr lang="en-US" baseline="30000" dirty="0" smtClean="0"/>
              <a:t>2</a:t>
            </a:r>
            <a:r>
              <a:rPr lang="en-US" dirty="0" smtClean="0"/>
              <a:t>  + 2 a ( x – x</a:t>
            </a:r>
            <a:r>
              <a:rPr lang="en-US" baseline="-25000" dirty="0" smtClean="0"/>
              <a:t>0</a:t>
            </a:r>
            <a:r>
              <a:rPr lang="en-US" dirty="0" smtClean="0"/>
              <a:t> )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v = 0 m/s, x</a:t>
            </a:r>
            <a:r>
              <a:rPr lang="en-US" baseline="-25000" dirty="0" smtClean="0"/>
              <a:t>0</a:t>
            </a:r>
            <a:r>
              <a:rPr lang="en-US" dirty="0" smtClean="0"/>
              <a:t>= 0 m, x = 1 m</a:t>
            </a:r>
          </a:p>
          <a:p>
            <a:pPr algn="l"/>
            <a:r>
              <a:rPr lang="id-ID" dirty="0" smtClean="0"/>
              <a:t>    </a:t>
            </a:r>
            <a:r>
              <a:rPr lang="en-US" dirty="0" smtClean="0"/>
              <a:t>0 = (2,8 m/s)</a:t>
            </a:r>
            <a:r>
              <a:rPr lang="en-US" baseline="30000" dirty="0" smtClean="0"/>
              <a:t>2</a:t>
            </a:r>
            <a:r>
              <a:rPr lang="en-US" dirty="0" smtClean="0"/>
              <a:t> + 2 a (1-0)m</a:t>
            </a:r>
          </a:p>
          <a:p>
            <a:pPr algn="l"/>
            <a:r>
              <a:rPr lang="en-US" dirty="0" smtClean="0"/>
              <a:t> </a:t>
            </a:r>
            <a:r>
              <a:rPr lang="id-ID" dirty="0" smtClean="0"/>
              <a:t>    </a:t>
            </a:r>
            <a:r>
              <a:rPr lang="en-US" dirty="0" smtClean="0"/>
              <a:t>a</a:t>
            </a:r>
            <a:r>
              <a:rPr lang="en-US" baseline="-25000" dirty="0" smtClean="0"/>
              <a:t>x</a:t>
            </a:r>
            <a:r>
              <a:rPr lang="en-US" dirty="0" smtClean="0"/>
              <a:t> = (7,84 m</a:t>
            </a:r>
            <a:r>
              <a:rPr lang="en-US" baseline="30000" dirty="0" smtClean="0"/>
              <a:t>2</a:t>
            </a:r>
            <a:r>
              <a:rPr lang="en-US" dirty="0" smtClean="0"/>
              <a:t> /s</a:t>
            </a:r>
            <a:r>
              <a:rPr lang="en-US" baseline="30000" dirty="0" smtClean="0"/>
              <a:t>2</a:t>
            </a:r>
            <a:r>
              <a:rPr lang="en-US" dirty="0" smtClean="0"/>
              <a:t> )/ 2 m = -3,92 m/s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</a:p>
          <a:p>
            <a:pPr algn="l"/>
            <a:r>
              <a:rPr lang="id-ID" dirty="0" smtClean="0"/>
              <a:t>    </a:t>
            </a:r>
            <a:r>
              <a:rPr lang="en-US" dirty="0" smtClean="0"/>
              <a:t>Gaya </a:t>
            </a:r>
            <a:r>
              <a:rPr lang="en-US" dirty="0" err="1" smtClean="0"/>
              <a:t>gesek</a:t>
            </a:r>
            <a:r>
              <a:rPr lang="en-US" dirty="0" smtClean="0"/>
              <a:t> ƒ =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=m a</a:t>
            </a:r>
            <a:r>
              <a:rPr lang="en-US" baseline="-25000" dirty="0" smtClean="0"/>
              <a:t>x</a:t>
            </a:r>
            <a:r>
              <a:rPr lang="en-US" dirty="0" smtClean="0"/>
              <a:t> </a:t>
            </a:r>
          </a:p>
          <a:p>
            <a:pPr algn="l"/>
            <a:r>
              <a:rPr lang="id-ID" dirty="0" smtClean="0"/>
              <a:t>                        = </a:t>
            </a:r>
            <a:r>
              <a:rPr lang="en-US" dirty="0" smtClean="0"/>
              <a:t>(0,45 kg) (-3,92 m/s</a:t>
            </a:r>
            <a:r>
              <a:rPr lang="en-US" baseline="30000" dirty="0" smtClean="0"/>
              <a:t>2</a:t>
            </a:r>
            <a:r>
              <a:rPr lang="id-ID" dirty="0" smtClean="0"/>
              <a:t>)</a:t>
            </a:r>
            <a:r>
              <a:rPr lang="en-US" dirty="0" smtClean="0"/>
              <a:t> = -1,76 N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1571604" y="928670"/>
            <a:ext cx="285752" cy="785818"/>
          </a:xfrm>
          <a:prstGeom prst="can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57356" y="1428736"/>
            <a:ext cx="10001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642910" y="1714488"/>
            <a:ext cx="92869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518306"/>
            <a:ext cx="4572032" cy="2125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7851648" cy="985830"/>
          </a:xfrm>
        </p:spPr>
        <p:txBody>
          <a:bodyPr/>
          <a:lstStyle/>
          <a:p>
            <a:pPr algn="l"/>
            <a:r>
              <a:rPr lang="id-ID" dirty="0" smtClean="0"/>
              <a:t>PR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285860"/>
            <a:ext cx="8501122" cy="3071834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elektron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9,11 10</a:t>
            </a:r>
            <a:r>
              <a:rPr lang="en-US" baseline="30000" dirty="0" smtClean="0"/>
              <a:t>-31</a:t>
            </a:r>
            <a:r>
              <a:rPr lang="en-US" dirty="0" smtClean="0"/>
              <a:t>  kg </a:t>
            </a:r>
            <a:r>
              <a:rPr lang="en-US" dirty="0" err="1" smtClean="0"/>
              <a:t>katode</a:t>
            </a:r>
            <a:r>
              <a:rPr lang="en-US" dirty="0" smtClean="0"/>
              <a:t> TV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 yang </a:t>
            </a:r>
            <a:r>
              <a:rPr lang="en-US" dirty="0" err="1" smtClean="0"/>
              <a:t>jaraknya</a:t>
            </a:r>
            <a:r>
              <a:rPr lang="en-US" dirty="0" smtClean="0"/>
              <a:t> 1,8 cm </a:t>
            </a:r>
            <a:r>
              <a:rPr lang="en-US" dirty="0" err="1" smtClean="0"/>
              <a:t>samapai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 </a:t>
            </a:r>
            <a:r>
              <a:rPr lang="en-US" dirty="0" err="1" smtClean="0"/>
              <a:t>kecepatanya</a:t>
            </a:r>
            <a:r>
              <a:rPr lang="en-US" dirty="0" smtClean="0"/>
              <a:t> 3 .10</a:t>
            </a:r>
            <a:r>
              <a:rPr lang="en-US" baseline="30000" dirty="0" smtClean="0"/>
              <a:t>6</a:t>
            </a:r>
            <a:r>
              <a:rPr lang="en-US" dirty="0" smtClean="0"/>
              <a:t>  m/s,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elektro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r>
              <a:rPr lang="en-US" dirty="0" smtClean="0"/>
              <a:t> </a:t>
            </a:r>
            <a:r>
              <a:rPr lang="en-US" dirty="0" err="1" smtClean="0"/>
              <a:t>Hitung</a:t>
            </a:r>
            <a:r>
              <a:rPr lang="en-US" dirty="0" smtClean="0"/>
              <a:t> :</a:t>
            </a:r>
          </a:p>
          <a:p>
            <a:pPr marL="514350" indent="-514350" algn="l">
              <a:buAutoNum type="alphaLcPeriod"/>
            </a:pPr>
            <a:r>
              <a:rPr lang="en-US" dirty="0" err="1" smtClean="0"/>
              <a:t>Percepatan</a:t>
            </a:r>
            <a:r>
              <a:rPr lang="en-US" dirty="0" smtClean="0"/>
              <a:t>.</a:t>
            </a:r>
          </a:p>
          <a:p>
            <a:pPr marL="514350" indent="-514350" algn="l">
              <a:buAutoNum type="alphaLcPeriod"/>
            </a:pP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endParaRPr lang="en-US" dirty="0" smtClean="0"/>
          </a:p>
          <a:p>
            <a:pPr marL="514350" indent="-514350" algn="l">
              <a:buAutoNum type="alphaLcPeriod"/>
            </a:pPr>
            <a:r>
              <a:rPr lang="en-US" dirty="0" smtClean="0"/>
              <a:t>Gaya </a:t>
            </a:r>
            <a:r>
              <a:rPr lang="en-US" dirty="0" err="1" smtClean="0"/>
              <a:t>netto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4429132"/>
          </a:xfrm>
        </p:spPr>
        <p:txBody>
          <a:bodyPr anchor="t">
            <a:normAutofit fontScale="90000"/>
          </a:bodyPr>
          <a:lstStyle/>
          <a:p>
            <a:r>
              <a:rPr lang="en-US" sz="2800" dirty="0" smtClean="0"/>
              <a:t>2.Pada </a:t>
            </a:r>
            <a:r>
              <a:rPr lang="en-US" sz="2800" dirty="0" err="1" smtClean="0"/>
              <a:t>permukaan</a:t>
            </a:r>
            <a:r>
              <a:rPr lang="en-US" sz="2800" dirty="0" smtClean="0"/>
              <a:t> </a:t>
            </a:r>
            <a:r>
              <a:rPr lang="en-US" sz="2800" dirty="0" err="1" smtClean="0"/>
              <a:t>bulan</a:t>
            </a:r>
            <a:r>
              <a:rPr lang="en-US" sz="2800" dirty="0" smtClean="0"/>
              <a:t> </a:t>
            </a:r>
            <a:r>
              <a:rPr lang="en-US" sz="2800" dirty="0" err="1" smtClean="0"/>
              <a:t>Yupiter</a:t>
            </a:r>
            <a:r>
              <a:rPr lang="en-US" sz="2800" dirty="0" smtClean="0"/>
              <a:t> </a:t>
            </a:r>
            <a:r>
              <a:rPr lang="en-US" sz="2800" dirty="0" err="1" smtClean="0"/>
              <a:t>grafitasi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1,81 m/s,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semangka</a:t>
            </a:r>
            <a:r>
              <a:rPr lang="en-US" sz="2800" dirty="0" smtClean="0"/>
              <a:t> </a:t>
            </a:r>
            <a:r>
              <a:rPr lang="en-US" sz="2800" dirty="0" err="1" smtClean="0"/>
              <a:t>beratnya</a:t>
            </a:r>
            <a:r>
              <a:rPr lang="en-US" sz="2800" dirty="0" smtClean="0"/>
              <a:t> 44 N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permukaan</a:t>
            </a:r>
            <a:r>
              <a:rPr lang="en-US" sz="2800" dirty="0" smtClean="0"/>
              <a:t> </a:t>
            </a:r>
            <a:r>
              <a:rPr lang="en-US" sz="2800" dirty="0" err="1" smtClean="0"/>
              <a:t>Bumi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err="1" smtClean="0"/>
              <a:t>Pertanyaan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 smtClean="0"/>
              <a:t>a.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semangka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permukaan</a:t>
            </a:r>
            <a:r>
              <a:rPr lang="en-US" sz="2800" dirty="0" smtClean="0"/>
              <a:t> </a:t>
            </a:r>
            <a:r>
              <a:rPr lang="en-US" sz="2800" dirty="0" err="1" smtClean="0"/>
              <a:t>Bumi</a:t>
            </a:r>
            <a:r>
              <a:rPr lang="en-US" sz="2800" dirty="0" smtClean="0"/>
              <a:t> ?</a:t>
            </a:r>
            <a:br>
              <a:rPr lang="en-US" sz="2800" dirty="0" smtClean="0"/>
            </a:br>
            <a:r>
              <a:rPr lang="en-US" sz="2800" dirty="0" smtClean="0"/>
              <a:t> b.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berat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permukaan</a:t>
            </a:r>
            <a:r>
              <a:rPr lang="en-US" sz="2800" dirty="0" smtClean="0"/>
              <a:t> </a:t>
            </a:r>
            <a:r>
              <a:rPr lang="en-US" sz="2800" dirty="0" err="1" smtClean="0"/>
              <a:t>Bulan</a:t>
            </a:r>
            <a:r>
              <a:rPr lang="en-US" sz="2800" dirty="0" smtClean="0"/>
              <a:t> </a:t>
            </a:r>
            <a:r>
              <a:rPr lang="en-US" sz="2800" dirty="0" err="1" smtClean="0"/>
              <a:t>Yupiter</a:t>
            </a:r>
            <a:r>
              <a:rPr lang="en-US" sz="2800" dirty="0" smtClean="0"/>
              <a:t> .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 </a:t>
            </a:r>
            <a:r>
              <a:rPr lang="en-US" sz="2800" dirty="0" smtClean="0"/>
              <a:t>3. Astronaut pack </a:t>
            </a:r>
            <a:r>
              <a:rPr lang="en-US" sz="2800" dirty="0" err="1" smtClean="0"/>
              <a:t>beratnya</a:t>
            </a:r>
            <a:r>
              <a:rPr lang="en-US" sz="2800" dirty="0" smtClean="0"/>
              <a:t> 17,5 N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permukaan</a:t>
            </a:r>
            <a:r>
              <a:rPr lang="en-US" sz="2800" dirty="0" smtClean="0"/>
              <a:t> </a:t>
            </a:r>
            <a:r>
              <a:rPr lang="en-US" sz="2800" dirty="0" err="1" smtClean="0"/>
              <a:t>bumi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3,24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permukaan</a:t>
            </a:r>
            <a:r>
              <a:rPr lang="en-US" sz="2800" dirty="0" smtClean="0"/>
              <a:t> asteroid.</a:t>
            </a:r>
            <a:br>
              <a:rPr lang="en-US" sz="2800" dirty="0" smtClean="0"/>
            </a:br>
            <a:r>
              <a:rPr lang="en-US" sz="2800" dirty="0" err="1" smtClean="0"/>
              <a:t>Pertanyaan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a.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grafitasi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asteroid.</a:t>
            </a:r>
            <a:br>
              <a:rPr lang="en-US" sz="2800" dirty="0" smtClean="0"/>
            </a:br>
            <a:r>
              <a:rPr lang="en-US" sz="2800" dirty="0" smtClean="0"/>
              <a:t> b 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berat</a:t>
            </a:r>
            <a:r>
              <a:rPr lang="en-US" sz="2800" dirty="0" smtClean="0"/>
              <a:t> Astronaut pack </a:t>
            </a:r>
            <a:r>
              <a:rPr lang="en-US" sz="2800" dirty="0" err="1" smtClean="0"/>
              <a:t>di</a:t>
            </a:r>
            <a:r>
              <a:rPr lang="en-US" sz="2800" dirty="0" smtClean="0"/>
              <a:t> asteroid     </a:t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58200" cy="714355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Soal</a:t>
            </a:r>
            <a:r>
              <a:rPr lang="en-US" sz="3200" dirty="0" smtClean="0"/>
              <a:t> 2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858280" cy="6143644"/>
          </a:xfrm>
        </p:spPr>
        <p:txBody>
          <a:bodyPr/>
          <a:lstStyle/>
          <a:p>
            <a:pPr algn="l"/>
            <a:r>
              <a:rPr lang="en-US" dirty="0" smtClean="0"/>
              <a:t>Mobil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1,96 x10</a:t>
            </a:r>
            <a:r>
              <a:rPr lang="en-US" baseline="30000" dirty="0" smtClean="0"/>
              <a:t>4</a:t>
            </a:r>
            <a:r>
              <a:rPr lang="en-US" dirty="0" smtClean="0"/>
              <a:t> N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searah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 x,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tiba-tiba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, </a:t>
            </a:r>
            <a:r>
              <a:rPr lang="en-US" dirty="0" err="1" smtClean="0"/>
              <a:t>gaya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gesekan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en-US" dirty="0" smtClean="0"/>
              <a:t>ban </a:t>
            </a:r>
            <a:r>
              <a:rPr lang="en-US" dirty="0" err="1" smtClean="0"/>
              <a:t>dengan</a:t>
            </a:r>
            <a:r>
              <a:rPr lang="en-US" dirty="0" smtClean="0"/>
              <a:t> a</a:t>
            </a:r>
            <a:r>
              <a:rPr lang="id-ID" dirty="0" smtClean="0"/>
              <a:t>s</a:t>
            </a:r>
            <a:r>
              <a:rPr lang="en-US" dirty="0" smtClean="0"/>
              <a:t>pal – 1,5 x 10</a:t>
            </a:r>
            <a:r>
              <a:rPr lang="en-US" baseline="30000" dirty="0" smtClean="0"/>
              <a:t>4</a:t>
            </a:r>
            <a:r>
              <a:rPr lang="en-US" dirty="0" smtClean="0"/>
              <a:t> N</a:t>
            </a:r>
          </a:p>
          <a:p>
            <a:pPr algn="l"/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?</a:t>
            </a:r>
          </a:p>
          <a:p>
            <a:pPr algn="l"/>
            <a:r>
              <a:rPr lang="en-US" dirty="0" err="1" smtClean="0"/>
              <a:t>Penyelesaian</a:t>
            </a:r>
            <a:endParaRPr lang="en-US" dirty="0" smtClean="0"/>
          </a:p>
          <a:p>
            <a:pPr algn="l"/>
            <a:r>
              <a:rPr lang="id-ID" dirty="0" smtClean="0"/>
              <a:t>    </a:t>
            </a:r>
            <a:r>
              <a:rPr lang="en-US" dirty="0" smtClean="0"/>
              <a:t>W = m g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1,96 x</a:t>
            </a:r>
            <a:r>
              <a:rPr lang="id-ID" dirty="0" smtClean="0"/>
              <a:t> </a:t>
            </a:r>
            <a:r>
              <a:rPr lang="en-US" dirty="0" smtClean="0"/>
              <a:t>10</a:t>
            </a:r>
            <a:r>
              <a:rPr lang="en-US" baseline="30000" dirty="0" smtClean="0"/>
              <a:t>4</a:t>
            </a:r>
            <a:r>
              <a:rPr lang="en-US" dirty="0" smtClean="0"/>
              <a:t> N = m 9,8 m/s</a:t>
            </a:r>
            <a:r>
              <a:rPr lang="en-US" baseline="30000" dirty="0" smtClean="0"/>
              <a:t>2</a:t>
            </a:r>
            <a:endParaRPr lang="id-ID" baseline="30000" dirty="0" smtClean="0"/>
          </a:p>
          <a:p>
            <a:pPr algn="l"/>
            <a:r>
              <a:rPr lang="id-ID" baseline="30000" dirty="0" smtClean="0"/>
              <a:t>     </a:t>
            </a:r>
            <a:r>
              <a:rPr lang="en-US" dirty="0" smtClean="0"/>
              <a:t>m = 1,96 x10</a:t>
            </a:r>
            <a:r>
              <a:rPr lang="en-US" baseline="30000" dirty="0" smtClean="0"/>
              <a:t>4</a:t>
            </a:r>
            <a:r>
              <a:rPr lang="en-US" dirty="0" smtClean="0"/>
              <a:t> N / 9,8 m/s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algn="l"/>
            <a:r>
              <a:rPr lang="id-ID" dirty="0" smtClean="0"/>
              <a:t>     </a:t>
            </a:r>
            <a:r>
              <a:rPr lang="en-US" dirty="0" smtClean="0"/>
              <a:t>= 2000 kg</a:t>
            </a:r>
            <a:endParaRPr lang="id-ID" dirty="0" smtClean="0"/>
          </a:p>
          <a:p>
            <a:pPr algn="l"/>
            <a:endParaRPr lang="en-US" dirty="0" smtClean="0"/>
          </a:p>
          <a:p>
            <a:pPr algn="l"/>
            <a:r>
              <a:rPr lang="id-ID" b="1" dirty="0" smtClean="0"/>
              <a:t>     </a:t>
            </a:r>
            <a:r>
              <a:rPr lang="en-US" b="1" dirty="0" smtClean="0"/>
              <a:t>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x</a:t>
            </a:r>
            <a:r>
              <a:rPr lang="en-US" b="1" dirty="0" smtClean="0"/>
              <a:t> = m a</a:t>
            </a:r>
            <a:r>
              <a:rPr lang="en-US" b="1" baseline="-25000" dirty="0" smtClean="0"/>
              <a:t>x</a:t>
            </a:r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415310" cy="1470025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– 1,5 x 10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N = 2000 kg a</a:t>
            </a:r>
            <a:r>
              <a:rPr lang="en-US" sz="2400" baseline="-25000" dirty="0" smtClean="0"/>
              <a:t>x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142984"/>
            <a:ext cx="8858280" cy="5214974"/>
          </a:xfrm>
        </p:spPr>
        <p:txBody>
          <a:bodyPr/>
          <a:lstStyle/>
          <a:p>
            <a:pPr algn="ctr"/>
            <a:r>
              <a:rPr lang="id-ID" smtClean="0"/>
              <a:t>  </a:t>
            </a:r>
            <a:endParaRPr lang="en-US" dirty="0" smtClean="0"/>
          </a:p>
          <a:p>
            <a:pPr algn="l"/>
            <a:r>
              <a:rPr lang="en-US" dirty="0" smtClean="0"/>
              <a:t> a</a:t>
            </a:r>
            <a:r>
              <a:rPr lang="id-ID" baseline="-25000" dirty="0" smtClean="0"/>
              <a:t>x</a:t>
            </a:r>
            <a:r>
              <a:rPr lang="en-US" dirty="0" smtClean="0"/>
              <a:t>  = (– 1,5 x 10</a:t>
            </a:r>
            <a:r>
              <a:rPr lang="en-US" baseline="30000" dirty="0" smtClean="0"/>
              <a:t>4</a:t>
            </a:r>
            <a:r>
              <a:rPr lang="en-US" dirty="0" smtClean="0"/>
              <a:t> kg m/s</a:t>
            </a:r>
            <a:r>
              <a:rPr lang="en-US" baseline="30000" dirty="0" smtClean="0"/>
              <a:t>2</a:t>
            </a:r>
            <a:r>
              <a:rPr lang="en-US" dirty="0" smtClean="0"/>
              <a:t>  )/ 2000 kg</a:t>
            </a:r>
          </a:p>
          <a:p>
            <a:pPr algn="l"/>
            <a:r>
              <a:rPr lang="en-US" dirty="0" smtClean="0"/>
              <a:t>      = - 7,5 m / s</a:t>
            </a:r>
            <a:r>
              <a:rPr lang="en-US" baseline="30000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857232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/>
              <a:t/>
            </a:r>
            <a:br>
              <a:rPr lang="en-GB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GB" dirty="0" smtClean="0"/>
              <a:t> GAYA GESEK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928670"/>
            <a:ext cx="8572560" cy="592933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Gaya </a:t>
            </a:r>
            <a:r>
              <a:rPr lang="en-GB" dirty="0" err="1" smtClean="0"/>
              <a:t>kontak</a:t>
            </a:r>
            <a:r>
              <a:rPr lang="en-GB" dirty="0" smtClean="0"/>
              <a:t> yang </a:t>
            </a:r>
            <a:r>
              <a:rPr lang="en-GB" dirty="0" err="1" smtClean="0"/>
              <a:t>bekerja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benda</a:t>
            </a:r>
            <a:r>
              <a:rPr lang="en-GB" dirty="0" smtClean="0"/>
              <a:t> </a:t>
            </a:r>
            <a:r>
              <a:rPr lang="id-ID" dirty="0" smtClean="0"/>
              <a:t> yang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</a:p>
          <a:p>
            <a:pPr algn="l"/>
            <a:r>
              <a:rPr lang="en-GB" dirty="0" err="1" smtClean="0"/>
              <a:t>diuraikan</a:t>
            </a:r>
            <a:r>
              <a:rPr lang="en-GB" dirty="0" smtClean="0"/>
              <a:t> </a:t>
            </a:r>
            <a:r>
              <a:rPr lang="en-GB" dirty="0" err="1" smtClean="0"/>
              <a:t>kedalam</a:t>
            </a:r>
            <a:r>
              <a:rPr lang="en-GB" dirty="0" smtClean="0"/>
              <a:t> </a:t>
            </a:r>
            <a:r>
              <a:rPr lang="en-GB" dirty="0" err="1" smtClean="0"/>
              <a:t>komponen-komponen</a:t>
            </a:r>
            <a:r>
              <a:rPr lang="en-GB" dirty="0" smtClean="0"/>
              <a:t> </a:t>
            </a:r>
            <a:r>
              <a:rPr lang="en-GB" dirty="0" err="1" smtClean="0"/>
              <a:t>yaitu</a:t>
            </a:r>
            <a:r>
              <a:rPr lang="en-GB" dirty="0" smtClean="0"/>
              <a:t> :</a:t>
            </a:r>
            <a:endParaRPr lang="en-US" dirty="0" smtClean="0"/>
          </a:p>
          <a:p>
            <a:pPr algn="l"/>
            <a:r>
              <a:rPr lang="en-GB" dirty="0" err="1" smtClean="0"/>
              <a:t>Arah</a:t>
            </a:r>
            <a:r>
              <a:rPr lang="en-GB" dirty="0" smtClean="0"/>
              <a:t> </a:t>
            </a:r>
            <a:r>
              <a:rPr lang="en-GB" dirty="0" err="1" smtClean="0"/>
              <a:t>tegak</a:t>
            </a:r>
            <a:r>
              <a:rPr lang="en-GB" dirty="0" smtClean="0"/>
              <a:t> </a:t>
            </a:r>
            <a:r>
              <a:rPr lang="en-GB" dirty="0" err="1" smtClean="0"/>
              <a:t>lurus</a:t>
            </a:r>
            <a:r>
              <a:rPr lang="en-GB" dirty="0" smtClean="0"/>
              <a:t> </a:t>
            </a:r>
            <a:r>
              <a:rPr lang="en-GB" dirty="0" err="1" smtClean="0"/>
              <a:t>disebut</a:t>
            </a:r>
            <a:r>
              <a:rPr lang="en-GB" dirty="0" smtClean="0"/>
              <a:t> NORMAL (</a:t>
            </a:r>
            <a:r>
              <a:rPr lang="en-GB" dirty="0" smtClean="0">
                <a:sym typeface="Symbol"/>
              </a:rPr>
              <a:t></a:t>
            </a:r>
            <a:r>
              <a:rPr lang="en-GB" dirty="0" smtClean="0"/>
              <a:t>)  </a:t>
            </a:r>
            <a:r>
              <a:rPr lang="en-GB" dirty="0" err="1" smtClean="0"/>
              <a:t>dan</a:t>
            </a:r>
            <a:endParaRPr lang="en-US" dirty="0" smtClean="0"/>
          </a:p>
          <a:p>
            <a:pPr algn="l"/>
            <a:r>
              <a:rPr lang="en-GB" dirty="0" err="1" smtClean="0"/>
              <a:t>Arah</a:t>
            </a:r>
            <a:r>
              <a:rPr lang="en-GB" dirty="0" smtClean="0"/>
              <a:t> </a:t>
            </a:r>
            <a:r>
              <a:rPr lang="en-GB" dirty="0" err="1" smtClean="0"/>
              <a:t>sejajar</a:t>
            </a:r>
            <a:r>
              <a:rPr lang="en-GB" dirty="0" smtClean="0"/>
              <a:t> </a:t>
            </a:r>
            <a:r>
              <a:rPr lang="en-GB" dirty="0" err="1" smtClean="0"/>
              <a:t>disebut</a:t>
            </a:r>
            <a:r>
              <a:rPr lang="en-GB" dirty="0" smtClean="0"/>
              <a:t> GAYA GESEK (friction for</a:t>
            </a:r>
            <a:r>
              <a:rPr lang="id-ID" dirty="0" smtClean="0"/>
              <a:t>c</a:t>
            </a:r>
            <a:r>
              <a:rPr lang="en-GB" dirty="0" smtClean="0"/>
              <a:t>e) </a:t>
            </a:r>
            <a:r>
              <a:rPr lang="en-GB" dirty="0" err="1" smtClean="0"/>
              <a:t>dengan</a:t>
            </a:r>
            <a:r>
              <a:rPr lang="en-GB" dirty="0" smtClean="0"/>
              <a:t> la</a:t>
            </a:r>
            <a:r>
              <a:rPr lang="id-ID" dirty="0" smtClean="0"/>
              <a:t>m</a:t>
            </a:r>
            <a:r>
              <a:rPr lang="en-GB" dirty="0" smtClean="0"/>
              <a:t>b</a:t>
            </a:r>
            <a:r>
              <a:rPr lang="id-ID" dirty="0" smtClean="0"/>
              <a:t>a</a:t>
            </a:r>
            <a:r>
              <a:rPr lang="en-GB" dirty="0" err="1" smtClean="0"/>
              <a:t>ng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</a:t>
            </a:r>
            <a:endParaRPr lang="en-US" dirty="0" smtClean="0"/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			 </a:t>
            </a:r>
            <a:r>
              <a:rPr lang="en-GB" dirty="0" smtClean="0">
                <a:sym typeface="Symbol"/>
              </a:rPr>
              <a:t></a:t>
            </a:r>
            <a:r>
              <a:rPr lang="en-GB" dirty="0" smtClean="0"/>
              <a:t>      </a:t>
            </a:r>
            <a:r>
              <a:rPr lang="en-GB" dirty="0" smtClean="0">
                <a:sym typeface="Symbol"/>
              </a:rPr>
              <a:t></a:t>
            </a:r>
            <a:r>
              <a:rPr lang="en-GB" dirty="0" smtClean="0"/>
              <a:t>   </a:t>
            </a:r>
            <a:r>
              <a:rPr lang="en-GB" dirty="0" smtClean="0">
                <a:sym typeface="Symbol"/>
              </a:rPr>
              <a:t></a:t>
            </a:r>
            <a:endParaRPr lang="en-US" dirty="0" smtClean="0">
              <a:sym typeface="Symbol"/>
            </a:endParaRPr>
          </a:p>
          <a:p>
            <a:pPr algn="l"/>
            <a:r>
              <a:rPr lang="id-ID" dirty="0" smtClean="0"/>
              <a:t>    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permukaan</a:t>
            </a:r>
            <a:r>
              <a:rPr lang="en-GB" dirty="0" smtClean="0"/>
              <a:t> </a:t>
            </a:r>
            <a:r>
              <a:rPr lang="en-GB" dirty="0" err="1" smtClean="0"/>
              <a:t>sangat</a:t>
            </a:r>
            <a:r>
              <a:rPr lang="en-GB" dirty="0" smtClean="0"/>
              <a:t> </a:t>
            </a:r>
            <a:r>
              <a:rPr lang="en-GB" dirty="0" err="1" smtClean="0"/>
              <a:t>licin</a:t>
            </a:r>
            <a:r>
              <a:rPr lang="en-GB" dirty="0" smtClean="0"/>
              <a:t> (</a:t>
            </a:r>
            <a:r>
              <a:rPr lang="en-GB" dirty="0" err="1" smtClean="0"/>
              <a:t>tanpa</a:t>
            </a:r>
            <a:r>
              <a:rPr lang="en-GB" dirty="0" smtClean="0"/>
              <a:t> </a:t>
            </a:r>
            <a:r>
              <a:rPr lang="en-GB" dirty="0" err="1" smtClean="0"/>
              <a:t>friksi</a:t>
            </a:r>
            <a:r>
              <a:rPr lang="en-GB" dirty="0" smtClean="0"/>
              <a:t>) </a:t>
            </a:r>
            <a:r>
              <a:rPr lang="en-GB" dirty="0" err="1" smtClean="0"/>
              <a:t>maka</a:t>
            </a:r>
            <a:r>
              <a:rPr lang="en-GB" dirty="0" smtClean="0"/>
              <a:t> </a:t>
            </a:r>
            <a:r>
              <a:rPr lang="en-GB" dirty="0" err="1" smtClean="0"/>
              <a:t>gaya</a:t>
            </a:r>
            <a:r>
              <a:rPr lang="en-GB" dirty="0" smtClean="0"/>
              <a:t> </a:t>
            </a:r>
            <a:endParaRPr lang="id-ID" dirty="0" smtClean="0"/>
          </a:p>
          <a:p>
            <a:pPr algn="l"/>
            <a:r>
              <a:rPr lang="id-ID" dirty="0" smtClean="0"/>
              <a:t>     </a:t>
            </a:r>
            <a:r>
              <a:rPr lang="en-GB" dirty="0" err="1" smtClean="0"/>
              <a:t>kontak</a:t>
            </a:r>
            <a:r>
              <a:rPr lang="en-GB" dirty="0" smtClean="0"/>
              <a:t> yang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hanya</a:t>
            </a:r>
            <a:r>
              <a:rPr lang="en-GB" dirty="0" smtClean="0"/>
              <a:t> </a:t>
            </a:r>
            <a:r>
              <a:rPr lang="en-GB" dirty="0" err="1" smtClean="0"/>
              <a:t>gaya</a:t>
            </a:r>
            <a:r>
              <a:rPr lang="en-GB" dirty="0" smtClean="0"/>
              <a:t> normal.</a:t>
            </a:r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71414"/>
            <a:ext cx="8858280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Gaya </a:t>
            </a:r>
            <a:r>
              <a:rPr lang="en-GB" sz="3200" dirty="0" err="1" smtClean="0"/>
              <a:t>gesek</a:t>
            </a:r>
            <a:r>
              <a:rPr lang="en-GB" sz="3200" dirty="0" smtClean="0"/>
              <a:t> </a:t>
            </a:r>
            <a:r>
              <a:rPr lang="en-GB" sz="3200" dirty="0" err="1" smtClean="0"/>
              <a:t>ada</a:t>
            </a:r>
            <a:r>
              <a:rPr lang="en-GB" sz="3200" dirty="0" smtClean="0"/>
              <a:t> </a:t>
            </a:r>
            <a:r>
              <a:rPr lang="en-GB" sz="3200" dirty="0" err="1" smtClean="0"/>
              <a:t>dua</a:t>
            </a:r>
            <a:r>
              <a:rPr lang="en-GB" sz="3200" dirty="0" smtClean="0"/>
              <a:t> </a:t>
            </a:r>
            <a:r>
              <a:rPr lang="en-GB" sz="3200" dirty="0" err="1" smtClean="0"/>
              <a:t>macam</a:t>
            </a:r>
            <a:r>
              <a:rPr lang="en-GB" sz="3200" dirty="0" smtClean="0"/>
              <a:t> </a:t>
            </a:r>
            <a:r>
              <a:rPr lang="en-GB" sz="3200" dirty="0" err="1" smtClean="0"/>
              <a:t>yaitu</a:t>
            </a:r>
            <a:r>
              <a:rPr lang="en-GB" sz="3200" dirty="0" smtClean="0"/>
              <a:t>:</a:t>
            </a:r>
          </a:p>
          <a:p>
            <a:endParaRPr lang="en-GB" sz="3200" dirty="0" smtClean="0"/>
          </a:p>
          <a:p>
            <a:r>
              <a:rPr lang="en-GB" sz="2800" dirty="0" smtClean="0"/>
              <a:t>1. Gaya </a:t>
            </a:r>
            <a:r>
              <a:rPr lang="en-GB" sz="2800" dirty="0" err="1" smtClean="0"/>
              <a:t>gesek</a:t>
            </a:r>
            <a:r>
              <a:rPr lang="en-GB" sz="2800" dirty="0" smtClean="0"/>
              <a:t> pd </a:t>
            </a:r>
            <a:r>
              <a:rPr lang="en-GB" sz="2800" dirty="0" err="1" smtClean="0"/>
              <a:t>benda</a:t>
            </a:r>
            <a:r>
              <a:rPr lang="en-GB" sz="2800" dirty="0" smtClean="0"/>
              <a:t> </a:t>
            </a:r>
            <a:r>
              <a:rPr lang="en-GB" sz="2800" dirty="0" err="1" smtClean="0"/>
              <a:t>diam</a:t>
            </a:r>
            <a:r>
              <a:rPr lang="en-GB" sz="2800" dirty="0" smtClean="0"/>
              <a:t> </a:t>
            </a:r>
            <a:r>
              <a:rPr lang="en-GB" sz="2800" dirty="0" err="1" smtClean="0"/>
              <a:t>dinamakan</a:t>
            </a:r>
            <a:r>
              <a:rPr lang="en-GB" sz="2800" dirty="0" smtClean="0"/>
              <a:t> Gaya </a:t>
            </a:r>
            <a:r>
              <a:rPr lang="en-GB" sz="2800" dirty="0" err="1" smtClean="0"/>
              <a:t>gesek</a:t>
            </a:r>
            <a:r>
              <a:rPr lang="en-GB" sz="2800" dirty="0" smtClean="0"/>
              <a:t> </a:t>
            </a:r>
            <a:r>
              <a:rPr lang="id-ID" sz="2800" dirty="0" smtClean="0"/>
              <a:t>              </a:t>
            </a:r>
            <a:r>
              <a:rPr lang="en-GB" sz="2800" dirty="0" err="1" smtClean="0"/>
              <a:t>statik</a:t>
            </a:r>
            <a:r>
              <a:rPr lang="en-GB" sz="2800" dirty="0" smtClean="0"/>
              <a:t> </a:t>
            </a:r>
            <a:r>
              <a:rPr lang="id-ID" sz="2800" dirty="0" smtClean="0"/>
              <a:t>  </a:t>
            </a:r>
            <a:r>
              <a:rPr lang="en-GB" sz="2800" dirty="0" smtClean="0"/>
              <a:t>(</a:t>
            </a:r>
            <a:r>
              <a:rPr lang="en-GB" sz="2800" dirty="0" smtClean="0">
                <a:sym typeface="Symbol"/>
              </a:rPr>
              <a:t></a:t>
            </a:r>
            <a:r>
              <a:rPr lang="en-GB" sz="2800" baseline="-25000" dirty="0" smtClean="0"/>
              <a:t>s</a:t>
            </a:r>
            <a:r>
              <a:rPr lang="id-ID" sz="2800" baseline="-25000" dirty="0" smtClean="0"/>
              <a:t> </a:t>
            </a:r>
            <a:r>
              <a:rPr lang="id-ID" sz="2800" dirty="0" smtClean="0"/>
              <a:t>)</a:t>
            </a:r>
            <a:endParaRPr lang="en-GB" sz="2800" dirty="0" smtClean="0"/>
          </a:p>
          <a:p>
            <a:pPr marL="0" lvl="1"/>
            <a:r>
              <a:rPr lang="en-GB" sz="2800" dirty="0" smtClean="0"/>
              <a:t>2. Gaya </a:t>
            </a:r>
            <a:r>
              <a:rPr lang="en-GB" sz="2800" dirty="0" err="1" smtClean="0"/>
              <a:t>gesek</a:t>
            </a:r>
            <a:r>
              <a:rPr lang="en-GB" sz="2800" dirty="0" smtClean="0"/>
              <a:t> </a:t>
            </a:r>
            <a:r>
              <a:rPr lang="en-GB" sz="2800" dirty="0" err="1" smtClean="0"/>
              <a:t>pada</a:t>
            </a:r>
            <a:r>
              <a:rPr lang="en-GB" sz="2800" dirty="0" smtClean="0"/>
              <a:t> </a:t>
            </a:r>
            <a:r>
              <a:rPr lang="en-GB" sz="2800" dirty="0" err="1" smtClean="0"/>
              <a:t>benda</a:t>
            </a:r>
            <a:r>
              <a:rPr lang="en-GB" sz="2800" dirty="0" smtClean="0"/>
              <a:t> </a:t>
            </a:r>
            <a:r>
              <a:rPr lang="en-GB" sz="2800" dirty="0" err="1" smtClean="0"/>
              <a:t>bergerak</a:t>
            </a:r>
            <a:r>
              <a:rPr lang="en-GB" sz="2800" dirty="0" smtClean="0"/>
              <a:t> </a:t>
            </a:r>
            <a:r>
              <a:rPr lang="en-GB" sz="2800" dirty="0" err="1" smtClean="0"/>
              <a:t>dinamakan</a:t>
            </a:r>
            <a:r>
              <a:rPr lang="en-GB" sz="2800" dirty="0" smtClean="0"/>
              <a:t> Gaya </a:t>
            </a:r>
            <a:r>
              <a:rPr lang="en-GB" sz="2800" dirty="0" err="1" smtClean="0"/>
              <a:t>gesek</a:t>
            </a:r>
            <a:r>
              <a:rPr lang="en-GB" sz="2800" dirty="0" smtClean="0"/>
              <a:t> </a:t>
            </a:r>
            <a:r>
              <a:rPr lang="en-GB" sz="2800" dirty="0" err="1" smtClean="0"/>
              <a:t>kinematis</a:t>
            </a:r>
            <a:r>
              <a:rPr lang="en-GB" sz="2800" dirty="0" smtClean="0"/>
              <a:t> (</a:t>
            </a:r>
            <a:r>
              <a:rPr lang="en-GB" sz="2800" dirty="0" smtClean="0">
                <a:sym typeface="Symbol"/>
              </a:rPr>
              <a:t></a:t>
            </a:r>
            <a:r>
              <a:rPr lang="en-GB" sz="2800" baseline="-25000" dirty="0" smtClean="0"/>
              <a:t>k</a:t>
            </a:r>
            <a:r>
              <a:rPr lang="en-GB" sz="2800" dirty="0" smtClean="0"/>
              <a:t>)</a:t>
            </a:r>
          </a:p>
          <a:p>
            <a:pPr marL="0" lvl="1"/>
            <a:endParaRPr lang="en-US" sz="2800" dirty="0" smtClean="0"/>
          </a:p>
          <a:p>
            <a:r>
              <a:rPr lang="en-GB" sz="2800" dirty="0" err="1" smtClean="0"/>
              <a:t>Besar</a:t>
            </a:r>
            <a:r>
              <a:rPr lang="en-GB" sz="2800" dirty="0" smtClean="0"/>
              <a:t> (</a:t>
            </a:r>
            <a:r>
              <a:rPr lang="en-GB" sz="2800" dirty="0" err="1" smtClean="0"/>
              <a:t>harga</a:t>
            </a:r>
            <a:r>
              <a:rPr lang="en-GB" sz="2800" dirty="0" smtClean="0"/>
              <a:t>) Gaya </a:t>
            </a:r>
            <a:r>
              <a:rPr lang="en-GB" sz="2800" dirty="0" err="1" smtClean="0"/>
              <a:t>gesek</a:t>
            </a:r>
            <a:r>
              <a:rPr lang="en-GB" sz="2800" dirty="0" smtClean="0"/>
              <a:t> </a:t>
            </a:r>
            <a:r>
              <a:rPr lang="en-GB" sz="2800" dirty="0" err="1" smtClean="0"/>
              <a:t>statik</a:t>
            </a:r>
            <a:r>
              <a:rPr lang="en-GB" sz="2800" dirty="0" smtClean="0"/>
              <a:t> (</a:t>
            </a:r>
            <a:r>
              <a:rPr lang="en-GB" sz="2800" dirty="0" smtClean="0">
                <a:sym typeface="Symbol"/>
              </a:rPr>
              <a:t></a:t>
            </a:r>
            <a:r>
              <a:rPr lang="en-GB" sz="2800" baseline="-25000" dirty="0" smtClean="0"/>
              <a:t>s</a:t>
            </a:r>
            <a:r>
              <a:rPr lang="en-GB" sz="2800" dirty="0" smtClean="0"/>
              <a:t> ) </a:t>
            </a:r>
            <a:r>
              <a:rPr lang="en-GB" sz="2800" dirty="0" err="1" smtClean="0"/>
              <a:t>lebih</a:t>
            </a:r>
            <a:r>
              <a:rPr lang="en-GB" sz="2800" dirty="0" smtClean="0"/>
              <a:t> </a:t>
            </a:r>
            <a:r>
              <a:rPr lang="en-GB" sz="2800" dirty="0" err="1" smtClean="0"/>
              <a:t>besar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harga</a:t>
            </a:r>
            <a:r>
              <a:rPr lang="en-GB" sz="2800" dirty="0" smtClean="0"/>
              <a:t> Gaya </a:t>
            </a:r>
            <a:r>
              <a:rPr lang="en-GB" sz="2800" dirty="0" err="1" smtClean="0"/>
              <a:t>gesek</a:t>
            </a:r>
            <a:r>
              <a:rPr lang="en-GB" sz="2800" dirty="0" smtClean="0"/>
              <a:t> </a:t>
            </a:r>
            <a:r>
              <a:rPr lang="en-GB" sz="2800" dirty="0" err="1" smtClean="0"/>
              <a:t>kinematis</a:t>
            </a:r>
            <a:r>
              <a:rPr lang="en-GB" sz="2800" dirty="0" smtClean="0"/>
              <a:t> (</a:t>
            </a:r>
            <a:r>
              <a:rPr lang="en-GB" sz="2800" dirty="0" smtClean="0">
                <a:sym typeface="Symbol"/>
              </a:rPr>
              <a:t></a:t>
            </a:r>
            <a:r>
              <a:rPr lang="en-GB" sz="2800" baseline="-25000" dirty="0" smtClean="0"/>
              <a:t>k</a:t>
            </a:r>
            <a:r>
              <a:rPr lang="en-GB" sz="2800" dirty="0" smtClean="0"/>
              <a:t>)  </a:t>
            </a:r>
            <a:r>
              <a:rPr lang="en-GB" sz="3200" dirty="0" smtClean="0"/>
              <a:t>                </a:t>
            </a:r>
            <a:r>
              <a:rPr lang="en-GB" sz="3200" dirty="0" smtClean="0">
                <a:sym typeface="Symbol"/>
              </a:rPr>
              <a:t></a:t>
            </a:r>
            <a:r>
              <a:rPr lang="en-GB" sz="3200" baseline="-25000" dirty="0" smtClean="0"/>
              <a:t>s</a:t>
            </a:r>
            <a:r>
              <a:rPr lang="en-GB" sz="3200" dirty="0" smtClean="0"/>
              <a:t> </a:t>
            </a:r>
            <a:r>
              <a:rPr lang="en-GB" sz="3200" dirty="0" smtClean="0">
                <a:sym typeface="Symbol"/>
              </a:rPr>
              <a:t></a:t>
            </a:r>
            <a:r>
              <a:rPr lang="en-GB" sz="3200" dirty="0" smtClean="0"/>
              <a:t> </a:t>
            </a:r>
            <a:r>
              <a:rPr lang="en-GB" sz="3200" dirty="0" smtClean="0">
                <a:sym typeface="Symbol"/>
              </a:rPr>
              <a:t></a:t>
            </a:r>
            <a:r>
              <a:rPr lang="en-GB" sz="3200" baseline="-25000" dirty="0" smtClean="0"/>
              <a:t>k</a:t>
            </a:r>
            <a:endParaRPr lang="en-US" sz="3200" dirty="0" smtClean="0"/>
          </a:p>
          <a:p>
            <a:endParaRPr lang="en-GB" sz="3200" dirty="0" smtClean="0">
              <a:sym typeface="Symbol"/>
            </a:endParaRPr>
          </a:p>
          <a:p>
            <a:r>
              <a:rPr lang="id-ID" sz="3200" dirty="0" smtClean="0">
                <a:sym typeface="Symbol"/>
              </a:rPr>
              <a:t>        </a:t>
            </a:r>
            <a:r>
              <a:rPr lang="en-GB" sz="3200" dirty="0" smtClean="0">
                <a:sym typeface="Symbol"/>
              </a:rPr>
              <a:t></a:t>
            </a:r>
            <a:r>
              <a:rPr lang="en-GB" sz="3200" baseline="-25000" dirty="0" smtClean="0"/>
              <a:t>s</a:t>
            </a:r>
            <a:r>
              <a:rPr lang="en-GB" sz="3200" dirty="0" smtClean="0"/>
              <a:t> = </a:t>
            </a:r>
            <a:r>
              <a:rPr lang="en-GB" sz="3200" dirty="0" smtClean="0">
                <a:sym typeface="Symbol"/>
              </a:rPr>
              <a:t></a:t>
            </a:r>
            <a:r>
              <a:rPr lang="en-GB" sz="3200" baseline="-25000" dirty="0" smtClean="0"/>
              <a:t>s</a:t>
            </a:r>
            <a:r>
              <a:rPr lang="en-GB" sz="3200" dirty="0" smtClean="0"/>
              <a:t> </a:t>
            </a:r>
            <a:r>
              <a:rPr lang="en-GB" sz="3200" dirty="0" smtClean="0">
                <a:sym typeface="Symbol"/>
              </a:rPr>
              <a:t></a:t>
            </a:r>
            <a:r>
              <a:rPr lang="en-GB" sz="3200" dirty="0" smtClean="0"/>
              <a:t>    </a:t>
            </a:r>
            <a:r>
              <a:rPr lang="en-GB" sz="3200" dirty="0" err="1" smtClean="0"/>
              <a:t>dan</a:t>
            </a:r>
            <a:endParaRPr lang="en-US" sz="3200" dirty="0" smtClean="0"/>
          </a:p>
          <a:p>
            <a:r>
              <a:rPr lang="id-ID" sz="3200" dirty="0" smtClean="0">
                <a:sym typeface="Symbol"/>
              </a:rPr>
              <a:t>         </a:t>
            </a:r>
            <a:r>
              <a:rPr lang="en-GB" sz="3200" dirty="0" smtClean="0">
                <a:sym typeface="Symbol"/>
              </a:rPr>
              <a:t></a:t>
            </a:r>
            <a:r>
              <a:rPr lang="en-GB" sz="3200" baseline="-25000" dirty="0" smtClean="0"/>
              <a:t>k</a:t>
            </a:r>
            <a:r>
              <a:rPr lang="en-GB" sz="3200" dirty="0" smtClean="0"/>
              <a:t> = </a:t>
            </a:r>
            <a:r>
              <a:rPr lang="en-GB" sz="3200" dirty="0" smtClean="0">
                <a:sym typeface="Symbol"/>
              </a:rPr>
              <a:t></a:t>
            </a:r>
            <a:r>
              <a:rPr lang="en-GB" sz="3200" baseline="-25000" dirty="0" smtClean="0"/>
              <a:t>k</a:t>
            </a:r>
            <a:r>
              <a:rPr lang="en-GB" sz="3200" dirty="0" smtClean="0"/>
              <a:t> </a:t>
            </a:r>
            <a:r>
              <a:rPr lang="en-GB" sz="3200" dirty="0" smtClean="0">
                <a:sym typeface="Symbol"/>
              </a:rPr>
              <a:t></a:t>
            </a:r>
          </a:p>
          <a:p>
            <a:r>
              <a:rPr lang="id-ID" sz="3200" dirty="0" smtClean="0">
                <a:sym typeface="Symbol"/>
              </a:rPr>
              <a:t>     </a:t>
            </a:r>
            <a:r>
              <a:rPr lang="en-GB" sz="3200" dirty="0" smtClean="0">
                <a:sym typeface="Symbol"/>
              </a:rPr>
              <a:t></a:t>
            </a:r>
            <a:r>
              <a:rPr lang="en-GB" sz="3200" baseline="-25000" dirty="0" smtClean="0"/>
              <a:t>s </a:t>
            </a:r>
            <a:r>
              <a:rPr lang="en-GB" sz="3600" baseline="-25000" dirty="0" smtClean="0"/>
              <a:t>: </a:t>
            </a:r>
            <a:r>
              <a:rPr lang="en-GB" sz="3600" baseline="-25000" dirty="0" err="1" smtClean="0"/>
              <a:t>koefisien</a:t>
            </a:r>
            <a:r>
              <a:rPr lang="en-GB" sz="3600" baseline="-25000" dirty="0" smtClean="0"/>
              <a:t> </a:t>
            </a:r>
            <a:r>
              <a:rPr lang="en-GB" sz="3600" baseline="-25000" dirty="0" err="1" smtClean="0"/>
              <a:t>gaya</a:t>
            </a:r>
            <a:r>
              <a:rPr lang="en-GB" sz="3600" baseline="-25000" dirty="0" smtClean="0"/>
              <a:t> </a:t>
            </a:r>
            <a:r>
              <a:rPr lang="en-GB" sz="3600" baseline="-25000" dirty="0" err="1" smtClean="0"/>
              <a:t>gesek</a:t>
            </a:r>
            <a:r>
              <a:rPr lang="en-GB" sz="3600" baseline="-25000" dirty="0" smtClean="0"/>
              <a:t> </a:t>
            </a:r>
            <a:r>
              <a:rPr lang="en-GB" sz="3600" baseline="-25000" dirty="0" err="1" smtClean="0"/>
              <a:t>statik</a:t>
            </a:r>
            <a:r>
              <a:rPr lang="en-GB" sz="3600" baseline="-25000" dirty="0" smtClean="0"/>
              <a:t>  </a:t>
            </a:r>
            <a:endParaRPr lang="en-US" sz="3600" dirty="0" smtClean="0"/>
          </a:p>
          <a:p>
            <a:r>
              <a:rPr lang="id-ID" sz="3200" dirty="0" smtClean="0">
                <a:sym typeface="Symbol"/>
              </a:rPr>
              <a:t>      </a:t>
            </a:r>
            <a:r>
              <a:rPr lang="en-GB" sz="3200" dirty="0" smtClean="0">
                <a:sym typeface="Symbol"/>
              </a:rPr>
              <a:t></a:t>
            </a:r>
            <a:r>
              <a:rPr lang="en-GB" sz="3200" baseline="-25000" dirty="0" smtClean="0"/>
              <a:t>k </a:t>
            </a:r>
            <a:r>
              <a:rPr lang="en-GB" sz="3600" baseline="-25000" dirty="0" smtClean="0"/>
              <a:t>: </a:t>
            </a:r>
            <a:r>
              <a:rPr lang="en-GB" sz="3600" baseline="-25000" dirty="0" err="1" smtClean="0"/>
              <a:t>koefisien</a:t>
            </a:r>
            <a:r>
              <a:rPr lang="en-GB" sz="3600" baseline="-25000" dirty="0" smtClean="0"/>
              <a:t> </a:t>
            </a:r>
            <a:r>
              <a:rPr lang="en-GB" sz="3600" baseline="-25000" dirty="0" err="1" smtClean="0"/>
              <a:t>gaya</a:t>
            </a:r>
            <a:r>
              <a:rPr lang="en-GB" sz="3600" baseline="-25000" dirty="0" smtClean="0"/>
              <a:t> </a:t>
            </a:r>
            <a:r>
              <a:rPr lang="en-GB" sz="3600" baseline="-25000" dirty="0" err="1" smtClean="0"/>
              <a:t>gesek</a:t>
            </a:r>
            <a:r>
              <a:rPr lang="en-GB" sz="3600" baseline="-25000" dirty="0" smtClean="0"/>
              <a:t> </a:t>
            </a:r>
            <a:r>
              <a:rPr lang="en-GB" sz="3600" baseline="-25000" dirty="0" err="1" smtClean="0"/>
              <a:t>kinematik</a:t>
            </a:r>
            <a:r>
              <a:rPr lang="en-GB" sz="3600" baseline="-25000" dirty="0" smtClean="0"/>
              <a:t>  </a:t>
            </a:r>
            <a:endParaRPr lang="en-US" sz="3600" dirty="0" smtClean="0"/>
          </a:p>
          <a:p>
            <a:endParaRPr lang="en-US" sz="3200" dirty="0" smtClean="0"/>
          </a:p>
          <a:p>
            <a:pPr marL="0"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06" y="142852"/>
            <a:ext cx="5435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err="1" smtClean="0"/>
              <a:t>Koefisien</a:t>
            </a:r>
            <a:r>
              <a:rPr lang="en-GB" sz="2400" dirty="0" smtClean="0"/>
              <a:t> </a:t>
            </a:r>
            <a:r>
              <a:rPr lang="en-GB" sz="2400" dirty="0" err="1" smtClean="0"/>
              <a:t>gaya</a:t>
            </a:r>
            <a:r>
              <a:rPr lang="en-GB" sz="2400" dirty="0" smtClean="0"/>
              <a:t> </a:t>
            </a:r>
            <a:r>
              <a:rPr lang="en-GB" sz="2400" dirty="0" err="1" smtClean="0"/>
              <a:t>gesek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berbagai</a:t>
            </a:r>
            <a:r>
              <a:rPr lang="en-GB" sz="2400" dirty="0" smtClean="0"/>
              <a:t> </a:t>
            </a:r>
            <a:r>
              <a:rPr lang="en-GB" sz="2400" dirty="0" err="1" smtClean="0"/>
              <a:t>benda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4414" y="928670"/>
          <a:ext cx="4577739" cy="3427025"/>
        </p:xfrm>
        <a:graphic>
          <a:graphicData uri="http://schemas.openxmlformats.org/drawingml/2006/table">
            <a:tbl>
              <a:tblPr/>
              <a:tblGrid>
                <a:gridCol w="2147081"/>
                <a:gridCol w="1215329"/>
                <a:gridCol w="1215329"/>
              </a:tblGrid>
              <a:tr h="6838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</a:rPr>
                        <a:t>BAHAN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sym typeface="Symbol"/>
                        </a:rPr>
                        <a:t></a:t>
                      </a:r>
                      <a:r>
                        <a:rPr lang="en-GB" sz="2400" baseline="-25000" dirty="0">
                          <a:latin typeface="Times New Roman"/>
                          <a:ea typeface="Times New Roman"/>
                        </a:rPr>
                        <a:t>s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  <a:sym typeface="Symbol"/>
                        </a:rPr>
                        <a:t></a:t>
                      </a:r>
                      <a:r>
                        <a:rPr lang="en-GB" sz="2400" baseline="-25000" dirty="0">
                          <a:latin typeface="Times New Roman"/>
                          <a:ea typeface="Times New Roman"/>
                        </a:rPr>
                        <a:t>k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8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Baja thd baja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0,74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</a:rPr>
                        <a:t>0,57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8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Teflon - baja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0,04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</a:rPr>
                        <a:t>0,04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8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Al - baja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0,61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</a:rPr>
                        <a:t>0.47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8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Cu - baja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0,53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</a:rPr>
                        <a:t>0,36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8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Cu - kaca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Times New Roman"/>
                        </a:rPr>
                        <a:t>0,68</a:t>
                      </a:r>
                      <a:endParaRPr lang="en-US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Times New Roman"/>
                        </a:rPr>
                        <a:t>0,40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7857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 (</a:t>
            </a:r>
            <a:r>
              <a:rPr lang="en-US" dirty="0" err="1" smtClean="0"/>
              <a:t>pera</a:t>
            </a:r>
            <a:r>
              <a:rPr lang="id-ID" dirty="0" smtClean="0"/>
              <a:t>h</a:t>
            </a:r>
            <a:r>
              <a:rPr lang="en-US" dirty="0" smtClean="0"/>
              <a:t>u)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572560" cy="6000768"/>
          </a:xfrm>
        </p:spPr>
        <p:txBody>
          <a:bodyPr/>
          <a:lstStyle/>
          <a:p>
            <a:pPr algn="l"/>
            <a:r>
              <a:rPr lang="id-ID" dirty="0" smtClean="0"/>
              <a:t>    </a:t>
            </a:r>
            <a:r>
              <a:rPr lang="en-US" dirty="0" smtClean="0"/>
              <a:t>Massa </a:t>
            </a:r>
            <a:r>
              <a:rPr lang="en-US" dirty="0" err="1" smtClean="0"/>
              <a:t>pera</a:t>
            </a:r>
            <a:r>
              <a:rPr lang="id-ID" dirty="0" smtClean="0"/>
              <a:t>h</a:t>
            </a:r>
            <a:r>
              <a:rPr lang="en-US" dirty="0" smtClean="0"/>
              <a:t>u = 200 kg </a:t>
            </a:r>
            <a:r>
              <a:rPr lang="en-US" dirty="0" err="1" smtClean="0"/>
              <a:t>dan</a:t>
            </a:r>
            <a:r>
              <a:rPr lang="id-ID" dirty="0" smtClean="0"/>
              <a:t> jika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gesek</a:t>
            </a:r>
            <a:r>
              <a:rPr lang="en-US" dirty="0" smtClean="0"/>
              <a:t> </a:t>
            </a:r>
            <a:r>
              <a:rPr lang="en-US" dirty="0" err="1" smtClean="0"/>
              <a:t>perau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id-ID" dirty="0" smtClean="0"/>
              <a:t>      </a:t>
            </a:r>
            <a:r>
              <a:rPr lang="en-US" dirty="0" smtClean="0"/>
              <a:t>100 N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id-ID" dirty="0" smtClean="0"/>
              <a:t>h</a:t>
            </a:r>
            <a:r>
              <a:rPr lang="en-US" dirty="0" smtClean="0"/>
              <a:t>u</a:t>
            </a:r>
            <a:r>
              <a:rPr lang="id-ID" dirty="0" smtClean="0"/>
              <a:t>, dan  </a:t>
            </a:r>
            <a:r>
              <a:rPr lang="el-GR" dirty="0" smtClean="0"/>
              <a:t>η</a:t>
            </a:r>
            <a:r>
              <a:rPr lang="en-US" dirty="0" smtClean="0"/>
              <a:t> ?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Penyelesaian: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Newton II , </a:t>
            </a:r>
            <a:r>
              <a:rPr lang="el-GR" dirty="0" smtClean="0"/>
              <a:t>Σ</a:t>
            </a:r>
            <a:r>
              <a:rPr lang="en-US" dirty="0" smtClean="0"/>
              <a:t> F =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 = m a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F = 200 kg (1,5 m/s</a:t>
            </a:r>
            <a:r>
              <a:rPr lang="en-US" baseline="30000" dirty="0" smtClean="0"/>
              <a:t>2</a:t>
            </a:r>
            <a:r>
              <a:rPr lang="en-US" dirty="0" smtClean="0"/>
              <a:t> )</a:t>
            </a:r>
          </a:p>
          <a:p>
            <a:pPr algn="l"/>
            <a:r>
              <a:rPr lang="en-US" dirty="0" smtClean="0"/>
              <a:t>   </a:t>
            </a:r>
            <a:r>
              <a:rPr lang="id-ID" dirty="0" smtClean="0"/>
              <a:t> </a:t>
            </a:r>
            <a:r>
              <a:rPr lang="en-US" dirty="0" smtClean="0"/>
              <a:t>= 300 kg m/s</a:t>
            </a:r>
            <a:r>
              <a:rPr lang="en-US" baseline="30000" dirty="0" smtClean="0"/>
              <a:t>2</a:t>
            </a:r>
            <a:r>
              <a:rPr lang="en-US" dirty="0" smtClean="0"/>
              <a:t> = 300 N</a:t>
            </a:r>
          </a:p>
          <a:p>
            <a:pPr algn="l"/>
            <a:r>
              <a:rPr lang="en-US" dirty="0" smtClean="0"/>
              <a:t>      </a:t>
            </a:r>
            <a:r>
              <a:rPr lang="id-ID" dirty="0" smtClean="0"/>
              <a:t>                       </a:t>
            </a:r>
            <a:r>
              <a:rPr lang="en-US" dirty="0" smtClean="0"/>
              <a:t> </a:t>
            </a:r>
            <a:r>
              <a:rPr lang="el-GR" dirty="0" smtClean="0"/>
              <a:t>η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</a:t>
            </a:r>
            <a:r>
              <a:rPr lang="id-ID" dirty="0" smtClean="0"/>
              <a:t>          ƒ=100 N                   F ?</a:t>
            </a:r>
          </a:p>
          <a:p>
            <a:pPr algn="l"/>
            <a:endParaRPr lang="id-ID" dirty="0" smtClean="0"/>
          </a:p>
          <a:p>
            <a:pPr algn="l"/>
            <a:r>
              <a:rPr lang="id-ID" dirty="0" smtClean="0"/>
              <a:t>                             </a:t>
            </a:r>
            <a:r>
              <a:rPr lang="en-US" dirty="0" smtClean="0"/>
              <a:t>   w= m g</a:t>
            </a:r>
          </a:p>
          <a:p>
            <a:pPr algn="l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713686" y="5143512"/>
            <a:ext cx="1572430" cy="79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Manual Input 5"/>
          <p:cNvSpPr/>
          <p:nvPr/>
        </p:nvSpPr>
        <p:spPr>
          <a:xfrm>
            <a:off x="2143108" y="4929198"/>
            <a:ext cx="642942" cy="214314"/>
          </a:xfrm>
          <a:prstGeom prst="flowChartManualInp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00166" y="5143512"/>
            <a:ext cx="250033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Macam-macam</a:t>
            </a:r>
            <a:r>
              <a:rPr lang="en-US" dirty="0" smtClean="0"/>
              <a:t> Gaya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85794"/>
            <a:ext cx="8858280" cy="6072206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kontak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kontact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force)</a:t>
            </a:r>
          </a:p>
          <a:p>
            <a:pPr marL="514350" indent="-514350"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dorongan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tarikan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l">
              <a:buAutoNum type="arabicPeriod" startAt="2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jarak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jauh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grafitasi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tarik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magnet,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tarik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		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l"/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Gaya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berat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tarik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benda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F = m g</a:t>
            </a:r>
          </a:p>
          <a:p>
            <a:pPr marL="514350" indent="-514350" algn="l"/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Satuan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Newton (N)= kg m/s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514350" indent="-514350" algn="l"/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 N = (1) kg . (1) m/s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642918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η</a:t>
            </a:r>
            <a:r>
              <a:rPr lang="en-US" dirty="0" smtClean="0"/>
              <a:t>= </a:t>
            </a:r>
            <a:r>
              <a:rPr lang="en-US" dirty="0" err="1" smtClean="0"/>
              <a:t>gaya</a:t>
            </a:r>
            <a:r>
              <a:rPr lang="en-US" dirty="0" smtClean="0"/>
              <a:t> normal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858280" cy="6143644"/>
          </a:xfrm>
        </p:spPr>
        <p:txBody>
          <a:bodyPr/>
          <a:lstStyle/>
          <a:p>
            <a:pPr algn="l"/>
            <a:r>
              <a:rPr lang="en-US" dirty="0" err="1" smtClean="0"/>
              <a:t>Perau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gesek</a:t>
            </a:r>
            <a:r>
              <a:rPr lang="en-US" dirty="0" smtClean="0"/>
              <a:t> (ƒ )</a:t>
            </a:r>
            <a:r>
              <a:rPr lang="en-US" dirty="0" err="1" smtClean="0"/>
              <a:t>sebesar</a:t>
            </a:r>
            <a:r>
              <a:rPr lang="en-US" dirty="0" smtClean="0"/>
              <a:t>  100 N</a:t>
            </a:r>
          </a:p>
          <a:p>
            <a:pPr algn="l"/>
            <a:r>
              <a:rPr lang="en-US" dirty="0" smtClean="0"/>
              <a:t>Gaya </a:t>
            </a:r>
            <a:r>
              <a:rPr lang="en-US" dirty="0" err="1" smtClean="0"/>
              <a:t>dorong</a:t>
            </a:r>
            <a:r>
              <a:rPr lang="en-US" dirty="0" smtClean="0"/>
              <a:t>  yang </a:t>
            </a:r>
            <a:r>
              <a:rPr lang="en-US" dirty="0" err="1" smtClean="0"/>
              <a:t>diperlukan</a:t>
            </a:r>
            <a:r>
              <a:rPr lang="en-US" dirty="0" smtClean="0"/>
              <a:t> =</a:t>
            </a:r>
          </a:p>
          <a:p>
            <a:pPr algn="l"/>
            <a:r>
              <a:rPr lang="id-ID" dirty="0" smtClean="0"/>
              <a:t>  </a:t>
            </a:r>
            <a:r>
              <a:rPr lang="el-GR" dirty="0" smtClean="0"/>
              <a:t>Σ</a:t>
            </a:r>
            <a:r>
              <a:rPr lang="en-US" dirty="0" smtClean="0"/>
              <a:t>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 = F + (</a:t>
            </a:r>
            <a:r>
              <a:rPr lang="id-ID" dirty="0" smtClean="0"/>
              <a:t>-</a:t>
            </a:r>
            <a:r>
              <a:rPr lang="en-US" dirty="0" smtClean="0"/>
              <a:t>ƒ ) = m a</a:t>
            </a:r>
            <a:r>
              <a:rPr lang="en-US" baseline="-25000" dirty="0" smtClean="0"/>
              <a:t>x</a:t>
            </a:r>
            <a:endParaRPr lang="en-US" dirty="0" smtClean="0"/>
          </a:p>
          <a:p>
            <a:pPr algn="l"/>
            <a:r>
              <a:rPr lang="id-ID" dirty="0" smtClean="0"/>
              <a:t>  </a:t>
            </a:r>
            <a:r>
              <a:rPr lang="en-US" dirty="0" smtClean="0"/>
              <a:t>F  = (ƒ ) + m a</a:t>
            </a:r>
            <a:r>
              <a:rPr lang="en-US" baseline="-25000" dirty="0" smtClean="0"/>
              <a:t>x</a:t>
            </a:r>
            <a:endParaRPr lang="en-US" dirty="0" smtClean="0"/>
          </a:p>
          <a:p>
            <a:pPr algn="l"/>
            <a:r>
              <a:rPr lang="en-US" dirty="0" smtClean="0"/>
              <a:t>  </a:t>
            </a:r>
            <a:r>
              <a:rPr lang="id-ID" dirty="0" smtClean="0"/>
              <a:t> </a:t>
            </a:r>
            <a:r>
              <a:rPr lang="en-US" dirty="0" smtClean="0"/>
              <a:t>   =  100 N </a:t>
            </a:r>
            <a:r>
              <a:rPr lang="id-ID" dirty="0" smtClean="0"/>
              <a:t>+ </a:t>
            </a:r>
            <a:r>
              <a:rPr lang="en-US" dirty="0" smtClean="0"/>
              <a:t>200 kg (1,5 m/s</a:t>
            </a:r>
            <a:r>
              <a:rPr lang="en-US" baseline="30000" dirty="0" smtClean="0"/>
              <a:t>2</a:t>
            </a:r>
            <a:r>
              <a:rPr lang="en-US" dirty="0" smtClean="0"/>
              <a:t> )</a:t>
            </a:r>
          </a:p>
          <a:p>
            <a:pPr algn="l"/>
            <a:r>
              <a:rPr lang="en-US" dirty="0" smtClean="0"/>
              <a:t>   </a:t>
            </a:r>
            <a:r>
              <a:rPr lang="id-ID" dirty="0" smtClean="0"/>
              <a:t> </a:t>
            </a:r>
            <a:r>
              <a:rPr lang="en-US" dirty="0" smtClean="0"/>
              <a:t>  = 400 N</a:t>
            </a:r>
            <a:endParaRPr lang="id-ID" dirty="0" smtClean="0"/>
          </a:p>
          <a:p>
            <a:pPr algn="l"/>
            <a:r>
              <a:rPr lang="id-ID" dirty="0" smtClean="0"/>
              <a:t>  </a:t>
            </a:r>
            <a:r>
              <a:rPr lang="en-US" dirty="0" smtClean="0"/>
              <a:t>Penyelesaian </a:t>
            </a:r>
            <a:r>
              <a:rPr lang="en-US" dirty="0" err="1" smtClean="0"/>
              <a:t>lanjutan</a:t>
            </a:r>
            <a:r>
              <a:rPr lang="id-ID" dirty="0" smtClean="0"/>
              <a:t>, gaya normal</a:t>
            </a:r>
            <a:endParaRPr lang="en-US" dirty="0" smtClean="0"/>
          </a:p>
          <a:p>
            <a:pPr algn="l"/>
            <a:r>
              <a:rPr lang="id-ID" dirty="0" smtClean="0"/>
              <a:t>   </a:t>
            </a:r>
            <a:r>
              <a:rPr lang="el-GR" dirty="0" smtClean="0"/>
              <a:t>Σ</a:t>
            </a:r>
            <a:r>
              <a:rPr lang="en-US" dirty="0" smtClean="0"/>
              <a:t>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y</a:t>
            </a:r>
            <a:r>
              <a:rPr lang="en-US" dirty="0" smtClean="0"/>
              <a:t>  = </a:t>
            </a:r>
            <a:r>
              <a:rPr lang="el-GR" dirty="0" smtClean="0"/>
              <a:t>η</a:t>
            </a:r>
            <a:r>
              <a:rPr lang="en-US" dirty="0" smtClean="0"/>
              <a:t> + (m g) = 0</a:t>
            </a:r>
          </a:p>
          <a:p>
            <a:pPr algn="l"/>
            <a:r>
              <a:rPr lang="en-US" dirty="0" smtClean="0"/>
              <a:t>   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η</a:t>
            </a:r>
            <a:r>
              <a:rPr lang="en-US" dirty="0" smtClean="0"/>
              <a:t> = </a:t>
            </a:r>
            <a:r>
              <a:rPr lang="id-ID" dirty="0" smtClean="0"/>
              <a:t>-</a:t>
            </a:r>
            <a:r>
              <a:rPr lang="en-US" dirty="0" smtClean="0"/>
              <a:t>m g</a:t>
            </a:r>
          </a:p>
          <a:p>
            <a:pPr algn="l"/>
            <a:r>
              <a:rPr lang="en-US" dirty="0" smtClean="0"/>
              <a:t>        = </a:t>
            </a:r>
            <a:r>
              <a:rPr lang="id-ID" dirty="0" smtClean="0"/>
              <a:t>-</a:t>
            </a:r>
            <a:r>
              <a:rPr lang="en-US" dirty="0" smtClean="0"/>
              <a:t>200 kg (-9,8 m/s</a:t>
            </a:r>
            <a:r>
              <a:rPr lang="en-US" baseline="30000" dirty="0" smtClean="0"/>
              <a:t>2</a:t>
            </a:r>
            <a:r>
              <a:rPr lang="en-US" dirty="0" smtClean="0"/>
              <a:t> ) = 1960 N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86748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714356"/>
            <a:ext cx="8643966" cy="6143644"/>
          </a:xfrm>
        </p:spPr>
        <p:txBody>
          <a:bodyPr/>
          <a:lstStyle/>
          <a:p>
            <a:pPr algn="l"/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500 N,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dipindahkan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230 N,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en-US" dirty="0" smtClean="0"/>
              <a:t>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200 N.</a:t>
            </a:r>
          </a:p>
          <a:p>
            <a:pPr algn="l"/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gesak</a:t>
            </a:r>
            <a:r>
              <a:rPr lang="en-US" dirty="0" smtClean="0"/>
              <a:t> </a:t>
            </a:r>
            <a:r>
              <a:rPr lang="en-US" dirty="0" err="1" smtClean="0"/>
              <a:t>statik</a:t>
            </a:r>
            <a:r>
              <a:rPr lang="en-US" dirty="0" smtClean="0"/>
              <a:t> (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 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</a:t>
            </a:r>
            <a:endParaRPr lang="id-ID" dirty="0" smtClean="0"/>
          </a:p>
          <a:p>
            <a:pPr algn="l"/>
            <a:r>
              <a:rPr lang="en-US" dirty="0" err="1" smtClean="0"/>
              <a:t>mik</a:t>
            </a:r>
            <a:r>
              <a:rPr lang="en-US" dirty="0" smtClean="0"/>
              <a:t> (</a:t>
            </a:r>
            <a:r>
              <a:rPr lang="en-US" dirty="0" err="1" smtClean="0"/>
              <a:t>kinematik</a:t>
            </a:r>
            <a:r>
              <a:rPr lang="en-US" dirty="0" smtClean="0"/>
              <a:t>) (</a:t>
            </a:r>
            <a:r>
              <a:rPr lang="el-GR" dirty="0" smtClean="0"/>
              <a:t>μ</a:t>
            </a:r>
            <a:r>
              <a:rPr lang="en-US" baseline="-25000" dirty="0" smtClean="0"/>
              <a:t>k</a:t>
            </a:r>
            <a:r>
              <a:rPr lang="en-US" dirty="0" smtClean="0"/>
              <a:t> )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lantai</a:t>
            </a:r>
            <a:r>
              <a:rPr lang="en-US" dirty="0" smtClean="0"/>
              <a:t>.</a:t>
            </a:r>
          </a:p>
          <a:p>
            <a:pPr algn="l"/>
            <a:endParaRPr lang="en-US" dirty="0" smtClean="0"/>
          </a:p>
          <a:p>
            <a:pPr algn="l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</a:t>
            </a:r>
            <a:r>
              <a:rPr lang="en-US" dirty="0" err="1" smtClean="0"/>
              <a:t>penarik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30</a:t>
            </a:r>
            <a:r>
              <a:rPr lang="en-US" baseline="30000" dirty="0" smtClean="0"/>
              <a:t>0</a:t>
            </a:r>
            <a:r>
              <a:rPr lang="en-US" dirty="0" smtClean="0"/>
              <a:t> 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agar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</a:t>
            </a:r>
            <a:endParaRPr lang="id-ID" dirty="0" smtClean="0"/>
          </a:p>
          <a:p>
            <a:pPr algn="l"/>
            <a:r>
              <a:rPr lang="en-US" dirty="0" err="1" smtClean="0"/>
              <a:t>patan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Anggap</a:t>
            </a:r>
            <a:r>
              <a:rPr lang="en-US" dirty="0" smtClean="0"/>
              <a:t> W=500 N ; </a:t>
            </a:r>
            <a:r>
              <a:rPr lang="el-GR" dirty="0" smtClean="0"/>
              <a:t>μ</a:t>
            </a:r>
            <a:r>
              <a:rPr lang="en-US" baseline="-25000" dirty="0" smtClean="0"/>
              <a:t>k</a:t>
            </a:r>
            <a:r>
              <a:rPr lang="en-US" dirty="0" smtClean="0"/>
              <a:t> =0,4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942974" y="428605"/>
            <a:ext cx="6343741" cy="3286675"/>
            <a:chOff x="1485" y="4335"/>
            <a:chExt cx="6503" cy="3041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2295" y="4335"/>
              <a:ext cx="1215" cy="1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4875" y="4350"/>
              <a:ext cx="1215" cy="1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29" name="AutoShape 5"/>
            <p:cNvCxnSpPr>
              <a:cxnSpLocks noChangeShapeType="1"/>
            </p:cNvCxnSpPr>
            <p:nvPr/>
          </p:nvCxnSpPr>
          <p:spPr bwMode="auto">
            <a:xfrm flipH="1">
              <a:off x="1605" y="6060"/>
              <a:ext cx="78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2875" y="6060"/>
              <a:ext cx="0" cy="9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 flipV="1">
              <a:off x="2875" y="5445"/>
              <a:ext cx="0" cy="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 flipH="1">
              <a:off x="4425" y="6075"/>
              <a:ext cx="5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>
              <a:off x="3510" y="5205"/>
              <a:ext cx="91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>
              <a:off x="6090" y="5205"/>
              <a:ext cx="10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2385" y="4425"/>
              <a:ext cx="945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500 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2862" y="4996"/>
              <a:ext cx="465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η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2642" y="6847"/>
              <a:ext cx="139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W=500N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1485" y="6000"/>
              <a:ext cx="690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ƒ</a:t>
              </a:r>
              <a:r>
                <a:rPr kumimoji="0" lang="en-US" sz="28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s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035" y="5790"/>
              <a:ext cx="690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ƒ</a:t>
              </a:r>
              <a:r>
                <a:rPr kumimoji="0" lang="en-US" sz="28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3660" y="4785"/>
              <a:ext cx="130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=230N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6390" y="4800"/>
              <a:ext cx="1598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=200N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214314" y="3857628"/>
            <a:ext cx="28574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Σ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F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(-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= 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Calibri" pitchFamily="34" charset="0"/>
                <a:cs typeface="Times New Roman" pitchFamily="18" charset="0"/>
              </a:rPr>
              <a:t>         = 230 N - </a:t>
            </a:r>
            <a:r>
              <a:rPr lang="en-US" sz="24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lang="en-US" sz="2400" b="1" baseline="-300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smtClean="0"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alibri" pitchFamily="34" charset="0"/>
                <a:cs typeface="Times New Roman" pitchFamily="18" charset="0"/>
              </a:rPr>
              <a:t>= 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400" b="1" dirty="0" smtClean="0">
                <a:latin typeface="Calibri" pitchFamily="34" charset="0"/>
                <a:cs typeface="Times New Roman" pitchFamily="18" charset="0"/>
              </a:rPr>
              <a:t>   </a:t>
            </a:r>
            <a:r>
              <a:rPr lang="en-US" sz="2400" b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lang="en-US" sz="2400" b="1" baseline="-300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en-US" sz="2400" b="1" baseline="-30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alibri" pitchFamily="34" charset="0"/>
                <a:cs typeface="Times New Roman" pitchFamily="18" charset="0"/>
              </a:rPr>
              <a:t>= 230 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4929190" y="3929066"/>
            <a:ext cx="32861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Σ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id-ID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(-W) = 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      = </a:t>
            </a:r>
            <a:r>
              <a:rPr lang="en-US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– 500 N = 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   </a:t>
            </a:r>
            <a:r>
              <a:rPr lang="en-US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= 500 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1928826" y="5381968"/>
            <a:ext cx="33575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μ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η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μ</a:t>
            </a:r>
            <a:r>
              <a:rPr lang="en-US" sz="2400" b="1" baseline="-300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= </a:t>
            </a:r>
            <a:r>
              <a:rPr lang="en-US" sz="24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lang="en-US" sz="2400" b="1" baseline="-300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/ η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     = 230 N /500 N = 0,46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86748" cy="71435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F</a:t>
            </a:r>
            <a:r>
              <a:rPr lang="en-US" baseline="-25000" dirty="0" smtClean="0"/>
              <a:t>T</a:t>
            </a:r>
            <a:r>
              <a:rPr lang="en-US" dirty="0" smtClean="0"/>
              <a:t>  = 200 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85794"/>
            <a:ext cx="8572560" cy="4853006"/>
          </a:xfrm>
        </p:spPr>
        <p:txBody>
          <a:bodyPr/>
          <a:lstStyle/>
          <a:p>
            <a:pPr algn="l"/>
            <a:r>
              <a:rPr lang="en-US" b="1" dirty="0" smtClean="0"/>
              <a:t>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x</a:t>
            </a:r>
            <a:r>
              <a:rPr lang="en-US" b="1" dirty="0" smtClean="0"/>
              <a:t> = F</a:t>
            </a:r>
            <a:r>
              <a:rPr lang="en-US" b="1" baseline="-25000" dirty="0" smtClean="0"/>
              <a:t>T</a:t>
            </a:r>
            <a:r>
              <a:rPr lang="en-US" b="1" dirty="0" smtClean="0"/>
              <a:t> + (-</a:t>
            </a:r>
            <a:r>
              <a:rPr lang="en-US" b="1" dirty="0" err="1" smtClean="0"/>
              <a:t>ƒ</a:t>
            </a:r>
            <a:r>
              <a:rPr lang="en-US" b="1" baseline="-25000" dirty="0" err="1" smtClean="0"/>
              <a:t>k</a:t>
            </a:r>
            <a:r>
              <a:rPr lang="en-US" b="1" dirty="0" smtClean="0"/>
              <a:t>) = 0		 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y</a:t>
            </a:r>
            <a:r>
              <a:rPr lang="en-US" b="1" dirty="0" smtClean="0"/>
              <a:t> = η + (-W) = 0 </a:t>
            </a:r>
          </a:p>
          <a:p>
            <a:pPr algn="l"/>
            <a:r>
              <a:rPr lang="en-US" b="1" dirty="0" smtClean="0"/>
              <a:t>        = 2</a:t>
            </a:r>
            <a:r>
              <a:rPr lang="id-ID" b="1" dirty="0" smtClean="0"/>
              <a:t>0</a:t>
            </a:r>
            <a:r>
              <a:rPr lang="en-US" b="1" dirty="0" smtClean="0"/>
              <a:t>0 N –</a:t>
            </a:r>
            <a:r>
              <a:rPr lang="en-US" b="1" dirty="0" err="1" smtClean="0"/>
              <a:t>ƒ</a:t>
            </a:r>
            <a:r>
              <a:rPr lang="en-US" b="1" baseline="-25000" dirty="0" err="1" smtClean="0"/>
              <a:t>k</a:t>
            </a:r>
            <a:r>
              <a:rPr lang="en-US" b="1" baseline="-25000" dirty="0" smtClean="0"/>
              <a:t> </a:t>
            </a:r>
            <a:r>
              <a:rPr lang="en-US" b="1" dirty="0" smtClean="0"/>
              <a:t> = 0		        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= </a:t>
            </a:r>
            <a:r>
              <a:rPr lang="en-US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– 500 N = 0</a:t>
            </a:r>
          </a:p>
          <a:p>
            <a:pPr algn="l"/>
            <a:r>
              <a:rPr lang="en-US" b="1" dirty="0" smtClean="0"/>
              <a:t>             </a:t>
            </a:r>
            <a:r>
              <a:rPr lang="en-US" b="1" dirty="0" err="1" smtClean="0"/>
              <a:t>ƒ</a:t>
            </a:r>
            <a:r>
              <a:rPr lang="en-US" b="1" baseline="-25000" dirty="0" err="1" smtClean="0"/>
              <a:t>k</a:t>
            </a:r>
            <a:r>
              <a:rPr lang="en-US" b="1" baseline="-25000" dirty="0" smtClean="0"/>
              <a:t> </a:t>
            </a:r>
            <a:r>
              <a:rPr lang="en-US" b="1" dirty="0" smtClean="0"/>
              <a:t> = 200 N			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= 500 N</a:t>
            </a:r>
          </a:p>
          <a:p>
            <a:pPr algn="l"/>
            <a:endParaRPr lang="en-US" b="1" dirty="0" smtClean="0">
              <a:latin typeface="Calibri" pitchFamily="34" charset="0"/>
              <a:cs typeface="Times New Roman" pitchFamily="18" charset="0"/>
            </a:endParaRP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	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lang="en-US" b="1" baseline="-30000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μ</a:t>
            </a:r>
            <a:r>
              <a:rPr lang="en-US" b="1" baseline="-30000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η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		          </a:t>
            </a:r>
            <a:r>
              <a:rPr lang="en-US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μ</a:t>
            </a:r>
            <a:r>
              <a:rPr lang="en-US" b="1" baseline="-300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= </a:t>
            </a:r>
            <a:r>
              <a:rPr lang="en-US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lang="en-US" b="1" baseline="-300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/ η</a:t>
            </a:r>
            <a:endParaRPr lang="id-ID" b="1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id-ID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                      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μ</a:t>
            </a:r>
            <a:r>
              <a:rPr lang="en-US" b="1" baseline="-30000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 = 20</a:t>
            </a:r>
            <a:r>
              <a:rPr lang="id-ID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0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N /500 N = 0,4</a:t>
            </a:r>
            <a:endParaRPr lang="en-US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1571696" y="428604"/>
            <a:ext cx="6000700" cy="4286280"/>
            <a:chOff x="2490" y="8558"/>
            <a:chExt cx="4710" cy="3517"/>
          </a:xfrm>
        </p:grpSpPr>
        <p:cxnSp>
          <p:nvCxnSpPr>
            <p:cNvPr id="33795" name="AutoShape 3"/>
            <p:cNvCxnSpPr>
              <a:cxnSpLocks noChangeShapeType="1"/>
            </p:cNvCxnSpPr>
            <p:nvPr/>
          </p:nvCxnSpPr>
          <p:spPr bwMode="auto">
            <a:xfrm>
              <a:off x="4425" y="8895"/>
              <a:ext cx="0" cy="31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33796" name="AutoShape 4"/>
            <p:cNvCxnSpPr>
              <a:cxnSpLocks noChangeShapeType="1"/>
            </p:cNvCxnSpPr>
            <p:nvPr/>
          </p:nvCxnSpPr>
          <p:spPr bwMode="auto">
            <a:xfrm>
              <a:off x="2920" y="10350"/>
              <a:ext cx="3215" cy="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33797" name="AutoShape 5"/>
            <p:cNvCxnSpPr>
              <a:cxnSpLocks noChangeShapeType="1"/>
            </p:cNvCxnSpPr>
            <p:nvPr/>
          </p:nvCxnSpPr>
          <p:spPr bwMode="auto">
            <a:xfrm flipV="1">
              <a:off x="4425" y="9600"/>
              <a:ext cx="1665" cy="7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6011" y="9340"/>
              <a:ext cx="709" cy="7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3799" name="AutoShape 7"/>
            <p:cNvCxnSpPr>
              <a:cxnSpLocks noChangeShapeType="1"/>
            </p:cNvCxnSpPr>
            <p:nvPr/>
          </p:nvCxnSpPr>
          <p:spPr bwMode="auto">
            <a:xfrm flipH="1">
              <a:off x="4425" y="9600"/>
              <a:ext cx="158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5786" y="10420"/>
              <a:ext cx="1414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Cos 30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3801" name="AutoShape 9"/>
            <p:cNvCxnSpPr>
              <a:cxnSpLocks noChangeShapeType="1"/>
            </p:cNvCxnSpPr>
            <p:nvPr/>
          </p:nvCxnSpPr>
          <p:spPr bwMode="auto">
            <a:xfrm flipV="1">
              <a:off x="4425" y="9600"/>
              <a:ext cx="0" cy="7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3802" name="Text Box 10"/>
            <p:cNvSpPr txBox="1">
              <a:spLocks noChangeArrowheads="1"/>
            </p:cNvSpPr>
            <p:nvPr/>
          </p:nvSpPr>
          <p:spPr bwMode="auto">
            <a:xfrm>
              <a:off x="4331" y="9205"/>
              <a:ext cx="1414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Sin 30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803" name="Text Box 11"/>
            <p:cNvSpPr txBox="1">
              <a:spLocks noChangeArrowheads="1"/>
            </p:cNvSpPr>
            <p:nvPr/>
          </p:nvSpPr>
          <p:spPr bwMode="auto">
            <a:xfrm>
              <a:off x="4850" y="10023"/>
              <a:ext cx="685" cy="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30</a:t>
              </a:r>
              <a:r>
                <a:rPr kumimoji="0" lang="en-US" sz="24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0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804" name="Text Box 12"/>
            <p:cNvSpPr txBox="1">
              <a:spLocks noChangeArrowheads="1"/>
            </p:cNvSpPr>
            <p:nvPr/>
          </p:nvSpPr>
          <p:spPr bwMode="auto">
            <a:xfrm>
              <a:off x="4280" y="8558"/>
              <a:ext cx="520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η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805" name="Text Box 13"/>
            <p:cNvSpPr txBox="1">
              <a:spLocks noChangeArrowheads="1"/>
            </p:cNvSpPr>
            <p:nvPr/>
          </p:nvSpPr>
          <p:spPr bwMode="auto">
            <a:xfrm>
              <a:off x="4376" y="11635"/>
              <a:ext cx="1864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W = mg=500 N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806" name="Text Box 14"/>
            <p:cNvSpPr txBox="1">
              <a:spLocks noChangeArrowheads="1"/>
            </p:cNvSpPr>
            <p:nvPr/>
          </p:nvSpPr>
          <p:spPr bwMode="auto">
            <a:xfrm>
              <a:off x="2490" y="10317"/>
              <a:ext cx="1354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ƒ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, 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μ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=0,4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16" name="Straight Connector 15"/>
          <p:cNvCxnSpPr/>
          <p:nvPr/>
        </p:nvCxnSpPr>
        <p:spPr>
          <a:xfrm rot="5400000">
            <a:off x="5715008" y="2143116"/>
            <a:ext cx="857256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9850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858280" cy="6143644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x</a:t>
            </a:r>
            <a:r>
              <a:rPr lang="en-US" b="1" dirty="0" smtClean="0"/>
              <a:t> = F</a:t>
            </a:r>
            <a:r>
              <a:rPr lang="en-US" b="1" baseline="-25000" dirty="0" smtClean="0"/>
              <a:t>T</a:t>
            </a:r>
            <a:r>
              <a:rPr lang="en-US" b="1" dirty="0" smtClean="0"/>
              <a:t> </a:t>
            </a:r>
            <a:r>
              <a:rPr lang="en-US" b="1" dirty="0" err="1" smtClean="0"/>
              <a:t>cos</a:t>
            </a:r>
            <a:r>
              <a:rPr lang="en-US" b="1" dirty="0" smtClean="0"/>
              <a:t> 30 + (-</a:t>
            </a:r>
            <a:r>
              <a:rPr lang="en-US" b="1" dirty="0" err="1" smtClean="0"/>
              <a:t>ƒ</a:t>
            </a:r>
            <a:r>
              <a:rPr lang="en-US" b="1" baseline="-25000" dirty="0" err="1" smtClean="0"/>
              <a:t>k</a:t>
            </a:r>
            <a:r>
              <a:rPr lang="en-US" b="1" dirty="0" smtClean="0"/>
              <a:t>) = 0   ;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ƒ</a:t>
            </a:r>
            <a:r>
              <a:rPr lang="en-US" b="1" baseline="-30000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μ</a:t>
            </a:r>
            <a:r>
              <a:rPr lang="en-US" b="1" baseline="-30000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η= 0,4 η </a:t>
            </a:r>
            <a:r>
              <a:rPr lang="en-US" b="1" dirty="0" smtClean="0"/>
              <a:t> </a:t>
            </a:r>
          </a:p>
          <a:p>
            <a:pPr algn="l"/>
            <a:r>
              <a:rPr lang="en-US" b="1" dirty="0" smtClean="0"/>
              <a:t>        = F</a:t>
            </a:r>
            <a:r>
              <a:rPr lang="en-US" b="1" baseline="-25000" dirty="0" smtClean="0"/>
              <a:t>T</a:t>
            </a:r>
            <a:r>
              <a:rPr lang="en-US" b="1" dirty="0" smtClean="0"/>
              <a:t> Cos 30 + (-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0,4 η </a:t>
            </a:r>
            <a:r>
              <a:rPr lang="en-US" b="1" dirty="0" smtClean="0"/>
              <a:t>) = 0  . . . . . . . . . . .  (1) </a:t>
            </a:r>
            <a:r>
              <a:rPr lang="en-US" b="1" dirty="0" err="1" smtClean="0"/>
              <a:t>atau</a:t>
            </a:r>
            <a:endParaRPr lang="en-US" b="1" dirty="0" smtClean="0"/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η </a:t>
            </a:r>
            <a:r>
              <a:rPr lang="en-US" b="1" dirty="0" smtClean="0"/>
              <a:t>=  (F</a:t>
            </a:r>
            <a:r>
              <a:rPr lang="en-US" b="1" baseline="-25000" dirty="0" smtClean="0"/>
              <a:t>T</a:t>
            </a:r>
            <a:r>
              <a:rPr lang="en-US" b="1" dirty="0" smtClean="0"/>
              <a:t> Cos 30)/0,4 </a:t>
            </a:r>
          </a:p>
          <a:p>
            <a:pPr algn="l"/>
            <a:r>
              <a:rPr lang="en-US" b="1" dirty="0" smtClean="0"/>
              <a:t>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y</a:t>
            </a:r>
            <a:r>
              <a:rPr lang="en-US" b="1" dirty="0" smtClean="0"/>
              <a:t> = F</a:t>
            </a:r>
            <a:r>
              <a:rPr lang="en-US" b="1" baseline="-25000" dirty="0" smtClean="0"/>
              <a:t>T</a:t>
            </a:r>
            <a:r>
              <a:rPr lang="en-US" b="1" dirty="0" smtClean="0"/>
              <a:t> Sin 30 +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+</a:t>
            </a:r>
            <a:r>
              <a:rPr lang="en-US" b="1" dirty="0" smtClean="0"/>
              <a:t> (-W) = 0</a:t>
            </a:r>
          </a:p>
          <a:p>
            <a:pPr algn="l"/>
            <a:r>
              <a:rPr lang="en-US" b="1" dirty="0" smtClean="0"/>
              <a:t>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y</a:t>
            </a:r>
            <a:r>
              <a:rPr lang="en-US" b="1" dirty="0" smtClean="0"/>
              <a:t> = F</a:t>
            </a:r>
            <a:r>
              <a:rPr lang="en-US" b="1" baseline="-25000" dirty="0" smtClean="0"/>
              <a:t>T</a:t>
            </a:r>
            <a:r>
              <a:rPr lang="en-US" b="1" dirty="0" smtClean="0"/>
              <a:t> Sin 30 +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– 500 N</a:t>
            </a:r>
            <a:r>
              <a:rPr lang="en-US" b="1" dirty="0" smtClean="0"/>
              <a:t> = 0   . . . . . . . . . . .  (2)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err="1" smtClean="0"/>
              <a:t>Pers</a:t>
            </a:r>
            <a:r>
              <a:rPr lang="en-US" b="1" dirty="0" smtClean="0"/>
              <a:t> 1 </a:t>
            </a:r>
            <a:r>
              <a:rPr lang="en-US" b="1" dirty="0" err="1" smtClean="0"/>
              <a:t>disubtitusi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pers</a:t>
            </a:r>
            <a:r>
              <a:rPr lang="en-US" b="1" dirty="0" smtClean="0"/>
              <a:t> 2</a:t>
            </a:r>
          </a:p>
          <a:p>
            <a:pPr algn="l"/>
            <a:r>
              <a:rPr lang="en-US" b="1" dirty="0" smtClean="0"/>
              <a:t> </a:t>
            </a:r>
            <a:r>
              <a:rPr lang="id-ID" b="1" dirty="0" smtClean="0"/>
              <a:t>  </a:t>
            </a:r>
            <a:r>
              <a:rPr lang="en-US" b="1" dirty="0" smtClean="0"/>
              <a:t>F</a:t>
            </a:r>
            <a:r>
              <a:rPr lang="en-US" b="1" baseline="-25000" dirty="0" smtClean="0"/>
              <a:t>T</a:t>
            </a:r>
            <a:r>
              <a:rPr lang="en-US" b="1" dirty="0" smtClean="0"/>
              <a:t> Sin 30 + (F</a:t>
            </a:r>
            <a:r>
              <a:rPr lang="en-US" b="1" baseline="-25000" dirty="0" smtClean="0"/>
              <a:t>T</a:t>
            </a:r>
            <a:r>
              <a:rPr lang="en-US" b="1" dirty="0" smtClean="0"/>
              <a:t> Cos 30)/0,4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500 N</a:t>
            </a:r>
            <a:r>
              <a:rPr lang="en-US" b="1" dirty="0" smtClean="0"/>
              <a:t> = 0</a:t>
            </a:r>
          </a:p>
          <a:p>
            <a:pPr algn="l"/>
            <a:r>
              <a:rPr lang="id-ID" b="1" dirty="0" smtClean="0"/>
              <a:t>   </a:t>
            </a:r>
            <a:r>
              <a:rPr lang="en-US" b="1" dirty="0" smtClean="0"/>
              <a:t>0,5 F</a:t>
            </a:r>
            <a:r>
              <a:rPr lang="en-US" b="1" baseline="-25000" dirty="0" smtClean="0"/>
              <a:t>T</a:t>
            </a:r>
            <a:r>
              <a:rPr lang="en-US" b="1" dirty="0" smtClean="0"/>
              <a:t>  + (F</a:t>
            </a:r>
            <a:r>
              <a:rPr lang="en-US" b="1" baseline="-25000" dirty="0" smtClean="0"/>
              <a:t>T</a:t>
            </a:r>
            <a:r>
              <a:rPr lang="en-US" b="1" dirty="0" smtClean="0"/>
              <a:t> </a:t>
            </a:r>
            <a:r>
              <a:rPr lang="id-ID" b="1" dirty="0" smtClean="0"/>
              <a:t>0,5</a:t>
            </a:r>
            <a:r>
              <a:rPr lang="az-Cyrl-AZ" b="1" dirty="0" smtClean="0"/>
              <a:t>Ѵ</a:t>
            </a:r>
            <a:r>
              <a:rPr lang="en-US" b="1" dirty="0" smtClean="0"/>
              <a:t>3)/0,4 = 500 N </a:t>
            </a:r>
          </a:p>
          <a:p>
            <a:pPr algn="l"/>
            <a:r>
              <a:rPr lang="en-US" b="1" dirty="0" smtClean="0"/>
              <a:t> </a:t>
            </a:r>
            <a:r>
              <a:rPr lang="id-ID" b="1" dirty="0" smtClean="0"/>
              <a:t>  </a:t>
            </a:r>
            <a:r>
              <a:rPr lang="en-US" b="1" dirty="0" smtClean="0"/>
              <a:t>F</a:t>
            </a:r>
            <a:r>
              <a:rPr lang="en-US" b="1" baseline="-25000" dirty="0" smtClean="0"/>
              <a:t>T</a:t>
            </a:r>
            <a:r>
              <a:rPr lang="en-US" b="1" dirty="0" smtClean="0"/>
              <a:t>  = 187,6 N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id-ID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η = 406,2 N  </a:t>
            </a:r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7715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berputar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4356"/>
            <a:ext cx="9144000" cy="592935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                                          </a:t>
            </a:r>
            <a:r>
              <a:rPr lang="en-US" dirty="0" err="1" smtClean="0"/>
              <a:t>Percepatan</a:t>
            </a:r>
            <a:r>
              <a:rPr lang="en-US" dirty="0" smtClean="0"/>
              <a:t> radial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                             </a:t>
            </a:r>
            <a:r>
              <a:rPr lang="en-US" dirty="0" err="1" smtClean="0"/>
              <a:t>Pereode</a:t>
            </a:r>
            <a:r>
              <a:rPr lang="en-US" dirty="0" smtClean="0"/>
              <a:t>  :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putaran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                                                  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                          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                              Gaya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                        </a:t>
            </a:r>
            <a:endParaRPr lang="en-US" dirty="0" smtClean="0"/>
          </a:p>
          <a:p>
            <a:pPr algn="l"/>
            <a:r>
              <a:rPr lang="en-US" dirty="0" smtClean="0"/>
              <a:t>                                         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928670"/>
            <a:ext cx="3092467" cy="2959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540368"/>
            <a:ext cx="1500198" cy="961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20344" y="2214554"/>
            <a:ext cx="1408005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2143117"/>
            <a:ext cx="1554338" cy="82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0561" y="3143248"/>
            <a:ext cx="268622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428604"/>
          </a:xfrm>
        </p:spPr>
        <p:txBody>
          <a:bodyPr>
            <a:normAutofit fontScale="90000"/>
          </a:bodyPr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908" y="-71462"/>
            <a:ext cx="9144000" cy="1500198"/>
          </a:xfrm>
        </p:spPr>
        <p:txBody>
          <a:bodyPr/>
          <a:lstStyle/>
          <a:p>
            <a:pPr algn="l"/>
            <a:r>
              <a:rPr lang="id-ID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diputar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yang </a:t>
            </a:r>
            <a:r>
              <a:rPr lang="en-US" dirty="0" err="1" smtClean="0"/>
              <a:t>panjangnya</a:t>
            </a:r>
            <a:r>
              <a:rPr lang="en-US" dirty="0" smtClean="0"/>
              <a:t> 0,14 m,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id-ID" dirty="0" smtClean="0"/>
              <a:t>  </a:t>
            </a:r>
            <a:r>
              <a:rPr lang="en-US" dirty="0" err="1" smtClean="0"/>
              <a:t>kotak</a:t>
            </a:r>
            <a:r>
              <a:rPr lang="en-US" dirty="0" smtClean="0"/>
              <a:t> 0,3 kg, </a:t>
            </a:r>
            <a:r>
              <a:rPr lang="en-US" dirty="0" err="1" smtClean="0"/>
              <a:t>perputaran</a:t>
            </a:r>
            <a:r>
              <a:rPr lang="en-US" dirty="0" smtClean="0"/>
              <a:t> 2 </a:t>
            </a:r>
            <a:r>
              <a:rPr lang="en-US" dirty="0" err="1" smtClean="0"/>
              <a:t>putaran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detik</a:t>
            </a:r>
            <a:r>
              <a:rPr lang="en-US" dirty="0" smtClean="0"/>
              <a:t>.</a:t>
            </a:r>
          </a:p>
          <a:p>
            <a:pPr algn="l"/>
            <a:r>
              <a:rPr lang="id-ID" dirty="0" smtClean="0"/>
              <a:t> 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endParaRPr lang="en-US" dirty="0" smtClean="0"/>
          </a:p>
          <a:p>
            <a:pPr algn="l"/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14282" y="1857364"/>
            <a:ext cx="3071834" cy="2928958"/>
            <a:chOff x="3150" y="2115"/>
            <a:chExt cx="2295" cy="2025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150" y="2115"/>
              <a:ext cx="2055" cy="20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205" y="3030"/>
              <a:ext cx="240" cy="2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7" name="AutoShape 5"/>
            <p:cNvCxnSpPr>
              <a:cxnSpLocks noChangeShapeType="1"/>
            </p:cNvCxnSpPr>
            <p:nvPr/>
          </p:nvCxnSpPr>
          <p:spPr bwMode="auto">
            <a:xfrm flipV="1">
              <a:off x="5205" y="2580"/>
              <a:ext cx="0" cy="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968" y="2948"/>
              <a:ext cx="577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itchFamily="34" charset="0"/>
                </a:rPr>
                <a:t>F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9" name="AutoShape 7"/>
            <p:cNvCxnSpPr>
              <a:cxnSpLocks noChangeShapeType="1"/>
            </p:cNvCxnSpPr>
            <p:nvPr/>
          </p:nvCxnSpPr>
          <p:spPr bwMode="auto">
            <a:xfrm flipH="1">
              <a:off x="4230" y="3120"/>
              <a:ext cx="9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643702" y="1643050"/>
            <a:ext cx="2334680" cy="3571974"/>
            <a:chOff x="6065" y="1475"/>
            <a:chExt cx="2212" cy="3998"/>
          </a:xfrm>
        </p:grpSpPr>
        <p:cxnSp>
          <p:nvCxnSpPr>
            <p:cNvPr id="11" name="AutoShape 9"/>
            <p:cNvCxnSpPr>
              <a:cxnSpLocks noChangeShapeType="1"/>
            </p:cNvCxnSpPr>
            <p:nvPr/>
          </p:nvCxnSpPr>
          <p:spPr bwMode="auto">
            <a:xfrm>
              <a:off x="7905" y="1950"/>
              <a:ext cx="0" cy="31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2" name="AutoShape 10"/>
            <p:cNvCxnSpPr>
              <a:cxnSpLocks noChangeShapeType="1"/>
            </p:cNvCxnSpPr>
            <p:nvPr/>
          </p:nvCxnSpPr>
          <p:spPr bwMode="auto">
            <a:xfrm>
              <a:off x="6375" y="3480"/>
              <a:ext cx="153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6065" y="3270"/>
              <a:ext cx="588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7689" y="1475"/>
              <a:ext cx="588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η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7685" y="4935"/>
              <a:ext cx="588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W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214282" y="542926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T= 1 s /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putaran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0,5 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= 4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id-ID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 T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= 4 (22/7)</a:t>
            </a:r>
            <a:r>
              <a:rPr lang="id-ID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(0,14 m)/(0,5 s)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22,1 m/s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 = 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= 0,3 kg (22,1 m/s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) = 6,63 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500174"/>
            <a:ext cx="1857388" cy="3910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0"/>
            <a:ext cx="8208838" cy="1828800"/>
          </a:xfrm>
        </p:spPr>
        <p:txBody>
          <a:bodyPr anchor="t">
            <a:noAutofit/>
          </a:bodyPr>
          <a:lstStyle/>
          <a:p>
            <a:pPr algn="l"/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soal</a:t>
            </a:r>
            <a:r>
              <a:rPr lang="en-US" sz="2800" dirty="0" smtClean="0"/>
              <a:t>  :  Benda </a:t>
            </a:r>
            <a:r>
              <a:rPr lang="en-US" sz="2800" dirty="0" err="1" smtClean="0"/>
              <a:t>diputar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tali</a:t>
            </a:r>
            <a:r>
              <a:rPr lang="en-US" sz="2800" dirty="0" smtClean="0"/>
              <a:t> 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5 m, </a:t>
            </a:r>
            <a:br>
              <a:rPr lang="en-US" sz="2800" dirty="0" smtClean="0"/>
            </a:b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menit</a:t>
            </a:r>
            <a:r>
              <a:rPr lang="en-US" sz="2800" dirty="0" smtClean="0"/>
              <a:t> </a:t>
            </a:r>
            <a:r>
              <a:rPr lang="en-US" sz="2800" dirty="0" err="1" smtClean="0"/>
              <a:t>berputar</a:t>
            </a:r>
            <a:r>
              <a:rPr lang="en-US" sz="2800" dirty="0" smtClean="0"/>
              <a:t> 5 x </a:t>
            </a:r>
            <a:r>
              <a:rPr lang="en-US" sz="2800" dirty="0" smtClean="0"/>
              <a:t>,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benda</a:t>
            </a:r>
            <a:r>
              <a:rPr lang="en-US" sz="2800" dirty="0" smtClean="0"/>
              <a:t> 25 kg 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dirty="0" err="1" smtClean="0"/>
              <a:t>Hitung</a:t>
            </a:r>
            <a:r>
              <a:rPr lang="en-US" sz="2800" dirty="0" smtClean="0"/>
              <a:t> </a:t>
            </a:r>
            <a:r>
              <a:rPr lang="en-US" sz="2800" dirty="0" err="1" smtClean="0"/>
              <a:t>tegangan</a:t>
            </a:r>
            <a:r>
              <a:rPr lang="en-US" sz="2800" dirty="0" smtClean="0"/>
              <a:t> </a:t>
            </a:r>
            <a:r>
              <a:rPr lang="en-US" sz="2800" dirty="0" err="1" smtClean="0"/>
              <a:t>tali</a:t>
            </a:r>
            <a:r>
              <a:rPr lang="en-US" sz="2800" dirty="0" smtClean="0"/>
              <a:t>                                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                       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9144000" cy="5072098"/>
          </a:xfrm>
        </p:spPr>
        <p:txBody>
          <a:bodyPr/>
          <a:lstStyle/>
          <a:p>
            <a:pPr algn="l"/>
            <a:r>
              <a:rPr lang="en-US" dirty="0" smtClean="0"/>
              <a:t>                                                            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                 R = 5 m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                                                                                </a:t>
            </a:r>
            <a:r>
              <a:rPr lang="en-US" dirty="0" err="1" smtClean="0"/>
              <a:t>atau</a:t>
            </a:r>
            <a:endParaRPr lang="en-US" dirty="0" smtClean="0"/>
          </a:p>
          <a:p>
            <a:pPr algn="l"/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2371475" cy="2159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214554"/>
            <a:ext cx="3621298" cy="425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2786058"/>
            <a:ext cx="3990943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71876"/>
            <a:ext cx="4661623" cy="93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572008"/>
            <a:ext cx="4443316" cy="7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429264"/>
            <a:ext cx="4682318" cy="108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1462"/>
            <a:ext cx="8385048" cy="500066"/>
          </a:xfrm>
        </p:spPr>
        <p:txBody>
          <a:bodyPr>
            <a:normAutofit/>
          </a:bodyPr>
          <a:lstStyle/>
          <a:p>
            <a:pPr algn="l"/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858280" cy="3286148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ayun</a:t>
            </a:r>
            <a:r>
              <a:rPr lang="en-US" dirty="0" smtClean="0"/>
              <a:t> </a:t>
            </a:r>
            <a:r>
              <a:rPr lang="en-US" dirty="0" err="1" smtClean="0"/>
              <a:t>melingkar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pereode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(0,5 s)</a:t>
            </a:r>
          </a:p>
          <a:p>
            <a:pPr algn="l"/>
            <a:r>
              <a:rPr lang="id-ID" dirty="0" smtClean="0"/>
              <a:t> 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, </a:t>
            </a:r>
            <a:r>
              <a:rPr lang="en-US" dirty="0" err="1" smtClean="0"/>
              <a:t>sudut</a:t>
            </a:r>
            <a:r>
              <a:rPr lang="en-US" dirty="0" smtClean="0"/>
              <a:t>, </a:t>
            </a:r>
            <a:r>
              <a:rPr lang="en-US" dirty="0" err="1" smtClean="0"/>
              <a:t>jari-jari</a:t>
            </a:r>
            <a:r>
              <a:rPr lang="id-ID" dirty="0" smtClean="0"/>
              <a:t> putaran</a:t>
            </a:r>
            <a:r>
              <a:rPr lang="en-US" dirty="0" smtClean="0"/>
              <a:t>,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id-ID" dirty="0" smtClean="0"/>
              <a:t>  </a:t>
            </a:r>
            <a:r>
              <a:rPr lang="en-US" dirty="0" smtClean="0"/>
              <a:t>(v)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endParaRPr lang="en-US" dirty="0"/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714349" y="2857496"/>
            <a:ext cx="2805140" cy="2857243"/>
            <a:chOff x="2265" y="5145"/>
            <a:chExt cx="3278" cy="3249"/>
          </a:xfrm>
        </p:grpSpPr>
        <p:cxnSp>
          <p:nvCxnSpPr>
            <p:cNvPr id="2051" name="AutoShape 3"/>
            <p:cNvCxnSpPr>
              <a:cxnSpLocks noChangeShapeType="1"/>
            </p:cNvCxnSpPr>
            <p:nvPr/>
          </p:nvCxnSpPr>
          <p:spPr bwMode="auto">
            <a:xfrm>
              <a:off x="3968" y="5295"/>
              <a:ext cx="0" cy="26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052" name="Oval 4"/>
            <p:cNvSpPr>
              <a:spLocks noChangeArrowheads="1"/>
            </p:cNvSpPr>
            <p:nvPr/>
          </p:nvSpPr>
          <p:spPr bwMode="auto">
            <a:xfrm>
              <a:off x="2370" y="7560"/>
              <a:ext cx="3173" cy="75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2265" y="7770"/>
              <a:ext cx="300" cy="28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054" name="AutoShape 6"/>
            <p:cNvCxnSpPr>
              <a:cxnSpLocks noChangeShapeType="1"/>
            </p:cNvCxnSpPr>
            <p:nvPr/>
          </p:nvCxnSpPr>
          <p:spPr bwMode="auto">
            <a:xfrm flipH="1">
              <a:off x="2460" y="5295"/>
              <a:ext cx="1508" cy="24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3330" y="5145"/>
              <a:ext cx="1260" cy="1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3605" y="5632"/>
              <a:ext cx="559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α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2933" y="6282"/>
              <a:ext cx="559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4352" y="7931"/>
              <a:ext cx="559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059" name="AutoShape 11"/>
            <p:cNvCxnSpPr>
              <a:cxnSpLocks noChangeShapeType="1"/>
            </p:cNvCxnSpPr>
            <p:nvPr/>
          </p:nvCxnSpPr>
          <p:spPr bwMode="auto">
            <a:xfrm>
              <a:off x="3968" y="7897"/>
              <a:ext cx="157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060" name="Group 12"/>
          <p:cNvGrpSpPr>
            <a:grpSpLocks/>
          </p:cNvGrpSpPr>
          <p:nvPr/>
        </p:nvGrpSpPr>
        <p:grpSpPr bwMode="auto">
          <a:xfrm>
            <a:off x="4786070" y="3500438"/>
            <a:ext cx="3000641" cy="3000396"/>
            <a:chOff x="7021" y="5505"/>
            <a:chExt cx="2093" cy="3183"/>
          </a:xfrm>
        </p:grpSpPr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7380" y="6960"/>
              <a:ext cx="260" cy="33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062" name="AutoShape 14"/>
            <p:cNvCxnSpPr>
              <a:cxnSpLocks noChangeShapeType="1"/>
            </p:cNvCxnSpPr>
            <p:nvPr/>
          </p:nvCxnSpPr>
          <p:spPr bwMode="auto">
            <a:xfrm>
              <a:off x="7500" y="5790"/>
              <a:ext cx="0" cy="25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2063" name="AutoShape 15"/>
            <p:cNvCxnSpPr>
              <a:cxnSpLocks noChangeShapeType="1"/>
            </p:cNvCxnSpPr>
            <p:nvPr/>
          </p:nvCxnSpPr>
          <p:spPr bwMode="auto">
            <a:xfrm flipV="1">
              <a:off x="7500" y="5790"/>
              <a:ext cx="773" cy="13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64" name="AutoShape 16"/>
            <p:cNvCxnSpPr>
              <a:cxnSpLocks noChangeShapeType="1"/>
            </p:cNvCxnSpPr>
            <p:nvPr/>
          </p:nvCxnSpPr>
          <p:spPr bwMode="auto">
            <a:xfrm>
              <a:off x="7500" y="7125"/>
              <a:ext cx="7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65" name="AutoShape 17"/>
            <p:cNvCxnSpPr>
              <a:cxnSpLocks noChangeShapeType="1"/>
            </p:cNvCxnSpPr>
            <p:nvPr/>
          </p:nvCxnSpPr>
          <p:spPr bwMode="auto">
            <a:xfrm>
              <a:off x="8273" y="5865"/>
              <a:ext cx="0" cy="12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2066" name="AutoShape 18"/>
            <p:cNvCxnSpPr>
              <a:cxnSpLocks noChangeShapeType="1"/>
            </p:cNvCxnSpPr>
            <p:nvPr/>
          </p:nvCxnSpPr>
          <p:spPr bwMode="auto">
            <a:xfrm>
              <a:off x="7500" y="5865"/>
              <a:ext cx="72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7266" y="8250"/>
              <a:ext cx="1248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W=mg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8196" y="6930"/>
              <a:ext cx="918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 Sin α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7021" y="5505"/>
              <a:ext cx="977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 Cos α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8166" y="5505"/>
              <a:ext cx="534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 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1" name="Text Box 23"/>
            <p:cNvSpPr txBox="1">
              <a:spLocks noChangeArrowheads="1"/>
            </p:cNvSpPr>
            <p:nvPr/>
          </p:nvSpPr>
          <p:spPr bwMode="auto">
            <a:xfrm>
              <a:off x="8001" y="5940"/>
              <a:ext cx="534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α 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1"/>
            <a:ext cx="8858280" cy="78579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Newton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4356"/>
            <a:ext cx="9144000" cy="4924444"/>
          </a:xfrm>
        </p:spPr>
        <p:txBody>
          <a:bodyPr>
            <a:noAutofit/>
          </a:bodyPr>
          <a:lstStyle/>
          <a:p>
            <a:pPr algn="l"/>
            <a:r>
              <a:rPr lang="id-ID" b="1" dirty="0" smtClean="0"/>
              <a:t>      </a:t>
            </a:r>
            <a:r>
              <a:rPr lang="en-US" b="1" dirty="0" err="1" smtClean="0"/>
              <a:t>Ada</a:t>
            </a:r>
            <a:r>
              <a:rPr lang="en-US" b="1" dirty="0" smtClean="0"/>
              <a:t> 3 </a:t>
            </a:r>
            <a:r>
              <a:rPr lang="en-US" b="1" dirty="0" err="1" smtClean="0"/>
              <a:t>macam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Newton</a:t>
            </a:r>
          </a:p>
          <a:p>
            <a:pPr marL="514350" indent="-514350" algn="l">
              <a:buAutoNum type="arabicPeriod"/>
            </a:pPr>
            <a:r>
              <a:rPr lang="en-US" b="1" dirty="0" smtClean="0"/>
              <a:t>H Newton I : </a:t>
            </a:r>
          </a:p>
          <a:p>
            <a:pPr marL="514350" indent="-514350" algn="l"/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benda</a:t>
            </a:r>
            <a:r>
              <a:rPr lang="en-US" b="1" dirty="0" smtClean="0"/>
              <a:t> yang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mendapat</a:t>
            </a:r>
            <a:r>
              <a:rPr lang="en-US" b="1" dirty="0" smtClean="0"/>
              <a:t>  </a:t>
            </a:r>
            <a:r>
              <a:rPr lang="en-US" b="1" dirty="0" err="1" smtClean="0"/>
              <a:t>gaya</a:t>
            </a:r>
            <a:r>
              <a:rPr lang="en-US" b="1" dirty="0" smtClean="0"/>
              <a:t> (total)  </a:t>
            </a:r>
            <a:r>
              <a:rPr lang="en-US" b="1" dirty="0" err="1" smtClean="0"/>
              <a:t>maka</a:t>
            </a:r>
            <a:r>
              <a:rPr lang="en-US" b="1" dirty="0" smtClean="0"/>
              <a:t> </a:t>
            </a:r>
            <a:r>
              <a:rPr lang="en-US" b="1" dirty="0" err="1" smtClean="0"/>
              <a:t>benda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bergerak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kecepatan</a:t>
            </a:r>
            <a:r>
              <a:rPr lang="en-US" b="1" dirty="0" smtClean="0"/>
              <a:t> </a:t>
            </a:r>
            <a:r>
              <a:rPr lang="en-US" b="1" dirty="0" err="1" smtClean="0"/>
              <a:t>konstan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percepatan</a:t>
            </a:r>
            <a:r>
              <a:rPr lang="en-US" b="1" dirty="0" smtClean="0"/>
              <a:t> = 0</a:t>
            </a:r>
          </a:p>
          <a:p>
            <a:pPr marL="514350" indent="-514350" algn="l"/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b="1" dirty="0" err="1" smtClean="0"/>
              <a:t>Konsep</a:t>
            </a:r>
            <a:r>
              <a:rPr lang="en-US" b="1" dirty="0" smtClean="0"/>
              <a:t> inertia </a:t>
            </a:r>
            <a:r>
              <a:rPr lang="en-US" b="1" dirty="0" err="1" smtClean="0"/>
              <a:t>benda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 </a:t>
            </a:r>
            <a:r>
              <a:rPr lang="en-US" b="1" dirty="0" err="1" smtClean="0"/>
              <a:t>mempertahankan</a:t>
            </a:r>
            <a:r>
              <a:rPr lang="en-US" b="1" dirty="0" smtClean="0"/>
              <a:t> </a:t>
            </a:r>
            <a:r>
              <a:rPr lang="en-US" b="1" dirty="0" err="1" smtClean="0"/>
              <a:t>kedudukanya</a:t>
            </a:r>
            <a:r>
              <a:rPr lang="en-US" b="1" dirty="0" smtClean="0"/>
              <a:t> </a:t>
            </a:r>
          </a:p>
          <a:p>
            <a:pPr marL="514350" indent="-514350" algn="l"/>
            <a:r>
              <a:rPr lang="en-US" b="1" dirty="0" smtClean="0"/>
              <a:t>      Benda yang </a:t>
            </a:r>
            <a:r>
              <a:rPr lang="en-US" b="1" dirty="0" err="1" smtClean="0"/>
              <a:t>bergerak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 </a:t>
            </a:r>
            <a:r>
              <a:rPr lang="en-US" b="1" dirty="0" err="1" smtClean="0"/>
              <a:t>mempertahankan</a:t>
            </a:r>
            <a:r>
              <a:rPr lang="en-US" b="1" dirty="0" smtClean="0"/>
              <a:t> </a:t>
            </a:r>
            <a:endParaRPr lang="id-ID" b="1" dirty="0" smtClean="0"/>
          </a:p>
          <a:p>
            <a:pPr marL="514350" indent="-514350" algn="l"/>
            <a:r>
              <a:rPr lang="id-ID" b="1" dirty="0" smtClean="0"/>
              <a:t>      </a:t>
            </a:r>
            <a:r>
              <a:rPr lang="en-US" b="1" dirty="0" err="1" smtClean="0"/>
              <a:t>bergerak</a:t>
            </a:r>
            <a:endParaRPr lang="en-US" b="1" dirty="0" smtClean="0"/>
          </a:p>
          <a:p>
            <a:pPr marL="514350" indent="-514350" algn="l"/>
            <a:r>
              <a:rPr lang="en-US" b="1" dirty="0" smtClean="0"/>
              <a:t>      Benda yang  </a:t>
            </a:r>
            <a:r>
              <a:rPr lang="en-US" b="1" dirty="0" err="1" smtClean="0"/>
              <a:t>diam</a:t>
            </a:r>
            <a:r>
              <a:rPr lang="en-US" b="1" dirty="0" smtClean="0"/>
              <a:t> 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mempertahankan</a:t>
            </a:r>
            <a:r>
              <a:rPr lang="en-US" b="1" dirty="0" smtClean="0"/>
              <a:t> </a:t>
            </a:r>
            <a:r>
              <a:rPr lang="en-US" b="1" dirty="0" err="1" smtClean="0"/>
              <a:t>tetap</a:t>
            </a:r>
            <a:r>
              <a:rPr lang="en-US" b="1" dirty="0" smtClean="0"/>
              <a:t> </a:t>
            </a:r>
            <a:endParaRPr lang="id-ID" b="1" dirty="0" smtClean="0"/>
          </a:p>
          <a:p>
            <a:pPr marL="514350" indent="-514350" algn="l"/>
            <a:r>
              <a:rPr lang="id-ID" b="1" dirty="0" smtClean="0"/>
              <a:t>      </a:t>
            </a:r>
            <a:r>
              <a:rPr lang="en-US" b="1" dirty="0" err="1" smtClean="0"/>
              <a:t>diam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851648" cy="428628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Penyelesaian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8858280" cy="6286520"/>
          </a:xfrm>
        </p:spPr>
        <p:txBody>
          <a:bodyPr/>
          <a:lstStyle/>
          <a:p>
            <a:pPr algn="l"/>
            <a:r>
              <a:rPr lang="en-US" dirty="0" smtClean="0"/>
              <a:t> F = m a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Σ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= F sin </a:t>
            </a:r>
            <a:r>
              <a:rPr lang="el-GR" dirty="0" smtClean="0"/>
              <a:t>α</a:t>
            </a:r>
            <a:r>
              <a:rPr lang="en-US" dirty="0" smtClean="0"/>
              <a:t> = m a = m (v</a:t>
            </a:r>
            <a:r>
              <a:rPr lang="en-US" baseline="30000" dirty="0" smtClean="0"/>
              <a:t>2</a:t>
            </a:r>
            <a:r>
              <a:rPr lang="en-US" dirty="0" smtClean="0"/>
              <a:t>/R) . . . . . . . . . . . . . . . (1)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Σ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y</a:t>
            </a:r>
            <a:r>
              <a:rPr lang="en-US" dirty="0" smtClean="0"/>
              <a:t> = F Cos </a:t>
            </a:r>
            <a:r>
              <a:rPr lang="el-GR" dirty="0" smtClean="0"/>
              <a:t>α</a:t>
            </a:r>
            <a:r>
              <a:rPr lang="en-US" dirty="0" smtClean="0"/>
              <a:t> +  m g  = 0  .  .  .  .  .  . . . . . . . . . . . . (2)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Dari </a:t>
            </a:r>
            <a:r>
              <a:rPr lang="en-US" dirty="0" err="1" smtClean="0"/>
              <a:t>pers</a:t>
            </a:r>
            <a:r>
              <a:rPr lang="en-US" dirty="0" smtClean="0"/>
              <a:t> 2 ;  F Cos </a:t>
            </a:r>
            <a:r>
              <a:rPr lang="el-GR" dirty="0" smtClean="0"/>
              <a:t>α</a:t>
            </a:r>
            <a:r>
              <a:rPr lang="en-US" dirty="0" smtClean="0"/>
              <a:t> +  m g  = 0   </a:t>
            </a:r>
            <a:r>
              <a:rPr lang="id-ID" dirty="0" smtClean="0"/>
              <a:t>;</a:t>
            </a:r>
            <a:r>
              <a:rPr lang="en-US" dirty="0" smtClean="0"/>
              <a:t>  F Cos </a:t>
            </a:r>
            <a:r>
              <a:rPr lang="el-GR" dirty="0" smtClean="0"/>
              <a:t>α</a:t>
            </a:r>
            <a:r>
              <a:rPr lang="en-US" dirty="0" smtClean="0"/>
              <a:t> = - m g   </a:t>
            </a:r>
          </a:p>
          <a:p>
            <a:pPr algn="l"/>
            <a:r>
              <a:rPr lang="en-US" dirty="0" smtClean="0"/>
              <a:t>   F = -mg/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disubstitusi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1</a:t>
            </a:r>
          </a:p>
          <a:p>
            <a:pPr algn="l"/>
            <a:r>
              <a:rPr lang="en-US" dirty="0" smtClean="0"/>
              <a:t> </a:t>
            </a:r>
            <a:r>
              <a:rPr lang="id-ID" dirty="0" smtClean="0"/>
              <a:t>  </a:t>
            </a:r>
            <a:r>
              <a:rPr lang="en-US" dirty="0" smtClean="0"/>
              <a:t>(-mg/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el-GR" dirty="0" smtClean="0"/>
              <a:t>α</a:t>
            </a:r>
            <a:r>
              <a:rPr lang="en-US" dirty="0" smtClean="0"/>
              <a:t>) sin </a:t>
            </a:r>
            <a:r>
              <a:rPr lang="el-GR" dirty="0" smtClean="0"/>
              <a:t>α</a:t>
            </a:r>
            <a:r>
              <a:rPr lang="en-US" dirty="0" smtClean="0"/>
              <a:t> = m (v</a:t>
            </a:r>
            <a:r>
              <a:rPr lang="en-US" baseline="30000" dirty="0" smtClean="0"/>
              <a:t>2</a:t>
            </a:r>
            <a:r>
              <a:rPr lang="en-US" dirty="0" smtClean="0"/>
              <a:t>/R)</a:t>
            </a:r>
          </a:p>
          <a:p>
            <a:pPr algn="l"/>
            <a:r>
              <a:rPr lang="en-US" dirty="0" smtClean="0"/>
              <a:t>   </a:t>
            </a:r>
            <a:r>
              <a:rPr lang="id-ID" dirty="0" smtClean="0"/>
              <a:t>   </a:t>
            </a:r>
            <a:r>
              <a:rPr lang="en-US" dirty="0" smtClean="0"/>
              <a:t>-g tan </a:t>
            </a:r>
            <a:r>
              <a:rPr lang="el-GR" dirty="0" smtClean="0"/>
              <a:t>α</a:t>
            </a:r>
            <a:r>
              <a:rPr lang="en-US" dirty="0" smtClean="0"/>
              <a:t> = v</a:t>
            </a:r>
            <a:r>
              <a:rPr lang="en-US" baseline="30000" dirty="0" smtClean="0"/>
              <a:t>2</a:t>
            </a:r>
            <a:r>
              <a:rPr lang="en-US" dirty="0" smtClean="0"/>
              <a:t>/R  </a:t>
            </a:r>
            <a:r>
              <a:rPr lang="en-US" dirty="0" err="1" smtClean="0"/>
              <a:t>atau</a:t>
            </a:r>
            <a:r>
              <a:rPr lang="en-US" dirty="0" smtClean="0"/>
              <a:t> tan </a:t>
            </a:r>
            <a:r>
              <a:rPr lang="el-GR" dirty="0" smtClean="0"/>
              <a:t>α</a:t>
            </a:r>
            <a:r>
              <a:rPr lang="en-US" dirty="0" smtClean="0"/>
              <a:t> = v</a:t>
            </a:r>
            <a:r>
              <a:rPr lang="en-US" baseline="30000" dirty="0" smtClean="0"/>
              <a:t>2</a:t>
            </a:r>
            <a:r>
              <a:rPr lang="en-US" dirty="0" smtClean="0"/>
              <a:t>/R g  . . . . . . . . . . (3)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0,14 m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Jari-jari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R = L sin </a:t>
            </a:r>
            <a:r>
              <a:rPr lang="el-GR" dirty="0" smtClean="0"/>
              <a:t>α</a:t>
            </a:r>
            <a:r>
              <a:rPr lang="en-US" dirty="0" smtClean="0"/>
              <a:t> = 0,14 sin </a:t>
            </a:r>
            <a:r>
              <a:rPr lang="el-GR" dirty="0" smtClean="0"/>
              <a:t>α</a:t>
            </a:r>
            <a:endParaRPr lang="en-US" dirty="0" smtClean="0"/>
          </a:p>
          <a:p>
            <a:pPr algn="l"/>
            <a:r>
              <a:rPr lang="en-US" dirty="0" smtClean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kecepatan</a:t>
            </a:r>
            <a:r>
              <a:rPr lang="en-US" dirty="0" smtClean="0"/>
              <a:t> v = </a:t>
            </a:r>
            <a:r>
              <a:rPr lang="en-US" dirty="0" err="1" smtClean="0"/>
              <a:t>keliling</a:t>
            </a:r>
            <a:r>
              <a:rPr lang="en-US" dirty="0" smtClean="0"/>
              <a:t> / T = </a:t>
            </a:r>
            <a:r>
              <a:rPr lang="id-ID" dirty="0" smtClean="0"/>
              <a:t>2</a:t>
            </a:r>
            <a:r>
              <a:rPr lang="el-GR" dirty="0" smtClean="0"/>
              <a:t>π</a:t>
            </a:r>
            <a:r>
              <a:rPr lang="en-US" dirty="0" smtClean="0"/>
              <a:t> L sin </a:t>
            </a:r>
            <a:r>
              <a:rPr lang="el-GR" dirty="0" smtClean="0"/>
              <a:t>α</a:t>
            </a:r>
            <a:r>
              <a:rPr lang="en-US" dirty="0" smtClean="0"/>
              <a:t>/T . . . . .. . . .  (4)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Pers</a:t>
            </a:r>
            <a:r>
              <a:rPr lang="en-US" dirty="0" smtClean="0"/>
              <a:t> 4 </a:t>
            </a:r>
            <a:r>
              <a:rPr lang="en-US" dirty="0" err="1" smtClean="0"/>
              <a:t>disubstitusi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3</a:t>
            </a:r>
          </a:p>
          <a:p>
            <a:pPr algn="l"/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00562" y="228599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571480"/>
            <a:ext cx="6635022" cy="1000132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1785926"/>
            <a:ext cx="4634758" cy="100013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57158" y="2857496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α = 63,69  ,  </a:t>
            </a:r>
            <a:r>
              <a:rPr lang="en-US" sz="2400" b="1" dirty="0" err="1" smtClean="0"/>
              <a:t>cos</a:t>
            </a:r>
            <a:r>
              <a:rPr lang="en-US" sz="2400" b="1" dirty="0" smtClean="0"/>
              <a:t> </a:t>
            </a:r>
            <a:r>
              <a:rPr lang="el-GR" sz="2400" b="1" dirty="0" smtClean="0"/>
              <a:t>α</a:t>
            </a:r>
            <a:r>
              <a:rPr lang="en-US" sz="2400" b="1" dirty="0" smtClean="0"/>
              <a:t> = 0,4433</a:t>
            </a:r>
          </a:p>
          <a:p>
            <a:r>
              <a:rPr lang="en-US" sz="2400" b="1" dirty="0" err="1" smtClean="0"/>
              <a:t>Tegangan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tali</a:t>
            </a:r>
            <a:r>
              <a:rPr lang="en-US" sz="2400" b="1" dirty="0" smtClean="0"/>
              <a:t> F = mg/</a:t>
            </a:r>
            <a:r>
              <a:rPr lang="en-US" sz="2400" b="1" dirty="0" err="1" smtClean="0"/>
              <a:t>cos</a:t>
            </a:r>
            <a:r>
              <a:rPr lang="en-US" sz="2400" b="1" dirty="0" smtClean="0"/>
              <a:t> </a:t>
            </a:r>
            <a:r>
              <a:rPr lang="el-GR" sz="2400" b="1" dirty="0" smtClean="0"/>
              <a:t>α</a:t>
            </a:r>
            <a:r>
              <a:rPr lang="en-US" sz="2400" b="1" dirty="0" smtClean="0"/>
              <a:t>  = 6,63 N</a:t>
            </a:r>
          </a:p>
          <a:p>
            <a:r>
              <a:rPr lang="en-US" sz="2400" b="1" dirty="0" err="1" smtClean="0"/>
              <a:t>Jari-jari</a:t>
            </a:r>
            <a:r>
              <a:rPr lang="en-US" sz="2400" b="1" dirty="0" smtClean="0"/>
              <a:t>  R = L sin </a:t>
            </a:r>
            <a:r>
              <a:rPr lang="el-GR" sz="2400" b="1" dirty="0" smtClean="0"/>
              <a:t>α</a:t>
            </a:r>
            <a:r>
              <a:rPr lang="en-US" sz="2400" b="1" dirty="0" smtClean="0"/>
              <a:t> = 0,14 m sin 63,69 = 0,126 m</a:t>
            </a:r>
          </a:p>
          <a:p>
            <a:r>
              <a:rPr lang="en-US" sz="2400" b="1" dirty="0" err="1" smtClean="0"/>
              <a:t>Kecepatan</a:t>
            </a:r>
            <a:r>
              <a:rPr lang="en-US" sz="2400" b="1" dirty="0" smtClean="0"/>
              <a:t> v = </a:t>
            </a:r>
            <a:r>
              <a:rPr lang="en-US" sz="2400" dirty="0" smtClean="0"/>
              <a:t>2 </a:t>
            </a:r>
            <a:r>
              <a:rPr lang="el-GR" sz="2400" dirty="0" smtClean="0"/>
              <a:t>π</a:t>
            </a:r>
            <a:r>
              <a:rPr lang="en-US" sz="2400" dirty="0" smtClean="0"/>
              <a:t> L sin </a:t>
            </a:r>
            <a:r>
              <a:rPr lang="el-GR" sz="2400" dirty="0" smtClean="0"/>
              <a:t>α</a:t>
            </a:r>
            <a:r>
              <a:rPr lang="en-US" sz="2400" dirty="0" smtClean="0"/>
              <a:t> /T = 2 </a:t>
            </a:r>
            <a:r>
              <a:rPr lang="el-GR" sz="2400" dirty="0" smtClean="0"/>
              <a:t>π</a:t>
            </a:r>
            <a:r>
              <a:rPr lang="en-US" sz="2400" dirty="0" smtClean="0"/>
              <a:t> (0,14 m) sin 63,69/0,5 s</a:t>
            </a:r>
          </a:p>
          <a:p>
            <a:r>
              <a:rPr lang="en-US" sz="2400" b="1" dirty="0" smtClean="0"/>
              <a:t>                         = 1,58 m/s</a:t>
            </a:r>
          </a:p>
          <a:p>
            <a:r>
              <a:rPr lang="en-US" sz="2400" b="1" dirty="0" err="1" smtClean="0"/>
              <a:t>Percepatan</a:t>
            </a:r>
            <a:r>
              <a:rPr lang="en-US" sz="2400" b="1" dirty="0" smtClean="0"/>
              <a:t>  F = m </a:t>
            </a:r>
            <a:r>
              <a:rPr lang="en-US" sz="2400" b="1" dirty="0" err="1" smtClean="0"/>
              <a:t>a</a:t>
            </a:r>
            <a:r>
              <a:rPr lang="en-US" sz="2400" b="1" baseline="-25000" dirty="0" err="1" smtClean="0"/>
              <a:t>rad</a:t>
            </a:r>
            <a:endParaRPr lang="en-US" sz="2400" b="1" baseline="-25000" dirty="0" smtClean="0"/>
          </a:p>
          <a:p>
            <a:r>
              <a:rPr lang="en-US" sz="2400" b="1" dirty="0" smtClean="0"/>
              <a:t>                         a = F/m = (6,63 kg m/s</a:t>
            </a:r>
            <a:r>
              <a:rPr lang="en-US" sz="2400" b="1" baseline="30000" dirty="0" smtClean="0"/>
              <a:t>2</a:t>
            </a:r>
            <a:r>
              <a:rPr lang="en-US" sz="2400" b="1" dirty="0" smtClean="0"/>
              <a:t> )/ 0,3 kg  </a:t>
            </a:r>
          </a:p>
          <a:p>
            <a:r>
              <a:rPr lang="en-US" sz="2400" b="1" dirty="0" smtClean="0"/>
              <a:t>                             = 22,1 m/s</a:t>
            </a:r>
            <a:r>
              <a:rPr lang="en-US" sz="2400" b="1" baseline="30000" dirty="0" smtClean="0"/>
              <a:t>2</a:t>
            </a:r>
            <a:endParaRPr lang="en-US" sz="2400" b="1" dirty="0" smtClean="0"/>
          </a:p>
          <a:p>
            <a:r>
              <a:rPr lang="en-US" sz="2400" b="1" baseline="30000" dirty="0" smtClean="0"/>
              <a:t>		       </a:t>
            </a:r>
            <a:endParaRPr lang="en-US" sz="2400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385048" cy="50004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 </a:t>
            </a:r>
            <a:r>
              <a:rPr lang="id-ID" dirty="0" smtClean="0"/>
              <a:t>     </a:t>
            </a:r>
            <a:r>
              <a:rPr lang="en-US" sz="2800" dirty="0" err="1" smtClean="0"/>
              <a:t>gaya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0042"/>
            <a:ext cx="8858280" cy="164307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d-ID" dirty="0" smtClean="0"/>
              <a:t>  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jari-jari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 </a:t>
            </a:r>
            <a:r>
              <a:rPr lang="en-US" dirty="0" err="1" smtClean="0"/>
              <a:t>kelengkungan</a:t>
            </a:r>
            <a:r>
              <a:rPr lang="en-US" dirty="0" smtClean="0"/>
              <a:t> R = 230 m, </a:t>
            </a:r>
            <a:r>
              <a:rPr lang="en-US" dirty="0" err="1" smtClean="0"/>
              <a:t>koef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gesek</a:t>
            </a:r>
            <a:r>
              <a:rPr lang="en-US" dirty="0" smtClean="0"/>
              <a:t> =0,87</a:t>
            </a:r>
          </a:p>
          <a:p>
            <a:pPr algn="l"/>
            <a:r>
              <a:rPr lang="id-ID" dirty="0" smtClean="0"/>
              <a:t>   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agar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id-ID" dirty="0" smtClean="0"/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 </a:t>
            </a:r>
            <a:r>
              <a:rPr lang="en-US" dirty="0" err="1" smtClean="0"/>
              <a:t>tergelincir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2844" y="2857496"/>
            <a:ext cx="2430744" cy="2371693"/>
            <a:chOff x="3150" y="1574"/>
            <a:chExt cx="2055" cy="256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150" y="2115"/>
              <a:ext cx="2055" cy="20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056" y="1574"/>
              <a:ext cx="544" cy="5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7" name="AutoShape 5"/>
            <p:cNvCxnSpPr>
              <a:cxnSpLocks noChangeShapeType="1"/>
            </p:cNvCxnSpPr>
            <p:nvPr/>
          </p:nvCxnSpPr>
          <p:spPr bwMode="auto">
            <a:xfrm flipV="1">
              <a:off x="5205" y="2580"/>
              <a:ext cx="0" cy="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968" y="2948"/>
              <a:ext cx="577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9" name="AutoShape 7"/>
            <p:cNvCxnSpPr>
              <a:cxnSpLocks noChangeShapeType="1"/>
            </p:cNvCxnSpPr>
            <p:nvPr/>
          </p:nvCxnSpPr>
          <p:spPr bwMode="auto">
            <a:xfrm flipH="1">
              <a:off x="4230" y="3120"/>
              <a:ext cx="9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17" name="Straight Arrow Connector 16"/>
          <p:cNvCxnSpPr>
            <a:stCxn id="6" idx="2"/>
          </p:cNvCxnSpPr>
          <p:nvPr/>
        </p:nvCxnSpPr>
        <p:spPr>
          <a:xfrm rot="5400000" flipH="1">
            <a:off x="1017962" y="2839604"/>
            <a:ext cx="71438" cy="964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00100" y="3071810"/>
            <a:ext cx="331471" cy="2857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Oval 18"/>
          <p:cNvSpPr/>
          <p:nvPr/>
        </p:nvSpPr>
        <p:spPr>
          <a:xfrm>
            <a:off x="1142976" y="3286124"/>
            <a:ext cx="142876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Oval 19"/>
          <p:cNvSpPr/>
          <p:nvPr/>
        </p:nvSpPr>
        <p:spPr>
          <a:xfrm>
            <a:off x="1500166" y="3286124"/>
            <a:ext cx="142876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071678"/>
            <a:ext cx="5370353" cy="3014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38" y="71414"/>
            <a:ext cx="7851648" cy="28575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Penyelesaian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858280" cy="278608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l-GR" dirty="0" smtClean="0"/>
              <a:t>Σ</a:t>
            </a:r>
            <a:r>
              <a:rPr lang="en-US" dirty="0" smtClean="0"/>
              <a:t>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= ƒ = m a</a:t>
            </a:r>
            <a:r>
              <a:rPr lang="en-US" baseline="-25000" dirty="0" smtClean="0"/>
              <a:t>x</a:t>
            </a:r>
            <a:r>
              <a:rPr lang="en-US" dirty="0" smtClean="0"/>
              <a:t>  : ƒ = m v</a:t>
            </a:r>
            <a:r>
              <a:rPr lang="en-US" baseline="30000" dirty="0" smtClean="0"/>
              <a:t>2</a:t>
            </a:r>
            <a:r>
              <a:rPr lang="en-US" dirty="0" smtClean="0"/>
              <a:t> /R</a:t>
            </a:r>
            <a:r>
              <a:rPr lang="id-ID" dirty="0" smtClean="0"/>
              <a:t>     . . . . . . . . .  . (1)</a:t>
            </a:r>
            <a:r>
              <a:rPr lang="en-US" dirty="0" smtClean="0"/>
              <a:t> </a:t>
            </a:r>
          </a:p>
          <a:p>
            <a:pPr algn="l"/>
            <a:r>
              <a:rPr lang="el-GR" dirty="0" smtClean="0"/>
              <a:t>Σ</a:t>
            </a:r>
            <a:r>
              <a:rPr lang="en-US" dirty="0" smtClean="0"/>
              <a:t>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y</a:t>
            </a:r>
            <a:r>
              <a:rPr lang="en-US" dirty="0" smtClean="0"/>
              <a:t> = </a:t>
            </a:r>
            <a:r>
              <a:rPr lang="el-GR" dirty="0" smtClean="0"/>
              <a:t>η </a:t>
            </a:r>
            <a:r>
              <a:rPr lang="en-US" dirty="0" smtClean="0"/>
              <a:t> - W = 0  ;            </a:t>
            </a:r>
            <a:r>
              <a:rPr lang="el-GR" dirty="0" smtClean="0"/>
              <a:t>η </a:t>
            </a:r>
            <a:r>
              <a:rPr lang="en-US" dirty="0" smtClean="0"/>
              <a:t> = W =  m g </a:t>
            </a:r>
          </a:p>
          <a:p>
            <a:pPr algn="l"/>
            <a:r>
              <a:rPr lang="id-ID" dirty="0" smtClean="0"/>
              <a:t> </a:t>
            </a:r>
            <a:r>
              <a:rPr lang="en-US" dirty="0" smtClean="0"/>
              <a:t> ƒ = </a:t>
            </a:r>
            <a:r>
              <a:rPr lang="el-GR" dirty="0" smtClean="0"/>
              <a:t>μ</a:t>
            </a:r>
            <a:r>
              <a:rPr lang="en-US" dirty="0" smtClean="0"/>
              <a:t> </a:t>
            </a:r>
            <a:r>
              <a:rPr lang="en-US" baseline="-25000" dirty="0" smtClean="0"/>
              <a:t>k</a:t>
            </a:r>
            <a:r>
              <a:rPr lang="en-US" dirty="0" smtClean="0"/>
              <a:t> </a:t>
            </a:r>
            <a:r>
              <a:rPr lang="el-GR" dirty="0" smtClean="0"/>
              <a:t>η</a:t>
            </a:r>
            <a:r>
              <a:rPr lang="en-US" dirty="0" smtClean="0"/>
              <a:t> = </a:t>
            </a:r>
            <a:r>
              <a:rPr lang="el-GR" dirty="0" smtClean="0"/>
              <a:t>μ</a:t>
            </a:r>
            <a:r>
              <a:rPr lang="en-US" dirty="0" smtClean="0"/>
              <a:t> </a:t>
            </a:r>
            <a:r>
              <a:rPr lang="en-US" baseline="-25000" dirty="0" smtClean="0"/>
              <a:t>k</a:t>
            </a:r>
            <a:r>
              <a:rPr lang="en-US" dirty="0" smtClean="0"/>
              <a:t>  m g</a:t>
            </a:r>
            <a:r>
              <a:rPr lang="id-ID" dirty="0" smtClean="0"/>
              <a:t>  </a:t>
            </a:r>
            <a:r>
              <a:rPr lang="en-US" dirty="0" smtClean="0"/>
              <a:t> </a:t>
            </a:r>
            <a:r>
              <a:rPr lang="en-US" dirty="0" err="1" smtClean="0"/>
              <a:t>disubstitusi</a:t>
            </a:r>
            <a:r>
              <a:rPr lang="id-ID" dirty="0" smtClean="0"/>
              <a:t> ke pesr (1) : 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m v</a:t>
            </a:r>
            <a:r>
              <a:rPr lang="en-US" baseline="30000" dirty="0" smtClean="0"/>
              <a:t>2</a:t>
            </a:r>
            <a:r>
              <a:rPr lang="en-US" dirty="0" smtClean="0"/>
              <a:t>/R = </a:t>
            </a:r>
            <a:r>
              <a:rPr lang="el-GR" dirty="0" smtClean="0"/>
              <a:t>μ</a:t>
            </a:r>
            <a:r>
              <a:rPr lang="en-US" dirty="0" smtClean="0"/>
              <a:t> </a:t>
            </a:r>
            <a:r>
              <a:rPr lang="en-US" baseline="-25000" dirty="0" smtClean="0"/>
              <a:t>k</a:t>
            </a:r>
            <a:r>
              <a:rPr lang="en-US" dirty="0" smtClean="0"/>
              <a:t>  m g </a:t>
            </a:r>
          </a:p>
          <a:p>
            <a:pPr algn="l"/>
            <a:r>
              <a:rPr lang="id-ID" dirty="0" smtClean="0"/>
              <a:t>   </a:t>
            </a:r>
            <a:r>
              <a:rPr lang="en-US" dirty="0" smtClean="0"/>
              <a:t>V  = ( 0,87 . 9,8 . 230 )</a:t>
            </a:r>
            <a:r>
              <a:rPr lang="en-US" baseline="30000" dirty="0" smtClean="0"/>
              <a:t> 0,5</a:t>
            </a:r>
            <a:r>
              <a:rPr lang="en-US" dirty="0" smtClean="0"/>
              <a:t> = 44 m/s</a:t>
            </a:r>
          </a:p>
          <a:p>
            <a:pPr algn="l"/>
            <a:endParaRPr lang="en-US" dirty="0" smtClean="0"/>
          </a:p>
          <a:p>
            <a:pPr algn="l"/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kemiringan</a:t>
            </a:r>
            <a:r>
              <a:rPr lang="en-US" dirty="0" smtClean="0"/>
              <a:t> agar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tergelincir</a:t>
            </a:r>
            <a:endParaRPr lang="en-US" dirty="0" smtClean="0"/>
          </a:p>
        </p:txBody>
      </p:sp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142844" y="3000372"/>
            <a:ext cx="4643470" cy="3571900"/>
            <a:chOff x="5805" y="11065"/>
            <a:chExt cx="4170" cy="3116"/>
          </a:xfrm>
        </p:grpSpPr>
        <p:cxnSp>
          <p:nvCxnSpPr>
            <p:cNvPr id="2067" name="AutoShape 19"/>
            <p:cNvCxnSpPr>
              <a:cxnSpLocks noChangeShapeType="1"/>
            </p:cNvCxnSpPr>
            <p:nvPr/>
          </p:nvCxnSpPr>
          <p:spPr bwMode="auto">
            <a:xfrm>
              <a:off x="6180" y="11645"/>
              <a:ext cx="3465" cy="207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 rot="1925306">
              <a:off x="7893" y="12141"/>
              <a:ext cx="744" cy="5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069" name="AutoShape 21"/>
            <p:cNvCxnSpPr>
              <a:cxnSpLocks noChangeShapeType="1"/>
            </p:cNvCxnSpPr>
            <p:nvPr/>
          </p:nvCxnSpPr>
          <p:spPr bwMode="auto">
            <a:xfrm>
              <a:off x="8048" y="11420"/>
              <a:ext cx="0" cy="22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7275" y="12400"/>
              <a:ext cx="629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β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071" name="AutoShape 23"/>
            <p:cNvCxnSpPr>
              <a:cxnSpLocks noChangeShapeType="1"/>
            </p:cNvCxnSpPr>
            <p:nvPr/>
          </p:nvCxnSpPr>
          <p:spPr bwMode="auto">
            <a:xfrm>
              <a:off x="5805" y="12740"/>
              <a:ext cx="417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072" name="Text Box 24"/>
            <p:cNvSpPr txBox="1">
              <a:spLocks noChangeArrowheads="1"/>
            </p:cNvSpPr>
            <p:nvPr/>
          </p:nvSpPr>
          <p:spPr bwMode="auto">
            <a:xfrm>
              <a:off x="7986" y="11999"/>
              <a:ext cx="629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β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8700" y="11140"/>
              <a:ext cx="629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η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074" name="AutoShape 26"/>
            <p:cNvCxnSpPr>
              <a:cxnSpLocks noChangeShapeType="1"/>
            </p:cNvCxnSpPr>
            <p:nvPr/>
          </p:nvCxnSpPr>
          <p:spPr bwMode="auto">
            <a:xfrm>
              <a:off x="8048" y="11495"/>
              <a:ext cx="75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2075" name="AutoShape 27"/>
            <p:cNvCxnSpPr>
              <a:cxnSpLocks noChangeShapeType="1"/>
            </p:cNvCxnSpPr>
            <p:nvPr/>
          </p:nvCxnSpPr>
          <p:spPr bwMode="auto">
            <a:xfrm>
              <a:off x="8805" y="11495"/>
              <a:ext cx="0" cy="12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2076" name="AutoShape 28"/>
            <p:cNvCxnSpPr>
              <a:cxnSpLocks noChangeShapeType="1"/>
            </p:cNvCxnSpPr>
            <p:nvPr/>
          </p:nvCxnSpPr>
          <p:spPr bwMode="auto">
            <a:xfrm>
              <a:off x="8048" y="12740"/>
              <a:ext cx="75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077" name="Text Box 29"/>
            <p:cNvSpPr txBox="1">
              <a:spLocks noChangeArrowheads="1"/>
            </p:cNvSpPr>
            <p:nvPr/>
          </p:nvSpPr>
          <p:spPr bwMode="auto">
            <a:xfrm>
              <a:off x="7380" y="11065"/>
              <a:ext cx="1134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η Cos β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8" name="Text Box 30"/>
            <p:cNvSpPr txBox="1">
              <a:spLocks noChangeArrowheads="1"/>
            </p:cNvSpPr>
            <p:nvPr/>
          </p:nvSpPr>
          <p:spPr bwMode="auto">
            <a:xfrm>
              <a:off x="8625" y="12730"/>
              <a:ext cx="1134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η Sin β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9" name="Text Box 31"/>
            <p:cNvSpPr txBox="1">
              <a:spLocks noChangeArrowheads="1"/>
            </p:cNvSpPr>
            <p:nvPr/>
          </p:nvSpPr>
          <p:spPr bwMode="auto">
            <a:xfrm>
              <a:off x="7755" y="13600"/>
              <a:ext cx="1134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W=mg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auto">
            <a:xfrm rot="1925306">
              <a:off x="8311" y="12565"/>
              <a:ext cx="140" cy="3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Rectangle 33"/>
            <p:cNvSpPr>
              <a:spLocks noChangeArrowheads="1"/>
            </p:cNvSpPr>
            <p:nvPr/>
          </p:nvSpPr>
          <p:spPr bwMode="auto">
            <a:xfrm rot="1925306">
              <a:off x="7831" y="12295"/>
              <a:ext cx="140" cy="3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082" name="AutoShape 34"/>
            <p:cNvCxnSpPr>
              <a:cxnSpLocks noChangeShapeType="1"/>
            </p:cNvCxnSpPr>
            <p:nvPr/>
          </p:nvCxnSpPr>
          <p:spPr bwMode="auto">
            <a:xfrm>
              <a:off x="7941" y="12186"/>
              <a:ext cx="654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37" name="Rectangle 36"/>
          <p:cNvSpPr/>
          <p:nvPr/>
        </p:nvSpPr>
        <p:spPr>
          <a:xfrm>
            <a:off x="2714612" y="3786190"/>
            <a:ext cx="348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dirty="0" smtClean="0">
                <a:latin typeface="Calibri" pitchFamily="34" charset="0"/>
              </a:rPr>
              <a:t>β</a:t>
            </a:r>
            <a:endParaRPr lang="en-US" sz="2400" dirty="0" smtClean="0">
              <a:latin typeface="Arial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2393141" y="3750471"/>
            <a:ext cx="135732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495163"/>
            <a:ext cx="4643438" cy="229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428604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Penyelesaian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858280" cy="5786478"/>
          </a:xfrm>
        </p:spPr>
        <p:txBody>
          <a:bodyPr/>
          <a:lstStyle/>
          <a:p>
            <a:pPr algn="l"/>
            <a:r>
              <a:rPr lang="en-US" dirty="0" smtClean="0"/>
              <a:t>Σ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= </a:t>
            </a:r>
            <a:r>
              <a:rPr lang="el-GR" dirty="0" smtClean="0"/>
              <a:t>η</a:t>
            </a:r>
            <a:r>
              <a:rPr lang="en-US" dirty="0" smtClean="0"/>
              <a:t> sin </a:t>
            </a:r>
            <a:r>
              <a:rPr lang="el-GR" dirty="0" smtClean="0"/>
              <a:t>β </a:t>
            </a:r>
            <a:r>
              <a:rPr lang="en-US" dirty="0" smtClean="0"/>
              <a:t> = m a = m (v</a:t>
            </a:r>
            <a:r>
              <a:rPr lang="en-US" baseline="30000" dirty="0" smtClean="0"/>
              <a:t>2</a:t>
            </a:r>
            <a:r>
              <a:rPr lang="en-US" dirty="0" smtClean="0"/>
              <a:t>/R) </a:t>
            </a:r>
          </a:p>
          <a:p>
            <a:pPr algn="l"/>
            <a:r>
              <a:rPr lang="en-US" dirty="0" smtClean="0"/>
              <a:t> 	</a:t>
            </a:r>
            <a:r>
              <a:rPr lang="el-GR" dirty="0" smtClean="0"/>
              <a:t> η</a:t>
            </a:r>
            <a:r>
              <a:rPr lang="en-US" dirty="0" smtClean="0"/>
              <a:t> sin </a:t>
            </a:r>
            <a:r>
              <a:rPr lang="el-GR" dirty="0" smtClean="0"/>
              <a:t>β </a:t>
            </a:r>
            <a:r>
              <a:rPr lang="en-US" dirty="0" smtClean="0"/>
              <a:t> = m (v</a:t>
            </a:r>
            <a:r>
              <a:rPr lang="en-US" baseline="30000" dirty="0" smtClean="0"/>
              <a:t>2</a:t>
            </a:r>
            <a:r>
              <a:rPr lang="en-US" dirty="0" smtClean="0"/>
              <a:t>/R)</a:t>
            </a:r>
            <a:r>
              <a:rPr lang="id-ID" dirty="0" smtClean="0"/>
              <a:t>     </a:t>
            </a:r>
            <a:r>
              <a:rPr lang="en-US" dirty="0" smtClean="0"/>
              <a:t> . . . . . . . . . . . . . . . (1)</a:t>
            </a:r>
          </a:p>
          <a:p>
            <a:pPr algn="l"/>
            <a:r>
              <a:rPr lang="en-US" dirty="0" smtClean="0"/>
              <a:t>Σ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y</a:t>
            </a:r>
            <a:r>
              <a:rPr lang="en-US" dirty="0" smtClean="0"/>
              <a:t> = </a:t>
            </a:r>
            <a:r>
              <a:rPr lang="el-GR" dirty="0" smtClean="0"/>
              <a:t>η </a:t>
            </a:r>
            <a:r>
              <a:rPr lang="en-US" dirty="0" smtClean="0"/>
              <a:t> Cos </a:t>
            </a:r>
            <a:r>
              <a:rPr lang="el-GR" dirty="0" smtClean="0"/>
              <a:t>β </a:t>
            </a:r>
            <a:r>
              <a:rPr lang="en-US" dirty="0" smtClean="0"/>
              <a:t>  -  m g  = 0           </a:t>
            </a:r>
            <a:r>
              <a:rPr lang="id-ID" dirty="0" smtClean="0"/>
              <a:t>  </a:t>
            </a:r>
            <a:r>
              <a:rPr lang="el-GR" dirty="0" smtClean="0"/>
              <a:t>η</a:t>
            </a:r>
            <a:r>
              <a:rPr lang="en-US" dirty="0" smtClean="0"/>
              <a:t> = m g / 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dirty="0" smtClean="0"/>
              <a:t>  . . . (2)</a:t>
            </a:r>
          </a:p>
          <a:p>
            <a:pPr algn="l"/>
            <a:r>
              <a:rPr lang="en-US" dirty="0" err="1" smtClean="0"/>
              <a:t>Pers</a:t>
            </a:r>
            <a:r>
              <a:rPr lang="en-US" dirty="0" smtClean="0"/>
              <a:t> 2 </a:t>
            </a:r>
            <a:r>
              <a:rPr lang="en-US" dirty="0" err="1" smtClean="0"/>
              <a:t>disubstitusi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1 </a:t>
            </a:r>
          </a:p>
          <a:p>
            <a:pPr algn="l"/>
            <a:r>
              <a:rPr lang="en-US" dirty="0" smtClean="0"/>
              <a:t>(m g / 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dirty="0" smtClean="0"/>
              <a:t>) sin </a:t>
            </a:r>
            <a:r>
              <a:rPr lang="el-GR" dirty="0" smtClean="0"/>
              <a:t>β</a:t>
            </a:r>
            <a:r>
              <a:rPr lang="en-US" dirty="0" smtClean="0"/>
              <a:t> = m (v</a:t>
            </a:r>
            <a:r>
              <a:rPr lang="en-US" baseline="30000" dirty="0" smtClean="0"/>
              <a:t>2</a:t>
            </a:r>
            <a:r>
              <a:rPr lang="en-US" dirty="0" smtClean="0"/>
              <a:t>/R) </a:t>
            </a:r>
            <a:r>
              <a:rPr lang="id-ID" dirty="0" smtClean="0"/>
              <a:t>; mg </a:t>
            </a:r>
            <a:r>
              <a:rPr lang="en-US" dirty="0" smtClean="0"/>
              <a:t>tan </a:t>
            </a:r>
            <a:r>
              <a:rPr lang="el-GR" dirty="0" smtClean="0"/>
              <a:t>β</a:t>
            </a:r>
            <a:r>
              <a:rPr lang="en-US" dirty="0" smtClean="0"/>
              <a:t> = </a:t>
            </a:r>
            <a:r>
              <a:rPr lang="id-ID" dirty="0" smtClean="0"/>
              <a:t>m(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/R</a:t>
            </a:r>
            <a:r>
              <a:rPr lang="id-ID" dirty="0" smtClean="0"/>
              <a:t>)</a:t>
            </a:r>
            <a:endParaRPr lang="en-US" dirty="0" smtClean="0"/>
          </a:p>
          <a:p>
            <a:pPr algn="l"/>
            <a:r>
              <a:rPr lang="en-US" dirty="0" smtClean="0"/>
              <a:t> </a:t>
            </a:r>
            <a:r>
              <a:rPr lang="id-ID" dirty="0" smtClean="0"/>
              <a:t>tan</a:t>
            </a:r>
            <a:r>
              <a:rPr lang="en-US" dirty="0" smtClean="0"/>
              <a:t>  </a:t>
            </a:r>
            <a:r>
              <a:rPr lang="el-GR" dirty="0" smtClean="0"/>
              <a:t>β</a:t>
            </a:r>
            <a:r>
              <a:rPr lang="en-US" dirty="0" smtClean="0"/>
              <a:t> = (v</a:t>
            </a:r>
            <a:r>
              <a:rPr lang="en-US" baseline="30000" dirty="0" smtClean="0"/>
              <a:t>2</a:t>
            </a:r>
            <a:r>
              <a:rPr lang="en-US" dirty="0" smtClean="0"/>
              <a:t>/R )/ g              </a:t>
            </a:r>
            <a:r>
              <a:rPr lang="id-ID" dirty="0" smtClean="0"/>
              <a:t>      </a:t>
            </a:r>
            <a:r>
              <a:rPr lang="el-GR" dirty="0" smtClean="0"/>
              <a:t>β</a:t>
            </a:r>
            <a:r>
              <a:rPr lang="id-ID" dirty="0" smtClean="0"/>
              <a:t> </a:t>
            </a:r>
            <a:r>
              <a:rPr lang="en-US" dirty="0" smtClean="0"/>
              <a:t>=</a:t>
            </a:r>
            <a:r>
              <a:rPr lang="id-ID" dirty="0" smtClean="0"/>
              <a:t> </a:t>
            </a:r>
            <a:r>
              <a:rPr lang="en-US" dirty="0" smtClean="0"/>
              <a:t> arc tan (v</a:t>
            </a:r>
            <a:r>
              <a:rPr lang="en-US" baseline="30000" dirty="0" smtClean="0"/>
              <a:t>2</a:t>
            </a:r>
            <a:r>
              <a:rPr lang="en-US" dirty="0" smtClean="0"/>
              <a:t>/R )/g</a:t>
            </a:r>
          </a:p>
          <a:p>
            <a:pPr algn="l"/>
            <a:r>
              <a:rPr lang="en-US" dirty="0" smtClean="0"/>
              <a:t>		            = arc tan ((44 m/s)</a:t>
            </a:r>
            <a:r>
              <a:rPr lang="en-US" baseline="30000" dirty="0" smtClean="0"/>
              <a:t>2</a:t>
            </a:r>
            <a:r>
              <a:rPr lang="en-US" dirty="0" smtClean="0"/>
              <a:t>/230 m)/9,8 m/s</a:t>
            </a:r>
            <a:r>
              <a:rPr lang="id-ID" baseline="30000" dirty="0" smtClean="0"/>
              <a:t>2</a:t>
            </a:r>
            <a:endParaRPr lang="id-ID" dirty="0" smtClean="0"/>
          </a:p>
          <a:p>
            <a:pPr algn="l"/>
            <a:r>
              <a:rPr lang="id-ID" dirty="0" smtClean="0"/>
              <a:t>    </a:t>
            </a:r>
          </a:p>
          <a:p>
            <a:pPr algn="l"/>
            <a:r>
              <a:rPr lang="id-ID" dirty="0" smtClean="0"/>
              <a:t>                                  = 40,66 </a:t>
            </a:r>
            <a:r>
              <a:rPr lang="id-ID" baseline="30000" dirty="0" smtClean="0"/>
              <a:t>o</a:t>
            </a:r>
            <a:r>
              <a:rPr lang="id-ID" dirty="0" smtClean="0"/>
              <a:t>                                   </a:t>
            </a:r>
            <a:endParaRPr lang="en-US" dirty="0" smtClean="0"/>
          </a:p>
          <a:p>
            <a:pPr algn="l"/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71934" y="1714488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286116" y="3141660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71736" y="1500174"/>
            <a:ext cx="4500594" cy="42148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rot="16200000" flipH="1">
            <a:off x="2393141" y="3536157"/>
            <a:ext cx="478634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286116" y="2000240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2500298" y="1357298"/>
            <a:ext cx="3857652" cy="3714776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821769" y="2750339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429124" y="2928934"/>
            <a:ext cx="4430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β</a:t>
            </a:r>
            <a:endParaRPr lang="en-US" sz="2400" dirty="0"/>
          </a:p>
        </p:txBody>
      </p:sp>
      <p:sp>
        <p:nvSpPr>
          <p:cNvPr id="18" name="Arc 17"/>
          <p:cNvSpPr/>
          <p:nvPr/>
        </p:nvSpPr>
        <p:spPr>
          <a:xfrm>
            <a:off x="3571868" y="1285860"/>
            <a:ext cx="2500330" cy="857256"/>
          </a:xfrm>
          <a:prstGeom prst="arc">
            <a:avLst>
              <a:gd name="adj1" fmla="val 16200000"/>
              <a:gd name="adj2" fmla="val 20936984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214678" y="341685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W=mg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00430" y="2214554"/>
            <a:ext cx="64294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929058" y="2500306"/>
            <a:ext cx="24288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cf</a:t>
            </a:r>
            <a:r>
              <a:rPr lang="en-US" sz="2400" dirty="0" smtClean="0"/>
              <a:t> = mg </a:t>
            </a:r>
            <a:r>
              <a:rPr lang="en-US" sz="2400" dirty="0" err="1" smtClean="0"/>
              <a:t>cos</a:t>
            </a:r>
            <a:r>
              <a:rPr lang="en-US" sz="2400" dirty="0" smtClean="0"/>
              <a:t> β</a:t>
            </a:r>
          </a:p>
          <a:p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2185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Bol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mill , rotary kiln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-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94069" y="779926"/>
            <a:ext cx="1534989" cy="648810"/>
          </a:xfrm>
          <a:prstGeom prst="rect">
            <a:avLst/>
          </a:prstGeom>
          <a:noFill/>
        </p:spPr>
      </p:pic>
      <p:sp>
        <p:nvSpPr>
          <p:cNvPr id="39" name="Rectangle 38"/>
          <p:cNvSpPr/>
          <p:nvPr/>
        </p:nvSpPr>
        <p:spPr>
          <a:xfrm>
            <a:off x="5357818" y="3857628"/>
            <a:ext cx="4430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cxnSp>
        <p:nvCxnSpPr>
          <p:cNvPr id="41" name="Straight Connector 40"/>
          <p:cNvCxnSpPr/>
          <p:nvPr/>
        </p:nvCxnSpPr>
        <p:spPr>
          <a:xfrm rot="5400000">
            <a:off x="3143240" y="1857364"/>
            <a:ext cx="785818" cy="78581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 flipV="1">
            <a:off x="2786050" y="1643050"/>
            <a:ext cx="928694" cy="85725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714612" y="2285992"/>
            <a:ext cx="6429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423120" cy="7857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Rotary kiln / ball mill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9144000" cy="4643470"/>
          </a:xfrm>
        </p:spPr>
        <p:txBody>
          <a:bodyPr>
            <a:normAutofit lnSpcReduction="10000"/>
          </a:bodyPr>
          <a:lstStyle/>
          <a:p>
            <a:pPr algn="l"/>
            <a:r>
              <a:rPr lang="id-ID" dirty="0" smtClean="0"/>
              <a:t>  a= v </a:t>
            </a:r>
            <a:r>
              <a:rPr lang="id-ID" baseline="30000" dirty="0" smtClean="0"/>
              <a:t>2</a:t>
            </a:r>
            <a:r>
              <a:rPr lang="id-ID" dirty="0" smtClean="0"/>
              <a:t>/R  ; v =2</a:t>
            </a:r>
            <a:r>
              <a:rPr lang="el-GR" dirty="0" smtClean="0"/>
              <a:t>π</a:t>
            </a:r>
            <a:r>
              <a:rPr lang="id-ID" dirty="0" smtClean="0"/>
              <a:t> R/T ; a = </a:t>
            </a:r>
            <a:r>
              <a:rPr lang="el-GR" dirty="0" smtClean="0"/>
              <a:t>ω</a:t>
            </a:r>
            <a:r>
              <a:rPr lang="id-ID" baseline="30000" dirty="0" smtClean="0"/>
              <a:t>2</a:t>
            </a:r>
            <a:r>
              <a:rPr lang="id-ID" dirty="0" smtClean="0"/>
              <a:t>R</a:t>
            </a:r>
          </a:p>
          <a:p>
            <a:pPr algn="l"/>
            <a:r>
              <a:rPr lang="id-ID" dirty="0" smtClean="0"/>
              <a:t> </a:t>
            </a:r>
            <a:r>
              <a:rPr lang="en-US" dirty="0" smtClean="0"/>
              <a:t>Gaya </a:t>
            </a:r>
            <a:r>
              <a:rPr lang="en-US" dirty="0" err="1" smtClean="0"/>
              <a:t>sentrifugal</a:t>
            </a:r>
            <a:r>
              <a:rPr lang="en-US" dirty="0" smtClean="0"/>
              <a:t> = m (R-r) </a:t>
            </a:r>
            <a:r>
              <a:rPr lang="el-GR" dirty="0" smtClean="0"/>
              <a:t>ω</a:t>
            </a:r>
            <a:r>
              <a:rPr lang="en-US" baseline="30000" dirty="0" smtClean="0"/>
              <a:t>2   </a:t>
            </a:r>
            <a:r>
              <a:rPr lang="en-US" dirty="0" smtClean="0"/>
              <a:t>;  </a:t>
            </a:r>
            <a:r>
              <a:rPr lang="el-GR" dirty="0" smtClean="0"/>
              <a:t>ω</a:t>
            </a:r>
            <a:r>
              <a:rPr lang="en-US" dirty="0" smtClean="0"/>
              <a:t> = 2 </a:t>
            </a:r>
            <a:r>
              <a:rPr lang="el-GR" dirty="0" smtClean="0"/>
              <a:t>π</a:t>
            </a:r>
            <a:r>
              <a:rPr lang="en-US" dirty="0" smtClean="0"/>
              <a:t> n  ; n = </a:t>
            </a:r>
            <a:r>
              <a:rPr lang="en-US" dirty="0" err="1" smtClean="0"/>
              <a:t>keceptn</a:t>
            </a:r>
            <a:r>
              <a:rPr lang="en-US" dirty="0" smtClean="0"/>
              <a:t> </a:t>
            </a:r>
            <a:r>
              <a:rPr lang="en-US" dirty="0" err="1" smtClean="0"/>
              <a:t>putar</a:t>
            </a:r>
            <a:endParaRPr lang="en-US" dirty="0" smtClean="0"/>
          </a:p>
          <a:p>
            <a:pPr algn="l"/>
            <a:r>
              <a:rPr lang="en-US" dirty="0" smtClean="0"/>
              <a:t> Gaya </a:t>
            </a:r>
            <a:r>
              <a:rPr lang="en-US" dirty="0" err="1" smtClean="0"/>
              <a:t>sentrifugal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sentripetal</a:t>
            </a:r>
            <a:endParaRPr lang="en-US" dirty="0" smtClean="0"/>
          </a:p>
          <a:p>
            <a:pPr algn="l"/>
            <a:r>
              <a:rPr lang="en-US" dirty="0" smtClean="0"/>
              <a:t> 	m (R-r) </a:t>
            </a:r>
            <a:r>
              <a:rPr lang="el-GR" dirty="0" smtClean="0"/>
              <a:t>ω</a:t>
            </a:r>
            <a:r>
              <a:rPr lang="en-US" baseline="30000" dirty="0" smtClean="0"/>
              <a:t>2</a:t>
            </a:r>
            <a:r>
              <a:rPr lang="en-US" dirty="0" smtClean="0"/>
              <a:t>  = </a:t>
            </a:r>
            <a:r>
              <a:rPr lang="en-US" sz="2800" dirty="0" smtClean="0"/>
              <a:t>m g </a:t>
            </a:r>
            <a:r>
              <a:rPr lang="en-US" sz="2800" dirty="0" err="1" smtClean="0"/>
              <a:t>cos</a:t>
            </a:r>
            <a:r>
              <a:rPr lang="en-US" sz="2800" dirty="0" smtClean="0"/>
              <a:t> β</a:t>
            </a:r>
            <a:r>
              <a:rPr lang="en-US" dirty="0" smtClean="0"/>
              <a:t>   </a:t>
            </a:r>
          </a:p>
          <a:p>
            <a:pPr algn="l"/>
            <a:r>
              <a:rPr lang="en-US" dirty="0" smtClean="0"/>
              <a:t>	(R-r) (2 </a:t>
            </a:r>
            <a:r>
              <a:rPr lang="el-GR" dirty="0" smtClean="0"/>
              <a:t>π</a:t>
            </a:r>
            <a:r>
              <a:rPr lang="en-US" dirty="0" smtClean="0"/>
              <a:t> n)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sz="2400" dirty="0" smtClean="0"/>
              <a:t>g </a:t>
            </a:r>
            <a:r>
              <a:rPr lang="en-US" sz="2400" dirty="0" err="1" smtClean="0"/>
              <a:t>cos</a:t>
            </a:r>
            <a:r>
              <a:rPr lang="en-US" sz="2400" dirty="0" smtClean="0"/>
              <a:t> β              </a:t>
            </a:r>
            <a:r>
              <a:rPr lang="en-US" sz="2400" dirty="0" err="1" smtClean="0"/>
              <a:t>cos</a:t>
            </a:r>
            <a:r>
              <a:rPr lang="en-US" sz="2400" dirty="0" smtClean="0"/>
              <a:t> β = (R-r) (2 </a:t>
            </a:r>
            <a:r>
              <a:rPr lang="el-GR" sz="2400" dirty="0" smtClean="0"/>
              <a:t>π</a:t>
            </a:r>
            <a:r>
              <a:rPr lang="en-US" sz="2400" dirty="0" smtClean="0"/>
              <a:t> n)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/ g</a:t>
            </a:r>
          </a:p>
          <a:p>
            <a:pPr algn="l"/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sudut</a:t>
            </a:r>
            <a:r>
              <a:rPr lang="en-US" sz="2400" dirty="0" smtClean="0"/>
              <a:t> β = 0              </a:t>
            </a:r>
            <a:r>
              <a:rPr lang="en-US" sz="2400" dirty="0" err="1" smtClean="0"/>
              <a:t>cos</a:t>
            </a:r>
            <a:r>
              <a:rPr lang="en-US" sz="2400" dirty="0" smtClean="0"/>
              <a:t> 0 = 1    ; n = n </a:t>
            </a:r>
            <a:r>
              <a:rPr lang="en-US" sz="2400" dirty="0" err="1" smtClean="0"/>
              <a:t>kritis</a:t>
            </a:r>
            <a:endParaRPr lang="en-US" sz="2400" dirty="0" smtClean="0"/>
          </a:p>
          <a:p>
            <a:pPr algn="l"/>
            <a:endParaRPr lang="en-US" sz="2400" dirty="0" smtClean="0"/>
          </a:p>
          <a:p>
            <a:pPr algn="l"/>
            <a:r>
              <a:rPr lang="en-US" sz="2800" dirty="0" smtClean="0"/>
              <a:t>        1  = (R-r) (2 </a:t>
            </a:r>
            <a:r>
              <a:rPr lang="el-GR" sz="2800" dirty="0" smtClean="0"/>
              <a:t>π</a:t>
            </a:r>
            <a:r>
              <a:rPr lang="en-US" sz="2800" dirty="0" smtClean="0"/>
              <a:t> n</a:t>
            </a:r>
            <a:r>
              <a:rPr lang="id-ID" sz="2800" baseline="-25000" dirty="0" smtClean="0"/>
              <a:t>k</a:t>
            </a:r>
            <a:r>
              <a:rPr lang="id-ID" sz="2800" dirty="0" smtClean="0"/>
              <a:t> 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/ g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smtClean="0"/>
              <a:t>     </a:t>
            </a:r>
            <a:r>
              <a:rPr lang="en-US" sz="2800" dirty="0" err="1" smtClean="0"/>
              <a:t>n</a:t>
            </a:r>
            <a:r>
              <a:rPr lang="en-US" sz="2800" baseline="-25000" dirty="0" err="1" smtClean="0"/>
              <a:t>kritis</a:t>
            </a:r>
            <a:r>
              <a:rPr lang="en-US" sz="2800" dirty="0" smtClean="0"/>
              <a:t> = (g/(R-r)4 </a:t>
            </a:r>
            <a:r>
              <a:rPr lang="el-GR" sz="2800" dirty="0" smtClean="0"/>
              <a:t>π</a:t>
            </a:r>
            <a:r>
              <a:rPr lang="en-US" sz="2800" dirty="0" smtClean="0"/>
              <a:t> 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0,5</a:t>
            </a:r>
            <a:r>
              <a:rPr lang="en-US" sz="2800" dirty="0" smtClean="0"/>
              <a:t>                     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28625" cy="209550"/>
          </a:xfrm>
          <a:prstGeom prst="rect">
            <a:avLst/>
          </a:prstGeom>
          <a:noFill/>
        </p:spPr>
      </p:pic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28625" cy="209550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 rot="16200000" flipH="1">
            <a:off x="857240" y="2214570"/>
            <a:ext cx="428628" cy="4285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2714628" y="2143132"/>
            <a:ext cx="428628" cy="4285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071934" y="2927346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57422" y="3284536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95397" y="5357827"/>
            <a:ext cx="4533925" cy="12144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86748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2. H Newton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pPr algn="l"/>
            <a:r>
              <a:rPr lang="en-US" dirty="0" smtClean="0"/>
              <a:t>     </a:t>
            </a:r>
            <a:r>
              <a:rPr lang="en-US" b="1" dirty="0" err="1" smtClean="0"/>
              <a:t>Jika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bekerja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benda</a:t>
            </a:r>
            <a:r>
              <a:rPr lang="en-US" b="1" dirty="0" smtClean="0"/>
              <a:t>, </a:t>
            </a:r>
            <a:r>
              <a:rPr lang="en-US" b="1" dirty="0" err="1" smtClean="0"/>
              <a:t>maka</a:t>
            </a:r>
            <a:r>
              <a:rPr lang="en-US" b="1" dirty="0" smtClean="0"/>
              <a:t> </a:t>
            </a:r>
          </a:p>
          <a:p>
            <a:pPr algn="l"/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b="1" dirty="0" err="1" smtClean="0"/>
              <a:t>benda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mendapat</a:t>
            </a:r>
            <a:r>
              <a:rPr lang="en-US" b="1" dirty="0" smtClean="0"/>
              <a:t> </a:t>
            </a:r>
            <a:r>
              <a:rPr lang="en-US" b="1" dirty="0" err="1" smtClean="0"/>
              <a:t>percepatan</a:t>
            </a:r>
            <a:endParaRPr lang="en-US" b="1" dirty="0" smtClean="0"/>
          </a:p>
          <a:p>
            <a:pPr algn="l"/>
            <a:r>
              <a:rPr lang="en-US" b="1" dirty="0" smtClean="0"/>
              <a:t>     </a:t>
            </a:r>
            <a:r>
              <a:rPr lang="en-US" b="1" dirty="0" err="1" smtClean="0"/>
              <a:t>Arah</a:t>
            </a:r>
            <a:r>
              <a:rPr lang="en-US" b="1" dirty="0" smtClean="0"/>
              <a:t> </a:t>
            </a:r>
            <a:r>
              <a:rPr lang="en-US" b="1" dirty="0" err="1" smtClean="0"/>
              <a:t>percepatan</a:t>
            </a:r>
            <a:r>
              <a:rPr lang="en-US" b="1" dirty="0" smtClean="0"/>
              <a:t> = </a:t>
            </a:r>
            <a:r>
              <a:rPr lang="en-US" b="1" dirty="0" err="1" smtClean="0"/>
              <a:t>arah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total</a:t>
            </a:r>
          </a:p>
          <a:p>
            <a:pPr algn="l"/>
            <a:r>
              <a:rPr lang="en-US" b="1" dirty="0" smtClean="0"/>
              <a:t>     </a:t>
            </a:r>
            <a:r>
              <a:rPr lang="en-US" b="1" dirty="0" err="1" smtClean="0"/>
              <a:t>Vektor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= m a</a:t>
            </a:r>
          </a:p>
          <a:p>
            <a:pPr algn="l"/>
            <a:r>
              <a:rPr lang="en-US" b="1" dirty="0" smtClean="0"/>
              <a:t>      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x</a:t>
            </a:r>
            <a:r>
              <a:rPr lang="en-US" b="1" dirty="0" smtClean="0"/>
              <a:t> = m a</a:t>
            </a:r>
            <a:r>
              <a:rPr lang="en-US" b="1" baseline="-25000" dirty="0" smtClean="0"/>
              <a:t>x</a:t>
            </a:r>
            <a:r>
              <a:rPr lang="en-US" b="1" dirty="0" smtClean="0"/>
              <a:t>    , 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y</a:t>
            </a:r>
            <a:r>
              <a:rPr lang="en-US" b="1" dirty="0" smtClean="0"/>
              <a:t> = m a</a:t>
            </a:r>
            <a:r>
              <a:rPr lang="en-US" b="1" baseline="-25000" dirty="0" smtClean="0"/>
              <a:t>y</a:t>
            </a:r>
            <a:r>
              <a:rPr lang="en-US" b="1" dirty="0" smtClean="0"/>
              <a:t> ,    Σ </a:t>
            </a:r>
            <a:r>
              <a:rPr lang="en-US" b="1" dirty="0" err="1" smtClean="0"/>
              <a:t>F</a:t>
            </a:r>
            <a:r>
              <a:rPr lang="en-US" b="1" baseline="-25000" dirty="0" err="1" smtClean="0"/>
              <a:t>z</a:t>
            </a:r>
            <a:r>
              <a:rPr lang="en-US" b="1" dirty="0" smtClean="0"/>
              <a:t> = m </a:t>
            </a:r>
            <a:r>
              <a:rPr lang="en-US" b="1" dirty="0" err="1" smtClean="0"/>
              <a:t>a</a:t>
            </a:r>
            <a:r>
              <a:rPr lang="en-US" b="1" baseline="-25000" dirty="0" err="1" smtClean="0"/>
              <a:t>z</a:t>
            </a:r>
            <a:r>
              <a:rPr lang="en-US" b="1" dirty="0" smtClean="0"/>
              <a:t>    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8" name="Group 24"/>
          <p:cNvGrpSpPr>
            <a:grpSpLocks/>
          </p:cNvGrpSpPr>
          <p:nvPr/>
        </p:nvGrpSpPr>
        <p:grpSpPr bwMode="auto">
          <a:xfrm>
            <a:off x="1531938" y="428604"/>
            <a:ext cx="5754706" cy="4500594"/>
            <a:chOff x="2412" y="9183"/>
            <a:chExt cx="4815" cy="3510"/>
          </a:xfrm>
        </p:grpSpPr>
        <p:cxnSp>
          <p:nvCxnSpPr>
            <p:cNvPr id="1049" name="AutoShape 25"/>
            <p:cNvCxnSpPr>
              <a:cxnSpLocks noChangeShapeType="1"/>
            </p:cNvCxnSpPr>
            <p:nvPr/>
          </p:nvCxnSpPr>
          <p:spPr bwMode="auto">
            <a:xfrm>
              <a:off x="4677" y="9183"/>
              <a:ext cx="0" cy="35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0" name="AutoShape 26"/>
            <p:cNvCxnSpPr>
              <a:cxnSpLocks noChangeShapeType="1"/>
            </p:cNvCxnSpPr>
            <p:nvPr/>
          </p:nvCxnSpPr>
          <p:spPr bwMode="auto">
            <a:xfrm>
              <a:off x="2412" y="10863"/>
              <a:ext cx="481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1" name="AutoShape 27"/>
            <p:cNvCxnSpPr>
              <a:cxnSpLocks noChangeShapeType="1"/>
            </p:cNvCxnSpPr>
            <p:nvPr/>
          </p:nvCxnSpPr>
          <p:spPr bwMode="auto">
            <a:xfrm flipV="1">
              <a:off x="4656" y="10269"/>
              <a:ext cx="1125" cy="6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52" name="AutoShape 28"/>
            <p:cNvCxnSpPr>
              <a:cxnSpLocks noChangeShapeType="1"/>
            </p:cNvCxnSpPr>
            <p:nvPr/>
          </p:nvCxnSpPr>
          <p:spPr bwMode="auto">
            <a:xfrm flipH="1">
              <a:off x="4032" y="10869"/>
              <a:ext cx="645" cy="1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53" name="AutoShape 29"/>
            <p:cNvCxnSpPr>
              <a:cxnSpLocks noChangeShapeType="1"/>
            </p:cNvCxnSpPr>
            <p:nvPr/>
          </p:nvCxnSpPr>
          <p:spPr bwMode="auto">
            <a:xfrm flipH="1">
              <a:off x="4677" y="10248"/>
              <a:ext cx="109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54" name="AutoShape 30"/>
            <p:cNvCxnSpPr>
              <a:cxnSpLocks noChangeShapeType="1"/>
            </p:cNvCxnSpPr>
            <p:nvPr/>
          </p:nvCxnSpPr>
          <p:spPr bwMode="auto">
            <a:xfrm>
              <a:off x="3252" y="9558"/>
              <a:ext cx="14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55" name="AutoShape 31"/>
            <p:cNvCxnSpPr>
              <a:cxnSpLocks noChangeShapeType="1"/>
            </p:cNvCxnSpPr>
            <p:nvPr/>
          </p:nvCxnSpPr>
          <p:spPr bwMode="auto">
            <a:xfrm>
              <a:off x="3252" y="9558"/>
              <a:ext cx="0" cy="130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56" name="AutoShape 32"/>
            <p:cNvCxnSpPr>
              <a:cxnSpLocks noChangeShapeType="1"/>
            </p:cNvCxnSpPr>
            <p:nvPr/>
          </p:nvCxnSpPr>
          <p:spPr bwMode="auto">
            <a:xfrm>
              <a:off x="4011" y="12165"/>
              <a:ext cx="6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57" name="AutoShape 33"/>
            <p:cNvCxnSpPr>
              <a:cxnSpLocks noChangeShapeType="1"/>
            </p:cNvCxnSpPr>
            <p:nvPr/>
          </p:nvCxnSpPr>
          <p:spPr bwMode="auto">
            <a:xfrm flipV="1">
              <a:off x="4014" y="10869"/>
              <a:ext cx="0" cy="1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1058" name="Text Box 34"/>
            <p:cNvSpPr txBox="1">
              <a:spLocks noChangeArrowheads="1"/>
            </p:cNvSpPr>
            <p:nvPr/>
          </p:nvSpPr>
          <p:spPr bwMode="auto">
            <a:xfrm>
              <a:off x="5640" y="9924"/>
              <a:ext cx="1135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=200N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9" name="Text Box 35"/>
            <p:cNvSpPr txBox="1">
              <a:spLocks noChangeArrowheads="1"/>
            </p:cNvSpPr>
            <p:nvPr/>
          </p:nvSpPr>
          <p:spPr bwMode="auto">
            <a:xfrm>
              <a:off x="2574" y="9219"/>
              <a:ext cx="1167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=300N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0" name="Text Box 36"/>
            <p:cNvSpPr txBox="1">
              <a:spLocks noChangeArrowheads="1"/>
            </p:cNvSpPr>
            <p:nvPr/>
          </p:nvSpPr>
          <p:spPr bwMode="auto">
            <a:xfrm>
              <a:off x="3231" y="12126"/>
              <a:ext cx="1228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=155N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1" name="Text Box 37"/>
            <p:cNvSpPr txBox="1">
              <a:spLocks noChangeArrowheads="1"/>
            </p:cNvSpPr>
            <p:nvPr/>
          </p:nvSpPr>
          <p:spPr bwMode="auto">
            <a:xfrm>
              <a:off x="4896" y="10576"/>
              <a:ext cx="73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30</a:t>
              </a:r>
              <a:r>
                <a:rPr kumimoji="0" lang="en-US" sz="20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0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2" name="Text Box 38"/>
            <p:cNvSpPr txBox="1">
              <a:spLocks noChangeArrowheads="1"/>
            </p:cNvSpPr>
            <p:nvPr/>
          </p:nvSpPr>
          <p:spPr bwMode="auto">
            <a:xfrm>
              <a:off x="3940" y="10520"/>
              <a:ext cx="597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45</a:t>
              </a:r>
              <a:r>
                <a:rPr kumimoji="0" lang="en-US" sz="20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0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3" name="Text Box 39"/>
            <p:cNvSpPr txBox="1">
              <a:spLocks noChangeArrowheads="1"/>
            </p:cNvSpPr>
            <p:nvPr/>
          </p:nvSpPr>
          <p:spPr bwMode="auto">
            <a:xfrm>
              <a:off x="3960" y="10860"/>
              <a:ext cx="840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53</a:t>
              </a:r>
              <a:r>
                <a:rPr kumimoji="0" lang="en-US" sz="20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4" name="Text Box 40"/>
            <p:cNvSpPr txBox="1">
              <a:spLocks noChangeArrowheads="1"/>
            </p:cNvSpPr>
            <p:nvPr/>
          </p:nvSpPr>
          <p:spPr bwMode="auto">
            <a:xfrm>
              <a:off x="5535" y="10800"/>
              <a:ext cx="957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x1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" name="Text Box 41"/>
            <p:cNvSpPr txBox="1">
              <a:spLocks noChangeArrowheads="1"/>
            </p:cNvSpPr>
            <p:nvPr/>
          </p:nvSpPr>
          <p:spPr bwMode="auto">
            <a:xfrm>
              <a:off x="4523" y="9249"/>
              <a:ext cx="73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y2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6" name="Text Box 42"/>
            <p:cNvSpPr txBox="1">
              <a:spLocks noChangeArrowheads="1"/>
            </p:cNvSpPr>
            <p:nvPr/>
          </p:nvSpPr>
          <p:spPr bwMode="auto">
            <a:xfrm>
              <a:off x="4050" y="9954"/>
              <a:ext cx="73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y1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7" name="Text Box 43"/>
            <p:cNvSpPr txBox="1">
              <a:spLocks noChangeArrowheads="1"/>
            </p:cNvSpPr>
            <p:nvPr/>
          </p:nvSpPr>
          <p:spPr bwMode="auto">
            <a:xfrm>
              <a:off x="2715" y="10509"/>
              <a:ext cx="687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x2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8" name="Text Box 44"/>
            <p:cNvSpPr txBox="1">
              <a:spLocks noChangeArrowheads="1"/>
            </p:cNvSpPr>
            <p:nvPr/>
          </p:nvSpPr>
          <p:spPr bwMode="auto">
            <a:xfrm>
              <a:off x="3480" y="10800"/>
              <a:ext cx="73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x3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9" name="Text Box 45"/>
            <p:cNvSpPr txBox="1">
              <a:spLocks noChangeArrowheads="1"/>
            </p:cNvSpPr>
            <p:nvPr/>
          </p:nvSpPr>
          <p:spPr bwMode="auto">
            <a:xfrm>
              <a:off x="4581" y="12000"/>
              <a:ext cx="73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y3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 rot="16200000" flipV="1">
            <a:off x="2571736" y="928670"/>
            <a:ext cx="1643074" cy="1643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5178429" y="2178835"/>
            <a:ext cx="78581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500034" y="5214950"/>
            <a:ext cx="4357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Ditanyakan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Besar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arah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gaya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15310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643998" cy="6143644"/>
          </a:xfrm>
        </p:spPr>
        <p:txBody>
          <a:bodyPr/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=200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173 N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y1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=200 N sin 30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100 N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300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(90+45)=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300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135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-212 N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y2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=300 N sin 135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212 N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155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(180+53) 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155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233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-93 N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y3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=155 N sin 233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-124 N</a:t>
            </a:r>
          </a:p>
          <a:p>
            <a:pPr algn="l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x3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= 173 + (-212) + (-93) N = -132 N</a:t>
            </a:r>
          </a:p>
          <a:p>
            <a:pPr algn="l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y1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y2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y3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= 100 + 212 + (-124) N = 188 N 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86748" cy="714356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 smtClean="0"/>
              <a:t>Resultante</a:t>
            </a:r>
            <a:r>
              <a:rPr lang="en-US" sz="3600" dirty="0" smtClean="0"/>
              <a:t> (R)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858280" cy="6215082"/>
          </a:xfrm>
        </p:spPr>
        <p:txBody>
          <a:bodyPr/>
          <a:lstStyle/>
          <a:p>
            <a:pPr algn="l"/>
            <a:r>
              <a:rPr lang="en-US" dirty="0" smtClean="0"/>
              <a:t>R = </a:t>
            </a:r>
            <a:r>
              <a:rPr lang="az-Cyrl-AZ" dirty="0" smtClean="0"/>
              <a:t>Ѵ</a:t>
            </a:r>
            <a:r>
              <a:rPr lang="en-US" dirty="0" smtClean="0"/>
              <a:t> R</a:t>
            </a:r>
            <a:r>
              <a:rPr lang="en-US" baseline="-25000" dirty="0" smtClean="0"/>
              <a:t>x</a:t>
            </a:r>
            <a:r>
              <a:rPr lang="en-US" dirty="0" smtClean="0"/>
              <a:t> </a:t>
            </a:r>
            <a:r>
              <a:rPr lang="en-US" baseline="30000" dirty="0" smtClean="0"/>
              <a:t>2</a:t>
            </a:r>
            <a:r>
              <a:rPr lang="en-US" dirty="0" smtClean="0"/>
              <a:t> + 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y</a:t>
            </a:r>
            <a:r>
              <a:rPr lang="en-US" dirty="0" smtClean="0"/>
              <a:t> </a:t>
            </a:r>
            <a:r>
              <a:rPr lang="en-US" baseline="30000" dirty="0" smtClean="0"/>
              <a:t>2</a:t>
            </a:r>
            <a:r>
              <a:rPr lang="en-US" dirty="0" smtClean="0"/>
              <a:t>  =</a:t>
            </a:r>
            <a:r>
              <a:rPr lang="az-Cyrl-AZ" dirty="0" smtClean="0"/>
              <a:t> Ѵ</a:t>
            </a:r>
            <a:r>
              <a:rPr lang="en-US" dirty="0" smtClean="0"/>
              <a:t>(-132)</a:t>
            </a:r>
            <a:r>
              <a:rPr lang="en-US" baseline="30000" dirty="0" smtClean="0"/>
              <a:t>2</a:t>
            </a:r>
            <a:r>
              <a:rPr lang="en-US" dirty="0" smtClean="0"/>
              <a:t>+ (188)</a:t>
            </a:r>
            <a:r>
              <a:rPr lang="en-US" baseline="30000" dirty="0" smtClean="0"/>
              <a:t>2</a:t>
            </a:r>
            <a:r>
              <a:rPr lang="en-US" dirty="0" smtClean="0"/>
              <a:t>    </a:t>
            </a:r>
          </a:p>
          <a:p>
            <a:pPr algn="l"/>
            <a:r>
              <a:rPr lang="en-US" dirty="0" smtClean="0"/>
              <a:t>	= 230 N</a:t>
            </a:r>
          </a:p>
          <a:p>
            <a:pPr algn="l"/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az-Cyrl-AZ" dirty="0" smtClean="0"/>
              <a:t>Ѳ</a:t>
            </a:r>
            <a:r>
              <a:rPr lang="en-US" dirty="0" smtClean="0"/>
              <a:t> (</a:t>
            </a:r>
            <a:r>
              <a:rPr lang="en-US" dirty="0" err="1" smtClean="0"/>
              <a:t>sudut</a:t>
            </a:r>
            <a:r>
              <a:rPr lang="en-US" dirty="0" smtClean="0"/>
              <a:t>) = arc tan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y</a:t>
            </a:r>
            <a:r>
              <a:rPr lang="en-US" dirty="0" smtClean="0"/>
              <a:t> / R</a:t>
            </a:r>
            <a:r>
              <a:rPr lang="en-US" baseline="-25000" dirty="0" smtClean="0"/>
              <a:t>x</a:t>
            </a:r>
            <a:r>
              <a:rPr lang="en-US" dirty="0" smtClean="0"/>
              <a:t>  = arc tan 188/(-132)</a:t>
            </a:r>
          </a:p>
          <a:p>
            <a:pPr algn="l"/>
            <a:r>
              <a:rPr lang="en-US" dirty="0" smtClean="0"/>
              <a:t>	= arc tan -1,424 = - 54,93</a:t>
            </a:r>
            <a:r>
              <a:rPr lang="en-US" baseline="30000" dirty="0" smtClean="0"/>
              <a:t>0</a:t>
            </a:r>
            <a:r>
              <a:rPr lang="en-US" dirty="0" smtClean="0"/>
              <a:t>  = - 55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	= -54,93</a:t>
            </a:r>
            <a:r>
              <a:rPr lang="en-US" baseline="30000" dirty="0" smtClean="0"/>
              <a:t>0</a:t>
            </a:r>
            <a:r>
              <a:rPr lang="en-US" dirty="0" smtClean="0"/>
              <a:t> +180</a:t>
            </a:r>
            <a:r>
              <a:rPr lang="en-US" baseline="30000" dirty="0" smtClean="0"/>
              <a:t>0</a:t>
            </a:r>
            <a:r>
              <a:rPr lang="en-US" dirty="0" smtClean="0"/>
              <a:t> = 125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         R = 188 N</a:t>
            </a:r>
          </a:p>
          <a:p>
            <a:pPr algn="l"/>
            <a:r>
              <a:rPr lang="en-US" dirty="0" smtClean="0"/>
              <a:t>                  </a:t>
            </a:r>
            <a:r>
              <a:rPr lang="id-ID" dirty="0" smtClean="0"/>
              <a:t>    </a:t>
            </a:r>
            <a:r>
              <a:rPr lang="en-US" dirty="0" smtClean="0"/>
              <a:t>R</a:t>
            </a:r>
          </a:p>
          <a:p>
            <a:pPr algn="l"/>
            <a:r>
              <a:rPr lang="en-US" dirty="0" smtClean="0"/>
              <a:t>                        </a:t>
            </a:r>
            <a:r>
              <a:rPr lang="id-ID" dirty="0" smtClean="0"/>
              <a:t>     </a:t>
            </a:r>
            <a:r>
              <a:rPr lang="en-US" dirty="0" smtClean="0"/>
              <a:t> </a:t>
            </a:r>
            <a:endParaRPr lang="id-ID" dirty="0" smtClean="0"/>
          </a:p>
          <a:p>
            <a:pPr algn="l"/>
            <a:r>
              <a:rPr lang="id-ID" dirty="0" smtClean="0"/>
              <a:t>               </a:t>
            </a:r>
            <a:r>
              <a:rPr lang="en-US" dirty="0" smtClean="0"/>
              <a:t>55     125</a:t>
            </a:r>
            <a:r>
              <a:rPr lang="id-ID" dirty="0" smtClean="0"/>
              <a:t>              </a:t>
            </a:r>
            <a:endParaRPr lang="en-US" dirty="0" smtClean="0"/>
          </a:p>
          <a:p>
            <a:pPr algn="l"/>
            <a:r>
              <a:rPr lang="en-US" dirty="0" smtClean="0"/>
              <a:t>           R</a:t>
            </a:r>
            <a:r>
              <a:rPr lang="en-US" baseline="-25000" dirty="0" smtClean="0"/>
              <a:t>x</a:t>
            </a:r>
            <a:r>
              <a:rPr lang="en-US" dirty="0" smtClean="0"/>
              <a:t> = -132 N              </a:t>
            </a:r>
          </a:p>
          <a:p>
            <a:pPr algn="l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8662" y="714356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57554" y="714356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785786" y="3429000"/>
            <a:ext cx="3357586" cy="2786082"/>
            <a:chOff x="1785918" y="3429000"/>
            <a:chExt cx="3357586" cy="2786082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1963719" y="4821247"/>
              <a:ext cx="278608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785918" y="5000636"/>
              <a:ext cx="3357586" cy="71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6200000" flipV="1">
              <a:off x="2178826" y="3893347"/>
              <a:ext cx="1357322" cy="10001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428860" y="3714752"/>
              <a:ext cx="928694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1786712" y="4356900"/>
              <a:ext cx="1143008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006204"/>
            <a:ext cx="4407348" cy="3708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7700962" cy="78581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428736"/>
            <a:ext cx="8786842" cy="4210064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Jika</a:t>
            </a:r>
            <a:r>
              <a:rPr lang="en-US" b="1" dirty="0" smtClean="0"/>
              <a:t> </a:t>
            </a:r>
            <a:r>
              <a:rPr lang="en-US" b="1" dirty="0" err="1" smtClean="0"/>
              <a:t>benda</a:t>
            </a:r>
            <a:r>
              <a:rPr lang="en-US" b="1" dirty="0" smtClean="0"/>
              <a:t> A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B (</a:t>
            </a:r>
            <a:r>
              <a:rPr lang="en-US" b="1" dirty="0" err="1" smtClean="0"/>
              <a:t>aksi</a:t>
            </a:r>
            <a:r>
              <a:rPr lang="en-US" b="1" dirty="0" smtClean="0"/>
              <a:t>), </a:t>
            </a:r>
            <a:r>
              <a:rPr lang="en-US" b="1" dirty="0" err="1" smtClean="0"/>
              <a:t>maka</a:t>
            </a:r>
            <a:r>
              <a:rPr lang="en-US" b="1" dirty="0" smtClean="0"/>
              <a:t> </a:t>
            </a:r>
          </a:p>
          <a:p>
            <a:pPr algn="l"/>
            <a:r>
              <a:rPr lang="en-US" b="1" dirty="0" smtClean="0"/>
              <a:t>     </a:t>
            </a:r>
            <a:r>
              <a:rPr lang="en-US" b="1" dirty="0" err="1" smtClean="0"/>
              <a:t>benda</a:t>
            </a:r>
            <a:r>
              <a:rPr lang="en-US" b="1" dirty="0" smtClean="0"/>
              <a:t> B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memberi</a:t>
            </a:r>
            <a:r>
              <a:rPr lang="en-US" b="1" dirty="0" smtClean="0"/>
              <a:t> 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reaksi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A</a:t>
            </a:r>
          </a:p>
          <a:p>
            <a:pPr algn="l"/>
            <a:r>
              <a:rPr lang="en-US" b="1" dirty="0" smtClean="0"/>
              <a:t>     </a:t>
            </a:r>
            <a:r>
              <a:rPr lang="en-US" b="1" dirty="0" err="1" smtClean="0"/>
              <a:t>Besar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aksi</a:t>
            </a:r>
            <a:r>
              <a:rPr lang="en-US" b="1" dirty="0" smtClean="0"/>
              <a:t> =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reaksi</a:t>
            </a:r>
            <a:endParaRPr lang="id-ID" b="1" dirty="0" smtClean="0"/>
          </a:p>
          <a:p>
            <a:pPr algn="l"/>
            <a:r>
              <a:rPr lang="id-ID" b="1" dirty="0" smtClean="0"/>
              <a:t>     Arah gaya reaksi berlawanan terhadap gaya aksi 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4348" y="285728"/>
            <a:ext cx="65008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3. H Newton III </a:t>
            </a:r>
            <a:r>
              <a:rPr lang="en-US" sz="2800" dirty="0" err="1" smtClean="0"/>
              <a:t>Aksi</a:t>
            </a:r>
            <a:r>
              <a:rPr lang="en-US" sz="2800" dirty="0" smtClean="0"/>
              <a:t> &amp; </a:t>
            </a:r>
            <a:r>
              <a:rPr lang="en-US" sz="2800" dirty="0" err="1" smtClean="0"/>
              <a:t>reaksi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85723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Newton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pera</a:t>
            </a:r>
            <a:r>
              <a:rPr lang="id-ID" dirty="0" smtClean="0"/>
              <a:t>h</a:t>
            </a:r>
            <a:r>
              <a:rPr lang="en-US" dirty="0" smtClean="0"/>
              <a:t>u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datar</a:t>
            </a:r>
            <a:r>
              <a:rPr lang="en-US" dirty="0" smtClean="0"/>
              <a:t> yang </a:t>
            </a:r>
            <a:r>
              <a:rPr lang="en-US" dirty="0" err="1" smtClean="0"/>
              <a:t>licin</a:t>
            </a:r>
            <a:r>
              <a:rPr lang="en-US" dirty="0" smtClean="0"/>
              <a:t>.</a:t>
            </a:r>
          </a:p>
          <a:p>
            <a:pPr marL="514350" indent="-514350" algn="l"/>
            <a:r>
              <a:rPr lang="en-US" dirty="0" smtClean="0"/>
              <a:t>	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agar </a:t>
            </a:r>
            <a:r>
              <a:rPr lang="en-US" dirty="0" err="1" smtClean="0"/>
              <a:t>perau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detik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6 m/s(22 km/j)</a:t>
            </a:r>
          </a:p>
          <a:p>
            <a:pPr marL="514350" indent="-514350" algn="l"/>
            <a:r>
              <a:rPr lang="en-US" dirty="0" smtClean="0"/>
              <a:t>	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perau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200 kg</a:t>
            </a:r>
          </a:p>
          <a:p>
            <a:pPr marL="514350" indent="-514350" algn="l"/>
            <a:r>
              <a:rPr lang="en-US" dirty="0" err="1" smtClean="0"/>
              <a:t>Penyelesaian</a:t>
            </a:r>
            <a:r>
              <a:rPr lang="en-US" dirty="0" smtClean="0"/>
              <a:t>:</a:t>
            </a:r>
          </a:p>
          <a:p>
            <a:pPr marL="514350" indent="-514350"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1691</TotalTime>
  <Words>1906</Words>
  <Application>Microsoft Office PowerPoint</Application>
  <PresentationFormat>On-screen Show (4:3)</PresentationFormat>
  <Paragraphs>352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Flow</vt:lpstr>
      <vt:lpstr>HUKUM NEWTON Tentang gerak</vt:lpstr>
      <vt:lpstr>Macam-macam Gaya</vt:lpstr>
      <vt:lpstr>Macam-macam hukum Newton</vt:lpstr>
      <vt:lpstr>2. H Newton II</vt:lpstr>
      <vt:lpstr>Slide 5</vt:lpstr>
      <vt:lpstr>Penyelesaian</vt:lpstr>
      <vt:lpstr>Resultante (R)</vt:lpstr>
      <vt:lpstr> </vt:lpstr>
      <vt:lpstr>Penggunaan Hukum Newton</vt:lpstr>
      <vt:lpstr>Slide 10</vt:lpstr>
      <vt:lpstr>Penyelesaian</vt:lpstr>
      <vt:lpstr>PR</vt:lpstr>
      <vt:lpstr>2.Pada permukaan bulan Yupiter grafitasi yang bekerja 1,81 m/s, Sebuah semangka beratnya 44 N di permukaan Bumi. Pertanyaan: a. Berapa massa semangka di permukaan Bumi ?  b. Berapa massa dan berat di permukaan Bulan Yupiter .   3. Astronaut pack beratnya 17,5 N di permukaan bumi dan 3,24 di permukaan asteroid. Pertanyaan a. Berapa besar grafitasi yang bekerja di asteroid.  b  Berapa berat Astronaut pack di asteroid      </vt:lpstr>
      <vt:lpstr>Soal 2</vt:lpstr>
      <vt:lpstr>– 1,5 x 104 N = 2000 kg ax</vt:lpstr>
      <vt:lpstr>   GAYA GESEK</vt:lpstr>
      <vt:lpstr>Slide 17</vt:lpstr>
      <vt:lpstr>Slide 18</vt:lpstr>
      <vt:lpstr>Soal lanjutan (perahu)</vt:lpstr>
      <vt:lpstr>η= gaya normal</vt:lpstr>
      <vt:lpstr>Contoh soal</vt:lpstr>
      <vt:lpstr>Slide 22</vt:lpstr>
      <vt:lpstr>Setelah bergerak FT  = 200 N</vt:lpstr>
      <vt:lpstr>Slide 24</vt:lpstr>
      <vt:lpstr>Penyelesaian</vt:lpstr>
      <vt:lpstr>Gerak berputar</vt:lpstr>
      <vt:lpstr>Slide 27</vt:lpstr>
      <vt:lpstr>Contoh soal  :  Benda diputar dengan tali  panjang 5 m,  setiap menit berputar 5 x , massa benda 25 kg   Hitung tegangan tali                                                                       </vt:lpstr>
      <vt:lpstr>Slide 29</vt:lpstr>
      <vt:lpstr>Penyelesaian</vt:lpstr>
      <vt:lpstr>Slide 31</vt:lpstr>
      <vt:lpstr>      gaya</vt:lpstr>
      <vt:lpstr>Penyelesaian</vt:lpstr>
      <vt:lpstr>Penyelesaian</vt:lpstr>
      <vt:lpstr>Slide 35</vt:lpstr>
      <vt:lpstr>Rotary kiln / ball mill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NEWTON Tentang gerak</dc:title>
  <dc:creator>MyComp</dc:creator>
  <cp:lastModifiedBy>MY COMP</cp:lastModifiedBy>
  <cp:revision>148</cp:revision>
  <dcterms:created xsi:type="dcterms:W3CDTF">2011-09-22T14:05:15Z</dcterms:created>
  <dcterms:modified xsi:type="dcterms:W3CDTF">2014-09-30T14:02:27Z</dcterms:modified>
</cp:coreProperties>
</file>