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E9EA2D9B-FEF5-40F2-BFDB-E4E0B625EE0D}" type="datetimeFigureOut">
              <a:rPr lang="id-ID" smtClean="0"/>
              <a:t>25/09/2016</a:t>
            </a:fld>
            <a:endParaRPr lang="id-ID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64B2036-DDAF-4378-A51D-36F900AE4900}" type="slidenum">
              <a:rPr lang="id-ID" smtClean="0"/>
              <a:t>‹#›</a:t>
            </a:fld>
            <a:endParaRPr lang="id-ID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A2D9B-FEF5-40F2-BFDB-E4E0B625EE0D}" type="datetimeFigureOut">
              <a:rPr lang="id-ID" smtClean="0"/>
              <a:t>25/09/2016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2036-DDAF-4378-A51D-36F900AE4900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A2D9B-FEF5-40F2-BFDB-E4E0B625EE0D}" type="datetimeFigureOut">
              <a:rPr lang="id-ID" smtClean="0"/>
              <a:t>25/09/2016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2036-DDAF-4378-A51D-36F900AE4900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A2D9B-FEF5-40F2-BFDB-E4E0B625EE0D}" type="datetimeFigureOut">
              <a:rPr lang="id-ID" smtClean="0"/>
              <a:t>25/09/2016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2036-DDAF-4378-A51D-36F900AE4900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A2D9B-FEF5-40F2-BFDB-E4E0B625EE0D}" type="datetimeFigureOut">
              <a:rPr lang="id-ID" smtClean="0"/>
              <a:t>25/09/2016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2036-DDAF-4378-A51D-36F900AE4900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A2D9B-FEF5-40F2-BFDB-E4E0B625EE0D}" type="datetimeFigureOut">
              <a:rPr lang="id-ID" smtClean="0"/>
              <a:t>25/09/2016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2036-DDAF-4378-A51D-36F900AE4900}" type="slidenum">
              <a:rPr lang="id-ID" smtClean="0"/>
              <a:t>‹#›</a:t>
            </a:fld>
            <a:endParaRPr lang="id-ID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A2D9B-FEF5-40F2-BFDB-E4E0B625EE0D}" type="datetimeFigureOut">
              <a:rPr lang="id-ID" smtClean="0"/>
              <a:t>25/09/2016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2036-DDAF-4378-A51D-36F900AE4900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A2D9B-FEF5-40F2-BFDB-E4E0B625EE0D}" type="datetimeFigureOut">
              <a:rPr lang="id-ID" smtClean="0"/>
              <a:t>25/09/2016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2036-DDAF-4378-A51D-36F900AE4900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A2D9B-FEF5-40F2-BFDB-E4E0B625EE0D}" type="datetimeFigureOut">
              <a:rPr lang="id-ID" smtClean="0"/>
              <a:t>25/09/2016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2036-DDAF-4378-A51D-36F900AE4900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A2D9B-FEF5-40F2-BFDB-E4E0B625EE0D}" type="datetimeFigureOut">
              <a:rPr lang="id-ID" smtClean="0"/>
              <a:t>25/09/2016</a:t>
            </a:fld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2036-DDAF-4378-A51D-36F900AE4900}" type="slidenum">
              <a:rPr lang="id-ID" smtClean="0"/>
              <a:t>‹#›</a:t>
            </a:fld>
            <a:endParaRPr lang="id-ID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A2D9B-FEF5-40F2-BFDB-E4E0B625EE0D}" type="datetimeFigureOut">
              <a:rPr lang="id-ID" smtClean="0"/>
              <a:t>25/09/2016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2036-DDAF-4378-A51D-36F900AE4900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E9EA2D9B-FEF5-40F2-BFDB-E4E0B625EE0D}" type="datetimeFigureOut">
              <a:rPr lang="id-ID" smtClean="0"/>
              <a:t>25/09/2016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864B2036-DDAF-4378-A51D-36F900AE4900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16016" y="188640"/>
            <a:ext cx="3313355" cy="1702160"/>
          </a:xfrm>
        </p:spPr>
        <p:txBody>
          <a:bodyPr/>
          <a:lstStyle/>
          <a:p>
            <a:r>
              <a:rPr lang="id-ID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Perpindahan Kalor</a:t>
            </a:r>
            <a:endParaRPr lang="id-ID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id-ID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Quiz 1</a:t>
            </a:r>
          </a:p>
          <a:p>
            <a:r>
              <a:rPr lang="id-ID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26 </a:t>
            </a:r>
            <a:r>
              <a:rPr lang="id-ID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September 2016</a:t>
            </a:r>
          </a:p>
          <a:p>
            <a:endParaRPr lang="id-ID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id-ID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By Retno Ringgani, S.T., M.Eng</a:t>
            </a:r>
            <a:endParaRPr lang="id-ID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68008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764704"/>
            <a:ext cx="7848872" cy="5688632"/>
          </a:xfrm>
        </p:spPr>
        <p:txBody>
          <a:bodyPr>
            <a:normAutofit fontScale="92500" lnSpcReduction="20000"/>
          </a:bodyPr>
          <a:lstStyle/>
          <a:p>
            <a:pPr marL="525780" indent="-457200" algn="just">
              <a:buAutoNum type="arabicPeriod"/>
            </a:pPr>
            <a:r>
              <a:rPr lang="id-ID" dirty="0" smtClean="0">
                <a:latin typeface="Arial" pitchFamily="34" charset="0"/>
                <a:cs typeface="Arial" pitchFamily="34" charset="0"/>
              </a:rPr>
              <a:t>Sebuah dinding furnace terdiri dari 4 lapisan , lapisan 1 batu tahan api (k=1,9 Btu/jam.ft.oF) setebal 8 inchi, lapisan 2 bata penyekat (k=0,8 Btu/jam ftoF) setebal 5 inchi, lapisan 3 bata isolasi (k=0,15 Btu/jam ftoF) seebal 3 inchi, lapisan 4 lapisan pelidung (k=0,022 btu/jam ft.oF) setebal 0,25 inchi. Suhu dalam furnace 1800oF dan suhu udara luar atau lingkungan 90oF, koefisien perpindahan panas konveksi dinding dalam dan luar adalah 90 Btu/jam ft2.oF dan 6 Btu/jam ft2.oF. Tanur berbentuk bidang datar.</a:t>
            </a:r>
          </a:p>
          <a:p>
            <a:pPr marL="68580" indent="0" algn="just">
              <a:buNone/>
            </a:pPr>
            <a:r>
              <a:rPr lang="id-ID" dirty="0" smtClean="0">
                <a:latin typeface="Arial" pitchFamily="34" charset="0"/>
                <a:cs typeface="Arial" pitchFamily="34" charset="0"/>
              </a:rPr>
              <a:t>      a. Gambarkan skema atau rangkaian dinding furnace </a:t>
            </a:r>
          </a:p>
          <a:p>
            <a:pPr marL="68580" indent="0" algn="just">
              <a:buNone/>
            </a:pPr>
            <a:r>
              <a:rPr lang="id-ID" dirty="0">
                <a:latin typeface="Arial" pitchFamily="34" charset="0"/>
                <a:cs typeface="Arial" pitchFamily="34" charset="0"/>
              </a:rPr>
              <a:t>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         dan jaringan aliran panasnya?</a:t>
            </a:r>
          </a:p>
          <a:p>
            <a:pPr marL="68580" indent="0" algn="just">
              <a:buNone/>
            </a:pPr>
            <a:r>
              <a:rPr lang="id-ID" dirty="0">
                <a:latin typeface="Arial" pitchFamily="34" charset="0"/>
                <a:cs typeface="Arial" pitchFamily="34" charset="0"/>
              </a:rPr>
              <a:t>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     b. Hitunglah koefisien perpindahan panas menyeluruh?</a:t>
            </a:r>
          </a:p>
          <a:p>
            <a:pPr marL="68580" indent="0" algn="just">
              <a:buNone/>
            </a:pPr>
            <a:r>
              <a:rPr lang="id-ID" dirty="0">
                <a:latin typeface="Arial" pitchFamily="34" charset="0"/>
                <a:cs typeface="Arial" pitchFamily="34" charset="0"/>
              </a:rPr>
              <a:t>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     c. Hitunglah laju kerugian panas persatuan luas dinding  </a:t>
            </a:r>
          </a:p>
          <a:p>
            <a:pPr marL="68580" indent="0" algn="just">
              <a:buNone/>
            </a:pPr>
            <a:r>
              <a:rPr lang="id-ID" dirty="0">
                <a:latin typeface="Arial" pitchFamily="34" charset="0"/>
                <a:cs typeface="Arial" pitchFamily="34" charset="0"/>
              </a:rPr>
              <a:t>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         furnace tersebut</a:t>
            </a:r>
          </a:p>
          <a:p>
            <a:pPr marL="68580" indent="0" algn="just">
              <a:buNone/>
            </a:pPr>
            <a:r>
              <a:rPr lang="id-ID" dirty="0">
                <a:latin typeface="Arial" pitchFamily="34" charset="0"/>
                <a:cs typeface="Arial" pitchFamily="34" charset="0"/>
              </a:rPr>
              <a:t>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     d. Hitunglah suhu dinding dalam dan suhu dinding luar </a:t>
            </a:r>
          </a:p>
          <a:p>
            <a:pPr marL="68580" indent="0" algn="just">
              <a:buNone/>
            </a:pPr>
            <a:r>
              <a:rPr lang="id-ID" dirty="0">
                <a:latin typeface="Arial" pitchFamily="34" charset="0"/>
                <a:cs typeface="Arial" pitchFamily="34" charset="0"/>
              </a:rPr>
              <a:t>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          furnace tersebut?</a:t>
            </a:r>
          </a:p>
          <a:p>
            <a:pPr marL="68580" indent="0" algn="just">
              <a:buNone/>
            </a:pPr>
            <a:endParaRPr lang="id-ID" dirty="0" smtClean="0">
              <a:latin typeface="Arial" pitchFamily="34" charset="0"/>
              <a:cs typeface="Arial" pitchFamily="34" charset="0"/>
            </a:endParaRPr>
          </a:p>
          <a:p>
            <a:pPr marL="525780" indent="-457200" algn="just">
              <a:buAutoNum type="arabicPeriod"/>
            </a:pPr>
            <a:endParaRPr lang="id-ID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85406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836712"/>
            <a:ext cx="7272808" cy="5256584"/>
          </a:xfrm>
        </p:spPr>
        <p:txBody>
          <a:bodyPr>
            <a:normAutofit fontScale="92500" lnSpcReduction="10000"/>
          </a:bodyPr>
          <a:lstStyle/>
          <a:p>
            <a:pPr marL="68580" indent="0" algn="just">
              <a:buNone/>
            </a:pPr>
            <a:r>
              <a:rPr lang="id-ID" dirty="0" smtClean="0">
                <a:latin typeface="Arial" pitchFamily="34" charset="0"/>
                <a:cs typeface="Arial" pitchFamily="34" charset="0"/>
              </a:rPr>
              <a:t>Sebuah pipa dari baja (k=47 W/moC) digunakan untuk mengalirkan fluida panas sepanjang 30 m. Pipa tersebut berdiameter dalam 5 cm, tebal dinding pipa 3 mm, untuk mengurangi panas yang hilang pipa di isolasi dengan asbes (k=0,25 W/moC) setebal 2 cm dan diisolasi lagi dengan gelas wool (k=0,038 W/moC) setebal 1 cm. Koefisien perpindahan panas konveksi dalam dan luar adalah 300 W/m2oC dan 20 W/m2oC. Suhu fluida panas dalam pipa 85oC dan suhu lingkungan luar 28oC.</a:t>
            </a:r>
          </a:p>
          <a:p>
            <a:pPr marL="525780" indent="-457200" algn="just">
              <a:buAutoNum type="alphaLcPeriod"/>
            </a:pPr>
            <a:r>
              <a:rPr lang="id-ID" dirty="0" smtClean="0">
                <a:latin typeface="Arial" pitchFamily="34" charset="0"/>
                <a:cs typeface="Arial" pitchFamily="34" charset="0"/>
              </a:rPr>
              <a:t>Gambarkan jaringan </a:t>
            </a:r>
            <a:r>
              <a:rPr lang="id-ID" dirty="0">
                <a:latin typeface="Arial" pitchFamily="34" charset="0"/>
                <a:cs typeface="Arial" pitchFamily="34" charset="0"/>
              </a:rPr>
              <a:t>aliran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panas dan tahanan termal pada tersebut</a:t>
            </a:r>
          </a:p>
          <a:p>
            <a:pPr marL="525780" indent="-457200" algn="just">
              <a:buAutoNum type="alphaLcPeriod"/>
            </a:pPr>
            <a:r>
              <a:rPr lang="id-ID" dirty="0" smtClean="0">
                <a:latin typeface="Arial" pitchFamily="34" charset="0"/>
                <a:cs typeface="Arial" pitchFamily="34" charset="0"/>
              </a:rPr>
              <a:t>Hitunglah koefisien </a:t>
            </a:r>
            <a:r>
              <a:rPr lang="id-ID" dirty="0">
                <a:latin typeface="Arial" pitchFamily="34" charset="0"/>
                <a:cs typeface="Arial" pitchFamily="34" charset="0"/>
              </a:rPr>
              <a:t>perpindahan panas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menyeluruh</a:t>
            </a:r>
          </a:p>
          <a:p>
            <a:pPr marL="68580" indent="0" algn="just">
              <a:buNone/>
            </a:pPr>
            <a:r>
              <a:rPr lang="id-ID" dirty="0" smtClean="0">
                <a:latin typeface="Arial" pitchFamily="34" charset="0"/>
                <a:cs typeface="Arial" pitchFamily="34" charset="0"/>
              </a:rPr>
              <a:t>c</a:t>
            </a:r>
            <a:r>
              <a:rPr lang="id-ID" dirty="0">
                <a:latin typeface="Arial" pitchFamily="34" charset="0"/>
                <a:cs typeface="Arial" pitchFamily="34" charset="0"/>
              </a:rPr>
              <a:t>. Hitunglah laju kerugian panas persatuan luas dinding 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furnace tersebut.</a:t>
            </a:r>
          </a:p>
          <a:p>
            <a:pPr marL="68580" indent="0" algn="just">
              <a:buNone/>
            </a:pPr>
            <a:r>
              <a:rPr lang="id-ID" dirty="0" smtClean="0">
                <a:latin typeface="Arial" pitchFamily="34" charset="0"/>
                <a:cs typeface="Arial" pitchFamily="34" charset="0"/>
              </a:rPr>
              <a:t>d. </a:t>
            </a:r>
            <a:r>
              <a:rPr lang="id-ID" dirty="0">
                <a:latin typeface="Arial" pitchFamily="34" charset="0"/>
                <a:cs typeface="Arial" pitchFamily="34" charset="0"/>
              </a:rPr>
              <a:t>Hitunglah suhu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permukaan luar isolasi?</a:t>
            </a:r>
            <a:endParaRPr lang="id-ID" dirty="0">
              <a:latin typeface="Arial" pitchFamily="34" charset="0"/>
              <a:cs typeface="Arial" pitchFamily="34" charset="0"/>
            </a:endParaRPr>
          </a:p>
          <a:p>
            <a:pPr marL="68580" indent="0" algn="just">
              <a:buNone/>
            </a:pPr>
            <a:endParaRPr lang="id-ID" dirty="0" smtClean="0">
              <a:latin typeface="Arial" pitchFamily="34" charset="0"/>
              <a:cs typeface="Arial" pitchFamily="34" charset="0"/>
            </a:endParaRPr>
          </a:p>
          <a:p>
            <a:pPr marL="68580" indent="0" algn="just">
              <a:buNone/>
            </a:pPr>
            <a:endParaRPr lang="id-ID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086105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840</TotalTime>
  <Words>281</Words>
  <Application>Microsoft Office PowerPoint</Application>
  <PresentationFormat>On-screen Show (4:3)</PresentationFormat>
  <Paragraphs>18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Austin</vt:lpstr>
      <vt:lpstr>Perpindahan Kalor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Perpindahan Kalor</dc:title>
  <dc:creator>Dell</dc:creator>
  <cp:lastModifiedBy>Dell</cp:lastModifiedBy>
  <cp:revision>201</cp:revision>
  <dcterms:created xsi:type="dcterms:W3CDTF">2016-09-02T14:33:44Z</dcterms:created>
  <dcterms:modified xsi:type="dcterms:W3CDTF">2016-09-25T15:47:35Z</dcterms:modified>
</cp:coreProperties>
</file>