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61" r:id="rId2"/>
    <p:sldId id="257" r:id="rId3"/>
    <p:sldId id="262" r:id="rId4"/>
    <p:sldId id="263" r:id="rId5"/>
    <p:sldId id="264" r:id="rId6"/>
    <p:sldId id="265" r:id="rId7"/>
    <p:sldId id="266" r:id="rId8"/>
    <p:sldId id="267" r:id="rId9"/>
    <p:sldId id="268" r:id="rId10"/>
    <p:sldId id="269"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85" autoAdjust="0"/>
    <p:restoredTop sz="94706" autoAdjust="0"/>
  </p:normalViewPr>
  <p:slideViewPr>
    <p:cSldViewPr snapToGrid="0">
      <p:cViewPr varScale="1">
        <p:scale>
          <a:sx n="88" d="100"/>
          <a:sy n="88" d="100"/>
        </p:scale>
        <p:origin x="288" y="72"/>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8/19/2018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8/19/2018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3</a:t>
            </a:fld>
            <a:endParaRPr lang="en-US"/>
          </a:p>
        </p:txBody>
      </p:sp>
    </p:spTree>
    <p:extLst>
      <p:ext uri="{BB962C8B-B14F-4D97-AF65-F5344CB8AC3E}">
        <p14:creationId xmlns:p14="http://schemas.microsoft.com/office/powerpoint/2010/main" val="335584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4</a:t>
            </a:fld>
            <a:endParaRPr lang="en-US"/>
          </a:p>
        </p:txBody>
      </p:sp>
    </p:spTree>
    <p:extLst>
      <p:ext uri="{BB962C8B-B14F-4D97-AF65-F5344CB8AC3E}">
        <p14:creationId xmlns:p14="http://schemas.microsoft.com/office/powerpoint/2010/main" val="71393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5</a:t>
            </a:fld>
            <a:endParaRPr lang="en-US"/>
          </a:p>
        </p:txBody>
      </p:sp>
    </p:spTree>
    <p:extLst>
      <p:ext uri="{BB962C8B-B14F-4D97-AF65-F5344CB8AC3E}">
        <p14:creationId xmlns:p14="http://schemas.microsoft.com/office/powerpoint/2010/main" val="2888876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6</a:t>
            </a:fld>
            <a:endParaRPr lang="en-US"/>
          </a:p>
        </p:txBody>
      </p:sp>
    </p:spTree>
    <p:extLst>
      <p:ext uri="{BB962C8B-B14F-4D97-AF65-F5344CB8AC3E}">
        <p14:creationId xmlns:p14="http://schemas.microsoft.com/office/powerpoint/2010/main" val="814923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7</a:t>
            </a:fld>
            <a:endParaRPr lang="en-US"/>
          </a:p>
        </p:txBody>
      </p:sp>
    </p:spTree>
    <p:extLst>
      <p:ext uri="{BB962C8B-B14F-4D97-AF65-F5344CB8AC3E}">
        <p14:creationId xmlns:p14="http://schemas.microsoft.com/office/powerpoint/2010/main" val="2780050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8</a:t>
            </a:fld>
            <a:endParaRPr lang="en-US"/>
          </a:p>
        </p:txBody>
      </p:sp>
    </p:spTree>
    <p:extLst>
      <p:ext uri="{BB962C8B-B14F-4D97-AF65-F5344CB8AC3E}">
        <p14:creationId xmlns:p14="http://schemas.microsoft.com/office/powerpoint/2010/main" val="1504439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9</a:t>
            </a:fld>
            <a:endParaRPr lang="en-US"/>
          </a:p>
        </p:txBody>
      </p:sp>
    </p:spTree>
    <p:extLst>
      <p:ext uri="{BB962C8B-B14F-4D97-AF65-F5344CB8AC3E}">
        <p14:creationId xmlns:p14="http://schemas.microsoft.com/office/powerpoint/2010/main" val="2702667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10</a:t>
            </a:fld>
            <a:endParaRPr lang="en-US"/>
          </a:p>
        </p:txBody>
      </p:sp>
    </p:spTree>
    <p:extLst>
      <p:ext uri="{BB962C8B-B14F-4D97-AF65-F5344CB8AC3E}">
        <p14:creationId xmlns:p14="http://schemas.microsoft.com/office/powerpoint/2010/main" val="1688217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84A29A4-78C8-47AB-BA06-22CB45938951}" type="datetime1">
              <a:rPr lang="en-US" smtClean="0"/>
              <a:t>8/19/2018</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1ED4ACF-2D82-46F2-A8E9-23963AA34E86}" type="datetime1">
              <a:rPr lang="en-US" smtClean="0"/>
              <a:t>8/19/2018</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E374B5B-21A0-4192-BF4C-38187F1A68D8}" type="datetime1">
              <a:rPr lang="en-US" smtClean="0"/>
              <a:t>8/19/2018</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3B5CF7C-B333-48E1-A4A6-83A3C8B73AC0}" type="datetime1">
              <a:rPr lang="en-US" smtClean="0"/>
              <a:t>8/19/2018</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AE320762-5CBF-4210-AB54-376B091119F8}" type="datetime1">
              <a:rPr lang="en-US" smtClean="0"/>
              <a:t>8/19/2018</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7F0DB371-BF5F-4058-A212-1A908E4D2674}" type="datetime1">
              <a:rPr lang="en-US" smtClean="0"/>
              <a:t>8/19/2018</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60A4083B-90AA-48CF-BAD5-00AA24D7F288}" type="datetime1">
              <a:rPr lang="en-US" smtClean="0"/>
              <a:t>8/19/2018</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F5BAF629-ECA2-4CF3-B790-9D9BDED98269}" type="datetime1">
              <a:rPr lang="en-US" smtClean="0"/>
              <a:pPr/>
              <a:t>8/19/2018</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B51B2453-8663-4C69-AF73-9FD7B1DEC5D0}" type="datetime1">
              <a:rPr lang="en-US" smtClean="0"/>
              <a:pPr/>
              <a:t>8/19/2018</a:t>
            </a:fld>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5018" y="1909346"/>
            <a:ext cx="11022677" cy="3383280"/>
          </a:xfrm>
        </p:spPr>
        <p:txBody>
          <a:bodyPr>
            <a:normAutofit/>
          </a:bodyPr>
          <a:lstStyle/>
          <a:p>
            <a:r>
              <a:rPr lang="en-US" sz="6000" dirty="0" smtClean="0"/>
              <a:t>Technology</a:t>
            </a:r>
            <a:endParaRPr lang="en-US" sz="6000" dirty="0"/>
          </a:p>
        </p:txBody>
      </p:sp>
      <p:sp>
        <p:nvSpPr>
          <p:cNvPr id="3" name="Subtitle 2"/>
          <p:cNvSpPr>
            <a:spLocks noGrp="1"/>
          </p:cNvSpPr>
          <p:nvPr>
            <p:ph type="subTitle" idx="1"/>
          </p:nvPr>
        </p:nvSpPr>
        <p:spPr>
          <a:xfrm>
            <a:off x="798022" y="5432564"/>
            <a:ext cx="10889673" cy="785356"/>
          </a:xfrm>
        </p:spPr>
        <p:txBody>
          <a:bodyPr/>
          <a:lstStyle/>
          <a:p>
            <a:r>
              <a:rPr lang="en-US" dirty="0" err="1" smtClean="0"/>
              <a:t>Sistem</a:t>
            </a:r>
            <a:r>
              <a:rPr lang="en-US" dirty="0" smtClean="0"/>
              <a:t> </a:t>
            </a:r>
            <a:r>
              <a:rPr lang="en-US" dirty="0" err="1" smtClean="0"/>
              <a:t>Informasi</a:t>
            </a:r>
            <a:r>
              <a:rPr lang="en-US" dirty="0" smtClean="0"/>
              <a:t> UPN “Veteran” Yogyakarta</a:t>
            </a:r>
            <a:endParaRPr lang="en-US" dirty="0"/>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182880"/>
            <a:ext cx="10972800" cy="1180408"/>
          </a:xfrm>
        </p:spPr>
        <p:txBody>
          <a:bodyPr/>
          <a:lstStyle/>
          <a:p>
            <a:r>
              <a:rPr lang="en-US" dirty="0" smtClean="0"/>
              <a:t>Socio-technical systems</a:t>
            </a:r>
            <a:endParaRPr lang="en-US" dirty="0"/>
          </a:p>
        </p:txBody>
      </p:sp>
      <p:sp>
        <p:nvSpPr>
          <p:cNvPr id="3" name="Content Placeholder 2"/>
          <p:cNvSpPr>
            <a:spLocks noGrp="1"/>
          </p:cNvSpPr>
          <p:nvPr>
            <p:ph idx="1"/>
          </p:nvPr>
        </p:nvSpPr>
        <p:spPr>
          <a:xfrm>
            <a:off x="615142" y="1363289"/>
            <a:ext cx="10972800" cy="770311"/>
          </a:xfrm>
        </p:spPr>
        <p:txBody>
          <a:bodyPr/>
          <a:lstStyle/>
          <a:p>
            <a:pPr algn="just"/>
            <a:r>
              <a:rPr lang="en-US" dirty="0" smtClean="0"/>
              <a:t>Organizational choice the argument that work design is not determined by technology, and that the technical system does not determine the social system.</a:t>
            </a:r>
          </a:p>
          <a:p>
            <a:pPr algn="just"/>
            <a:endParaRPr lang="en-US" dirty="0" smtClean="0"/>
          </a:p>
          <a:p>
            <a:pPr algn="just"/>
            <a:endParaRPr lang="en-US" dirty="0" smtClean="0"/>
          </a:p>
          <a:p>
            <a:pPr algn="just"/>
            <a:endParaRPr lang="en-US" dirty="0"/>
          </a:p>
          <a:p>
            <a:pPr algn="just"/>
            <a:endParaRPr lang="en-US" dirty="0"/>
          </a:p>
        </p:txBody>
      </p:sp>
      <p:sp>
        <p:nvSpPr>
          <p:cNvPr id="5" name="Title 1"/>
          <p:cNvSpPr txBox="1">
            <a:spLocks/>
          </p:cNvSpPr>
          <p:nvPr/>
        </p:nvSpPr>
        <p:spPr>
          <a:xfrm>
            <a:off x="615142" y="2136066"/>
            <a:ext cx="10972800" cy="492834"/>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r>
              <a:rPr lang="en-US" dirty="0" smtClean="0"/>
              <a:t>Team versus lean : competing socio-technical paradigms</a:t>
            </a:r>
            <a:endParaRPr lang="en-US" dirty="0"/>
          </a:p>
        </p:txBody>
      </p:sp>
      <p:sp>
        <p:nvSpPr>
          <p:cNvPr id="6" name="Content Placeholder 2"/>
          <p:cNvSpPr txBox="1">
            <a:spLocks/>
          </p:cNvSpPr>
          <p:nvPr/>
        </p:nvSpPr>
        <p:spPr>
          <a:xfrm>
            <a:off x="615142" y="2628900"/>
            <a:ext cx="10972800" cy="3276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pPr algn="just"/>
            <a:r>
              <a:rPr lang="en-US" dirty="0" smtClean="0"/>
              <a:t>Lean production a manufacturing method which combines machines pacing, work standardization, just in time materials flow, continuous improvement, problem solving teams, and powerful supervision.</a:t>
            </a:r>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a:p>
        </p:txBody>
      </p:sp>
      <p:pic>
        <p:nvPicPr>
          <p:cNvPr id="7" name="Picture 6"/>
          <p:cNvPicPr>
            <a:picLocks noChangeAspect="1"/>
          </p:cNvPicPr>
          <p:nvPr/>
        </p:nvPicPr>
        <p:blipFill>
          <a:blip r:embed="rId3"/>
          <a:stretch>
            <a:fillRect/>
          </a:stretch>
        </p:blipFill>
        <p:spPr>
          <a:xfrm>
            <a:off x="787400" y="3521075"/>
            <a:ext cx="10800542" cy="2152650"/>
          </a:xfrm>
          <a:prstGeom prst="rect">
            <a:avLst/>
          </a:prstGeom>
        </p:spPr>
      </p:pic>
    </p:spTree>
    <p:extLst>
      <p:ext uri="{BB962C8B-B14F-4D97-AF65-F5344CB8AC3E}">
        <p14:creationId xmlns:p14="http://schemas.microsoft.com/office/powerpoint/2010/main" val="3317016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5" name="Content Placeholder 2"/>
          <p:cNvSpPr>
            <a:spLocks noGrp="1"/>
          </p:cNvSpPr>
          <p:nvPr>
            <p:ph idx="1"/>
          </p:nvPr>
        </p:nvSpPr>
        <p:spPr>
          <a:xfrm>
            <a:off x="1295400" y="1981201"/>
            <a:ext cx="9601200" cy="3809999"/>
          </a:xfrm>
        </p:spPr>
        <p:txBody>
          <a:bodyPr/>
          <a:lstStyle/>
          <a:p>
            <a:r>
              <a:rPr lang="en-US" dirty="0" err="1" smtClean="0"/>
              <a:t>Huczynski</a:t>
            </a:r>
            <a:r>
              <a:rPr lang="en-US" dirty="0" smtClean="0"/>
              <a:t>, Buchanan, 2013 , </a:t>
            </a:r>
            <a:r>
              <a:rPr lang="en-US" i="1" dirty="0" smtClean="0"/>
              <a:t>Organizational </a:t>
            </a:r>
            <a:r>
              <a:rPr lang="en-US" i="1" dirty="0" err="1" smtClean="0"/>
              <a:t>Behaviour</a:t>
            </a:r>
            <a:r>
              <a:rPr lang="en-US" i="1" dirty="0" smtClean="0"/>
              <a:t>, </a:t>
            </a:r>
            <a:r>
              <a:rPr lang="en-US" dirty="0" smtClean="0"/>
              <a:t>Pearson</a:t>
            </a:r>
          </a:p>
          <a:p>
            <a:r>
              <a:rPr lang="en-US" dirty="0" err="1" smtClean="0"/>
              <a:t>Umam</a:t>
            </a:r>
            <a:r>
              <a:rPr lang="en-US" dirty="0" smtClean="0"/>
              <a:t>, </a:t>
            </a:r>
            <a:r>
              <a:rPr lang="en-US" dirty="0" err="1" smtClean="0"/>
              <a:t>Khaerul</a:t>
            </a:r>
            <a:r>
              <a:rPr lang="en-US" dirty="0" smtClean="0"/>
              <a:t>, 2012, </a:t>
            </a:r>
            <a:r>
              <a:rPr lang="en-US" i="1" dirty="0" err="1" smtClean="0"/>
              <a:t>Manajemen</a:t>
            </a:r>
            <a:r>
              <a:rPr lang="en-US" i="1" dirty="0" smtClean="0"/>
              <a:t> </a:t>
            </a:r>
            <a:r>
              <a:rPr lang="en-US" i="1" dirty="0" err="1" smtClean="0"/>
              <a:t>Organisasi</a:t>
            </a:r>
            <a:r>
              <a:rPr lang="en-US" dirty="0" smtClean="0"/>
              <a:t>, </a:t>
            </a:r>
            <a:r>
              <a:rPr lang="en-US" dirty="0" err="1" smtClean="0"/>
              <a:t>Pustaka</a:t>
            </a:r>
            <a:r>
              <a:rPr lang="en-US" dirty="0" smtClean="0"/>
              <a:t> </a:t>
            </a:r>
            <a:r>
              <a:rPr lang="en-US" dirty="0" err="1" smtClean="0"/>
              <a:t>Setia</a:t>
            </a:r>
            <a:r>
              <a:rPr lang="en-US" dirty="0" smtClean="0"/>
              <a:t>.</a:t>
            </a:r>
          </a:p>
          <a:p>
            <a:r>
              <a:rPr lang="en-US" dirty="0" err="1" smtClean="0"/>
              <a:t>Wardiah</a:t>
            </a:r>
            <a:r>
              <a:rPr lang="en-US" dirty="0" smtClean="0"/>
              <a:t>, Mia </a:t>
            </a:r>
            <a:r>
              <a:rPr lang="en-US" dirty="0" err="1" smtClean="0"/>
              <a:t>Lasmi</a:t>
            </a:r>
            <a:r>
              <a:rPr lang="en-US" dirty="0" smtClean="0"/>
              <a:t>, </a:t>
            </a:r>
            <a:r>
              <a:rPr lang="en-US" i="1" dirty="0" err="1" smtClean="0"/>
              <a:t>Teori</a:t>
            </a:r>
            <a:r>
              <a:rPr lang="en-US" i="1" dirty="0" smtClean="0"/>
              <a:t> </a:t>
            </a:r>
            <a:r>
              <a:rPr lang="en-US" i="1" dirty="0" err="1" smtClean="0"/>
              <a:t>perilaku</a:t>
            </a:r>
            <a:r>
              <a:rPr lang="en-US" i="1" dirty="0" smtClean="0"/>
              <a:t> </a:t>
            </a:r>
            <a:r>
              <a:rPr lang="en-US" i="1" dirty="0" err="1" smtClean="0"/>
              <a:t>dan</a:t>
            </a:r>
            <a:r>
              <a:rPr lang="en-US" i="1" dirty="0" smtClean="0"/>
              <a:t> </a:t>
            </a:r>
            <a:r>
              <a:rPr lang="en-US" i="1" dirty="0" err="1" smtClean="0"/>
              <a:t>budaya</a:t>
            </a:r>
            <a:r>
              <a:rPr lang="en-US" i="1" dirty="0" smtClean="0"/>
              <a:t> </a:t>
            </a:r>
            <a:r>
              <a:rPr lang="en-US" i="1" dirty="0" err="1" smtClean="0"/>
              <a:t>organisasi</a:t>
            </a:r>
            <a:r>
              <a:rPr lang="en-US" dirty="0" smtClean="0"/>
              <a:t>, </a:t>
            </a:r>
            <a:r>
              <a:rPr lang="en-US" dirty="0" err="1" smtClean="0"/>
              <a:t>Pustaka</a:t>
            </a:r>
            <a:r>
              <a:rPr lang="en-US" dirty="0" smtClean="0"/>
              <a:t> </a:t>
            </a:r>
            <a:r>
              <a:rPr lang="en-US" dirty="0" err="1" smtClean="0"/>
              <a:t>Setia</a:t>
            </a:r>
            <a:r>
              <a:rPr lang="en-US" dirty="0" smtClean="0"/>
              <a:t>.</a:t>
            </a:r>
            <a:endParaRPr lang="en-US" dirty="0"/>
          </a:p>
        </p:txBody>
      </p:sp>
    </p:spTree>
    <p:extLst>
      <p:ext uri="{BB962C8B-B14F-4D97-AF65-F5344CB8AC3E}">
        <p14:creationId xmlns:p14="http://schemas.microsoft.com/office/powerpoint/2010/main" val="1933263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182880"/>
            <a:ext cx="10972800" cy="1180408"/>
          </a:xfrm>
        </p:spPr>
        <p:txBody>
          <a:bodyPr/>
          <a:lstStyle/>
          <a:p>
            <a:r>
              <a:rPr lang="en-US" dirty="0" smtClean="0"/>
              <a:t>Why study technology</a:t>
            </a:r>
            <a:endParaRPr lang="en-US" dirty="0"/>
          </a:p>
        </p:txBody>
      </p:sp>
      <p:sp>
        <p:nvSpPr>
          <p:cNvPr id="3" name="Content Placeholder 2"/>
          <p:cNvSpPr>
            <a:spLocks noGrp="1"/>
          </p:cNvSpPr>
          <p:nvPr>
            <p:ph idx="1"/>
          </p:nvPr>
        </p:nvSpPr>
        <p:spPr>
          <a:xfrm>
            <a:off x="615142" y="1363289"/>
            <a:ext cx="10972800" cy="4427912"/>
          </a:xfrm>
        </p:spPr>
        <p:txBody>
          <a:bodyPr/>
          <a:lstStyle/>
          <a:p>
            <a:pPr algn="just"/>
            <a:r>
              <a:rPr lang="en-US" dirty="0" smtClean="0"/>
              <a:t>Technological innovation is one of the key features of contemporary society. It affects :</a:t>
            </a:r>
          </a:p>
          <a:p>
            <a:pPr algn="just"/>
            <a:r>
              <a:rPr lang="en-US" dirty="0" smtClean="0"/>
              <a:t>Communication</a:t>
            </a:r>
          </a:p>
          <a:p>
            <a:pPr algn="just"/>
            <a:r>
              <a:rPr lang="en-US" dirty="0" smtClean="0"/>
              <a:t>Trading</a:t>
            </a:r>
          </a:p>
          <a:p>
            <a:pPr algn="just"/>
            <a:r>
              <a:rPr lang="en-US" dirty="0" smtClean="0"/>
              <a:t>Travelling</a:t>
            </a:r>
          </a:p>
          <a:p>
            <a:pPr algn="just"/>
            <a:r>
              <a:rPr lang="en-US" dirty="0" smtClean="0"/>
              <a:t>Job recruitment</a:t>
            </a:r>
          </a:p>
          <a:p>
            <a:pPr algn="just"/>
            <a:r>
              <a:rPr lang="en-US" dirty="0" smtClean="0"/>
              <a:t>Leisure time</a:t>
            </a:r>
          </a:p>
          <a:p>
            <a:pPr algn="just"/>
            <a:r>
              <a:rPr lang="en-US" dirty="0" smtClean="0"/>
              <a:t>Security</a:t>
            </a:r>
          </a:p>
          <a:p>
            <a:pPr algn="just"/>
            <a:r>
              <a:rPr lang="en-US" dirty="0" err="1" smtClean="0"/>
              <a:t>etc</a:t>
            </a:r>
            <a:endParaRPr lang="en-US" dirty="0" smtClean="0"/>
          </a:p>
          <a:p>
            <a:pPr algn="just"/>
            <a:endParaRPr lang="en-US" dirty="0" smtClean="0"/>
          </a:p>
          <a:p>
            <a:pPr algn="just"/>
            <a:endParaRPr lang="en-US" dirty="0"/>
          </a:p>
          <a:p>
            <a:pPr algn="just"/>
            <a:endParaRPr lang="en-US" dirty="0"/>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182880"/>
            <a:ext cx="10972800" cy="1180408"/>
          </a:xfrm>
        </p:spPr>
        <p:txBody>
          <a:bodyPr/>
          <a:lstStyle/>
          <a:p>
            <a:r>
              <a:rPr lang="en-US" dirty="0" smtClean="0"/>
              <a:t>Why technology predictions are often false</a:t>
            </a:r>
            <a:endParaRPr lang="en-US" dirty="0"/>
          </a:p>
        </p:txBody>
      </p:sp>
      <p:sp>
        <p:nvSpPr>
          <p:cNvPr id="3" name="Content Placeholder 2"/>
          <p:cNvSpPr>
            <a:spLocks noGrp="1"/>
          </p:cNvSpPr>
          <p:nvPr>
            <p:ph idx="1"/>
          </p:nvPr>
        </p:nvSpPr>
        <p:spPr>
          <a:xfrm>
            <a:off x="615142" y="1363289"/>
            <a:ext cx="10972800" cy="4427912"/>
          </a:xfrm>
        </p:spPr>
        <p:txBody>
          <a:bodyPr/>
          <a:lstStyle/>
          <a:p>
            <a:pPr algn="just"/>
            <a:r>
              <a:rPr lang="en-US" dirty="0" smtClean="0"/>
              <a:t>Material technology tools, machinery, and equipment that can be seen, touched and heard</a:t>
            </a:r>
          </a:p>
          <a:p>
            <a:pPr algn="just"/>
            <a:endParaRPr lang="en-US" dirty="0"/>
          </a:p>
          <a:p>
            <a:pPr algn="just"/>
            <a:r>
              <a:rPr lang="en-US" dirty="0" smtClean="0"/>
              <a:t>Social technology the methods which order the behavior and relationships of people in systematic, purposive ways through structures of coordination, control motivation, and reward</a:t>
            </a:r>
          </a:p>
          <a:p>
            <a:pPr algn="just"/>
            <a:endParaRPr lang="en-US" dirty="0" smtClean="0"/>
          </a:p>
          <a:p>
            <a:pPr algn="just"/>
            <a:endParaRPr lang="en-US" dirty="0" smtClean="0"/>
          </a:p>
          <a:p>
            <a:pPr algn="just"/>
            <a:endParaRPr lang="en-US" dirty="0"/>
          </a:p>
          <a:p>
            <a:pPr algn="just"/>
            <a:endParaRPr lang="en-US" dirty="0"/>
          </a:p>
        </p:txBody>
      </p:sp>
      <p:pic>
        <p:nvPicPr>
          <p:cNvPr id="4" name="Picture 3"/>
          <p:cNvPicPr>
            <a:picLocks noChangeAspect="1"/>
          </p:cNvPicPr>
          <p:nvPr/>
        </p:nvPicPr>
        <p:blipFill>
          <a:blip r:embed="rId3"/>
          <a:stretch>
            <a:fillRect/>
          </a:stretch>
        </p:blipFill>
        <p:spPr>
          <a:xfrm>
            <a:off x="615142" y="3173412"/>
            <a:ext cx="10972800" cy="2617789"/>
          </a:xfrm>
          <a:prstGeom prst="rect">
            <a:avLst/>
          </a:prstGeom>
        </p:spPr>
      </p:pic>
    </p:spTree>
    <p:extLst>
      <p:ext uri="{BB962C8B-B14F-4D97-AF65-F5344CB8AC3E}">
        <p14:creationId xmlns:p14="http://schemas.microsoft.com/office/powerpoint/2010/main" val="53930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182880"/>
            <a:ext cx="10972800" cy="1180408"/>
          </a:xfrm>
        </p:spPr>
        <p:txBody>
          <a:bodyPr/>
          <a:lstStyle/>
          <a:p>
            <a:r>
              <a:rPr lang="en-US" dirty="0" smtClean="0"/>
              <a:t>The myth of technological unemployment</a:t>
            </a:r>
            <a:endParaRPr lang="en-US" dirty="0"/>
          </a:p>
        </p:txBody>
      </p:sp>
      <p:sp>
        <p:nvSpPr>
          <p:cNvPr id="3" name="Content Placeholder 2"/>
          <p:cNvSpPr>
            <a:spLocks noGrp="1"/>
          </p:cNvSpPr>
          <p:nvPr>
            <p:ph idx="1"/>
          </p:nvPr>
        </p:nvSpPr>
        <p:spPr>
          <a:xfrm>
            <a:off x="615142" y="1363289"/>
            <a:ext cx="10972800" cy="4427912"/>
          </a:xfrm>
        </p:spPr>
        <p:txBody>
          <a:bodyPr/>
          <a:lstStyle/>
          <a:p>
            <a:pPr algn="just"/>
            <a:r>
              <a:rPr lang="en-US" dirty="0" smtClean="0"/>
              <a:t>Replacement effects process through which intelligent machines, substitute for people at work, leading to unemployment</a:t>
            </a:r>
          </a:p>
          <a:p>
            <a:pPr algn="just"/>
            <a:r>
              <a:rPr lang="en-US" dirty="0" smtClean="0"/>
              <a:t>Compensatory effects processes that delay or defect employment replacement effects, and which lead to the creation of new products and services and new jobs.</a:t>
            </a:r>
          </a:p>
          <a:p>
            <a:pPr algn="just"/>
            <a:endParaRPr lang="en-US" dirty="0"/>
          </a:p>
          <a:p>
            <a:pPr algn="just"/>
            <a:endParaRPr lang="en-US" dirty="0"/>
          </a:p>
        </p:txBody>
      </p:sp>
    </p:spTree>
    <p:extLst>
      <p:ext uri="{BB962C8B-B14F-4D97-AF65-F5344CB8AC3E}">
        <p14:creationId xmlns:p14="http://schemas.microsoft.com/office/powerpoint/2010/main" val="190252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182880"/>
            <a:ext cx="10972800" cy="1180408"/>
          </a:xfrm>
        </p:spPr>
        <p:txBody>
          <a:bodyPr/>
          <a:lstStyle/>
          <a:p>
            <a:r>
              <a:rPr lang="en-US" dirty="0" smtClean="0"/>
              <a:t>The myth of technological deskilling</a:t>
            </a:r>
            <a:endParaRPr lang="en-US" dirty="0"/>
          </a:p>
        </p:txBody>
      </p:sp>
      <p:sp>
        <p:nvSpPr>
          <p:cNvPr id="3" name="Content Placeholder 2"/>
          <p:cNvSpPr>
            <a:spLocks noGrp="1"/>
          </p:cNvSpPr>
          <p:nvPr>
            <p:ph idx="1"/>
          </p:nvPr>
        </p:nvSpPr>
        <p:spPr>
          <a:xfrm>
            <a:off x="615142" y="1363289"/>
            <a:ext cx="10972800" cy="1316411"/>
          </a:xfrm>
        </p:spPr>
        <p:txBody>
          <a:bodyPr/>
          <a:lstStyle/>
          <a:p>
            <a:pPr algn="just"/>
            <a:r>
              <a:rPr lang="en-US" dirty="0" smtClean="0"/>
              <a:t>If technology does not create unemployment, then surely the remaining jobs will be deskilled? The evidence suggests that ‘technological implications’ are not as one dimensional as that. Technology can deskill, but it can also increase the demands on skill and understanding.</a:t>
            </a:r>
          </a:p>
          <a:p>
            <a:pPr algn="just"/>
            <a:endParaRPr lang="en-US" dirty="0"/>
          </a:p>
          <a:p>
            <a:pPr algn="just"/>
            <a:endParaRPr lang="en-US" dirty="0"/>
          </a:p>
        </p:txBody>
      </p:sp>
      <p:sp>
        <p:nvSpPr>
          <p:cNvPr id="4" name="Title 1"/>
          <p:cNvSpPr txBox="1">
            <a:spLocks/>
          </p:cNvSpPr>
          <p:nvPr/>
        </p:nvSpPr>
        <p:spPr>
          <a:xfrm>
            <a:off x="615142" y="2633980"/>
            <a:ext cx="10972800" cy="84582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r>
              <a:rPr lang="en-US" dirty="0" smtClean="0"/>
              <a:t>The development of nonstandard work</a:t>
            </a:r>
            <a:endParaRPr lang="en-US" dirty="0"/>
          </a:p>
        </p:txBody>
      </p:sp>
      <p:sp>
        <p:nvSpPr>
          <p:cNvPr id="5" name="Content Placeholder 2"/>
          <p:cNvSpPr txBox="1">
            <a:spLocks/>
          </p:cNvSpPr>
          <p:nvPr/>
        </p:nvSpPr>
        <p:spPr>
          <a:xfrm>
            <a:off x="615142" y="3632200"/>
            <a:ext cx="10972800" cy="11182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pPr algn="just"/>
            <a:r>
              <a:rPr lang="en-US" dirty="0" smtClean="0"/>
              <a:t>Nonstandard work employment that does not involve a fixed schedule at the same physical location for an extended time.</a:t>
            </a:r>
          </a:p>
          <a:p>
            <a:pPr algn="just"/>
            <a:endParaRPr lang="en-US" dirty="0"/>
          </a:p>
        </p:txBody>
      </p:sp>
    </p:spTree>
    <p:extLst>
      <p:ext uri="{BB962C8B-B14F-4D97-AF65-F5344CB8AC3E}">
        <p14:creationId xmlns:p14="http://schemas.microsoft.com/office/powerpoint/2010/main" val="2477572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182880"/>
            <a:ext cx="10972800" cy="1180408"/>
          </a:xfrm>
        </p:spPr>
        <p:txBody>
          <a:bodyPr/>
          <a:lstStyle/>
          <a:p>
            <a:r>
              <a:rPr lang="en-US" dirty="0" smtClean="0"/>
              <a:t>Web 2.0 : the impact</a:t>
            </a:r>
            <a:endParaRPr lang="en-US" dirty="0"/>
          </a:p>
        </p:txBody>
      </p:sp>
      <p:sp>
        <p:nvSpPr>
          <p:cNvPr id="3" name="Content Placeholder 2"/>
          <p:cNvSpPr>
            <a:spLocks noGrp="1"/>
          </p:cNvSpPr>
          <p:nvPr>
            <p:ph idx="1"/>
          </p:nvPr>
        </p:nvSpPr>
        <p:spPr>
          <a:xfrm>
            <a:off x="615142" y="1363289"/>
            <a:ext cx="10972800" cy="4554911"/>
          </a:xfrm>
        </p:spPr>
        <p:txBody>
          <a:bodyPr/>
          <a:lstStyle/>
          <a:p>
            <a:pPr algn="just"/>
            <a:r>
              <a:rPr lang="en-US" dirty="0" smtClean="0"/>
              <a:t>Web 2.0 technologies internet based information systems that allow high levels of user interaction, such as blogs, wikis (collaborative databases), and social networking.</a:t>
            </a:r>
          </a:p>
          <a:p>
            <a:pPr algn="just"/>
            <a:endParaRPr lang="en-US" dirty="0"/>
          </a:p>
          <a:p>
            <a:pPr algn="just"/>
            <a:endParaRPr lang="en-US" dirty="0"/>
          </a:p>
        </p:txBody>
      </p:sp>
      <p:pic>
        <p:nvPicPr>
          <p:cNvPr id="4" name="Picture 3"/>
          <p:cNvPicPr>
            <a:picLocks noChangeAspect="1"/>
          </p:cNvPicPr>
          <p:nvPr/>
        </p:nvPicPr>
        <p:blipFill>
          <a:blip r:embed="rId3"/>
          <a:stretch>
            <a:fillRect/>
          </a:stretch>
        </p:blipFill>
        <p:spPr>
          <a:xfrm>
            <a:off x="615142" y="1981200"/>
            <a:ext cx="10972800" cy="4152900"/>
          </a:xfrm>
          <a:prstGeom prst="rect">
            <a:avLst/>
          </a:prstGeom>
        </p:spPr>
      </p:pic>
    </p:spTree>
    <p:extLst>
      <p:ext uri="{BB962C8B-B14F-4D97-AF65-F5344CB8AC3E}">
        <p14:creationId xmlns:p14="http://schemas.microsoft.com/office/powerpoint/2010/main" val="3482218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182880"/>
            <a:ext cx="10972800" cy="1180408"/>
          </a:xfrm>
        </p:spPr>
        <p:txBody>
          <a:bodyPr/>
          <a:lstStyle/>
          <a:p>
            <a:r>
              <a:rPr lang="en-US" dirty="0" smtClean="0"/>
              <a:t>Determinism or choice?</a:t>
            </a:r>
            <a:endParaRPr lang="en-US" dirty="0"/>
          </a:p>
        </p:txBody>
      </p:sp>
      <p:sp>
        <p:nvSpPr>
          <p:cNvPr id="3" name="Content Placeholder 2"/>
          <p:cNvSpPr>
            <a:spLocks noGrp="1"/>
          </p:cNvSpPr>
          <p:nvPr>
            <p:ph idx="1"/>
          </p:nvPr>
        </p:nvSpPr>
        <p:spPr>
          <a:xfrm>
            <a:off x="615142" y="1363289"/>
            <a:ext cx="10972800" cy="4554911"/>
          </a:xfrm>
        </p:spPr>
        <p:txBody>
          <a:bodyPr/>
          <a:lstStyle/>
          <a:p>
            <a:pPr algn="just"/>
            <a:r>
              <a:rPr lang="en-US" dirty="0" smtClean="0"/>
              <a:t>Technological determinism the argument that technology explains the nature of jobs, work groupings, hierarchy, skills, values, and attitudes in organizations.</a:t>
            </a:r>
          </a:p>
          <a:p>
            <a:pPr algn="just"/>
            <a:endParaRPr lang="en-US" dirty="0" smtClean="0"/>
          </a:p>
          <a:p>
            <a:pPr algn="just"/>
            <a:endParaRPr lang="en-US" dirty="0"/>
          </a:p>
          <a:p>
            <a:pPr algn="just"/>
            <a:endParaRPr lang="en-US" dirty="0"/>
          </a:p>
        </p:txBody>
      </p:sp>
      <p:pic>
        <p:nvPicPr>
          <p:cNvPr id="5" name="Picture 4"/>
          <p:cNvPicPr>
            <a:picLocks noChangeAspect="1"/>
          </p:cNvPicPr>
          <p:nvPr/>
        </p:nvPicPr>
        <p:blipFill>
          <a:blip r:embed="rId3"/>
          <a:stretch>
            <a:fillRect/>
          </a:stretch>
        </p:blipFill>
        <p:spPr>
          <a:xfrm>
            <a:off x="615142" y="2116744"/>
            <a:ext cx="10972800" cy="3674456"/>
          </a:xfrm>
          <a:prstGeom prst="rect">
            <a:avLst/>
          </a:prstGeom>
        </p:spPr>
      </p:pic>
    </p:spTree>
    <p:extLst>
      <p:ext uri="{BB962C8B-B14F-4D97-AF65-F5344CB8AC3E}">
        <p14:creationId xmlns:p14="http://schemas.microsoft.com/office/powerpoint/2010/main" val="60256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182880"/>
            <a:ext cx="10972800" cy="1180408"/>
          </a:xfrm>
        </p:spPr>
        <p:txBody>
          <a:bodyPr/>
          <a:lstStyle/>
          <a:p>
            <a:r>
              <a:rPr lang="en-US" dirty="0" smtClean="0"/>
              <a:t>Classic studies on work and technology</a:t>
            </a:r>
            <a:endParaRPr lang="en-US" dirty="0"/>
          </a:p>
        </p:txBody>
      </p:sp>
      <p:sp>
        <p:nvSpPr>
          <p:cNvPr id="3" name="Content Placeholder 2"/>
          <p:cNvSpPr>
            <a:spLocks noGrp="1"/>
          </p:cNvSpPr>
          <p:nvPr>
            <p:ph idx="1"/>
          </p:nvPr>
        </p:nvSpPr>
        <p:spPr>
          <a:xfrm>
            <a:off x="615142" y="1363289"/>
            <a:ext cx="10972800" cy="4554911"/>
          </a:xfrm>
        </p:spPr>
        <p:txBody>
          <a:bodyPr/>
          <a:lstStyle/>
          <a:p>
            <a:pPr algn="just"/>
            <a:r>
              <a:rPr lang="en-US" dirty="0" smtClean="0"/>
              <a:t>Characteristics of mass production mechanical pacing of work, no choice of tools or methods, repetitiveness, minute subdivision of product, minimum skill requirements, and surface mental attention.</a:t>
            </a:r>
          </a:p>
          <a:p>
            <a:pPr algn="just"/>
            <a:r>
              <a:rPr lang="en-US" dirty="0" smtClean="0"/>
              <a:t>Job rotation a work design method in which employees are switched from task to task at regular intervals.</a:t>
            </a:r>
          </a:p>
          <a:p>
            <a:pPr algn="just"/>
            <a:r>
              <a:rPr lang="en-US" dirty="0" smtClean="0"/>
              <a:t>Job enlargement a work design method in which tasks are combined to widen the scope of a job.</a:t>
            </a:r>
          </a:p>
          <a:p>
            <a:pPr algn="just"/>
            <a:r>
              <a:rPr lang="en-US" dirty="0" smtClean="0"/>
              <a:t>Autonomous work group or team a group or team allocated to a significant segment, of the workflow, with discretion over how their work will be carried out.</a:t>
            </a:r>
          </a:p>
          <a:p>
            <a:pPr algn="just"/>
            <a:r>
              <a:rPr lang="en-US" dirty="0" smtClean="0"/>
              <a:t>System something that functions through the interdependence of its component parts</a:t>
            </a:r>
          </a:p>
          <a:p>
            <a:pPr algn="just"/>
            <a:r>
              <a:rPr lang="en-US" dirty="0" smtClean="0"/>
              <a:t>Open system a system that interacts, in a purposive way, with its external environment in order to survive.</a:t>
            </a:r>
          </a:p>
          <a:p>
            <a:pPr algn="just"/>
            <a:endParaRPr lang="en-US" dirty="0" smtClean="0"/>
          </a:p>
          <a:p>
            <a:pPr algn="just"/>
            <a:endParaRPr lang="en-US" dirty="0"/>
          </a:p>
          <a:p>
            <a:pPr algn="just"/>
            <a:endParaRPr lang="en-US" dirty="0"/>
          </a:p>
        </p:txBody>
      </p:sp>
    </p:spTree>
    <p:extLst>
      <p:ext uri="{BB962C8B-B14F-4D97-AF65-F5344CB8AC3E}">
        <p14:creationId xmlns:p14="http://schemas.microsoft.com/office/powerpoint/2010/main" val="3748818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182880"/>
            <a:ext cx="10972800" cy="1180408"/>
          </a:xfrm>
        </p:spPr>
        <p:txBody>
          <a:bodyPr/>
          <a:lstStyle/>
          <a:p>
            <a:r>
              <a:rPr lang="en-US" dirty="0" smtClean="0"/>
              <a:t>Socio-technical systems</a:t>
            </a:r>
            <a:endParaRPr lang="en-US" dirty="0"/>
          </a:p>
        </p:txBody>
      </p:sp>
      <p:sp>
        <p:nvSpPr>
          <p:cNvPr id="3" name="Content Placeholder 2"/>
          <p:cNvSpPr>
            <a:spLocks noGrp="1"/>
          </p:cNvSpPr>
          <p:nvPr>
            <p:ph idx="1"/>
          </p:nvPr>
        </p:nvSpPr>
        <p:spPr>
          <a:xfrm>
            <a:off x="615142" y="1363289"/>
            <a:ext cx="10972800" cy="4554911"/>
          </a:xfrm>
        </p:spPr>
        <p:txBody>
          <a:bodyPr/>
          <a:lstStyle/>
          <a:p>
            <a:pPr algn="just"/>
            <a:r>
              <a:rPr lang="en-US" dirty="0" smtClean="0"/>
              <a:t>Socio-technical system </a:t>
            </a:r>
            <a:r>
              <a:rPr lang="en-US" dirty="0" err="1" smtClean="0"/>
              <a:t>system</a:t>
            </a:r>
            <a:r>
              <a:rPr lang="en-US" dirty="0" smtClean="0"/>
              <a:t> which has both a material technology (machinery, equipment) and a social organization (job specifications, management structure)</a:t>
            </a:r>
          </a:p>
          <a:p>
            <a:pPr algn="just"/>
            <a:endParaRPr lang="en-US" dirty="0" smtClean="0"/>
          </a:p>
          <a:p>
            <a:pPr algn="just"/>
            <a:endParaRPr lang="en-US" dirty="0" smtClean="0"/>
          </a:p>
          <a:p>
            <a:pPr algn="just"/>
            <a:endParaRPr lang="en-US" dirty="0"/>
          </a:p>
          <a:p>
            <a:pPr algn="just"/>
            <a:endParaRPr lang="en-US" dirty="0"/>
          </a:p>
        </p:txBody>
      </p:sp>
      <p:pic>
        <p:nvPicPr>
          <p:cNvPr id="4" name="Picture 3"/>
          <p:cNvPicPr>
            <a:picLocks noChangeAspect="1"/>
          </p:cNvPicPr>
          <p:nvPr/>
        </p:nvPicPr>
        <p:blipFill>
          <a:blip r:embed="rId3"/>
          <a:stretch>
            <a:fillRect/>
          </a:stretch>
        </p:blipFill>
        <p:spPr>
          <a:xfrm>
            <a:off x="825500" y="1930400"/>
            <a:ext cx="10762442" cy="3987799"/>
          </a:xfrm>
          <a:prstGeom prst="rect">
            <a:avLst/>
          </a:prstGeom>
        </p:spPr>
      </p:pic>
    </p:spTree>
    <p:extLst>
      <p:ext uri="{BB962C8B-B14F-4D97-AF65-F5344CB8AC3E}">
        <p14:creationId xmlns:p14="http://schemas.microsoft.com/office/powerpoint/2010/main" val="85133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diamond grid presentation (widescreen)</Template>
  <TotalTime>162</TotalTime>
  <Words>548</Words>
  <Application>Microsoft Office PowerPoint</Application>
  <PresentationFormat>Widescreen</PresentationFormat>
  <Paragraphs>64</Paragraphs>
  <Slides>11</Slides>
  <Notes>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Diamond Grid 16x9</vt:lpstr>
      <vt:lpstr>Technology</vt:lpstr>
      <vt:lpstr>Why study technology</vt:lpstr>
      <vt:lpstr>Why technology predictions are often false</vt:lpstr>
      <vt:lpstr>The myth of technological unemployment</vt:lpstr>
      <vt:lpstr>The myth of technological deskilling</vt:lpstr>
      <vt:lpstr>Web 2.0 : the impact</vt:lpstr>
      <vt:lpstr>Determinism or choice?</vt:lpstr>
      <vt:lpstr>Classic studies on work and technology</vt:lpstr>
      <vt:lpstr>Socio-technical systems</vt:lpstr>
      <vt:lpstr>Socio-technical systems</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Hari Prapcoyo</dc:creator>
  <cp:lastModifiedBy>Hari Prapcoyo</cp:lastModifiedBy>
  <cp:revision>25</cp:revision>
  <dcterms:created xsi:type="dcterms:W3CDTF">2018-07-28T17:33:13Z</dcterms:created>
  <dcterms:modified xsi:type="dcterms:W3CDTF">2018-08-19T14:04:41Z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