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5" r:id="rId19"/>
    <p:sldId id="276" r:id="rId20"/>
    <p:sldId id="278" r:id="rId21"/>
    <p:sldId id="279" r:id="rId22"/>
    <p:sldId id="280" r:id="rId23"/>
    <p:sldId id="281" r:id="rId24"/>
    <p:sldId id="274" r:id="rId25"/>
    <p:sldId id="277" r:id="rId2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0479AAD-9131-4D4A-85D2-F84ADE27C267}" type="datetimeFigureOut">
              <a:rPr lang="id-ID" smtClean="0"/>
              <a:t>07/02/2017</a:t>
            </a:fld>
            <a:endParaRPr lang="id-ID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07/02/2017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07/02/2017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07/02/2017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07/02/2017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07/02/2017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07/02/2017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07/02/2017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07/02/2017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07/02/2017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79AAD-9131-4D4A-85D2-F84ADE27C267}" type="datetimeFigureOut">
              <a:rPr lang="id-ID" smtClean="0"/>
              <a:t>07/02/2017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0479AAD-9131-4D4A-85D2-F84ADE27C267}" type="datetimeFigureOut">
              <a:rPr lang="id-ID" smtClean="0"/>
              <a:t>07/02/2017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FDD4DC4-6B24-402A-96B7-E8AC7546102C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16016" y="260648"/>
            <a:ext cx="3313355" cy="1702160"/>
          </a:xfrm>
        </p:spPr>
        <p:txBody>
          <a:bodyPr>
            <a:normAutofit fontScale="90000"/>
          </a:bodyPr>
          <a:lstStyle/>
          <a:p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Penyimpanan dan Transportasi Bahan</a:t>
            </a:r>
            <a:endParaRPr lang="id-ID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75454" y="4581128"/>
            <a:ext cx="3309803" cy="664104"/>
          </a:xfrm>
        </p:spPr>
        <p:txBody>
          <a:bodyPr>
            <a:normAutofit/>
          </a:bodyPr>
          <a:lstStyle/>
          <a:p>
            <a:r>
              <a:rPr lang="id-ID" sz="1600" b="1" dirty="0" smtClean="0"/>
              <a:t>Pertemuan ke </a:t>
            </a:r>
            <a:r>
              <a:rPr lang="id-ID" sz="1600" b="1" dirty="0" smtClean="0"/>
              <a:t>1</a:t>
            </a:r>
            <a:endParaRPr lang="id-ID" sz="1600" b="1" dirty="0" smtClean="0"/>
          </a:p>
          <a:p>
            <a:r>
              <a:rPr lang="id-ID" sz="1600" b="1" dirty="0" smtClean="0"/>
              <a:t>By Retno Ringgani, S.T., M.Eng</a:t>
            </a:r>
            <a:endParaRPr lang="id-ID" sz="16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44008" y="2492896"/>
            <a:ext cx="3572697" cy="17021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base"/>
            <a:r>
              <a:rPr lang="id-ID" b="1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KARAKTERISTIK </a:t>
            </a:r>
            <a:r>
              <a:rPr lang="id-ID" b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BAHAN</a:t>
            </a:r>
            <a:endParaRPr lang="id-ID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7604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4176464" cy="1143000"/>
          </a:xfrm>
        </p:spPr>
        <p:txBody>
          <a:bodyPr>
            <a:normAutofit fontScale="90000"/>
          </a:bodyPr>
          <a:lstStyle/>
          <a:p>
            <a:r>
              <a:rPr lang="id-ID" b="1" dirty="0">
                <a:solidFill>
                  <a:schemeClr val="bg2">
                    <a:lumMod val="50000"/>
                  </a:schemeClr>
                </a:solidFill>
              </a:rPr>
              <a:t>KARAKTERISTIK BAHAN PADAT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700808"/>
            <a:ext cx="7776864" cy="4608512"/>
          </a:xfrm>
        </p:spPr>
        <p:txBody>
          <a:bodyPr/>
          <a:lstStyle/>
          <a:p>
            <a:pPr marL="0" indent="0" algn="just">
              <a:buFont typeface="Arial" charset="0"/>
              <a:buNone/>
              <a:defRPr/>
            </a:pPr>
            <a:r>
              <a:rPr lang="id-ID" dirty="0"/>
              <a:t>Meliputi :</a:t>
            </a:r>
          </a:p>
          <a:p>
            <a:pPr algn="just">
              <a:defRPr/>
            </a:pPr>
            <a:r>
              <a:rPr lang="id-ID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Sifat fisis bahan </a:t>
            </a:r>
            <a:r>
              <a:rPr lang="id-ID" dirty="0"/>
              <a:t>: ketahanan terhadap pengaruh cuaca, ukuran bahan, engle of repose, flow ability, dll</a:t>
            </a:r>
          </a:p>
          <a:p>
            <a:pPr algn="just">
              <a:defRPr/>
            </a:pPr>
            <a:r>
              <a:rPr lang="id-ID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Sifat kimia bahan</a:t>
            </a:r>
            <a:r>
              <a:rPr lang="id-ID" dirty="0"/>
              <a:t> :korosifitas, hazardous properties (fire ability, explosivity, toxicity, dll)</a:t>
            </a:r>
          </a:p>
          <a:p>
            <a:pPr marL="0" indent="0" algn="just">
              <a:buFont typeface="Arial" charset="0"/>
              <a:buNone/>
              <a:defRPr/>
            </a:pPr>
            <a:endParaRPr lang="id-ID" dirty="0" smtClean="0"/>
          </a:p>
          <a:p>
            <a:pPr marL="0" indent="0" algn="just">
              <a:buFont typeface="Arial" charset="0"/>
              <a:buNone/>
              <a:defRPr/>
            </a:pPr>
            <a:r>
              <a:rPr lang="id-ID" b="1" dirty="0" smtClean="0">
                <a:solidFill>
                  <a:schemeClr val="tx1"/>
                </a:solidFill>
              </a:rPr>
              <a:t>Karakteristik </a:t>
            </a:r>
            <a:r>
              <a:rPr lang="id-ID" b="1" dirty="0">
                <a:solidFill>
                  <a:schemeClr val="tx1"/>
                </a:solidFill>
              </a:rPr>
              <a:t>bahan padat</a:t>
            </a:r>
            <a:r>
              <a:rPr lang="id-ID" dirty="0">
                <a:solidFill>
                  <a:schemeClr val="tx1"/>
                </a:solidFill>
              </a:rPr>
              <a:t> </a:t>
            </a:r>
            <a:r>
              <a:rPr lang="id-ID" dirty="0"/>
              <a:t>sangat menentukan dalam pemilihan </a:t>
            </a:r>
            <a:r>
              <a:rPr lang="id-ID" b="1" dirty="0">
                <a:solidFill>
                  <a:srgbClr val="C00000"/>
                </a:solidFill>
              </a:rPr>
              <a:t>sistem penyimpanan dan pengangkutan bahan padat</a:t>
            </a:r>
            <a:r>
              <a:rPr lang="id-ID" dirty="0"/>
              <a:t>.</a:t>
            </a:r>
          </a:p>
          <a:p>
            <a:pPr marL="6858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60584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7024744" cy="1143000"/>
          </a:xfrm>
        </p:spPr>
        <p:txBody>
          <a:bodyPr>
            <a:normAutofit/>
          </a:bodyPr>
          <a:lstStyle/>
          <a:p>
            <a:r>
              <a:rPr lang="id-ID" sz="3600" b="1" dirty="0" smtClean="0"/>
              <a:t>Karakteristik Bahan Padat :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484784"/>
            <a:ext cx="7344816" cy="4824536"/>
          </a:xfrm>
        </p:spPr>
        <p:txBody>
          <a:bodyPr/>
          <a:lstStyle/>
          <a:p>
            <a:pPr marL="525780" indent="-457200">
              <a:buAutoNum type="arabicPeriod"/>
            </a:pPr>
            <a:r>
              <a:rPr lang="id-ID" sz="3600" b="1" dirty="0" smtClean="0">
                <a:solidFill>
                  <a:schemeClr val="tx1"/>
                </a:solidFill>
              </a:rPr>
              <a:t>Ketahanan terhadap cuaca</a:t>
            </a:r>
          </a:p>
          <a:p>
            <a:pPr marL="525780" indent="-457200">
              <a:buAutoNum type="arabicPeriod"/>
            </a:pPr>
            <a:r>
              <a:rPr lang="id-ID" sz="3600" b="1" dirty="0" smtClean="0">
                <a:solidFill>
                  <a:schemeClr val="tx1"/>
                </a:solidFill>
              </a:rPr>
              <a:t>Ukuran Bahan</a:t>
            </a:r>
          </a:p>
          <a:p>
            <a:pPr marL="525780" indent="-457200">
              <a:buAutoNum type="arabicPeriod"/>
            </a:pPr>
            <a:r>
              <a:rPr lang="id-ID" sz="3600" b="1" dirty="0" smtClean="0">
                <a:solidFill>
                  <a:schemeClr val="tx1"/>
                </a:solidFill>
              </a:rPr>
              <a:t>Flow ability</a:t>
            </a:r>
          </a:p>
          <a:p>
            <a:pPr marL="525780" indent="-457200">
              <a:buAutoNum type="arabicPeriod"/>
            </a:pPr>
            <a:r>
              <a:rPr lang="id-ID" sz="3600" b="1" dirty="0" smtClean="0">
                <a:solidFill>
                  <a:schemeClr val="tx1"/>
                </a:solidFill>
              </a:rPr>
              <a:t>Abrasiveness</a:t>
            </a:r>
          </a:p>
          <a:p>
            <a:pPr marL="525780" indent="-457200">
              <a:buAutoNum type="arabicPeriod"/>
            </a:pPr>
            <a:r>
              <a:rPr lang="id-ID" sz="3600" b="1" dirty="0" smtClean="0">
                <a:solidFill>
                  <a:schemeClr val="tx1"/>
                </a:solidFill>
              </a:rPr>
              <a:t>Korosifitas</a:t>
            </a:r>
          </a:p>
          <a:p>
            <a:pPr marL="525780" indent="-457200">
              <a:buAutoNum type="arabicPeriod"/>
            </a:pPr>
            <a:r>
              <a:rPr lang="id-ID" sz="3600" b="1" dirty="0" smtClean="0">
                <a:solidFill>
                  <a:schemeClr val="tx1"/>
                </a:solidFill>
              </a:rPr>
              <a:t>Hazardous Properties</a:t>
            </a:r>
            <a:endParaRPr lang="id-ID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222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8024" y="0"/>
            <a:ext cx="3312486" cy="620688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Keterangan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692696"/>
            <a:ext cx="7488832" cy="5544616"/>
          </a:xfrm>
        </p:spPr>
        <p:txBody>
          <a:bodyPr/>
          <a:lstStyle/>
          <a:p>
            <a:pPr marL="68580" indent="0">
              <a:buNone/>
            </a:pPr>
            <a:r>
              <a:rPr lang="id-ID" sz="2800" b="1" u="sng" dirty="0" smtClean="0">
                <a:solidFill>
                  <a:schemeClr val="accent3">
                    <a:lumMod val="75000"/>
                  </a:schemeClr>
                </a:solidFill>
              </a:rPr>
              <a:t>1. Ketahanan Terhadap Cuaca</a:t>
            </a:r>
          </a:p>
          <a:p>
            <a:pPr marL="68580" indent="0" algn="just">
              <a:buNone/>
            </a:pPr>
            <a:r>
              <a:rPr lang="id-ID" sz="2800" dirty="0" smtClean="0"/>
              <a:t>Bahan padat dikatakan tahan terhadap pengaruh cuaca jika bahan tersebut berhubungan dengan cuaca (curah hujan, panas, angin, dll) bahan tersebut masih dapat dipakai di Industri (masih memenuhi persyaratan kualitas bahan).</a:t>
            </a:r>
          </a:p>
          <a:p>
            <a:pPr marL="68580" indent="0">
              <a:buNone/>
            </a:pPr>
            <a:endParaRPr lang="id-ID" sz="2800" dirty="0" smtClean="0"/>
          </a:p>
          <a:p>
            <a:pPr marL="68580" indent="0">
              <a:buNone/>
            </a:pPr>
            <a:r>
              <a:rPr lang="id-ID" sz="2800" dirty="0" smtClean="0"/>
              <a:t>Contoh :</a:t>
            </a:r>
          </a:p>
          <a:p>
            <a:pPr marL="68580" indent="0">
              <a:buNone/>
            </a:pPr>
            <a:r>
              <a:rPr lang="id-ID" sz="2800" dirty="0" smtClean="0"/>
              <a:t>Batu kapur, pasir besi, bahan galian alam (pasir, kuarsa, gips) dan sebagainya.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1876257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764704"/>
            <a:ext cx="7344816" cy="532859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d-ID" sz="2800" dirty="0"/>
              <a:t>Bahan padat dikatakan tidak tahan terhadap pengaruh cuaca jika bahan tersebut berhubungan dengan cuaca (curah hujan, panas, dingin ) maka </a:t>
            </a:r>
            <a:r>
              <a:rPr lang="id-ID" sz="2800" b="1" dirty="0">
                <a:solidFill>
                  <a:schemeClr val="accent3">
                    <a:lumMod val="75000"/>
                  </a:schemeClr>
                </a:solidFill>
              </a:rPr>
              <a:t>bahan tersebut tidak dapat dipakai </a:t>
            </a:r>
            <a:r>
              <a:rPr lang="id-ID" sz="2800" b="1" dirty="0" smtClean="0">
                <a:solidFill>
                  <a:schemeClr val="accent3">
                    <a:lumMod val="75000"/>
                  </a:schemeClr>
                </a:solidFill>
              </a:rPr>
              <a:t>lagi</a:t>
            </a:r>
            <a:r>
              <a:rPr lang="id-ID" sz="2800" dirty="0" smtClean="0"/>
              <a:t>.</a:t>
            </a:r>
          </a:p>
          <a:p>
            <a:pPr algn="just"/>
            <a:endParaRPr lang="id-ID" sz="2800" dirty="0"/>
          </a:p>
          <a:p>
            <a:pPr marL="68580" indent="0" algn="just">
              <a:buNone/>
            </a:pPr>
            <a:r>
              <a:rPr lang="id-ID" sz="2800" dirty="0" smtClean="0"/>
              <a:t>Contoh :</a:t>
            </a:r>
          </a:p>
          <a:p>
            <a:pPr marL="68580" indent="0" algn="just">
              <a:buNone/>
            </a:pPr>
            <a:r>
              <a:rPr lang="id-ID" sz="2800" dirty="0" smtClean="0"/>
              <a:t>semen</a:t>
            </a:r>
            <a:r>
              <a:rPr lang="id-ID" sz="2800" dirty="0"/>
              <a:t>, gula, bahan padat yang bersifat higroskopis </a:t>
            </a:r>
            <a:r>
              <a:rPr lang="id-ID" sz="2800" dirty="0" smtClean="0"/>
              <a:t>dll.</a:t>
            </a:r>
          </a:p>
          <a:p>
            <a:pPr marL="68580" indent="0" algn="just">
              <a:buNone/>
            </a:pPr>
            <a:endParaRPr lang="id-ID" sz="2800" dirty="0"/>
          </a:p>
          <a:p>
            <a:pPr marL="68580" indent="0" algn="just">
              <a:buNone/>
            </a:pPr>
            <a:r>
              <a:rPr lang="id-ID" sz="2800" dirty="0" smtClean="0"/>
              <a:t>Untuk </a:t>
            </a:r>
            <a:r>
              <a:rPr lang="id-ID" sz="2800" dirty="0"/>
              <a:t>penyimpanan dan transportasi bahan bahan ini dipilih </a:t>
            </a:r>
            <a:r>
              <a:rPr lang="id-ID" sz="2800" b="1" dirty="0">
                <a:solidFill>
                  <a:schemeClr val="accent3">
                    <a:lumMod val="75000"/>
                  </a:schemeClr>
                </a:solidFill>
              </a:rPr>
              <a:t>alat atau tempat yang terlindung dari pengaruh cuaca</a:t>
            </a:r>
            <a:r>
              <a:rPr lang="id-ID" sz="2800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12735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476672"/>
            <a:ext cx="7632848" cy="6165304"/>
          </a:xfrm>
        </p:spPr>
        <p:txBody>
          <a:bodyPr>
            <a:normAutofit fontScale="85000" lnSpcReduction="20000"/>
          </a:bodyPr>
          <a:lstStyle/>
          <a:p>
            <a:pPr marL="68580" indent="0">
              <a:buNone/>
            </a:pPr>
            <a:r>
              <a:rPr lang="id-ID" sz="3000" b="1" u="sng" dirty="0">
                <a:solidFill>
                  <a:schemeClr val="accent3">
                    <a:lumMod val="75000"/>
                  </a:schemeClr>
                </a:solidFill>
              </a:rPr>
              <a:t>2. Ukuran bahan </a:t>
            </a:r>
            <a:r>
              <a:rPr lang="id-ID" sz="3000" b="1" u="sng" dirty="0" smtClean="0">
                <a:solidFill>
                  <a:schemeClr val="accent3">
                    <a:lumMod val="75000"/>
                  </a:schemeClr>
                </a:solidFill>
              </a:rPr>
              <a:t>padatan</a:t>
            </a:r>
          </a:p>
          <a:p>
            <a:pPr marL="68580" indent="0">
              <a:buNone/>
            </a:pPr>
            <a:endParaRPr lang="id-ID" b="1" u="sng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Font typeface="Arial" charset="0"/>
              <a:buNone/>
              <a:defRPr/>
            </a:pPr>
            <a:r>
              <a:rPr lang="id-ID" sz="2900" dirty="0"/>
              <a:t>Dalam industri yang bekerja dengan bahan padat, ukuran bahan padat dibedakan 4 jenis </a:t>
            </a:r>
            <a:r>
              <a:rPr lang="id-ID" sz="2900" dirty="0" smtClean="0"/>
              <a:t>:</a:t>
            </a:r>
          </a:p>
          <a:p>
            <a:pPr marL="0" indent="0">
              <a:buFont typeface="Arial" charset="0"/>
              <a:buNone/>
              <a:defRPr/>
            </a:pPr>
            <a:endParaRPr lang="id-ID" sz="2900" dirty="0"/>
          </a:p>
          <a:p>
            <a:pPr>
              <a:defRPr/>
            </a:pPr>
            <a:r>
              <a:rPr lang="id-ID" sz="2900" b="1" dirty="0">
                <a:solidFill>
                  <a:schemeClr val="accent3">
                    <a:lumMod val="75000"/>
                  </a:schemeClr>
                </a:solidFill>
              </a:rPr>
              <a:t>Ukuran sangat halus</a:t>
            </a:r>
            <a:r>
              <a:rPr lang="id-ID" sz="2900" dirty="0"/>
              <a:t>, ukuran butir lolos saringan 100 mesh (&lt; 149 mikron </a:t>
            </a:r>
            <a:r>
              <a:rPr lang="id-ID" sz="2900" dirty="0" smtClean="0"/>
              <a:t>)</a:t>
            </a:r>
          </a:p>
          <a:p>
            <a:pPr>
              <a:defRPr/>
            </a:pPr>
            <a:endParaRPr lang="id-ID" sz="2900" dirty="0"/>
          </a:p>
          <a:p>
            <a:pPr>
              <a:defRPr/>
            </a:pPr>
            <a:r>
              <a:rPr lang="id-ID" sz="2900" b="1" dirty="0">
                <a:solidFill>
                  <a:schemeClr val="accent3">
                    <a:lumMod val="75000"/>
                  </a:schemeClr>
                </a:solidFill>
              </a:rPr>
              <a:t>Ukuran halus</a:t>
            </a:r>
            <a:r>
              <a:rPr lang="id-ID" sz="2900" dirty="0"/>
              <a:t>, ukuran butir lolos saringan 1/8 in dan tertahan 100 </a:t>
            </a:r>
            <a:r>
              <a:rPr lang="id-ID" sz="2900" dirty="0" smtClean="0"/>
              <a:t>mesh</a:t>
            </a:r>
          </a:p>
          <a:p>
            <a:pPr>
              <a:defRPr/>
            </a:pPr>
            <a:endParaRPr lang="id-ID" sz="2900" dirty="0"/>
          </a:p>
          <a:p>
            <a:pPr>
              <a:defRPr/>
            </a:pPr>
            <a:r>
              <a:rPr lang="id-ID" sz="2900" b="1" dirty="0">
                <a:solidFill>
                  <a:schemeClr val="accent3">
                    <a:lumMod val="75000"/>
                  </a:schemeClr>
                </a:solidFill>
              </a:rPr>
              <a:t>Ukuran butir ( granular </a:t>
            </a:r>
            <a:r>
              <a:rPr lang="id-ID" sz="2900" dirty="0"/>
              <a:t>), bahan padat dengan ukuran 3,18 mm sampai dengan 12,7 mm</a:t>
            </a:r>
            <a:r>
              <a:rPr lang="id-ID" sz="2900" dirty="0" smtClean="0"/>
              <a:t>.</a:t>
            </a:r>
          </a:p>
          <a:p>
            <a:pPr>
              <a:defRPr/>
            </a:pPr>
            <a:endParaRPr lang="id-ID" sz="2900" dirty="0"/>
          </a:p>
          <a:p>
            <a:pPr>
              <a:defRPr/>
            </a:pPr>
            <a:r>
              <a:rPr lang="id-ID" sz="2900" b="1" dirty="0">
                <a:solidFill>
                  <a:schemeClr val="accent3">
                    <a:lumMod val="75000"/>
                  </a:schemeClr>
                </a:solidFill>
              </a:rPr>
              <a:t>Gumpalan ( lumpy </a:t>
            </a:r>
            <a:r>
              <a:rPr lang="id-ID" sz="2900" dirty="0"/>
              <a:t>), bahan padat dengan ukuran &gt; 12,7 mm</a:t>
            </a:r>
          </a:p>
          <a:p>
            <a:pPr marL="68580" indent="0">
              <a:buNone/>
            </a:pPr>
            <a:endParaRPr lang="id-ID" b="1" u="sng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84592" y="0"/>
            <a:ext cx="3312486" cy="620688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Keterangan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3873048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692696"/>
            <a:ext cx="7632848" cy="5760640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id-ID" sz="3000" b="1" u="sng" dirty="0" smtClean="0">
                <a:solidFill>
                  <a:schemeClr val="accent3">
                    <a:lumMod val="75000"/>
                  </a:schemeClr>
                </a:solidFill>
              </a:rPr>
              <a:t>3. Flow Ability</a:t>
            </a:r>
          </a:p>
          <a:p>
            <a:pPr marL="68580" indent="0" algn="just">
              <a:buNone/>
            </a:pPr>
            <a:r>
              <a:rPr lang="id-ID" dirty="0" smtClean="0">
                <a:solidFill>
                  <a:schemeClr val="tx1"/>
                </a:solidFill>
              </a:rPr>
              <a:t>Flow ability adalah kemampuan bahan untuk meluncur dengan sendirinya.</a:t>
            </a:r>
          </a:p>
          <a:p>
            <a:pPr marL="68580" indent="0" algn="just">
              <a:buNone/>
            </a:pPr>
            <a:endParaRPr lang="id-ID" dirty="0" smtClean="0">
              <a:solidFill>
                <a:schemeClr val="tx1"/>
              </a:solidFill>
            </a:endParaRPr>
          </a:p>
          <a:p>
            <a:pPr marL="68580" indent="0" algn="just">
              <a:buNone/>
            </a:pPr>
            <a:r>
              <a:rPr lang="id-ID" dirty="0" smtClean="0">
                <a:solidFill>
                  <a:schemeClr val="tx1"/>
                </a:solidFill>
              </a:rPr>
              <a:t>Flow ability dari suatu bahan sangat terkait dengan ukuran dari bahan tersebut dan dapat dibedakan menjadi :</a:t>
            </a:r>
          </a:p>
          <a:p>
            <a:pPr marL="68580" indent="0">
              <a:buNone/>
            </a:pPr>
            <a:r>
              <a:rPr lang="id-ID" b="1" u="sng" dirty="0" smtClean="0">
                <a:solidFill>
                  <a:schemeClr val="accent3">
                    <a:lumMod val="75000"/>
                  </a:schemeClr>
                </a:solidFill>
              </a:rPr>
              <a:t>a) Sangat Free Flowing</a:t>
            </a:r>
          </a:p>
          <a:p>
            <a:pPr marL="68580" indent="0">
              <a:buNone/>
            </a:pPr>
            <a:r>
              <a:rPr lang="id-ID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Bahan padat yang memiliki sudut gelincir bahan (angle of repose) </a:t>
            </a:r>
            <a:r>
              <a:rPr lang="id-ID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&lt; 30 derajat</a:t>
            </a:r>
            <a:endParaRPr lang="id-ID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" indent="0">
              <a:buNone/>
            </a:pPr>
            <a:r>
              <a:rPr lang="id-ID" b="1" u="sng" dirty="0" smtClean="0">
                <a:solidFill>
                  <a:schemeClr val="accent3">
                    <a:lumMod val="75000"/>
                  </a:schemeClr>
                </a:solidFill>
              </a:rPr>
              <a:t>b) Free Flowing</a:t>
            </a:r>
          </a:p>
          <a:p>
            <a:pPr marL="68580" indent="0">
              <a:buNone/>
            </a:pPr>
            <a:r>
              <a:rPr lang="id-ID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Bahan padat yang memiliki sudut yang lamban untuk gelincir </a:t>
            </a:r>
            <a:r>
              <a:rPr lang="id-ID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 – 40 derajat</a:t>
            </a:r>
          </a:p>
          <a:p>
            <a:pPr marL="68580" indent="0">
              <a:buNone/>
            </a:pPr>
            <a:r>
              <a:rPr lang="id-ID" b="1" u="sng" dirty="0" smtClean="0">
                <a:solidFill>
                  <a:schemeClr val="accent3">
                    <a:lumMod val="75000"/>
                  </a:schemeClr>
                </a:solidFill>
              </a:rPr>
              <a:t>c) Sluggish Material</a:t>
            </a:r>
          </a:p>
          <a:p>
            <a:pPr marL="68580" indent="0">
              <a:buNone/>
            </a:pPr>
            <a:r>
              <a:rPr lang="id-ID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Bahan padat yang lamban untuk menggelincir, angle of repose </a:t>
            </a:r>
            <a:r>
              <a:rPr lang="id-ID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&gt; 45 derajat</a:t>
            </a:r>
            <a:endParaRPr lang="id-ID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84592" y="0"/>
            <a:ext cx="3312486" cy="620688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Keterangan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3023087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836712"/>
            <a:ext cx="7560840" cy="5400600"/>
          </a:xfrm>
        </p:spPr>
        <p:txBody>
          <a:bodyPr/>
          <a:lstStyle/>
          <a:p>
            <a:pPr marL="68580" indent="0" algn="just">
              <a:buNone/>
            </a:pPr>
            <a:r>
              <a:rPr lang="id-ID" dirty="0" smtClean="0">
                <a:solidFill>
                  <a:schemeClr val="tx1"/>
                </a:solidFill>
              </a:rPr>
              <a:t>Bahan padat yang tergolong “</a:t>
            </a:r>
            <a:r>
              <a:rPr lang="id-ID" b="1" i="1" dirty="0" smtClean="0">
                <a:solidFill>
                  <a:schemeClr val="tx1"/>
                </a:solidFill>
              </a:rPr>
              <a:t>dry and loose material</a:t>
            </a:r>
            <a:r>
              <a:rPr lang="id-ID" b="1" dirty="0" smtClean="0">
                <a:solidFill>
                  <a:schemeClr val="tx1"/>
                </a:solidFill>
              </a:rPr>
              <a:t>” </a:t>
            </a:r>
            <a:r>
              <a:rPr lang="id-ID" dirty="0" smtClean="0">
                <a:solidFill>
                  <a:schemeClr val="tx1"/>
                </a:solidFill>
              </a:rPr>
              <a:t>pada umumnya bersifat </a:t>
            </a:r>
            <a:r>
              <a:rPr lang="id-ID" b="1" dirty="0" smtClean="0">
                <a:solidFill>
                  <a:schemeClr val="accent3">
                    <a:lumMod val="75000"/>
                  </a:schemeClr>
                </a:solidFill>
              </a:rPr>
              <a:t>free flowing</a:t>
            </a:r>
          </a:p>
          <a:p>
            <a:pPr marL="68580" indent="0" algn="just">
              <a:buNone/>
            </a:pPr>
            <a:endParaRPr lang="id-ID" dirty="0">
              <a:solidFill>
                <a:schemeClr val="tx1"/>
              </a:solidFill>
            </a:endParaRPr>
          </a:p>
          <a:p>
            <a:pPr marL="68580" indent="0" algn="just">
              <a:buNone/>
            </a:pPr>
            <a:r>
              <a:rPr lang="id-ID" dirty="0" smtClean="0">
                <a:solidFill>
                  <a:schemeClr val="tx1"/>
                </a:solidFill>
              </a:rPr>
              <a:t>Catatan :</a:t>
            </a:r>
          </a:p>
          <a:p>
            <a:pPr marL="68580" indent="0" algn="just">
              <a:buNone/>
            </a:pPr>
            <a:r>
              <a:rPr lang="id-ID" dirty="0" smtClean="0">
                <a:solidFill>
                  <a:schemeClr val="tx1"/>
                </a:solidFill>
              </a:rPr>
              <a:t>Angle of repose bahan adalah sudut kemiringan papan terhadap posisi datar (horizontal) sedemikian sehingga bahan padat di atas papan mulai menggelincir dengan sendirinya.</a:t>
            </a:r>
            <a:endParaRPr lang="id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28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620688"/>
            <a:ext cx="7641502" cy="5616624"/>
          </a:xfrm>
        </p:spPr>
        <p:txBody>
          <a:bodyPr/>
          <a:lstStyle/>
          <a:p>
            <a:pPr marL="68580" indent="0">
              <a:buNone/>
            </a:pPr>
            <a:r>
              <a:rPr lang="id-ID" sz="2800" b="1" u="sng" dirty="0" smtClean="0">
                <a:solidFill>
                  <a:schemeClr val="accent3">
                    <a:lumMod val="75000"/>
                  </a:schemeClr>
                </a:solidFill>
              </a:rPr>
              <a:t>4. Abrasiveness</a:t>
            </a:r>
            <a:endParaRPr lang="id-ID" sz="2800" b="1" u="sng" dirty="0">
              <a:solidFill>
                <a:schemeClr val="accent3">
                  <a:lumMod val="75000"/>
                </a:schemeClr>
              </a:solidFill>
            </a:endParaRPr>
          </a:p>
          <a:p>
            <a:pPr marL="68580" indent="0">
              <a:buNone/>
            </a:pPr>
            <a:r>
              <a:rPr lang="id-ID" dirty="0" smtClean="0"/>
              <a:t>Merupakan tingkat kekasaran bahan/abrasivitas.</a:t>
            </a:r>
          </a:p>
          <a:p>
            <a:pPr marL="68580" indent="0">
              <a:buNone/>
            </a:pPr>
            <a:r>
              <a:rPr lang="id-ID" dirty="0" smtClean="0"/>
              <a:t>Abrasiviness berpengaruh terhadap pemilihan alat transport yang dipakai.</a:t>
            </a:r>
          </a:p>
          <a:p>
            <a:pPr marL="68580" indent="0">
              <a:buNone/>
            </a:pPr>
            <a:endParaRPr lang="id-ID" dirty="0"/>
          </a:p>
          <a:p>
            <a:pPr marL="68580" indent="0">
              <a:buNone/>
            </a:pPr>
            <a:r>
              <a:rPr lang="id-ID" dirty="0" smtClean="0"/>
              <a:t>Berdasarkan abrasivitas, maka bahan padat digolongkan menjadi :</a:t>
            </a:r>
          </a:p>
          <a:p>
            <a:pPr marL="525780" indent="-457200">
              <a:buAutoNum type="alphaLcPeriod"/>
            </a:pPr>
            <a:r>
              <a:rPr lang="id-ID" b="1" dirty="0" smtClean="0">
                <a:solidFill>
                  <a:schemeClr val="accent6">
                    <a:lumMod val="75000"/>
                  </a:schemeClr>
                </a:solidFill>
              </a:rPr>
              <a:t>Non-abrasive</a:t>
            </a:r>
            <a:r>
              <a:rPr lang="id-ID" dirty="0" smtClean="0"/>
              <a:t>, permukaan bahan sangat halus</a:t>
            </a:r>
          </a:p>
          <a:p>
            <a:pPr marL="525780" indent="-457200">
              <a:buAutoNum type="alphaLcPeriod"/>
            </a:pPr>
            <a:r>
              <a:rPr lang="id-ID" b="1" dirty="0" smtClean="0">
                <a:solidFill>
                  <a:schemeClr val="accent6">
                    <a:lumMod val="75000"/>
                  </a:schemeClr>
                </a:solidFill>
              </a:rPr>
              <a:t>Abrasive</a:t>
            </a:r>
            <a:r>
              <a:rPr lang="id-ID" dirty="0" smtClean="0"/>
              <a:t>, permukaan bahan kasar</a:t>
            </a:r>
          </a:p>
          <a:p>
            <a:pPr marL="525780" indent="-457200">
              <a:buAutoNum type="alphaLcPeriod"/>
            </a:pPr>
            <a:r>
              <a:rPr lang="id-ID" b="1" dirty="0" smtClean="0">
                <a:solidFill>
                  <a:schemeClr val="accent6">
                    <a:lumMod val="75000"/>
                  </a:schemeClr>
                </a:solidFill>
              </a:rPr>
              <a:t>Sangat abrasive</a:t>
            </a:r>
            <a:r>
              <a:rPr lang="id-ID" dirty="0" smtClean="0"/>
              <a:t>, permukaan bahan kasar, tajam dan runcing, contohnya adalah pecahan batu.</a:t>
            </a:r>
            <a:endParaRPr lang="id-ID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084592" y="0"/>
            <a:ext cx="3312486" cy="62068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d-ID" b="1" smtClean="0"/>
              <a:t>Keterangan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3892287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620688"/>
            <a:ext cx="7641502" cy="5616624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id-ID" sz="2800" b="1" u="sng" dirty="0">
                <a:solidFill>
                  <a:schemeClr val="accent3">
                    <a:lumMod val="75000"/>
                  </a:schemeClr>
                </a:solidFill>
              </a:rPr>
              <a:t>5</a:t>
            </a:r>
            <a:r>
              <a:rPr lang="id-ID" sz="2800" b="1" u="sng" dirty="0" smtClean="0">
                <a:solidFill>
                  <a:schemeClr val="accent3">
                    <a:lumMod val="75000"/>
                  </a:schemeClr>
                </a:solidFill>
              </a:rPr>
              <a:t>. Korosifitas</a:t>
            </a:r>
          </a:p>
          <a:p>
            <a:pPr marL="68580" indent="0" algn="just">
              <a:buNone/>
            </a:pPr>
            <a:r>
              <a:rPr lang="id-ID" sz="2800" dirty="0" smtClean="0"/>
              <a:t>Berdasarkan Korosifitas, </a:t>
            </a:r>
            <a:r>
              <a:rPr lang="id-ID" sz="2800" dirty="0"/>
              <a:t>maka bahan padat digolongkan menjadi :</a:t>
            </a:r>
          </a:p>
          <a:p>
            <a:pPr marL="525780" indent="-457200">
              <a:buAutoNum type="alphaLcPeriod"/>
            </a:pPr>
            <a:r>
              <a:rPr lang="id-ID" sz="2800" b="1" dirty="0" smtClean="0">
                <a:solidFill>
                  <a:schemeClr val="accent6">
                    <a:lumMod val="75000"/>
                  </a:schemeClr>
                </a:solidFill>
              </a:rPr>
              <a:t>Non-corrosive</a:t>
            </a:r>
            <a:r>
              <a:rPr lang="id-ID" sz="2800" dirty="0" smtClean="0"/>
              <a:t>, </a:t>
            </a:r>
          </a:p>
          <a:p>
            <a:pPr marL="525780" indent="-457200">
              <a:buAutoNum type="alphaLcPeriod"/>
            </a:pPr>
            <a:r>
              <a:rPr lang="id-ID" sz="2800" b="1" dirty="0" smtClean="0">
                <a:solidFill>
                  <a:schemeClr val="accent6">
                    <a:lumMod val="75000"/>
                  </a:schemeClr>
                </a:solidFill>
              </a:rPr>
              <a:t>Corrosive</a:t>
            </a:r>
            <a:endParaRPr lang="id-ID" sz="2800" dirty="0"/>
          </a:p>
          <a:p>
            <a:pPr marL="68580" indent="0" fontAlgn="base">
              <a:buNone/>
            </a:pPr>
            <a:endParaRPr lang="id-ID" sz="2800" i="1" dirty="0" smtClean="0"/>
          </a:p>
          <a:p>
            <a:pPr marL="68580" indent="0" fontAlgn="base">
              <a:buNone/>
            </a:pPr>
            <a:r>
              <a:rPr lang="id-ID" sz="2800" dirty="0"/>
              <a:t>Z</a:t>
            </a:r>
            <a:r>
              <a:rPr lang="id-ID" sz="2800" dirty="0" smtClean="0"/>
              <a:t>at </a:t>
            </a:r>
            <a:r>
              <a:rPr lang="id-ID" sz="2800" dirty="0"/>
              <a:t>korosif yang berwujud padat adalah :</a:t>
            </a:r>
          </a:p>
          <a:p>
            <a:pPr fontAlgn="base"/>
            <a:r>
              <a:rPr lang="id-ID" sz="2800" dirty="0"/>
              <a:t> Basa</a:t>
            </a:r>
          </a:p>
          <a:p>
            <a:pPr fontAlgn="base"/>
            <a:r>
              <a:rPr lang="id-ID" sz="2800" dirty="0"/>
              <a:t> NaOH, KOH, Natrium silikat, asam karbonat, CaO, CaC2,Ca(CN)2</a:t>
            </a:r>
          </a:p>
          <a:p>
            <a:pPr fontAlgn="base"/>
            <a:r>
              <a:rPr lang="id-ID" sz="2800" dirty="0"/>
              <a:t> Asam trikloroasetat</a:t>
            </a:r>
            <a:r>
              <a:rPr lang="id-ID" sz="2800" i="1" dirty="0"/>
              <a:t> </a:t>
            </a:r>
          </a:p>
          <a:p>
            <a:pPr marL="68580" indent="0">
              <a:buNone/>
            </a:pPr>
            <a:endParaRPr lang="id-ID" sz="2800" b="1" u="sng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084592" y="0"/>
            <a:ext cx="3312486" cy="62068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d-ID" b="1" smtClean="0"/>
              <a:t>Keterangan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109957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620688"/>
            <a:ext cx="7641502" cy="5616624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id-ID" sz="2800" b="1" u="sng" dirty="0" smtClean="0">
                <a:solidFill>
                  <a:schemeClr val="accent3">
                    <a:lumMod val="75000"/>
                  </a:schemeClr>
                </a:solidFill>
              </a:rPr>
              <a:t>6</a:t>
            </a:r>
            <a:r>
              <a:rPr lang="id-ID" sz="2800" b="1" u="sng" dirty="0">
                <a:solidFill>
                  <a:schemeClr val="accent3">
                    <a:lumMod val="75000"/>
                  </a:schemeClr>
                </a:solidFill>
              </a:rPr>
              <a:t>. Hazardous </a:t>
            </a:r>
            <a:r>
              <a:rPr lang="id-ID" sz="2800" b="1" u="sng" dirty="0" smtClean="0">
                <a:solidFill>
                  <a:schemeClr val="accent3">
                    <a:lumMod val="75000"/>
                  </a:schemeClr>
                </a:solidFill>
              </a:rPr>
              <a:t>Properties</a:t>
            </a:r>
          </a:p>
          <a:p>
            <a:pPr marL="68580" indent="0">
              <a:buNone/>
            </a:pPr>
            <a:r>
              <a:rPr lang="id-ID" sz="2800" dirty="0" smtClean="0">
                <a:solidFill>
                  <a:schemeClr val="tx1"/>
                </a:solidFill>
              </a:rPr>
              <a:t>Karakteristik bahan untuk melihat tingkat bahayanya bisa dilihat pada :</a:t>
            </a:r>
          </a:p>
          <a:p>
            <a:pPr marL="68580" indent="0">
              <a:buNone/>
            </a:pPr>
            <a:r>
              <a:rPr lang="id-ID" sz="2800" u="sng" dirty="0" smtClean="0">
                <a:solidFill>
                  <a:schemeClr val="accent3">
                    <a:lumMod val="75000"/>
                  </a:schemeClr>
                </a:solidFill>
              </a:rPr>
              <a:t>MSDS</a:t>
            </a:r>
            <a:r>
              <a:rPr lang="id-ID" sz="2800" dirty="0" smtClean="0">
                <a:solidFill>
                  <a:schemeClr val="accent3">
                    <a:lumMod val="75000"/>
                  </a:schemeClr>
                </a:solidFill>
              </a:rPr>
              <a:t>(Material Safety Data Sheet)</a:t>
            </a:r>
          </a:p>
          <a:p>
            <a:pPr marL="68580" indent="0">
              <a:buNone/>
            </a:pPr>
            <a:endParaRPr lang="id-ID" sz="2800" dirty="0">
              <a:solidFill>
                <a:schemeClr val="tx1"/>
              </a:solidFill>
            </a:endParaRPr>
          </a:p>
          <a:p>
            <a:pPr marL="68580" indent="0">
              <a:buNone/>
            </a:pPr>
            <a:r>
              <a:rPr lang="id-ID" sz="2800" dirty="0" smtClean="0">
                <a:solidFill>
                  <a:schemeClr val="tx1"/>
                </a:solidFill>
              </a:rPr>
              <a:t>Informasi dari label kimia (Diamond)</a:t>
            </a:r>
          </a:p>
          <a:p>
            <a:pPr marL="68580" indent="0">
              <a:buNone/>
            </a:pPr>
            <a:r>
              <a:rPr lang="id-ID" b="1" dirty="0"/>
              <a:t>Keterangan:</a:t>
            </a:r>
            <a:endParaRPr lang="id-ID" dirty="0"/>
          </a:p>
          <a:p>
            <a:pPr marL="68580" indent="0">
              <a:buNone/>
            </a:pPr>
            <a:r>
              <a:rPr lang="id-ID" dirty="0"/>
              <a:t>- Bahaya Kesehatan (biru)</a:t>
            </a:r>
          </a:p>
          <a:p>
            <a:pPr marL="68580" indent="0">
              <a:buNone/>
            </a:pPr>
            <a:r>
              <a:rPr lang="id-ID" dirty="0"/>
              <a:t>- Bahaya Kebakaran (merah)</a:t>
            </a:r>
          </a:p>
          <a:p>
            <a:pPr marL="68580" indent="0">
              <a:buNone/>
            </a:pPr>
            <a:r>
              <a:rPr lang="id-ID" dirty="0"/>
              <a:t>- Bahaya Ketidakstabilan (kuning)</a:t>
            </a:r>
          </a:p>
          <a:p>
            <a:pPr marL="68580" indent="0">
              <a:buNone/>
            </a:pPr>
            <a:r>
              <a:rPr lang="id-ID" dirty="0"/>
              <a:t>- Informasi khusus (putih)</a:t>
            </a:r>
          </a:p>
          <a:p>
            <a:pPr marL="68580" indent="0">
              <a:buNone/>
            </a:pPr>
            <a:endParaRPr lang="id-ID" sz="280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084592" y="0"/>
            <a:ext cx="3312486" cy="62068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d-ID" b="1" smtClean="0"/>
              <a:t>Keterangan</a:t>
            </a:r>
            <a:endParaRPr lang="id-ID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8232" y="4077072"/>
            <a:ext cx="1532018" cy="1532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3356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id-ID" b="1" cap="all" dirty="0"/>
              <a:t>KARAKTERISTIK ZAT</a:t>
            </a:r>
            <a:r>
              <a:rPr lang="id-ID" cap="all" dirty="0"/>
              <a:t/>
            </a:r>
            <a:br>
              <a:rPr lang="id-ID" cap="all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412776"/>
            <a:ext cx="7128792" cy="4968552"/>
          </a:xfrm>
        </p:spPr>
        <p:txBody>
          <a:bodyPr>
            <a:normAutofit/>
          </a:bodyPr>
          <a:lstStyle/>
          <a:p>
            <a:pPr marL="68580" indent="0" algn="just">
              <a:buNone/>
            </a:pPr>
            <a:endParaRPr lang="id-ID" sz="2000" dirty="0" smtClean="0"/>
          </a:p>
          <a:p>
            <a:pPr marL="68580" indent="0" algn="just">
              <a:buNone/>
            </a:pPr>
            <a:endParaRPr lang="id-ID" sz="2000" dirty="0"/>
          </a:p>
          <a:p>
            <a:pPr marL="68580" indent="0" algn="just">
              <a:buNone/>
            </a:pPr>
            <a:endParaRPr lang="id-ID" sz="2000" dirty="0" smtClean="0"/>
          </a:p>
          <a:p>
            <a:pPr marL="68580" indent="0" algn="just">
              <a:buNone/>
            </a:pPr>
            <a:endParaRPr lang="id-ID" sz="2000" dirty="0"/>
          </a:p>
          <a:p>
            <a:pPr marL="68580" indent="0" algn="just">
              <a:buNone/>
            </a:pPr>
            <a:endParaRPr lang="id-ID" sz="2000" dirty="0" smtClean="0"/>
          </a:p>
          <a:p>
            <a:pPr marL="68580" indent="0" algn="just">
              <a:buNone/>
            </a:pPr>
            <a:endParaRPr lang="id-ID" sz="2000" dirty="0" smtClean="0"/>
          </a:p>
          <a:p>
            <a:pPr marL="68580" indent="0" algn="just">
              <a:buNone/>
            </a:pPr>
            <a:r>
              <a:rPr lang="id-ID" sz="2000" dirty="0" smtClean="0"/>
              <a:t>Materi </a:t>
            </a:r>
            <a:r>
              <a:rPr lang="id-ID" sz="2000" dirty="0"/>
              <a:t>adalah sesuatu yang mempunyai massa dan dapat menempati ruang tertentu. Berdasarkan wujudnya, materi dibagi menjadi padat, cair, dan gas. Pada gambar diatas digambarkan perbedaan sifat zat, dimana pada </a:t>
            </a:r>
            <a:r>
              <a:rPr lang="id-ID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gambar a</a:t>
            </a:r>
            <a:r>
              <a:rPr lang="id-ID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d-ID" sz="2000" dirty="0"/>
              <a:t>adalah sifat dari zat padat, </a:t>
            </a:r>
            <a:r>
              <a:rPr lang="id-ID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gambar b</a:t>
            </a:r>
            <a:r>
              <a:rPr lang="id-ID" sz="2000" dirty="0"/>
              <a:t> adalah sifat dari zat cair, dan </a:t>
            </a:r>
            <a:r>
              <a:rPr lang="id-ID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gambar c</a:t>
            </a:r>
            <a:r>
              <a:rPr lang="id-ID" sz="2000" dirty="0"/>
              <a:t> adalah sifat gas.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340768"/>
            <a:ext cx="4800600" cy="225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4889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980728"/>
            <a:ext cx="7553325" cy="462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168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628800"/>
            <a:ext cx="7384356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301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836712"/>
            <a:ext cx="7342530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305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764704"/>
            <a:ext cx="6973444" cy="556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1157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76672"/>
            <a:ext cx="1838325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275856" y="980728"/>
            <a:ext cx="34002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b="1" dirty="0"/>
              <a:t>Bahan Kimia Beracun (Toxic)</a:t>
            </a:r>
            <a:endParaRPr lang="id-ID" dirty="0"/>
          </a:p>
        </p:txBody>
      </p:sp>
      <p:pic>
        <p:nvPicPr>
          <p:cNvPr id="2052" name="Picture 4" descr="http://4.bp.blogspot.com/-88cL7aJKu4U/Tsd-Kul7fJI/AAAAAAAAACE/o6QAhjoZUoc/s1600/korosif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637" y="2564904"/>
            <a:ext cx="1762125" cy="1762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3275856" y="3076635"/>
            <a:ext cx="23759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b="1" dirty="0"/>
              <a:t>Bahan Kimia </a:t>
            </a:r>
            <a:r>
              <a:rPr lang="id-ID" b="1" dirty="0" smtClean="0"/>
              <a:t>korosif</a:t>
            </a:r>
            <a:endParaRPr lang="id-ID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199" y="4581128"/>
            <a:ext cx="19050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/>
        </p:nvSpPr>
        <p:spPr>
          <a:xfrm>
            <a:off x="3258796" y="5164296"/>
            <a:ext cx="49215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b="1" dirty="0"/>
              <a:t>Bahan Kimia </a:t>
            </a:r>
            <a:r>
              <a:rPr lang="id-ID" b="1" dirty="0" smtClean="0"/>
              <a:t>mudah terbakar (flammable)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7406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124744"/>
            <a:ext cx="1857375" cy="188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3297181" y="1844824"/>
            <a:ext cx="48269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b="1" dirty="0"/>
              <a:t>Bahan Kimia </a:t>
            </a:r>
            <a:r>
              <a:rPr lang="id-ID" b="1" dirty="0" smtClean="0"/>
              <a:t>mudah meledak (explosive)</a:t>
            </a:r>
            <a:endParaRPr lang="id-ID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595816"/>
            <a:ext cx="17526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3297181" y="4287450"/>
            <a:ext cx="27735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b="1" dirty="0"/>
              <a:t>Bahan Kimia </a:t>
            </a:r>
            <a:r>
              <a:rPr lang="id-ID" b="1" dirty="0" smtClean="0"/>
              <a:t>oksidator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17849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8280920" cy="936104"/>
          </a:xfrm>
        </p:spPr>
        <p:txBody>
          <a:bodyPr>
            <a:noAutofit/>
          </a:bodyPr>
          <a:lstStyle/>
          <a:p>
            <a:r>
              <a:rPr lang="id-ID" sz="2800" b="1" dirty="0"/>
              <a:t>Perbedaan sifat zat Padat, Cair, dan Gas</a:t>
            </a:r>
            <a:r>
              <a:rPr lang="id-ID" sz="2800" dirty="0"/>
              <a:t/>
            </a:r>
            <a:br>
              <a:rPr lang="id-ID" sz="2800" dirty="0"/>
            </a:b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484784"/>
            <a:ext cx="7488832" cy="4536504"/>
          </a:xfrm>
        </p:spPr>
        <p:txBody>
          <a:bodyPr>
            <a:normAutofit fontScale="85000" lnSpcReduction="20000"/>
          </a:bodyPr>
          <a:lstStyle/>
          <a:p>
            <a:pPr algn="just" fontAlgn="base"/>
            <a:r>
              <a:rPr lang="id-ID" dirty="0" smtClean="0"/>
              <a:t>Zat padat:</a:t>
            </a:r>
          </a:p>
          <a:p>
            <a:pPr marL="68580" indent="0" algn="just" fontAlgn="base">
              <a:buNone/>
            </a:pPr>
            <a:r>
              <a:rPr lang="id-ID" dirty="0" smtClean="0"/>
              <a:t>Mempunyai </a:t>
            </a:r>
            <a:r>
              <a:rPr lang="id-ID" dirty="0"/>
              <a:t>bentuk dan volume yang tetap, dimana jarak antar partikelnya sangat rapat, sehingga partikel – partikel zat padat tidak dapat bergerak bebas</a:t>
            </a:r>
            <a:r>
              <a:rPr lang="id-ID" dirty="0" smtClean="0"/>
              <a:t>.</a:t>
            </a:r>
          </a:p>
          <a:p>
            <a:pPr algn="just" fontAlgn="base"/>
            <a:endParaRPr lang="id-ID" dirty="0"/>
          </a:p>
          <a:p>
            <a:pPr algn="just" fontAlgn="base"/>
            <a:r>
              <a:rPr lang="id-ID" dirty="0"/>
              <a:t>Zat Cair </a:t>
            </a:r>
            <a:r>
              <a:rPr lang="id-ID" dirty="0" smtClean="0"/>
              <a:t>:</a:t>
            </a:r>
          </a:p>
          <a:p>
            <a:pPr marL="68580" indent="0" algn="just" fontAlgn="base">
              <a:buNone/>
            </a:pPr>
            <a:r>
              <a:rPr lang="id-ID" dirty="0" smtClean="0"/>
              <a:t>Mempunyai </a:t>
            </a:r>
            <a:r>
              <a:rPr lang="id-ID" dirty="0"/>
              <a:t>volume tertentu, tetapi tidak mempunyai bentuk yang tetap, bergantung pada media yang digunakan. Jarak antarpartikel zat cair lebih renggang dibandingkan zat padat, sehingga partikel – partikelnya dapat bergerak namun terbatas</a:t>
            </a:r>
            <a:r>
              <a:rPr lang="id-ID" dirty="0" smtClean="0"/>
              <a:t>.</a:t>
            </a:r>
          </a:p>
          <a:p>
            <a:pPr marL="68580" indent="0" algn="just" fontAlgn="base">
              <a:buNone/>
            </a:pPr>
            <a:endParaRPr lang="id-ID" dirty="0"/>
          </a:p>
          <a:p>
            <a:pPr algn="just" fontAlgn="base"/>
            <a:r>
              <a:rPr lang="id-ID" dirty="0" smtClean="0"/>
              <a:t>Gas</a:t>
            </a:r>
          </a:p>
          <a:p>
            <a:pPr marL="68580" indent="0" algn="just" fontAlgn="base">
              <a:buNone/>
            </a:pPr>
            <a:r>
              <a:rPr lang="id-ID" dirty="0" smtClean="0"/>
              <a:t>Tidak </a:t>
            </a:r>
            <a:r>
              <a:rPr lang="id-ID" dirty="0"/>
              <a:t>mempunyai volume dan bentuk yang tetap. Jarak antar partikel sangat renggang, sehingga partikel – partikelnya dapat bergerak bebas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9468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48680"/>
            <a:ext cx="6984776" cy="5862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963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479" y="688002"/>
            <a:ext cx="4608512" cy="601136"/>
          </a:xfrm>
        </p:spPr>
        <p:txBody>
          <a:bodyPr>
            <a:noAutofit/>
          </a:bodyPr>
          <a:lstStyle/>
          <a:p>
            <a:r>
              <a:rPr lang="id-ID" sz="2800" b="1" dirty="0"/>
              <a:t>Pengertian Zat Padat</a:t>
            </a:r>
            <a:r>
              <a:rPr lang="id-ID" sz="2800" dirty="0"/>
              <a:t/>
            </a:r>
            <a:br>
              <a:rPr lang="id-ID" sz="2800" dirty="0"/>
            </a:b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2095" y="872716"/>
            <a:ext cx="7992888" cy="5328592"/>
          </a:xfrm>
        </p:spPr>
        <p:txBody>
          <a:bodyPr>
            <a:normAutofit lnSpcReduction="10000"/>
          </a:bodyPr>
          <a:lstStyle/>
          <a:p>
            <a:pPr marL="68580" indent="0" algn="just">
              <a:buNone/>
            </a:pPr>
            <a:r>
              <a:rPr lang="id-ID" dirty="0"/>
              <a:t>Zat padat ialah suatu zat atau benda yang mempunyai bentuk dan volume yang tetap. </a:t>
            </a:r>
            <a:endParaRPr lang="id-ID" dirty="0" smtClean="0"/>
          </a:p>
          <a:p>
            <a:pPr marL="68580" indent="0" algn="just">
              <a:buNone/>
            </a:pPr>
            <a:endParaRPr lang="id-ID" b="1" i="1" dirty="0" smtClean="0"/>
          </a:p>
          <a:p>
            <a:pPr marL="68580" indent="0" algn="just">
              <a:buNone/>
            </a:pPr>
            <a:r>
              <a:rPr lang="id-ID" b="1" i="1" dirty="0" smtClean="0"/>
              <a:t>Contohnya </a:t>
            </a:r>
            <a:r>
              <a:rPr lang="id-ID" b="1" i="1" dirty="0"/>
              <a:t>:</a:t>
            </a:r>
            <a:r>
              <a:rPr lang="id-ID" dirty="0"/>
              <a:t>kelerang, balok kayu, batu, genteng, tiang besi, tembok, dan lain sebagainya</a:t>
            </a:r>
            <a:r>
              <a:rPr lang="id-ID" dirty="0" smtClean="0"/>
              <a:t>.</a:t>
            </a:r>
          </a:p>
          <a:p>
            <a:pPr marL="68580" indent="0">
              <a:buNone/>
            </a:pPr>
            <a:endParaRPr lang="id-ID" dirty="0" smtClean="0"/>
          </a:p>
          <a:p>
            <a:pPr marL="68580" indent="0">
              <a:buNone/>
            </a:pPr>
            <a:endParaRPr lang="id-ID" dirty="0" smtClean="0"/>
          </a:p>
          <a:p>
            <a:r>
              <a:rPr lang="id-ID" dirty="0" smtClean="0"/>
              <a:t>Memiliki</a:t>
            </a:r>
            <a:r>
              <a:rPr lang="id-ID" dirty="0"/>
              <a:t> bentuk yang tetap</a:t>
            </a:r>
          </a:p>
          <a:p>
            <a:r>
              <a:rPr lang="id-ID" dirty="0"/>
              <a:t>Memiliki volume yang tetap</a:t>
            </a:r>
          </a:p>
          <a:p>
            <a:r>
              <a:rPr lang="id-ID" dirty="0"/>
              <a:t>Susunan partikel zat padat letaknya teratur dan berdekatan</a:t>
            </a:r>
          </a:p>
          <a:p>
            <a:r>
              <a:rPr lang="id-ID" dirty="0"/>
              <a:t>Pada Ikatan partikel zat padat sangat kuat</a:t>
            </a:r>
          </a:p>
          <a:p>
            <a:r>
              <a:rPr lang="id-ID" dirty="0"/>
              <a:t>Tidak mengikuti bentuk tempatnya</a:t>
            </a:r>
          </a:p>
          <a:p>
            <a:pPr marL="68580" indent="0">
              <a:buNone/>
            </a:pPr>
            <a:endParaRPr lang="id-ID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70426" y="3284984"/>
            <a:ext cx="4608512" cy="7920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d-ID" sz="2800" b="1" dirty="0"/>
              <a:t>Ciri-Ciri Zat Padat</a:t>
            </a:r>
          </a:p>
          <a:p>
            <a:r>
              <a:rPr lang="id-ID" sz="2800" dirty="0" smtClean="0"/>
              <a:t/>
            </a:r>
            <a:br>
              <a:rPr lang="id-ID" sz="2800" dirty="0" smtClean="0"/>
            </a:b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331750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620688"/>
            <a:ext cx="7848872" cy="5616624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id-ID" b="1" dirty="0">
                <a:solidFill>
                  <a:schemeClr val="bg2">
                    <a:lumMod val="50000"/>
                  </a:schemeClr>
                </a:solidFill>
              </a:rPr>
              <a:t>Pengertian Zat Gas</a:t>
            </a:r>
          </a:p>
          <a:p>
            <a:pPr marL="68580" indent="0" algn="just">
              <a:buNone/>
            </a:pPr>
            <a:r>
              <a:rPr lang="id-ID" dirty="0"/>
              <a:t>Zat gas ialah suatu zat atau benda yang mempunyai volume dan bentuk yang selalu berubah-ubah sesuai dengan tempat (wadahnya). </a:t>
            </a:r>
            <a:endParaRPr lang="id-ID" dirty="0" smtClean="0"/>
          </a:p>
          <a:p>
            <a:pPr marL="68580" indent="0" algn="just">
              <a:buNone/>
            </a:pPr>
            <a:endParaRPr lang="id-ID" b="1" i="1" dirty="0"/>
          </a:p>
          <a:p>
            <a:pPr marL="68580" indent="0" algn="just">
              <a:buNone/>
            </a:pPr>
            <a:r>
              <a:rPr lang="id-ID" b="1" i="1" dirty="0" smtClean="0"/>
              <a:t>Contohnya</a:t>
            </a:r>
            <a:r>
              <a:rPr lang="id-ID" dirty="0"/>
              <a:t>; balon, ban sepeda dan ban motor, gelas kosong, botol kosong, dan lain sebagainya.</a:t>
            </a:r>
          </a:p>
          <a:p>
            <a:pPr marL="68580" indent="0">
              <a:buNone/>
            </a:pPr>
            <a:endParaRPr lang="id-ID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68580" indent="0">
              <a:buNone/>
            </a:pPr>
            <a:r>
              <a:rPr lang="id-ID" b="1" dirty="0" smtClean="0">
                <a:solidFill>
                  <a:schemeClr val="bg2">
                    <a:lumMod val="50000"/>
                  </a:schemeClr>
                </a:solidFill>
              </a:rPr>
              <a:t>Ciri-ciri </a:t>
            </a:r>
            <a:r>
              <a:rPr lang="id-ID" b="1" dirty="0">
                <a:solidFill>
                  <a:schemeClr val="bg2">
                    <a:lumMod val="50000"/>
                  </a:schemeClr>
                </a:solidFill>
              </a:rPr>
              <a:t>Zat </a:t>
            </a:r>
            <a:r>
              <a:rPr lang="id-ID" b="1" dirty="0" smtClean="0">
                <a:solidFill>
                  <a:schemeClr val="bg2">
                    <a:lumMod val="50000"/>
                  </a:schemeClr>
                </a:solidFill>
              </a:rPr>
              <a:t>Gas</a:t>
            </a:r>
          </a:p>
          <a:p>
            <a:r>
              <a:rPr lang="id-ID" dirty="0"/>
              <a:t>Memiliki bentuk yang berubah-ubah</a:t>
            </a:r>
          </a:p>
          <a:p>
            <a:r>
              <a:rPr lang="id-ID" dirty="0"/>
              <a:t>Memiliki volume yang beruba-ubah</a:t>
            </a:r>
          </a:p>
          <a:p>
            <a:r>
              <a:rPr lang="id-ID" dirty="0"/>
              <a:t>Pada Susunan partikel zat padat letaknya tidak teratur dan berjauhan</a:t>
            </a:r>
          </a:p>
          <a:p>
            <a:r>
              <a:rPr lang="id-ID" dirty="0"/>
              <a:t>Pada Ikatan partikel zat padat sangat lemah</a:t>
            </a:r>
          </a:p>
          <a:p>
            <a:r>
              <a:rPr lang="id-ID" dirty="0"/>
              <a:t>Mengikuti bentuk tempatnya</a:t>
            </a:r>
          </a:p>
          <a:p>
            <a:pPr marL="68580" indent="0">
              <a:buNone/>
            </a:pPr>
            <a:endParaRPr lang="id-ID" b="1" dirty="0">
              <a:solidFill>
                <a:schemeClr val="bg2">
                  <a:lumMod val="50000"/>
                </a:schemeClr>
              </a:solidFill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9704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692696"/>
            <a:ext cx="7632848" cy="5544616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id-ID" b="1" dirty="0">
                <a:solidFill>
                  <a:schemeClr val="bg2">
                    <a:lumMod val="50000"/>
                  </a:schemeClr>
                </a:solidFill>
              </a:rPr>
              <a:t>Pengertian Zat Cair</a:t>
            </a:r>
          </a:p>
          <a:p>
            <a:pPr marL="68580" indent="0" algn="just">
              <a:buNone/>
            </a:pPr>
            <a:r>
              <a:rPr lang="id-ID" dirty="0"/>
              <a:t>Z</a:t>
            </a:r>
            <a:r>
              <a:rPr lang="id-ID" dirty="0" smtClean="0"/>
              <a:t>at </a:t>
            </a:r>
            <a:r>
              <a:rPr lang="id-ID" dirty="0"/>
              <a:t>cair ialah suatu zat atau benda yang mempunyai volume yang tetap tetapi bentuknya berubah-ubah sesuai dengan tempat (wadahnya). </a:t>
            </a:r>
            <a:endParaRPr lang="id-ID" dirty="0" smtClean="0"/>
          </a:p>
          <a:p>
            <a:pPr marL="68580" indent="0" algn="just">
              <a:buNone/>
            </a:pPr>
            <a:endParaRPr lang="id-ID" dirty="0" smtClean="0"/>
          </a:p>
          <a:p>
            <a:pPr marL="68580" indent="0" algn="just">
              <a:buNone/>
            </a:pPr>
            <a:r>
              <a:rPr lang="id-ID" b="1" i="1" dirty="0" smtClean="0"/>
              <a:t>Contohnya</a:t>
            </a:r>
            <a:r>
              <a:rPr lang="id-ID" b="1" i="1" dirty="0"/>
              <a:t>;</a:t>
            </a:r>
            <a:r>
              <a:rPr lang="id-ID" dirty="0"/>
              <a:t> bensin dalam botol, teh dalam gelas, air minum dalam ceret, sirup dalam gelas, dan lain sebagainya</a:t>
            </a:r>
            <a:r>
              <a:rPr lang="id-ID" dirty="0" smtClean="0"/>
              <a:t>.</a:t>
            </a:r>
          </a:p>
          <a:p>
            <a:pPr marL="68580" indent="0">
              <a:buNone/>
            </a:pPr>
            <a:endParaRPr lang="id-ID" dirty="0"/>
          </a:p>
          <a:p>
            <a:pPr marL="68580" indent="0">
              <a:buNone/>
            </a:pPr>
            <a:r>
              <a:rPr lang="id-ID" b="1" dirty="0">
                <a:solidFill>
                  <a:schemeClr val="bg2">
                    <a:lumMod val="50000"/>
                  </a:schemeClr>
                </a:solidFill>
              </a:rPr>
              <a:t>Ciri-Ciri Zat Cair</a:t>
            </a:r>
          </a:p>
          <a:p>
            <a:r>
              <a:rPr lang="id-ID" dirty="0"/>
              <a:t>Bentuknya berubah-ubah</a:t>
            </a:r>
          </a:p>
          <a:p>
            <a:r>
              <a:rPr lang="id-ID" dirty="0"/>
              <a:t>Volumenya tetap</a:t>
            </a:r>
          </a:p>
          <a:p>
            <a:r>
              <a:rPr lang="id-ID" dirty="0"/>
              <a:t>Mengikuti bentuk wadahnya</a:t>
            </a:r>
          </a:p>
          <a:p>
            <a:r>
              <a:rPr lang="id-ID" dirty="0"/>
              <a:t>Pada Ikatan antar partikelnya lemah</a:t>
            </a:r>
          </a:p>
          <a:p>
            <a:r>
              <a:rPr lang="id-ID" dirty="0"/>
              <a:t>Pada Susunan partikelnya kurang tetatur dan renggang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7471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620688"/>
            <a:ext cx="7848872" cy="5616624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id-ID" sz="28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Perubahan Wujud Zat</a:t>
            </a:r>
          </a:p>
          <a:p>
            <a:pPr algn="just"/>
            <a:r>
              <a:rPr lang="id-ID" dirty="0"/>
              <a:t>Perubahan wujud suatu zat adalah suatu perubahan secara fisika. Zat yang mengalami perubahan fisika bisa dikembalikan ke asalnya. Hal inilah yang membedakannya dengan perubahan kimia</a:t>
            </a:r>
            <a:r>
              <a:rPr lang="id-ID" dirty="0" smtClean="0"/>
              <a:t>.</a:t>
            </a:r>
          </a:p>
          <a:p>
            <a:pPr algn="just"/>
            <a:endParaRPr lang="id-ID" dirty="0"/>
          </a:p>
          <a:p>
            <a:pPr algn="just"/>
            <a:r>
              <a:rPr lang="id-ID" dirty="0"/>
              <a:t>Yang dimaksud dengan perubahan kimia yaitu perubahan yang menghasilkan zat baru dan tidak bisa dikembalikan ke zat sebelumnya</a:t>
            </a:r>
            <a:r>
              <a:rPr lang="id-ID" dirty="0" smtClean="0"/>
              <a:t>.</a:t>
            </a:r>
          </a:p>
          <a:p>
            <a:pPr algn="just"/>
            <a:endParaRPr lang="id-ID" dirty="0" smtClean="0"/>
          </a:p>
          <a:p>
            <a:pPr algn="just"/>
            <a:r>
              <a:rPr lang="id-ID" dirty="0"/>
              <a:t>Adapun perubahan fisika yaitu perubahan yang tidak menghasilkan zat baru dan masih bisa dikembalikan ke zat sebelumnya.</a:t>
            </a: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60163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620688"/>
            <a:ext cx="7704856" cy="5688632"/>
          </a:xfrm>
        </p:spPr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id-ID" dirty="0"/>
              <a:t>Dalam ilmu fisika, perubahan zat yaitu </a:t>
            </a:r>
            <a:r>
              <a:rPr lang="id-ID" dirty="0" smtClean="0"/>
              <a:t>sbb :</a:t>
            </a:r>
          </a:p>
          <a:p>
            <a:pPr marL="68580" indent="0">
              <a:buNone/>
            </a:pPr>
            <a:endParaRPr lang="id-ID" dirty="0"/>
          </a:p>
          <a:p>
            <a:r>
              <a:rPr lang="id-ID" b="1" i="1" dirty="0"/>
              <a:t>Mencair</a:t>
            </a:r>
            <a:r>
              <a:rPr lang="id-ID" dirty="0"/>
              <a:t>, yakni suatu perubahan wujud zat dari padat menjadi cair. </a:t>
            </a:r>
            <a:r>
              <a:rPr lang="id-ID" b="1" i="1" dirty="0"/>
              <a:t>Contohnya</a:t>
            </a:r>
            <a:r>
              <a:rPr lang="id-ID" dirty="0"/>
              <a:t>; es mencair, membakar lilin</a:t>
            </a:r>
            <a:r>
              <a:rPr lang="id-ID" dirty="0" smtClean="0"/>
              <a:t>.</a:t>
            </a:r>
          </a:p>
          <a:p>
            <a:endParaRPr lang="id-ID" dirty="0"/>
          </a:p>
          <a:p>
            <a:r>
              <a:rPr lang="id-ID" b="1" i="1" dirty="0"/>
              <a:t>Membeku</a:t>
            </a:r>
            <a:r>
              <a:rPr lang="id-ID" dirty="0"/>
              <a:t>, yakni suatu perubahan wujud zat dari cair menjadi padat. </a:t>
            </a:r>
            <a:r>
              <a:rPr lang="id-ID" b="1" i="1" dirty="0"/>
              <a:t>Contohnya</a:t>
            </a:r>
            <a:r>
              <a:rPr lang="id-ID" dirty="0"/>
              <a:t>; es yang membeku</a:t>
            </a:r>
            <a:r>
              <a:rPr lang="id-ID" dirty="0" smtClean="0"/>
              <a:t>.</a:t>
            </a:r>
          </a:p>
          <a:p>
            <a:endParaRPr lang="id-ID" dirty="0"/>
          </a:p>
          <a:p>
            <a:r>
              <a:rPr lang="id-ID" b="1" i="1" dirty="0"/>
              <a:t>Mengembun</a:t>
            </a:r>
            <a:r>
              <a:rPr lang="id-ID" dirty="0"/>
              <a:t>, yakni suatu perubahan wujud zat dari gas menjadi cair. </a:t>
            </a:r>
            <a:r>
              <a:rPr lang="id-ID" b="1" i="1" dirty="0"/>
              <a:t>Contohnya</a:t>
            </a:r>
            <a:r>
              <a:rPr lang="id-ID" dirty="0"/>
              <a:t>; embun</a:t>
            </a:r>
            <a:r>
              <a:rPr lang="id-ID" dirty="0" smtClean="0"/>
              <a:t>.</a:t>
            </a:r>
          </a:p>
          <a:p>
            <a:endParaRPr lang="id-ID" dirty="0"/>
          </a:p>
          <a:p>
            <a:r>
              <a:rPr lang="id-ID" b="1" i="1" dirty="0"/>
              <a:t>Menguap</a:t>
            </a:r>
            <a:r>
              <a:rPr lang="id-ID" dirty="0"/>
              <a:t>, yakni suatu perubahan wujud zat dari cair menjadi gas. </a:t>
            </a:r>
            <a:r>
              <a:rPr lang="id-ID" b="1" i="1" dirty="0"/>
              <a:t>Contohnya</a:t>
            </a:r>
            <a:r>
              <a:rPr lang="id-ID" dirty="0"/>
              <a:t>; uap air</a:t>
            </a:r>
            <a:r>
              <a:rPr lang="id-ID" dirty="0" smtClean="0"/>
              <a:t>.</a:t>
            </a:r>
          </a:p>
          <a:p>
            <a:endParaRPr lang="id-ID" dirty="0"/>
          </a:p>
          <a:p>
            <a:r>
              <a:rPr lang="id-ID" b="1" i="1" dirty="0"/>
              <a:t>Menyublim</a:t>
            </a:r>
            <a:r>
              <a:rPr lang="id-ID" dirty="0"/>
              <a:t>, yakni suatu perubahan wujud zat dari padat menjadi gas. </a:t>
            </a:r>
            <a:r>
              <a:rPr lang="id-ID" b="1" i="1" dirty="0"/>
              <a:t>Contohnya</a:t>
            </a:r>
            <a:r>
              <a:rPr lang="id-ID" dirty="0"/>
              <a:t>; kapur barus yang lama-lama habis</a:t>
            </a:r>
            <a:r>
              <a:rPr lang="id-ID" dirty="0" smtClean="0"/>
              <a:t>.</a:t>
            </a:r>
          </a:p>
          <a:p>
            <a:endParaRPr lang="id-ID" dirty="0"/>
          </a:p>
          <a:p>
            <a:r>
              <a:rPr lang="id-ID" b="1" i="1" dirty="0"/>
              <a:t>Mengkristal (deposisi)</a:t>
            </a:r>
            <a:r>
              <a:rPr lang="id-ID" dirty="0"/>
              <a:t>, yakni suatu perubahan wujud zat dari gas menjadi padat. </a:t>
            </a:r>
            <a:r>
              <a:rPr lang="id-ID" b="1" i="1" dirty="0"/>
              <a:t>Contohnya</a:t>
            </a:r>
            <a:r>
              <a:rPr lang="id-ID" dirty="0"/>
              <a:t>; kristal.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2400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455</TotalTime>
  <Words>764</Words>
  <Application>Microsoft Office PowerPoint</Application>
  <PresentationFormat>On-screen Show (4:3)</PresentationFormat>
  <Paragraphs>162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Austin</vt:lpstr>
      <vt:lpstr>Penyimpanan dan Transportasi Bahan</vt:lpstr>
      <vt:lpstr>KARAKTERISTIK ZAT </vt:lpstr>
      <vt:lpstr>Perbedaan sifat zat Padat, Cair, dan Gas </vt:lpstr>
      <vt:lpstr>PowerPoint Presentation</vt:lpstr>
      <vt:lpstr>Pengertian Zat Padat </vt:lpstr>
      <vt:lpstr>PowerPoint Presentation</vt:lpstr>
      <vt:lpstr>PowerPoint Presentation</vt:lpstr>
      <vt:lpstr>PowerPoint Presentation</vt:lpstr>
      <vt:lpstr>PowerPoint Presentation</vt:lpstr>
      <vt:lpstr>KARAKTERISTIK BAHAN PADAT</vt:lpstr>
      <vt:lpstr>Karakteristik Bahan Padat :</vt:lpstr>
      <vt:lpstr>Keterangan</vt:lpstr>
      <vt:lpstr>PowerPoint Presentation</vt:lpstr>
      <vt:lpstr>Keterangan</vt:lpstr>
      <vt:lpstr>Keterangan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KIMIA ORGANIK</dc:title>
  <dc:creator>Dell</dc:creator>
  <cp:lastModifiedBy>Dell</cp:lastModifiedBy>
  <cp:revision>101</cp:revision>
  <dcterms:created xsi:type="dcterms:W3CDTF">2017-02-04T08:37:32Z</dcterms:created>
  <dcterms:modified xsi:type="dcterms:W3CDTF">2017-02-07T07:50:01Z</dcterms:modified>
</cp:coreProperties>
</file>