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 id="258" r:id="rId4"/>
    <p:sldId id="259" r:id="rId5"/>
    <p:sldId id="260" r:id="rId6"/>
    <p:sldId id="261" r:id="rId7"/>
    <p:sldId id="262" r:id="rId8"/>
    <p:sldId id="263" r:id="rId9"/>
    <p:sldId id="264" r:id="rId10"/>
    <p:sldId id="279"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25/04/2019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
        <p:nvSpPr>
          <p:cNvPr id="7" name="AutoShape 2" descr="https://www.sigarch.org/wp-content/uploads/2017/03/Welcome.jpg"/>
          <p:cNvSpPr>
            <a:spLocks noChangeAspect="1" noChangeArrowheads="1"/>
          </p:cNvSpPr>
          <p:nvPr userDrawn="1"/>
        </p:nvSpPr>
        <p:spPr bwMode="auto">
          <a:xfrm>
            <a:off x="155575" y="-2986088"/>
            <a:ext cx="8296275" cy="62293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d-ID"/>
          </a:p>
        </p:txBody>
      </p:sp>
    </p:spTree>
    <p:extLst>
      <p:ext uri="{BB962C8B-B14F-4D97-AF65-F5344CB8AC3E}">
        <p14:creationId xmlns:p14="http://schemas.microsoft.com/office/powerpoint/2010/main" val="2946235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25/04/2019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1034464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25/04/2019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367987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0FA725C6-6DC5-4266-8C68-6553425EB7CC}" type="datetimeFigureOut">
              <a:rPr lang="id-ID" smtClean="0"/>
              <a:t>25/04/2019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00068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A725C6-6DC5-4266-8C68-6553425EB7CC}" type="datetimeFigureOut">
              <a:rPr lang="id-ID" smtClean="0"/>
              <a:t>25/04/2019</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918333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0FA725C6-6DC5-4266-8C68-6553425EB7CC}" type="datetimeFigureOut">
              <a:rPr lang="id-ID" smtClean="0"/>
              <a:t>25/04/2019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862258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0FA725C6-6DC5-4266-8C68-6553425EB7CC}" type="datetimeFigureOut">
              <a:rPr lang="id-ID" smtClean="0"/>
              <a:t>25/04/2019</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540267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0FA725C6-6DC5-4266-8C68-6553425EB7CC}" type="datetimeFigureOut">
              <a:rPr lang="id-ID" smtClean="0"/>
              <a:t>25/04/2019</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45876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725C6-6DC5-4266-8C68-6553425EB7CC}" type="datetimeFigureOut">
              <a:rPr lang="id-ID" smtClean="0"/>
              <a:t>25/04/2019</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4206205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725C6-6DC5-4266-8C68-6553425EB7CC}" type="datetimeFigureOut">
              <a:rPr lang="id-ID" smtClean="0"/>
              <a:t>25/04/2019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72989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A725C6-6DC5-4266-8C68-6553425EB7CC}" type="datetimeFigureOut">
              <a:rPr lang="id-ID" smtClean="0"/>
              <a:t>25/04/2019</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998E795C-93D8-414E-BFE5-6CC913E86F08}" type="slidenum">
              <a:rPr lang="id-ID" smtClean="0"/>
              <a:t>‹#›</a:t>
            </a:fld>
            <a:endParaRPr lang="id-ID"/>
          </a:p>
        </p:txBody>
      </p:sp>
    </p:spTree>
    <p:extLst>
      <p:ext uri="{BB962C8B-B14F-4D97-AF65-F5344CB8AC3E}">
        <p14:creationId xmlns:p14="http://schemas.microsoft.com/office/powerpoint/2010/main" val="269225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A725C6-6DC5-4266-8C68-6553425EB7CC}" type="datetimeFigureOut">
              <a:rPr lang="id-ID" smtClean="0"/>
              <a:t>25/04/2019</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8E795C-93D8-414E-BFE5-6CC913E86F08}" type="slidenum">
              <a:rPr lang="id-ID" smtClean="0"/>
              <a:t>‹#›</a:t>
            </a:fld>
            <a:endParaRPr lang="id-ID"/>
          </a:p>
        </p:txBody>
      </p:sp>
      <p:pic>
        <p:nvPicPr>
          <p:cNvPr id="7" name="Picture 3"/>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7"/>
          <p:cNvSpPr/>
          <p:nvPr userDrawn="1"/>
        </p:nvSpPr>
        <p:spPr>
          <a:xfrm>
            <a:off x="0" y="-99392"/>
            <a:ext cx="9144000" cy="7128792"/>
          </a:xfrm>
          <a:prstGeom prst="rect">
            <a:avLst/>
          </a:prstGeom>
          <a:solidFill>
            <a:schemeClr val="bg1">
              <a:alpha val="9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Rectangle 8"/>
          <p:cNvSpPr/>
          <p:nvPr userDrawn="1"/>
        </p:nvSpPr>
        <p:spPr>
          <a:xfrm>
            <a:off x="0" y="0"/>
            <a:ext cx="197768" cy="6741368"/>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05548247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dirty="0"/>
              <a:t>Pemodelan Proses Bisnis</a:t>
            </a:r>
          </a:p>
        </p:txBody>
      </p:sp>
      <p:sp>
        <p:nvSpPr>
          <p:cNvPr id="3" name="Subtitle 2"/>
          <p:cNvSpPr>
            <a:spLocks noGrp="1"/>
          </p:cNvSpPr>
          <p:nvPr>
            <p:ph type="subTitle" idx="1"/>
          </p:nvPr>
        </p:nvSpPr>
        <p:spPr/>
        <p:txBody>
          <a:bodyPr/>
          <a:lstStyle/>
          <a:p>
            <a:r>
              <a:rPr lang="en-US" dirty="0"/>
              <a:t>Tools for </a:t>
            </a:r>
            <a:r>
              <a:rPr lang="en-US"/>
              <a:t>Problem Understanding</a:t>
            </a:r>
            <a:endParaRPr lang="id-ID" dirty="0"/>
          </a:p>
        </p:txBody>
      </p:sp>
      <p:sp>
        <p:nvSpPr>
          <p:cNvPr id="4" name="Rectangle 3"/>
          <p:cNvSpPr/>
          <p:nvPr/>
        </p:nvSpPr>
        <p:spPr>
          <a:xfrm>
            <a:off x="0" y="0"/>
            <a:ext cx="197768" cy="6858000"/>
          </a:xfrm>
          <a:prstGeom prst="rect">
            <a:avLst/>
          </a:prstGeom>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4162440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688BD-8402-4E15-B352-B5EE988ECD73}"/>
              </a:ext>
            </a:extLst>
          </p:cNvPr>
          <p:cNvSpPr>
            <a:spLocks noGrp="1"/>
          </p:cNvSpPr>
          <p:nvPr>
            <p:ph type="title"/>
          </p:nvPr>
        </p:nvSpPr>
        <p:spPr/>
        <p:txBody>
          <a:bodyPr/>
          <a:lstStyle/>
          <a:p>
            <a:r>
              <a:rPr lang="en-US" dirty="0" err="1"/>
              <a:t>Diskusi</a:t>
            </a:r>
            <a:endParaRPr lang="en-US" dirty="0"/>
          </a:p>
        </p:txBody>
      </p:sp>
      <p:sp>
        <p:nvSpPr>
          <p:cNvPr id="3" name="Content Placeholder 2">
            <a:extLst>
              <a:ext uri="{FF2B5EF4-FFF2-40B4-BE49-F238E27FC236}">
                <a16:creationId xmlns:a16="http://schemas.microsoft.com/office/drawing/2014/main" id="{CFCF9D51-7B56-41A2-AE28-C1A5C2F3E24A}"/>
              </a:ext>
            </a:extLst>
          </p:cNvPr>
          <p:cNvSpPr>
            <a:spLocks noGrp="1"/>
          </p:cNvSpPr>
          <p:nvPr>
            <p:ph idx="1"/>
          </p:nvPr>
        </p:nvSpPr>
        <p:spPr/>
        <p:txBody>
          <a:bodyPr>
            <a:normAutofit fontScale="92500" lnSpcReduction="20000"/>
          </a:bodyPr>
          <a:lstStyle/>
          <a:p>
            <a:pPr>
              <a:lnSpc>
                <a:spcPct val="90000"/>
              </a:lnSpc>
              <a:buFont typeface="Wingdings" panose="05000000000000000000" pitchFamily="2" charset="2"/>
              <a:buNone/>
            </a:pPr>
            <a:r>
              <a:rPr lang="en-US" altLang="en-US" dirty="0" err="1"/>
              <a:t>Sebuah</a:t>
            </a:r>
            <a:r>
              <a:rPr lang="en-US" altLang="en-US" dirty="0"/>
              <a:t> </a:t>
            </a:r>
            <a:r>
              <a:rPr lang="en-US" altLang="en-US" dirty="0" err="1"/>
              <a:t>universitas</a:t>
            </a:r>
            <a:r>
              <a:rPr lang="en-US" altLang="en-US" dirty="0"/>
              <a:t> </a:t>
            </a:r>
            <a:r>
              <a:rPr lang="en-US" altLang="en-US" dirty="0" err="1"/>
              <a:t>baru</a:t>
            </a:r>
            <a:r>
              <a:rPr lang="en-US" altLang="en-US" dirty="0"/>
              <a:t> </a:t>
            </a:r>
            <a:r>
              <a:rPr lang="en-US" altLang="en-US" dirty="0" err="1"/>
              <a:t>saja</a:t>
            </a:r>
            <a:r>
              <a:rPr lang="en-US" altLang="en-US" dirty="0"/>
              <a:t> </a:t>
            </a:r>
            <a:r>
              <a:rPr lang="en-US" altLang="en-US" dirty="0" err="1"/>
              <a:t>membuat</a:t>
            </a:r>
            <a:r>
              <a:rPr lang="en-US" altLang="en-US" dirty="0"/>
              <a:t> </a:t>
            </a:r>
            <a:r>
              <a:rPr lang="en-US" altLang="en-US" dirty="0" err="1"/>
              <a:t>aplikasi</a:t>
            </a:r>
            <a:r>
              <a:rPr lang="en-US" altLang="en-US" dirty="0"/>
              <a:t> e-learning </a:t>
            </a:r>
            <a:r>
              <a:rPr lang="en-US" altLang="en-US" dirty="0" err="1"/>
              <a:t>untuk</a:t>
            </a:r>
            <a:r>
              <a:rPr lang="en-US" altLang="en-US" dirty="0"/>
              <a:t> </a:t>
            </a:r>
            <a:r>
              <a:rPr lang="en-US" altLang="en-US" dirty="0" err="1"/>
              <a:t>meningkatkan</a:t>
            </a:r>
            <a:r>
              <a:rPr lang="en-US" altLang="en-US" dirty="0"/>
              <a:t> </a:t>
            </a:r>
            <a:r>
              <a:rPr lang="en-US" altLang="en-US" dirty="0" err="1"/>
              <a:t>pelayanan</a:t>
            </a:r>
            <a:r>
              <a:rPr lang="en-US" altLang="en-US" dirty="0"/>
              <a:t> </a:t>
            </a:r>
            <a:r>
              <a:rPr lang="en-US" altLang="en-US" dirty="0" err="1"/>
              <a:t>belajar</a:t>
            </a:r>
            <a:r>
              <a:rPr lang="en-US" altLang="en-US" dirty="0"/>
              <a:t> </a:t>
            </a:r>
            <a:r>
              <a:rPr lang="en-US" altLang="en-US" dirty="0" err="1"/>
              <a:t>mengajar</a:t>
            </a:r>
            <a:r>
              <a:rPr lang="en-US" altLang="en-US" dirty="0"/>
              <a:t> </a:t>
            </a:r>
            <a:r>
              <a:rPr lang="en-US" altLang="en-US" dirty="0" err="1"/>
              <a:t>terhadap</a:t>
            </a:r>
            <a:r>
              <a:rPr lang="en-US" altLang="en-US" dirty="0"/>
              <a:t> </a:t>
            </a:r>
            <a:r>
              <a:rPr lang="en-US" altLang="en-US" dirty="0" err="1"/>
              <a:t>mahasiswa</a:t>
            </a:r>
            <a:r>
              <a:rPr lang="en-US" altLang="en-US" dirty="0"/>
              <a:t>. </a:t>
            </a:r>
          </a:p>
          <a:p>
            <a:pPr>
              <a:lnSpc>
                <a:spcPct val="90000"/>
              </a:lnSpc>
              <a:buFont typeface="Wingdings" panose="05000000000000000000" pitchFamily="2" charset="2"/>
              <a:buNone/>
            </a:pPr>
            <a:r>
              <a:rPr lang="en-US" altLang="en-US" dirty="0"/>
              <a:t>Dari </a:t>
            </a:r>
            <a:r>
              <a:rPr lang="en-US" altLang="en-US" dirty="0" err="1"/>
              <a:t>gambaran</a:t>
            </a:r>
            <a:r>
              <a:rPr lang="en-US" altLang="en-US" dirty="0"/>
              <a:t> </a:t>
            </a:r>
            <a:r>
              <a:rPr lang="en-US" altLang="en-US" dirty="0" err="1"/>
              <a:t>awal</a:t>
            </a:r>
            <a:r>
              <a:rPr lang="en-US" altLang="en-US" dirty="0"/>
              <a:t> yang </a:t>
            </a:r>
            <a:r>
              <a:rPr lang="en-US" altLang="en-US" dirty="0" err="1"/>
              <a:t>diperoleh</a:t>
            </a:r>
            <a:r>
              <a:rPr lang="en-US" altLang="en-US" dirty="0"/>
              <a:t>, </a:t>
            </a:r>
            <a:r>
              <a:rPr lang="en-US" altLang="en-US" dirty="0" err="1"/>
              <a:t>aplikasi</a:t>
            </a:r>
            <a:r>
              <a:rPr lang="en-US" altLang="en-US" dirty="0"/>
              <a:t> </a:t>
            </a:r>
            <a:r>
              <a:rPr lang="en-US" altLang="en-US" dirty="0" err="1"/>
              <a:t>tersebut</a:t>
            </a:r>
            <a:r>
              <a:rPr lang="en-US" altLang="en-US" dirty="0"/>
              <a:t> </a:t>
            </a:r>
            <a:r>
              <a:rPr lang="en-US" altLang="en-US" dirty="0" err="1"/>
              <a:t>tidak</a:t>
            </a:r>
            <a:r>
              <a:rPr lang="en-US" altLang="en-US" dirty="0"/>
              <a:t> </a:t>
            </a:r>
            <a:r>
              <a:rPr lang="en-US" altLang="en-US" dirty="0" err="1"/>
              <a:t>mendapat</a:t>
            </a:r>
            <a:r>
              <a:rPr lang="en-US" altLang="en-US" dirty="0"/>
              <a:t> </a:t>
            </a:r>
            <a:r>
              <a:rPr lang="en-US" altLang="en-US" dirty="0" err="1"/>
              <a:t>respon</a:t>
            </a:r>
            <a:r>
              <a:rPr lang="en-US" altLang="en-US" dirty="0"/>
              <a:t> </a:t>
            </a:r>
            <a:r>
              <a:rPr lang="en-US" altLang="en-US" dirty="0" err="1"/>
              <a:t>menggembirakan</a:t>
            </a:r>
            <a:r>
              <a:rPr lang="en-US" altLang="en-US" dirty="0"/>
              <a:t>. </a:t>
            </a:r>
            <a:r>
              <a:rPr lang="en-US" altLang="en-US" dirty="0" err="1"/>
              <a:t>Sulit</a:t>
            </a:r>
            <a:r>
              <a:rPr lang="en-US" altLang="en-US" dirty="0"/>
              <a:t> </a:t>
            </a:r>
            <a:r>
              <a:rPr lang="en-US" altLang="en-US" dirty="0" err="1"/>
              <a:t>untuk</a:t>
            </a:r>
            <a:r>
              <a:rPr lang="en-US" altLang="en-US" dirty="0"/>
              <a:t> </a:t>
            </a:r>
            <a:r>
              <a:rPr lang="en-US" altLang="en-US" dirty="0" err="1"/>
              <a:t>memulai</a:t>
            </a:r>
            <a:r>
              <a:rPr lang="en-US" altLang="en-US" dirty="0"/>
              <a:t> </a:t>
            </a:r>
            <a:r>
              <a:rPr lang="en-US" altLang="en-US" dirty="0" err="1"/>
              <a:t>dari</a:t>
            </a:r>
            <a:r>
              <a:rPr lang="en-US" altLang="en-US" dirty="0"/>
              <a:t> mana, </a:t>
            </a:r>
            <a:r>
              <a:rPr lang="en-US" altLang="en-US" dirty="0" err="1"/>
              <a:t>akhirnya</a:t>
            </a:r>
            <a:r>
              <a:rPr lang="en-US" altLang="en-US" dirty="0"/>
              <a:t> </a:t>
            </a:r>
            <a:r>
              <a:rPr lang="en-US" altLang="en-US" dirty="0" err="1"/>
              <a:t>diputuskan</a:t>
            </a:r>
            <a:r>
              <a:rPr lang="en-US" altLang="en-US" dirty="0"/>
              <a:t> </a:t>
            </a:r>
            <a:r>
              <a:rPr lang="en-US" altLang="en-US" dirty="0" err="1"/>
              <a:t>untuk</a:t>
            </a:r>
            <a:r>
              <a:rPr lang="en-US" altLang="en-US" dirty="0"/>
              <a:t> </a:t>
            </a:r>
            <a:r>
              <a:rPr lang="en-US" altLang="en-US" dirty="0" err="1"/>
              <a:t>mencoba</a:t>
            </a:r>
            <a:r>
              <a:rPr lang="en-US" altLang="en-US" dirty="0"/>
              <a:t> </a:t>
            </a:r>
            <a:r>
              <a:rPr lang="en-US" altLang="en-US" dirty="0" err="1"/>
              <a:t>teknik</a:t>
            </a:r>
            <a:r>
              <a:rPr lang="en-US" altLang="en-US" dirty="0"/>
              <a:t> critical incident.</a:t>
            </a:r>
          </a:p>
          <a:p>
            <a:pPr>
              <a:lnSpc>
                <a:spcPct val="90000"/>
              </a:lnSpc>
              <a:buFont typeface="Wingdings" panose="05000000000000000000" pitchFamily="2" charset="2"/>
              <a:buNone/>
            </a:pPr>
            <a:r>
              <a:rPr lang="en-US" altLang="en-US" dirty="0"/>
              <a:t>Anda </a:t>
            </a:r>
            <a:r>
              <a:rPr lang="en-US" altLang="en-US" dirty="0" err="1"/>
              <a:t>sebagai</a:t>
            </a:r>
            <a:r>
              <a:rPr lang="en-US" altLang="en-US" dirty="0"/>
              <a:t> </a:t>
            </a:r>
            <a:r>
              <a:rPr lang="en-US" altLang="en-US" dirty="0" err="1"/>
              <a:t>mahasiswa</a:t>
            </a:r>
            <a:r>
              <a:rPr lang="en-US" altLang="en-US" dirty="0"/>
              <a:t> </a:t>
            </a:r>
            <a:r>
              <a:rPr lang="en-US" altLang="en-US" dirty="0" err="1"/>
              <a:t>diminta</a:t>
            </a:r>
            <a:r>
              <a:rPr lang="en-US" altLang="en-US" dirty="0"/>
              <a:t> </a:t>
            </a:r>
            <a:r>
              <a:rPr lang="en-US" altLang="en-US" dirty="0" err="1"/>
              <a:t>menggambarkan</a:t>
            </a:r>
            <a:r>
              <a:rPr lang="en-US" altLang="en-US" dirty="0"/>
              <a:t> </a:t>
            </a:r>
            <a:r>
              <a:rPr lang="en-US" altLang="en-US" dirty="0" err="1"/>
              <a:t>berbagai</a:t>
            </a:r>
            <a:r>
              <a:rPr lang="en-US" altLang="en-US" dirty="0"/>
              <a:t> </a:t>
            </a:r>
            <a:r>
              <a:rPr lang="en-US" altLang="en-US" dirty="0" err="1"/>
              <a:t>insiden</a:t>
            </a:r>
            <a:r>
              <a:rPr lang="en-US" altLang="en-US" dirty="0"/>
              <a:t>/</a:t>
            </a:r>
            <a:r>
              <a:rPr lang="en-US" altLang="en-US" dirty="0" err="1"/>
              <a:t>kejadian</a:t>
            </a:r>
            <a:r>
              <a:rPr lang="en-US" altLang="en-US" dirty="0"/>
              <a:t> yang </a:t>
            </a:r>
            <a:r>
              <a:rPr lang="en-US" altLang="en-US" dirty="0" err="1"/>
              <a:t>mereka</a:t>
            </a:r>
            <a:r>
              <a:rPr lang="en-US" altLang="en-US" dirty="0"/>
              <a:t> </a:t>
            </a:r>
            <a:r>
              <a:rPr lang="en-US" altLang="en-US" dirty="0" err="1"/>
              <a:t>alami</a:t>
            </a:r>
            <a:r>
              <a:rPr lang="en-US" altLang="en-US" dirty="0"/>
              <a:t> </a:t>
            </a:r>
            <a:r>
              <a:rPr lang="en-US" altLang="en-US" dirty="0" err="1"/>
              <a:t>selama</a:t>
            </a:r>
            <a:r>
              <a:rPr lang="en-US" altLang="en-US" dirty="0"/>
              <a:t> 1 semester </a:t>
            </a:r>
            <a:r>
              <a:rPr lang="en-US" altLang="en-US" dirty="0" err="1"/>
              <a:t>terakhir</a:t>
            </a:r>
            <a:r>
              <a:rPr lang="en-US" altLang="en-US" dirty="0"/>
              <a:t>. </a:t>
            </a:r>
          </a:p>
          <a:p>
            <a:pPr>
              <a:lnSpc>
                <a:spcPct val="90000"/>
              </a:lnSpc>
              <a:buFont typeface="Wingdings" panose="05000000000000000000" pitchFamily="2" charset="2"/>
              <a:buNone/>
            </a:pPr>
            <a:r>
              <a:rPr lang="en-US" altLang="en-US" dirty="0"/>
              <a:t> </a:t>
            </a:r>
            <a:endParaRPr lang="en-US" dirty="0"/>
          </a:p>
        </p:txBody>
      </p:sp>
    </p:spTree>
    <p:extLst>
      <p:ext uri="{BB962C8B-B14F-4D97-AF65-F5344CB8AC3E}">
        <p14:creationId xmlns:p14="http://schemas.microsoft.com/office/powerpoint/2010/main" val="28933108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3963702C-A668-4D38-BB6F-2D6E307AF0FC}"/>
              </a:ext>
            </a:extLst>
          </p:cNvPr>
          <p:cNvSpPr>
            <a:spLocks noGrp="1" noChangeArrowheads="1"/>
          </p:cNvSpPr>
          <p:nvPr>
            <p:ph type="title"/>
          </p:nvPr>
        </p:nvSpPr>
        <p:spPr/>
        <p:txBody>
          <a:bodyPr/>
          <a:lstStyle/>
          <a:p>
            <a:r>
              <a:rPr lang="en-US" altLang="en-US" sz="4000"/>
              <a:t>Kesimpulan </a:t>
            </a:r>
          </a:p>
        </p:txBody>
      </p:sp>
      <p:sp>
        <p:nvSpPr>
          <p:cNvPr id="14339" name="Rectangle 3">
            <a:extLst>
              <a:ext uri="{FF2B5EF4-FFF2-40B4-BE49-F238E27FC236}">
                <a16:creationId xmlns:a16="http://schemas.microsoft.com/office/drawing/2014/main" id="{0C63D78F-060F-4138-B6B2-49ED2ECF18DD}"/>
              </a:ext>
            </a:extLst>
          </p:cNvPr>
          <p:cNvSpPr>
            <a:spLocks noGrp="1" noChangeArrowheads="1"/>
          </p:cNvSpPr>
          <p:nvPr>
            <p:ph type="body" idx="1"/>
          </p:nvPr>
        </p:nvSpPr>
        <p:spPr/>
        <p:txBody>
          <a:bodyPr/>
          <a:lstStyle/>
          <a:p>
            <a:r>
              <a:rPr lang="en-US" altLang="en-US"/>
              <a:t>Dari grafik critical incident dapat disimpulkan bahwa:</a:t>
            </a:r>
          </a:p>
          <a:p>
            <a:pPr lvl="1"/>
            <a:r>
              <a:rPr lang="en-US" altLang="en-US"/>
              <a:t>Insiden paling kritis adalah tidak dapat mencari orang yang harus menjawab panggilan atau tidak tahu siapa yang harus menangani permintaan</a:t>
            </a:r>
          </a:p>
          <a:p>
            <a:r>
              <a:rPr lang="en-US" altLang="en-US"/>
              <a:t>Akhirnya dilakukan usaha untuk </a:t>
            </a:r>
          </a:p>
          <a:p>
            <a:pPr lvl="1"/>
            <a:r>
              <a:rPr lang="en-US" altLang="en-US"/>
              <a:t>Mendesain sistem pemantauan setiap karyawan </a:t>
            </a:r>
          </a:p>
          <a:p>
            <a:pPr lvl="1"/>
            <a:r>
              <a:rPr lang="en-US" altLang="en-US"/>
              <a:t>Menggambarkan aturan yang lebih jelas tentang siapa yang harus menangani permintaan tertentu</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E47A2928-AC3F-4445-8778-FEA649063B9A}"/>
              </a:ext>
            </a:extLst>
          </p:cNvPr>
          <p:cNvSpPr>
            <a:spLocks noGrp="1" noChangeArrowheads="1"/>
          </p:cNvSpPr>
          <p:nvPr>
            <p:ph type="title"/>
          </p:nvPr>
        </p:nvSpPr>
        <p:spPr/>
        <p:txBody>
          <a:bodyPr/>
          <a:lstStyle/>
          <a:p>
            <a:r>
              <a:rPr lang="en-US" altLang="en-US" sz="4000"/>
              <a:t>Check Sheet</a:t>
            </a:r>
          </a:p>
        </p:txBody>
      </p:sp>
      <p:sp>
        <p:nvSpPr>
          <p:cNvPr id="15363" name="Rectangle 3">
            <a:extLst>
              <a:ext uri="{FF2B5EF4-FFF2-40B4-BE49-F238E27FC236}">
                <a16:creationId xmlns:a16="http://schemas.microsoft.com/office/drawing/2014/main" id="{CE8472F6-0E3B-48AF-A26D-5A05E6882459}"/>
              </a:ext>
            </a:extLst>
          </p:cNvPr>
          <p:cNvSpPr>
            <a:spLocks noGrp="1" noChangeArrowheads="1"/>
          </p:cNvSpPr>
          <p:nvPr>
            <p:ph type="body" idx="1"/>
          </p:nvPr>
        </p:nvSpPr>
        <p:spPr/>
        <p:txBody>
          <a:bodyPr/>
          <a:lstStyle/>
          <a:p>
            <a:r>
              <a:rPr lang="en-US" altLang="en-US"/>
              <a:t>Tabel atau form untuk mencatat data saat sedang dikumpulkan</a:t>
            </a:r>
          </a:p>
          <a:p>
            <a:r>
              <a:rPr lang="en-US" altLang="en-US"/>
              <a:t>Salah satu aplikasi: mencatat seberapa sering sebuah masalah atau insiden muncul</a:t>
            </a:r>
          </a:p>
          <a:p>
            <a:r>
              <a:rPr lang="en-US" altLang="en-US"/>
              <a:t>Memberikan informasi penting tentang masalah atau kemungkinan penyebab kesalahan </a:t>
            </a:r>
            <a:r>
              <a:rPr lang="en-US" altLang="en-US">
                <a:sym typeface="Wingdings" panose="05000000000000000000" pitchFamily="2" charset="2"/>
              </a:rPr>
              <a:t> dasar untuk menentukan dimana perbaikan harus dilakukan</a:t>
            </a:r>
            <a:endParaRPr lang="en-US" alt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349CA5C-151F-4207-A255-2F00CD841533}"/>
              </a:ext>
            </a:extLst>
          </p:cNvPr>
          <p:cNvSpPr>
            <a:spLocks noGrp="1" noChangeArrowheads="1"/>
          </p:cNvSpPr>
          <p:nvPr>
            <p:ph type="title"/>
          </p:nvPr>
        </p:nvSpPr>
        <p:spPr/>
        <p:txBody>
          <a:bodyPr/>
          <a:lstStyle/>
          <a:p>
            <a:r>
              <a:rPr lang="en-US" altLang="en-US" sz="4000"/>
              <a:t>Check Sheet Technique</a:t>
            </a:r>
          </a:p>
        </p:txBody>
      </p:sp>
      <p:sp>
        <p:nvSpPr>
          <p:cNvPr id="16387" name="Rectangle 3">
            <a:extLst>
              <a:ext uri="{FF2B5EF4-FFF2-40B4-BE49-F238E27FC236}">
                <a16:creationId xmlns:a16="http://schemas.microsoft.com/office/drawing/2014/main" id="{D9F37127-8179-4EAC-BE5D-3C98D32FBD40}"/>
              </a:ext>
            </a:extLst>
          </p:cNvPr>
          <p:cNvSpPr>
            <a:spLocks noGrp="1" noChangeArrowheads="1"/>
          </p:cNvSpPr>
          <p:nvPr>
            <p:ph type="body" idx="1"/>
          </p:nvPr>
        </p:nvSpPr>
        <p:spPr/>
        <p:txBody>
          <a:bodyPr/>
          <a:lstStyle/>
          <a:p>
            <a:pPr marL="533400" indent="-533400">
              <a:lnSpc>
                <a:spcPct val="90000"/>
              </a:lnSpc>
              <a:buFont typeface="Wingdings" panose="05000000000000000000" pitchFamily="2" charset="2"/>
              <a:buAutoNum type="arabicPeriod"/>
            </a:pPr>
            <a:r>
              <a:rPr lang="en-US" altLang="en-US" sz="2400"/>
              <a:t>Putuskan kejadian yang akan diukur </a:t>
            </a:r>
            <a:r>
              <a:rPr lang="en-US" altLang="en-US" sz="2400">
                <a:sym typeface="Wingdings" panose="05000000000000000000" pitchFamily="2" charset="2"/>
              </a:rPr>
              <a:t> </a:t>
            </a:r>
          </a:p>
          <a:p>
            <a:pPr marL="914400" lvl="1" indent="-457200">
              <a:lnSpc>
                <a:spcPct val="90000"/>
              </a:lnSpc>
            </a:pPr>
            <a:r>
              <a:rPr lang="en-US" altLang="en-US" sz="2000">
                <a:sym typeface="Wingdings" panose="05000000000000000000" pitchFamily="2" charset="2"/>
              </a:rPr>
              <a:t>Harus didefinisikan dengan jelas untuk menghindari keraguan apakah sebuah kejadian akan muncul</a:t>
            </a:r>
          </a:p>
          <a:p>
            <a:pPr marL="914400" lvl="1" indent="-457200">
              <a:lnSpc>
                <a:spcPct val="90000"/>
              </a:lnSpc>
            </a:pPr>
            <a:r>
              <a:rPr lang="en-US" altLang="en-US" sz="2000">
                <a:sym typeface="Wingdings" panose="05000000000000000000" pitchFamily="2" charset="2"/>
              </a:rPr>
              <a:t>Biasanya tambahkan juga kategori “lain-lain” untuk menangkan insiden yang tidak dapat dikategorikan</a:t>
            </a:r>
          </a:p>
          <a:p>
            <a:pPr marL="533400" indent="-533400">
              <a:lnSpc>
                <a:spcPct val="90000"/>
              </a:lnSpc>
              <a:buFont typeface="Wingdings" panose="05000000000000000000" pitchFamily="2" charset="2"/>
              <a:buAutoNum type="arabicPeriod"/>
            </a:pPr>
            <a:r>
              <a:rPr lang="en-US" altLang="en-US" sz="2400"/>
              <a:t>Tentukan peride untuk pencatatan data dan pembagian intervalnya</a:t>
            </a:r>
          </a:p>
          <a:p>
            <a:pPr marL="533400" indent="-533400">
              <a:lnSpc>
                <a:spcPct val="90000"/>
              </a:lnSpc>
              <a:buFont typeface="Wingdings" panose="05000000000000000000" pitchFamily="2" charset="2"/>
              <a:buAutoNum type="arabicPeriod"/>
            </a:pPr>
            <a:r>
              <a:rPr lang="en-US" altLang="en-US" sz="2400"/>
              <a:t>Rancang check sheet yang akan digunakan untuk mencatat</a:t>
            </a:r>
          </a:p>
          <a:p>
            <a:pPr marL="533400" indent="-533400">
              <a:lnSpc>
                <a:spcPct val="90000"/>
              </a:lnSpc>
              <a:buFont typeface="Wingdings" panose="05000000000000000000" pitchFamily="2" charset="2"/>
              <a:buAutoNum type="arabicPeriod"/>
            </a:pPr>
            <a:r>
              <a:rPr lang="en-US" altLang="en-US" sz="2400"/>
              <a:t>Lakukan pengumpulan data sesuai dengan periode yang ditentukan</a:t>
            </a:r>
          </a:p>
          <a:p>
            <a:pPr marL="533400" indent="-533400">
              <a:lnSpc>
                <a:spcPct val="90000"/>
              </a:lnSpc>
              <a:buFont typeface="Wingdings" panose="05000000000000000000" pitchFamily="2" charset="2"/>
              <a:buAutoNum type="arabicPeriod"/>
            </a:pPr>
            <a:r>
              <a:rPr lang="en-US" altLang="en-US" sz="2400"/>
              <a:t>Setelah data terkumpul, informasi dianalisis untuk menentukan insiden yang paling sering muncul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9F26A35A-60CA-4190-A826-F6670CD9FD66}"/>
              </a:ext>
            </a:extLst>
          </p:cNvPr>
          <p:cNvSpPr>
            <a:spLocks noGrp="1" noChangeArrowheads="1"/>
          </p:cNvSpPr>
          <p:nvPr>
            <p:ph type="title"/>
          </p:nvPr>
        </p:nvSpPr>
        <p:spPr/>
        <p:txBody>
          <a:bodyPr/>
          <a:lstStyle/>
          <a:p>
            <a:endParaRPr lang="en-US" altLang="en-US" sz="4000"/>
          </a:p>
        </p:txBody>
      </p:sp>
      <p:sp>
        <p:nvSpPr>
          <p:cNvPr id="17411" name="Rectangle 3">
            <a:extLst>
              <a:ext uri="{FF2B5EF4-FFF2-40B4-BE49-F238E27FC236}">
                <a16:creationId xmlns:a16="http://schemas.microsoft.com/office/drawing/2014/main" id="{5B6D2A15-F122-4D5B-B6AB-01C9EED0662A}"/>
              </a:ext>
            </a:extLst>
          </p:cNvPr>
          <p:cNvSpPr>
            <a:spLocks noGrp="1" noChangeArrowheads="1"/>
          </p:cNvSpPr>
          <p:nvPr>
            <p:ph type="body" idx="1"/>
          </p:nvPr>
        </p:nvSpPr>
        <p:spPr/>
        <p:txBody>
          <a:bodyPr/>
          <a:lstStyle/>
          <a:p>
            <a:r>
              <a:rPr lang="en-US" altLang="en-US"/>
              <a:t>Perlu diperhatikan:</a:t>
            </a:r>
          </a:p>
          <a:p>
            <a:pPr lvl="1"/>
            <a:r>
              <a:rPr lang="en-US" altLang="en-US"/>
              <a:t>Ada kemungkinan kejadian-kejadian selain yang dicatat di check sheet muncul tetapi tidak tercatat karena terlalu terfokus pada apa yang ada di check sheet</a:t>
            </a:r>
          </a:p>
          <a:p>
            <a:pPr lvl="1"/>
            <a:r>
              <a:rPr lang="en-US" altLang="en-US"/>
              <a:t>Harusnya teratasi dengan adanya kategori “lain-lain”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C211D748-A953-444E-A18D-3D97E5A4ADF8}"/>
              </a:ext>
            </a:extLst>
          </p:cNvPr>
          <p:cNvSpPr>
            <a:spLocks noGrp="1" noChangeArrowheads="1"/>
          </p:cNvSpPr>
          <p:nvPr>
            <p:ph type="title"/>
          </p:nvPr>
        </p:nvSpPr>
        <p:spPr/>
        <p:txBody>
          <a:bodyPr/>
          <a:lstStyle/>
          <a:p>
            <a:r>
              <a:rPr lang="en-US" altLang="en-US"/>
              <a:t>Contoh Aplikasi Check Sheet</a:t>
            </a:r>
          </a:p>
        </p:txBody>
      </p:sp>
      <p:sp>
        <p:nvSpPr>
          <p:cNvPr id="18435" name="Rectangle 3">
            <a:extLst>
              <a:ext uri="{FF2B5EF4-FFF2-40B4-BE49-F238E27FC236}">
                <a16:creationId xmlns:a16="http://schemas.microsoft.com/office/drawing/2014/main" id="{66CC9323-36BB-4C7A-AA15-127F32BC28CF}"/>
              </a:ext>
            </a:extLst>
          </p:cNvPr>
          <p:cNvSpPr>
            <a:spLocks noGrp="1" noChangeArrowheads="1"/>
          </p:cNvSpPr>
          <p:nvPr>
            <p:ph type="body" idx="1"/>
          </p:nvPr>
        </p:nvSpPr>
        <p:spPr/>
        <p:txBody>
          <a:bodyPr/>
          <a:lstStyle/>
          <a:p>
            <a:pPr>
              <a:lnSpc>
                <a:spcPct val="80000"/>
              </a:lnSpc>
            </a:pPr>
            <a:r>
              <a:rPr lang="en-US" altLang="en-US" sz="2400"/>
              <a:t>Sebuah perusahaan yang bergerak di industri instalasi listrik setiap tahunnya mengajukan banyak penawaran untuk pekerjaan pribadi maupun industri. </a:t>
            </a:r>
          </a:p>
          <a:p>
            <a:pPr>
              <a:lnSpc>
                <a:spcPct val="80000"/>
              </a:lnSpc>
            </a:pPr>
            <a:r>
              <a:rPr lang="en-US" altLang="en-US" sz="2400"/>
              <a:t>Perusahaan tidak puas dengan porsi tawaran yang akhirnya menjadi pekerjaan, karena itu ingin mengevaluasi proses pembuatan penawaran</a:t>
            </a:r>
          </a:p>
          <a:p>
            <a:pPr>
              <a:lnSpc>
                <a:spcPct val="80000"/>
              </a:lnSpc>
            </a:pPr>
            <a:r>
              <a:rPr lang="en-US" altLang="en-US" sz="2400"/>
              <a:t>Untuk memperoleh gambaran alasan utama kenapa perusahaan tidak mendapat lebih banyak pekerjaan maka dirancang sebuah check sheet.</a:t>
            </a:r>
          </a:p>
          <a:p>
            <a:pPr>
              <a:lnSpc>
                <a:spcPct val="80000"/>
              </a:lnSpc>
            </a:pPr>
            <a:r>
              <a:rPr lang="en-US" altLang="en-US" sz="2400"/>
              <a:t>Setiap penawaran ditolak oleh calon pelanggan atau penawaran kompetitor yang dimenangkan, pelanggan ditanya alasannya.</a:t>
            </a:r>
          </a:p>
          <a:p>
            <a:pPr>
              <a:lnSpc>
                <a:spcPct val="80000"/>
              </a:lnSpc>
            </a:pPr>
            <a:r>
              <a:rPr lang="en-US" altLang="en-US" sz="2400"/>
              <a:t>Respon pelanggan dicatat dalam check sheet selama tiga bulan.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277CF0EB-548F-40B9-970C-E8261FBC2A47}"/>
              </a:ext>
            </a:extLst>
          </p:cNvPr>
          <p:cNvSpPr>
            <a:spLocks noGrp="1" noChangeArrowheads="1"/>
          </p:cNvSpPr>
          <p:nvPr>
            <p:ph type="title"/>
          </p:nvPr>
        </p:nvSpPr>
        <p:spPr>
          <a:xfrm>
            <a:off x="457200" y="116632"/>
            <a:ext cx="8229600" cy="1143000"/>
          </a:xfrm>
        </p:spPr>
        <p:txBody>
          <a:bodyPr/>
          <a:lstStyle/>
          <a:p>
            <a:r>
              <a:rPr lang="en-US" altLang="en-US" sz="4000" dirty="0"/>
              <a:t>Check Sheet</a:t>
            </a:r>
          </a:p>
        </p:txBody>
      </p:sp>
      <p:graphicFrame>
        <p:nvGraphicFramePr>
          <p:cNvPr id="19516" name="Group 60">
            <a:extLst>
              <a:ext uri="{FF2B5EF4-FFF2-40B4-BE49-F238E27FC236}">
                <a16:creationId xmlns:a16="http://schemas.microsoft.com/office/drawing/2014/main" id="{9A4CC3DB-D3CB-41BC-B011-7ECAE456EA61}"/>
              </a:ext>
            </a:extLst>
          </p:cNvPr>
          <p:cNvGraphicFramePr>
            <a:graphicFrameLocks noGrp="1"/>
          </p:cNvGraphicFramePr>
          <p:nvPr>
            <p:ph idx="1"/>
            <p:extLst>
              <p:ext uri="{D42A27DB-BD31-4B8C-83A1-F6EECF244321}">
                <p14:modId xmlns:p14="http://schemas.microsoft.com/office/powerpoint/2010/main" val="1782200855"/>
              </p:ext>
            </p:extLst>
          </p:nvPr>
        </p:nvGraphicFramePr>
        <p:xfrm>
          <a:off x="457200" y="1223326"/>
          <a:ext cx="8229600" cy="5360036"/>
        </p:xfrm>
        <a:graphic>
          <a:graphicData uri="http://schemas.openxmlformats.org/drawingml/2006/table">
            <a:tbl>
              <a:tblPr/>
              <a:tblGrid>
                <a:gridCol w="2819400">
                  <a:extLst>
                    <a:ext uri="{9D8B030D-6E8A-4147-A177-3AD203B41FA5}">
                      <a16:colId xmlns:a16="http://schemas.microsoft.com/office/drawing/2014/main" val="2461246028"/>
                    </a:ext>
                  </a:extLst>
                </a:gridCol>
                <a:gridCol w="1143000">
                  <a:extLst>
                    <a:ext uri="{9D8B030D-6E8A-4147-A177-3AD203B41FA5}">
                      <a16:colId xmlns:a16="http://schemas.microsoft.com/office/drawing/2014/main" val="993414220"/>
                    </a:ext>
                  </a:extLst>
                </a:gridCol>
                <a:gridCol w="1295400">
                  <a:extLst>
                    <a:ext uri="{9D8B030D-6E8A-4147-A177-3AD203B41FA5}">
                      <a16:colId xmlns:a16="http://schemas.microsoft.com/office/drawing/2014/main" val="4146517695"/>
                    </a:ext>
                  </a:extLst>
                </a:gridCol>
                <a:gridCol w="1143000">
                  <a:extLst>
                    <a:ext uri="{9D8B030D-6E8A-4147-A177-3AD203B41FA5}">
                      <a16:colId xmlns:a16="http://schemas.microsoft.com/office/drawing/2014/main" val="930733644"/>
                    </a:ext>
                  </a:extLst>
                </a:gridCol>
                <a:gridCol w="1828800">
                  <a:extLst>
                    <a:ext uri="{9D8B030D-6E8A-4147-A177-3AD203B41FA5}">
                      <a16:colId xmlns:a16="http://schemas.microsoft.com/office/drawing/2014/main" val="624435935"/>
                    </a:ext>
                  </a:extLst>
                </a:gridCol>
              </a:tblGrid>
              <a:tr h="7556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dirty="0" err="1">
                          <a:ln>
                            <a:noFill/>
                          </a:ln>
                          <a:solidFill>
                            <a:schemeClr val="tx1"/>
                          </a:solidFill>
                          <a:effectLst/>
                          <a:latin typeface="Verdana" panose="020B0604030504040204" pitchFamily="34" charset="0"/>
                        </a:rPr>
                        <a:t>Penyebab</a:t>
                      </a:r>
                      <a:r>
                        <a:rPr kumimoji="0" lang="en-US" altLang="en-US" sz="1600" b="1" i="0" u="none" strike="noStrike" cap="none" normalizeH="0" baseline="0" dirty="0">
                          <a:ln>
                            <a:noFill/>
                          </a:ln>
                          <a:solidFill>
                            <a:schemeClr val="tx1"/>
                          </a:solidFill>
                          <a:effectLst/>
                          <a:latin typeface="Verdana" panose="020B0604030504040204" pitchFamily="34" charset="0"/>
                        </a:rPr>
                        <a:t> </a:t>
                      </a:r>
                      <a:r>
                        <a:rPr kumimoji="0" lang="en-US" altLang="en-US" sz="1600" b="1" i="0" u="none" strike="noStrike" cap="none" normalizeH="0" baseline="0" dirty="0" err="1">
                          <a:ln>
                            <a:noFill/>
                          </a:ln>
                          <a:solidFill>
                            <a:schemeClr val="tx1"/>
                          </a:solidFill>
                          <a:effectLst/>
                          <a:latin typeface="Verdana" panose="020B0604030504040204" pitchFamily="34" charset="0"/>
                        </a:rPr>
                        <a:t>kalahnya</a:t>
                      </a:r>
                      <a:r>
                        <a:rPr kumimoji="0" lang="en-US" altLang="en-US" sz="1600" b="1" i="0" u="none" strike="noStrike" cap="none" normalizeH="0" baseline="0" dirty="0">
                          <a:ln>
                            <a:noFill/>
                          </a:ln>
                          <a:solidFill>
                            <a:schemeClr val="tx1"/>
                          </a:solidFill>
                          <a:effectLst/>
                          <a:latin typeface="Verdana" panose="020B0604030504040204" pitchFamily="34" charset="0"/>
                        </a:rPr>
                        <a:t> </a:t>
                      </a:r>
                      <a:r>
                        <a:rPr kumimoji="0" lang="en-US" altLang="en-US" sz="1600" b="1" i="0" u="none" strike="noStrike" cap="none" normalizeH="0" baseline="0" dirty="0" err="1">
                          <a:ln>
                            <a:noFill/>
                          </a:ln>
                          <a:solidFill>
                            <a:schemeClr val="tx1"/>
                          </a:solidFill>
                          <a:effectLst/>
                          <a:latin typeface="Verdana" panose="020B0604030504040204" pitchFamily="34" charset="0"/>
                        </a:rPr>
                        <a:t>tawaran</a:t>
                      </a:r>
                      <a:endParaRPr kumimoji="0" lang="en-US" altLang="en-US" sz="1600" b="1" i="0" u="none" strike="noStrike" cap="none" normalizeH="0" baseline="0" dirty="0">
                        <a:ln>
                          <a:noFill/>
                        </a:ln>
                        <a:solidFill>
                          <a:schemeClr val="tx1"/>
                        </a:solidFill>
                        <a:effectLst/>
                        <a:latin typeface="Verdana" panose="020B060403050404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Verdana" panose="020B0604030504040204" pitchFamily="34" charset="0"/>
                        </a:rPr>
                        <a:t>Januari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Verdana" panose="020B0604030504040204" pitchFamily="34" charset="0"/>
                        </a:rPr>
                        <a:t>Februari</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Verdana" panose="020B0604030504040204" pitchFamily="34" charset="0"/>
                        </a:rPr>
                        <a:t>Maret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1" i="0" u="none" strike="noStrike" cap="none" normalizeH="0" baseline="0">
                          <a:ln>
                            <a:noFill/>
                          </a:ln>
                          <a:solidFill>
                            <a:schemeClr val="tx1"/>
                          </a:solidFill>
                          <a:effectLst/>
                          <a:latin typeface="Verdana" panose="020B0604030504040204" pitchFamily="34" charset="0"/>
                        </a:rPr>
                        <a:t>Total munculnya penyebab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88467288"/>
                  </a:ext>
                </a:extLst>
              </a:tr>
              <a:tr h="757238">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Harga terlalu tinggi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54406372"/>
                  </a:ext>
                </a:extLst>
              </a:tr>
              <a:tr h="7556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Kualitas rendah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dirty="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04349254"/>
                  </a:ext>
                </a:extLst>
              </a:tr>
              <a:tr h="7556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Fleksibilitas rendah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 ////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71410461"/>
                  </a:ext>
                </a:extLst>
              </a:tr>
              <a:tr h="7556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Kesan yang jelek waktu inspeksi</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92363900"/>
                  </a:ext>
                </a:extLst>
              </a:tr>
              <a:tr h="757238">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Kemampuan teknis rendah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22684"/>
                  </a:ext>
                </a:extLst>
              </a:tr>
              <a:tr h="755650">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Total jumlah penyebab per bulan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dirty="0">
                          <a:ln>
                            <a:noFill/>
                          </a:ln>
                          <a:solidFill>
                            <a:schemeClr val="tx1"/>
                          </a:solidFill>
                          <a:effectLst/>
                          <a:latin typeface="Verdana" panose="020B0604030504040204" pitchFamily="34" charset="0"/>
                        </a:rPr>
                        <a:t>23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dirty="0">
                          <a:ln>
                            <a:noFill/>
                          </a:ln>
                          <a:solidFill>
                            <a:schemeClr val="tx1"/>
                          </a:solidFill>
                          <a:effectLst/>
                          <a:latin typeface="Verdana" panose="020B0604030504040204" pitchFamily="34"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a:ln>
                            <a:noFill/>
                          </a:ln>
                          <a:solidFill>
                            <a:schemeClr val="tx1"/>
                          </a:solidFill>
                          <a:effectLst/>
                          <a:latin typeface="Verdana" panose="020B0604030504040204" pitchFamily="34" charset="0"/>
                        </a:rPr>
                        <a:t>21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400">
                          <a:solidFill>
                            <a:schemeClr val="tx1"/>
                          </a:solidFill>
                          <a:latin typeface="Verdana" panose="020B0604030504040204" pitchFamily="34" charset="0"/>
                        </a:defRPr>
                      </a:lvl1pPr>
                      <a:lvl2pPr>
                        <a:spcBef>
                          <a:spcPct val="20000"/>
                        </a:spcBef>
                        <a:buClr>
                          <a:schemeClr val="tx2"/>
                        </a:buClr>
                        <a:buSzPct val="75000"/>
                        <a:buFont typeface="Wingdings" panose="05000000000000000000" pitchFamily="2" charset="2"/>
                        <a:defRPr sz="2000">
                          <a:solidFill>
                            <a:schemeClr val="tx1"/>
                          </a:solidFill>
                          <a:latin typeface="Verdana" panose="020B0604030504040204" pitchFamily="34" charset="0"/>
                        </a:defRPr>
                      </a:lvl2pPr>
                      <a:lvl3pPr>
                        <a:spcBef>
                          <a:spcPct val="20000"/>
                        </a:spcBef>
                        <a:buClr>
                          <a:schemeClr val="accent1"/>
                        </a:buClr>
                        <a:buSzPct val="65000"/>
                        <a:buFont typeface="Wingdings" panose="05000000000000000000" pitchFamily="2" charset="2"/>
                        <a:defRPr>
                          <a:solidFill>
                            <a:schemeClr val="tx1"/>
                          </a:solidFill>
                          <a:latin typeface="Verdana" panose="020B0604030504040204" pitchFamily="34" charset="0"/>
                        </a:defRPr>
                      </a:lvl3pPr>
                      <a:lvl4pPr>
                        <a:spcBef>
                          <a:spcPct val="20000"/>
                        </a:spcBef>
                        <a:buClr>
                          <a:schemeClr val="bg2"/>
                        </a:buClr>
                        <a:buFont typeface="Wingdings" panose="05000000000000000000" pitchFamily="2" charset="2"/>
                        <a:defRPr sz="1600">
                          <a:solidFill>
                            <a:schemeClr val="tx1"/>
                          </a:solidFill>
                          <a:latin typeface="Verdana" panose="020B0604030504040204" pitchFamily="34" charset="0"/>
                        </a:defRPr>
                      </a:lvl4pPr>
                      <a:lvl5pPr>
                        <a:spcBef>
                          <a:spcPct val="20000"/>
                        </a:spcBef>
                        <a:buClr>
                          <a:schemeClr val="tx2"/>
                        </a:buClr>
                        <a:buSzPct val="80000"/>
                        <a:buFont typeface="Wingdings" panose="05000000000000000000" pitchFamily="2" charset="2"/>
                        <a:defRPr sz="1600">
                          <a:solidFill>
                            <a:schemeClr val="tx1"/>
                          </a:solidFill>
                          <a:latin typeface="Verdana" panose="020B0604030504040204" pitchFamily="34" charset="0"/>
                        </a:defRPr>
                      </a:lvl5pPr>
                      <a:lvl6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6pPr>
                      <a:lvl7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7pPr>
                      <a:lvl8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8pPr>
                      <a:lvl9pPr fontAlgn="base">
                        <a:spcBef>
                          <a:spcPct val="20000"/>
                        </a:spcBef>
                        <a:spcAft>
                          <a:spcPct val="0"/>
                        </a:spcAft>
                        <a:buClr>
                          <a:schemeClr val="tx2"/>
                        </a:buClr>
                        <a:buSzPct val="80000"/>
                        <a:buFont typeface="Wingdings" panose="05000000000000000000" pitchFamily="2" charset="2"/>
                        <a:defRPr sz="1600">
                          <a:solidFill>
                            <a:schemeClr val="tx1"/>
                          </a:solidFill>
                          <a:latin typeface="Verdan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en-US" altLang="en-US" sz="1600" b="0" i="0" u="none" strike="noStrike" cap="none" normalizeH="0" baseline="0" dirty="0">
                          <a:ln>
                            <a:noFill/>
                          </a:ln>
                          <a:solidFill>
                            <a:schemeClr val="tx1"/>
                          </a:solidFill>
                          <a:effectLst/>
                          <a:latin typeface="Verdana" panose="020B0604030504040204" pitchFamily="34" charset="0"/>
                        </a:rPr>
                        <a:t>64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02532778"/>
                  </a:ext>
                </a:extLst>
              </a:tr>
            </a:tbl>
          </a:graphicData>
        </a:graphic>
      </p:graphicFrame>
      <p:sp>
        <p:nvSpPr>
          <p:cNvPr id="19519" name="Line 63">
            <a:extLst>
              <a:ext uri="{FF2B5EF4-FFF2-40B4-BE49-F238E27FC236}">
                <a16:creationId xmlns:a16="http://schemas.microsoft.com/office/drawing/2014/main" id="{213E7788-767F-4182-B139-1E32C1C113AE}"/>
              </a:ext>
            </a:extLst>
          </p:cNvPr>
          <p:cNvSpPr>
            <a:spLocks noChangeShapeType="1"/>
          </p:cNvSpPr>
          <p:nvPr/>
        </p:nvSpPr>
        <p:spPr bwMode="auto">
          <a:xfrm>
            <a:off x="3429000" y="3645024"/>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0" name="Line 64">
            <a:extLst>
              <a:ext uri="{FF2B5EF4-FFF2-40B4-BE49-F238E27FC236}">
                <a16:creationId xmlns:a16="http://schemas.microsoft.com/office/drawing/2014/main" id="{73890B0D-4291-40BC-988A-36CF57493C02}"/>
              </a:ext>
            </a:extLst>
          </p:cNvPr>
          <p:cNvSpPr>
            <a:spLocks noChangeShapeType="1"/>
          </p:cNvSpPr>
          <p:nvPr/>
        </p:nvSpPr>
        <p:spPr bwMode="auto">
          <a:xfrm>
            <a:off x="3886200" y="3645024"/>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1" name="Line 65">
            <a:extLst>
              <a:ext uri="{FF2B5EF4-FFF2-40B4-BE49-F238E27FC236}">
                <a16:creationId xmlns:a16="http://schemas.microsoft.com/office/drawing/2014/main" id="{72993CB2-107F-4868-8BAD-FC18DBE68E95}"/>
              </a:ext>
            </a:extLst>
          </p:cNvPr>
          <p:cNvSpPr>
            <a:spLocks noChangeShapeType="1"/>
          </p:cNvSpPr>
          <p:nvPr/>
        </p:nvSpPr>
        <p:spPr bwMode="auto">
          <a:xfrm>
            <a:off x="3429000" y="3873624"/>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2" name="Line 66">
            <a:extLst>
              <a:ext uri="{FF2B5EF4-FFF2-40B4-BE49-F238E27FC236}">
                <a16:creationId xmlns:a16="http://schemas.microsoft.com/office/drawing/2014/main" id="{86925899-E507-4785-B8BD-F1D6C4A24F58}"/>
              </a:ext>
            </a:extLst>
          </p:cNvPr>
          <p:cNvSpPr>
            <a:spLocks noChangeShapeType="1"/>
          </p:cNvSpPr>
          <p:nvPr/>
        </p:nvSpPr>
        <p:spPr bwMode="auto">
          <a:xfrm>
            <a:off x="4572000" y="3645024"/>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3" name="Line 67">
            <a:extLst>
              <a:ext uri="{FF2B5EF4-FFF2-40B4-BE49-F238E27FC236}">
                <a16:creationId xmlns:a16="http://schemas.microsoft.com/office/drawing/2014/main" id="{6D53B81B-F094-472A-9A1F-4CAE6A9E0C22}"/>
              </a:ext>
            </a:extLst>
          </p:cNvPr>
          <p:cNvSpPr>
            <a:spLocks noChangeShapeType="1"/>
          </p:cNvSpPr>
          <p:nvPr/>
        </p:nvSpPr>
        <p:spPr bwMode="auto">
          <a:xfrm>
            <a:off x="5029200" y="3645024"/>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4" name="Line 68">
            <a:extLst>
              <a:ext uri="{FF2B5EF4-FFF2-40B4-BE49-F238E27FC236}">
                <a16:creationId xmlns:a16="http://schemas.microsoft.com/office/drawing/2014/main" id="{C6093E40-CCB2-423D-AE1C-A57B725DC9EF}"/>
              </a:ext>
            </a:extLst>
          </p:cNvPr>
          <p:cNvSpPr>
            <a:spLocks noChangeShapeType="1"/>
          </p:cNvSpPr>
          <p:nvPr/>
        </p:nvSpPr>
        <p:spPr bwMode="auto">
          <a:xfrm>
            <a:off x="5867400" y="3645024"/>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25" name="Line 69">
            <a:extLst>
              <a:ext uri="{FF2B5EF4-FFF2-40B4-BE49-F238E27FC236}">
                <a16:creationId xmlns:a16="http://schemas.microsoft.com/office/drawing/2014/main" id="{A99A4627-FC23-4D8A-B48C-0D3E4ACC9999}"/>
              </a:ext>
            </a:extLst>
          </p:cNvPr>
          <p:cNvSpPr>
            <a:spLocks noChangeShapeType="1"/>
          </p:cNvSpPr>
          <p:nvPr/>
        </p:nvSpPr>
        <p:spPr bwMode="auto">
          <a:xfrm>
            <a:off x="6324600" y="3645024"/>
            <a:ext cx="228600" cy="15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BF727BC5-87D0-4A77-97F6-BFBB63725430}"/>
              </a:ext>
            </a:extLst>
          </p:cNvPr>
          <p:cNvSpPr>
            <a:spLocks noGrp="1" noChangeArrowheads="1"/>
          </p:cNvSpPr>
          <p:nvPr>
            <p:ph type="title"/>
          </p:nvPr>
        </p:nvSpPr>
        <p:spPr/>
        <p:txBody>
          <a:bodyPr/>
          <a:lstStyle/>
          <a:p>
            <a:r>
              <a:rPr lang="en-US" altLang="en-US" sz="4000"/>
              <a:t>Analisis berdasarkan Check Sheet</a:t>
            </a:r>
          </a:p>
        </p:txBody>
      </p:sp>
      <p:sp>
        <p:nvSpPr>
          <p:cNvPr id="21507" name="Rectangle 3">
            <a:extLst>
              <a:ext uri="{FF2B5EF4-FFF2-40B4-BE49-F238E27FC236}">
                <a16:creationId xmlns:a16="http://schemas.microsoft.com/office/drawing/2014/main" id="{039B91E1-0C2A-4BD3-A4FC-17731815A757}"/>
              </a:ext>
            </a:extLst>
          </p:cNvPr>
          <p:cNvSpPr>
            <a:spLocks noGrp="1" noChangeArrowheads="1"/>
          </p:cNvSpPr>
          <p:nvPr>
            <p:ph type="body" idx="1"/>
          </p:nvPr>
        </p:nvSpPr>
        <p:spPr/>
        <p:txBody>
          <a:bodyPr/>
          <a:lstStyle/>
          <a:p>
            <a:pPr>
              <a:lnSpc>
                <a:spcPct val="90000"/>
              </a:lnSpc>
            </a:pPr>
            <a:r>
              <a:rPr lang="en-US" altLang="en-US" sz="2400"/>
              <a:t>Tidak seperti perkiraan perusahaan, </a:t>
            </a:r>
            <a:r>
              <a:rPr lang="en-US" altLang="en-US" sz="2400">
                <a:solidFill>
                  <a:schemeClr val="tx2"/>
                </a:solidFill>
              </a:rPr>
              <a:t>harga bukan alasan utama penolakan</a:t>
            </a:r>
          </a:p>
          <a:p>
            <a:pPr>
              <a:lnSpc>
                <a:spcPct val="90000"/>
              </a:lnSpc>
            </a:pPr>
            <a:r>
              <a:rPr lang="en-US" altLang="en-US" sz="2400"/>
              <a:t>Problemnya adalah kurang fleksibelnya waktu dimulainya pekerjaan </a:t>
            </a:r>
          </a:p>
          <a:p>
            <a:pPr>
              <a:lnSpc>
                <a:spcPct val="90000"/>
              </a:lnSpc>
            </a:pPr>
            <a:r>
              <a:rPr lang="en-US" altLang="en-US" sz="2400"/>
              <a:t>Sebagai hasil: sistem baru dirancang untuk memonitor ketersediaan pekerja servis </a:t>
            </a:r>
          </a:p>
          <a:p>
            <a:pPr>
              <a:lnSpc>
                <a:spcPct val="90000"/>
              </a:lnSpc>
            </a:pPr>
            <a:r>
              <a:rPr lang="en-US" altLang="en-US" sz="2400"/>
              <a:t>Selain itu, dalam penawaran dipertegas:</a:t>
            </a:r>
          </a:p>
          <a:p>
            <a:pPr lvl="1">
              <a:lnSpc>
                <a:spcPct val="90000"/>
              </a:lnSpc>
            </a:pPr>
            <a:r>
              <a:rPr lang="en-US" altLang="en-US" sz="2000"/>
              <a:t>Pekerjaan dapat dimulai secepatnya, dilakukan dalam beberapa periode, sekaligus, di waktu malam, kapan saja.</a:t>
            </a:r>
          </a:p>
          <a:p>
            <a:pPr>
              <a:lnSpc>
                <a:spcPct val="90000"/>
              </a:lnSpc>
            </a:pPr>
            <a:r>
              <a:rPr lang="en-US" altLang="en-US" sz="2400"/>
              <a:t>Dalam jangka panjang, cara ini membawa peningkatan signifikan dalam porsi penawaran yang dimenangkan dengan harga yang lebih tinggi</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F4D162B-98C4-4A5B-A322-87CBBF13ACCB}"/>
              </a:ext>
            </a:extLst>
          </p:cNvPr>
          <p:cNvSpPr>
            <a:spLocks noGrp="1" noChangeArrowheads="1"/>
          </p:cNvSpPr>
          <p:nvPr>
            <p:ph type="title"/>
          </p:nvPr>
        </p:nvSpPr>
        <p:spPr/>
        <p:txBody>
          <a:bodyPr/>
          <a:lstStyle/>
          <a:p>
            <a:r>
              <a:rPr lang="en-US" altLang="en-US" sz="4000"/>
              <a:t>Pareto Chart</a:t>
            </a:r>
          </a:p>
        </p:txBody>
      </p:sp>
      <p:sp>
        <p:nvSpPr>
          <p:cNvPr id="22531" name="Rectangle 3">
            <a:extLst>
              <a:ext uri="{FF2B5EF4-FFF2-40B4-BE49-F238E27FC236}">
                <a16:creationId xmlns:a16="http://schemas.microsoft.com/office/drawing/2014/main" id="{19F26F0D-211A-4DB3-8E16-6B2155E0AAE5}"/>
              </a:ext>
            </a:extLst>
          </p:cNvPr>
          <p:cNvSpPr>
            <a:spLocks noGrp="1" noChangeArrowheads="1"/>
          </p:cNvSpPr>
          <p:nvPr>
            <p:ph type="body" idx="1"/>
          </p:nvPr>
        </p:nvSpPr>
        <p:spPr/>
        <p:txBody>
          <a:bodyPr/>
          <a:lstStyle/>
          <a:p>
            <a:pPr>
              <a:lnSpc>
                <a:spcPct val="90000"/>
              </a:lnSpc>
            </a:pPr>
            <a:r>
              <a:rPr lang="en-US" altLang="en-US" sz="2400"/>
              <a:t>Berdasarkan formulasi ahli matematika Italia Vilfredo Pareto</a:t>
            </a:r>
          </a:p>
          <a:p>
            <a:pPr lvl="1">
              <a:lnSpc>
                <a:spcPct val="90000"/>
              </a:lnSpc>
            </a:pPr>
            <a:r>
              <a:rPr lang="en-US" altLang="en-US" sz="2000"/>
              <a:t>Awalnya dia concern dengan distribusi kekayaan di masyarakat, dan menyebut bahwa 20% populasi menguasai 80% kekayaan.</a:t>
            </a:r>
          </a:p>
          <a:p>
            <a:pPr>
              <a:lnSpc>
                <a:spcPct val="90000"/>
              </a:lnSpc>
            </a:pPr>
            <a:r>
              <a:rPr lang="en-US" altLang="en-US" sz="2400"/>
              <a:t>Diterjemahkan dalam terminologi modern, prinsip Pareto mengatakan bahwa:</a:t>
            </a:r>
          </a:p>
          <a:p>
            <a:pPr lvl="1">
              <a:lnSpc>
                <a:spcPct val="90000"/>
              </a:lnSpc>
              <a:buFont typeface="Wingdings" panose="05000000000000000000" pitchFamily="2" charset="2"/>
              <a:buNone/>
            </a:pPr>
            <a:r>
              <a:rPr lang="en-US" altLang="en-US" sz="2000"/>
              <a:t>Sebagian besar akibat, biasanya sekitar 80%, disebabkan oleh sejumlah kecil penyebab, biasanya hanya 20%.</a:t>
            </a:r>
          </a:p>
          <a:p>
            <a:pPr>
              <a:lnSpc>
                <a:spcPct val="90000"/>
              </a:lnSpc>
            </a:pPr>
            <a:r>
              <a:rPr lang="en-US" altLang="en-US" sz="2400"/>
              <a:t>Misalkan: </a:t>
            </a:r>
          </a:p>
          <a:p>
            <a:pPr lvl="1">
              <a:lnSpc>
                <a:spcPct val="90000"/>
              </a:lnSpc>
            </a:pPr>
            <a:r>
              <a:rPr lang="en-US" altLang="en-US" sz="2000"/>
              <a:t>80% masalah terkait dengan material yang dibeli disebabkan oleh 20% supplier </a:t>
            </a:r>
          </a:p>
          <a:p>
            <a:pPr lvl="1">
              <a:lnSpc>
                <a:spcPct val="90000"/>
              </a:lnSpc>
            </a:pPr>
            <a:r>
              <a:rPr lang="en-US" altLang="en-US" sz="2000"/>
              <a:t>80% dari seluruh biaya terkait dengan kualitas rendah atau kinerja rendah disebabkan oleh 20% penyebab yang mungkin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8DB7B4B1-33A8-4B71-841E-195112AC74BD}"/>
              </a:ext>
            </a:extLst>
          </p:cNvPr>
          <p:cNvSpPr>
            <a:spLocks noGrp="1" noChangeArrowheads="1"/>
          </p:cNvSpPr>
          <p:nvPr>
            <p:ph type="title"/>
          </p:nvPr>
        </p:nvSpPr>
        <p:spPr/>
        <p:txBody>
          <a:bodyPr/>
          <a:lstStyle/>
          <a:p>
            <a:r>
              <a:rPr lang="en-US" altLang="en-US" sz="4000"/>
              <a:t>Manfaat Pareto</a:t>
            </a:r>
          </a:p>
        </p:txBody>
      </p:sp>
      <p:sp>
        <p:nvSpPr>
          <p:cNvPr id="23555" name="Rectangle 3">
            <a:extLst>
              <a:ext uri="{FF2B5EF4-FFF2-40B4-BE49-F238E27FC236}">
                <a16:creationId xmlns:a16="http://schemas.microsoft.com/office/drawing/2014/main" id="{F984452D-EEDF-49F4-8A1D-2AFB47386614}"/>
              </a:ext>
            </a:extLst>
          </p:cNvPr>
          <p:cNvSpPr>
            <a:spLocks noGrp="1" noChangeArrowheads="1"/>
          </p:cNvSpPr>
          <p:nvPr>
            <p:ph type="body" idx="1"/>
          </p:nvPr>
        </p:nvSpPr>
        <p:spPr/>
        <p:txBody>
          <a:bodyPr/>
          <a:lstStyle/>
          <a:p>
            <a:r>
              <a:rPr lang="en-US" altLang="en-US"/>
              <a:t>Pendekatan yang muncul dari prinsip Pareto adalah: melakukan perbaikan pada penyebab yang 20% ini </a:t>
            </a:r>
            <a:r>
              <a:rPr lang="en-US" altLang="en-US">
                <a:sym typeface="Wingdings" panose="05000000000000000000" pitchFamily="2" charset="2"/>
              </a:rPr>
              <a:t> disebut </a:t>
            </a:r>
            <a:r>
              <a:rPr lang="en-US" altLang="en-US" b="1">
                <a:solidFill>
                  <a:schemeClr val="tx2"/>
                </a:solidFill>
                <a:sym typeface="Wingdings" panose="05000000000000000000" pitchFamily="2" charset="2"/>
              </a:rPr>
              <a:t>the Vital Few</a:t>
            </a:r>
          </a:p>
          <a:p>
            <a:r>
              <a:rPr lang="en-US" altLang="en-US">
                <a:sym typeface="Wingdings" panose="05000000000000000000" pitchFamily="2" charset="2"/>
              </a:rPr>
              <a:t>Bukan berarti 80% sisanya (disebut </a:t>
            </a:r>
            <a:r>
              <a:rPr lang="en-US" altLang="en-US" b="1">
                <a:solidFill>
                  <a:schemeClr val="tx2"/>
                </a:solidFill>
                <a:sym typeface="Wingdings" panose="05000000000000000000" pitchFamily="2" charset="2"/>
              </a:rPr>
              <a:t>the Important Many</a:t>
            </a:r>
            <a:r>
              <a:rPr lang="en-US" altLang="en-US">
                <a:sym typeface="Wingdings" panose="05000000000000000000" pitchFamily="2" charset="2"/>
              </a:rPr>
              <a:t>) tidak dihiraukan  pada waktunya akan ditangani</a:t>
            </a:r>
          </a:p>
          <a:p>
            <a:r>
              <a:rPr lang="en-US" altLang="en-US">
                <a:sym typeface="Wingdings" panose="05000000000000000000" pitchFamily="2" charset="2"/>
              </a:rPr>
              <a:t>Pareto hanya menunjukkan </a:t>
            </a:r>
            <a:r>
              <a:rPr lang="en-US" altLang="en-US" b="1">
                <a:solidFill>
                  <a:schemeClr val="tx2"/>
                </a:solidFill>
                <a:sym typeface="Wingdings" panose="05000000000000000000" pitchFamily="2" charset="2"/>
              </a:rPr>
              <a:t>urutan penanganan masalah</a:t>
            </a:r>
            <a:endParaRPr lang="en-US" altLang="en-US" b="1">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7575CDBF-0C73-42D8-B79A-78911D883CCB}"/>
              </a:ext>
            </a:extLst>
          </p:cNvPr>
          <p:cNvSpPr>
            <a:spLocks noGrp="1" noChangeArrowheads="1"/>
          </p:cNvSpPr>
          <p:nvPr>
            <p:ph type="title"/>
          </p:nvPr>
        </p:nvSpPr>
        <p:spPr/>
        <p:txBody>
          <a:bodyPr/>
          <a:lstStyle/>
          <a:p>
            <a:r>
              <a:rPr lang="en-US" altLang="en-US"/>
              <a:t>Outline</a:t>
            </a:r>
          </a:p>
        </p:txBody>
      </p:sp>
      <p:sp>
        <p:nvSpPr>
          <p:cNvPr id="3075" name="Rectangle 3">
            <a:extLst>
              <a:ext uri="{FF2B5EF4-FFF2-40B4-BE49-F238E27FC236}">
                <a16:creationId xmlns:a16="http://schemas.microsoft.com/office/drawing/2014/main" id="{BBD55F5E-6346-424A-97BC-FB5702CF6848}"/>
              </a:ext>
            </a:extLst>
          </p:cNvPr>
          <p:cNvSpPr>
            <a:spLocks noGrp="1" noChangeArrowheads="1"/>
          </p:cNvSpPr>
          <p:nvPr>
            <p:ph type="body" idx="1"/>
          </p:nvPr>
        </p:nvSpPr>
        <p:spPr/>
        <p:txBody>
          <a:bodyPr/>
          <a:lstStyle/>
          <a:p>
            <a:r>
              <a:rPr lang="en-US" altLang="en-US"/>
              <a:t>Critical Incident</a:t>
            </a:r>
          </a:p>
          <a:p>
            <a:r>
              <a:rPr lang="en-US" altLang="en-US"/>
              <a:t>Check Sheet</a:t>
            </a:r>
          </a:p>
          <a:p>
            <a:r>
              <a:rPr lang="en-US" altLang="en-US"/>
              <a:t>Pareto Chart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0965CD6-D4FD-4C3D-8816-CB46AC657858}"/>
              </a:ext>
            </a:extLst>
          </p:cNvPr>
          <p:cNvSpPr>
            <a:spLocks noGrp="1" noChangeArrowheads="1"/>
          </p:cNvSpPr>
          <p:nvPr>
            <p:ph type="title"/>
          </p:nvPr>
        </p:nvSpPr>
        <p:spPr/>
        <p:txBody>
          <a:bodyPr/>
          <a:lstStyle/>
          <a:p>
            <a:r>
              <a:rPr lang="en-US" altLang="en-US" sz="4000"/>
              <a:t>Langkah-langkah membuat Pareto</a:t>
            </a:r>
          </a:p>
        </p:txBody>
      </p:sp>
      <p:sp>
        <p:nvSpPr>
          <p:cNvPr id="24579" name="Rectangle 3">
            <a:extLst>
              <a:ext uri="{FF2B5EF4-FFF2-40B4-BE49-F238E27FC236}">
                <a16:creationId xmlns:a16="http://schemas.microsoft.com/office/drawing/2014/main" id="{B14ED76E-05D1-466A-93D7-C56C7920108F}"/>
              </a:ext>
            </a:extLst>
          </p:cNvPr>
          <p:cNvSpPr>
            <a:spLocks noGrp="1" noChangeArrowheads="1"/>
          </p:cNvSpPr>
          <p:nvPr>
            <p:ph type="body" idx="1"/>
          </p:nvPr>
        </p:nvSpPr>
        <p:spPr/>
        <p:txBody>
          <a:bodyPr/>
          <a:lstStyle/>
          <a:p>
            <a:pPr marL="533400" indent="-533400">
              <a:lnSpc>
                <a:spcPct val="90000"/>
              </a:lnSpc>
              <a:buClr>
                <a:schemeClr val="tx1"/>
              </a:buClr>
              <a:buFont typeface="Wingdings" panose="05000000000000000000" pitchFamily="2" charset="2"/>
              <a:buAutoNum type="arabicPeriod"/>
            </a:pPr>
            <a:r>
              <a:rPr lang="en-US" altLang="en-US" sz="2000"/>
              <a:t>Definisikan masalah utama dan berbagai penyebab yang mungkin </a:t>
            </a:r>
            <a:r>
              <a:rPr lang="en-US" altLang="en-US" sz="2000">
                <a:sym typeface="Wingdings" panose="05000000000000000000" pitchFamily="2" charset="2"/>
              </a:rPr>
              <a:t> penyebab kinerja rendah</a:t>
            </a:r>
          </a:p>
          <a:p>
            <a:pPr marL="533400" indent="-533400">
              <a:lnSpc>
                <a:spcPct val="90000"/>
              </a:lnSpc>
              <a:buClr>
                <a:schemeClr val="tx1"/>
              </a:buClr>
              <a:buFont typeface="Wingdings" panose="05000000000000000000" pitchFamily="2" charset="2"/>
              <a:buAutoNum type="arabicPeriod"/>
            </a:pPr>
            <a:r>
              <a:rPr lang="en-US" altLang="en-US" sz="2000">
                <a:sym typeface="Wingdings" panose="05000000000000000000" pitchFamily="2" charset="2"/>
              </a:rPr>
              <a:t>Tentukan ukuran kuantitatif yang akan digunakan untuk membandingkan berbagai kemungkinan penyebab  </a:t>
            </a:r>
          </a:p>
          <a:p>
            <a:pPr marL="914400" lvl="1" indent="-457200">
              <a:lnSpc>
                <a:spcPct val="90000"/>
              </a:lnSpc>
              <a:buClr>
                <a:schemeClr val="tx1"/>
              </a:buClr>
            </a:pPr>
            <a:r>
              <a:rPr lang="en-US" altLang="en-US" sz="1800">
                <a:sym typeface="Wingdings" panose="05000000000000000000" pitchFamily="2" charset="2"/>
              </a:rPr>
              <a:t>Misalkan seberapa sering berbagai permasalahan muncul dan akibatnya dalam bentuk uang atau kondisi lainnya</a:t>
            </a:r>
          </a:p>
          <a:p>
            <a:pPr marL="533400" indent="-533400">
              <a:lnSpc>
                <a:spcPct val="90000"/>
              </a:lnSpc>
              <a:buClr>
                <a:schemeClr val="tx1"/>
              </a:buClr>
              <a:buFont typeface="Wingdings" panose="05000000000000000000" pitchFamily="2" charset="2"/>
              <a:buAutoNum type="arabicPeriod"/>
            </a:pPr>
            <a:r>
              <a:rPr lang="en-US" altLang="en-US" sz="2000">
                <a:sym typeface="Wingdings" panose="05000000000000000000" pitchFamily="2" charset="2"/>
              </a:rPr>
              <a:t>Definisikan interval waktu dimana data akan dikumpulkan dan lakukan pengumpulan data  seringkali sudah dilakukan dengan menggunakan check sheet</a:t>
            </a:r>
          </a:p>
          <a:p>
            <a:pPr marL="533400" indent="-533400">
              <a:lnSpc>
                <a:spcPct val="90000"/>
              </a:lnSpc>
              <a:buClr>
                <a:schemeClr val="tx1"/>
              </a:buClr>
              <a:buFont typeface="Wingdings" panose="05000000000000000000" pitchFamily="2" charset="2"/>
              <a:buAutoNum type="arabicPeriod"/>
            </a:pPr>
            <a:r>
              <a:rPr lang="en-US" altLang="en-US" sz="2000">
                <a:sym typeface="Wingdings" panose="05000000000000000000" pitchFamily="2" charset="2"/>
              </a:rPr>
              <a:t>Urutkan penyebab dari kiri ke kanan di sumbu horisontal dengan kepentingan yang semakin menurun  buat kotak yang menunjukkan kepentingan ini</a:t>
            </a:r>
          </a:p>
          <a:p>
            <a:pPr marL="533400" indent="-533400">
              <a:lnSpc>
                <a:spcPct val="90000"/>
              </a:lnSpc>
              <a:buClr>
                <a:schemeClr val="tx1"/>
              </a:buClr>
              <a:buFont typeface="Wingdings" panose="05000000000000000000" pitchFamily="2" charset="2"/>
              <a:buAutoNum type="arabicPeriod"/>
            </a:pPr>
            <a:r>
              <a:rPr lang="en-US" altLang="en-US" sz="2000">
                <a:sym typeface="Wingdings" panose="05000000000000000000" pitchFamily="2" charset="2"/>
              </a:rPr>
              <a:t>Tandai nilai data pada sumbu vertikal kiri dan nilai persentase pada sumbu vertikal kanan lalu gambar kurva kepentingan kumulatif di bagian atas dari kotak</a:t>
            </a:r>
          </a:p>
          <a:p>
            <a:pPr marL="533400" indent="-533400">
              <a:lnSpc>
                <a:spcPct val="90000"/>
              </a:lnSpc>
              <a:buClr>
                <a:schemeClr val="tx1"/>
              </a:buClr>
              <a:buFont typeface="Wingdings" panose="05000000000000000000" pitchFamily="2" charset="2"/>
              <a:buAutoNum type="arabicPeriod"/>
            </a:pPr>
            <a:endParaRPr lang="en-US" altLang="en-US" sz="2000">
              <a:sym typeface="Wingdings" panose="05000000000000000000" pitchFamily="2" charset="2"/>
            </a:endParaRPr>
          </a:p>
          <a:p>
            <a:pPr marL="533400" indent="-533400">
              <a:lnSpc>
                <a:spcPct val="90000"/>
              </a:lnSpc>
              <a:buClr>
                <a:schemeClr val="tx1"/>
              </a:buClr>
              <a:buFont typeface="Wingdings" panose="05000000000000000000" pitchFamily="2" charset="2"/>
              <a:buAutoNum type="arabicPeriod"/>
            </a:pPr>
            <a:endParaRPr lang="en-US" altLang="en-US"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C21CDAB8-F39E-4AA5-B8E7-054862106752}"/>
              </a:ext>
            </a:extLst>
          </p:cNvPr>
          <p:cNvSpPr>
            <a:spLocks noGrp="1" noChangeArrowheads="1"/>
          </p:cNvSpPr>
          <p:nvPr>
            <p:ph type="title"/>
          </p:nvPr>
        </p:nvSpPr>
        <p:spPr/>
        <p:txBody>
          <a:bodyPr/>
          <a:lstStyle/>
          <a:p>
            <a:r>
              <a:rPr lang="en-US" altLang="en-US" sz="4000"/>
              <a:t>Interpretasi dari Pareto Chart</a:t>
            </a:r>
          </a:p>
        </p:txBody>
      </p:sp>
      <p:sp>
        <p:nvSpPr>
          <p:cNvPr id="25603" name="Rectangle 3">
            <a:extLst>
              <a:ext uri="{FF2B5EF4-FFF2-40B4-BE49-F238E27FC236}">
                <a16:creationId xmlns:a16="http://schemas.microsoft.com/office/drawing/2014/main" id="{37F6D28B-2790-49DB-90B0-CDF3D0DC68DB}"/>
              </a:ext>
            </a:extLst>
          </p:cNvPr>
          <p:cNvSpPr>
            <a:spLocks noGrp="1" noChangeArrowheads="1"/>
          </p:cNvSpPr>
          <p:nvPr>
            <p:ph type="body" idx="1"/>
          </p:nvPr>
        </p:nvSpPr>
        <p:spPr/>
        <p:txBody>
          <a:bodyPr>
            <a:normAutofit fontScale="92500" lnSpcReduction="10000"/>
          </a:bodyPr>
          <a:lstStyle/>
          <a:p>
            <a:r>
              <a:rPr lang="en-US" altLang="en-US"/>
              <a:t>Pengamatan sebuah Pareto Chart dapat menjawab pertanyaan sebagai berikut:</a:t>
            </a:r>
          </a:p>
          <a:p>
            <a:pPr lvl="1"/>
            <a:r>
              <a:rPr lang="en-US" altLang="en-US"/>
              <a:t>Apa dua atau tiga penyebab utama kinerja yang rendah?</a:t>
            </a:r>
          </a:p>
          <a:p>
            <a:pPr lvl="1"/>
            <a:r>
              <a:rPr lang="en-US" altLang="en-US"/>
              <a:t>Seberapa besar porsi biaya yang disebabkan oleh penyebab utama ini?</a:t>
            </a:r>
          </a:p>
          <a:p>
            <a:r>
              <a:rPr lang="en-US" altLang="en-US"/>
              <a:t>Informasi ini dapat digunakan untuk mengarahkan usaha peningkatan pada daerah-daerah yang kemungkinan membawa pengaruh-pengaruh terbaik</a:t>
            </a:r>
          </a:p>
          <a:p>
            <a:pPr lvl="1"/>
            <a:endParaRPr lang="en-US"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59808081-70CD-495C-98FE-E8517D07E2B9}"/>
              </a:ext>
            </a:extLst>
          </p:cNvPr>
          <p:cNvSpPr>
            <a:spLocks noGrp="1" noChangeArrowheads="1"/>
          </p:cNvSpPr>
          <p:nvPr>
            <p:ph type="title"/>
          </p:nvPr>
        </p:nvSpPr>
        <p:spPr/>
        <p:txBody>
          <a:bodyPr/>
          <a:lstStyle/>
          <a:p>
            <a:r>
              <a:rPr lang="en-US" altLang="en-US" sz="4000"/>
              <a:t>Contoh</a:t>
            </a:r>
          </a:p>
        </p:txBody>
      </p:sp>
      <p:sp>
        <p:nvSpPr>
          <p:cNvPr id="26627" name="Rectangle 3">
            <a:extLst>
              <a:ext uri="{FF2B5EF4-FFF2-40B4-BE49-F238E27FC236}">
                <a16:creationId xmlns:a16="http://schemas.microsoft.com/office/drawing/2014/main" id="{F3F45CA1-77DC-4336-9839-4F9FD772E9F0}"/>
              </a:ext>
            </a:extLst>
          </p:cNvPr>
          <p:cNvSpPr>
            <a:spLocks noGrp="1" noChangeArrowheads="1"/>
          </p:cNvSpPr>
          <p:nvPr>
            <p:ph type="body" idx="1"/>
          </p:nvPr>
        </p:nvSpPr>
        <p:spPr/>
        <p:txBody>
          <a:bodyPr/>
          <a:lstStyle/>
          <a:p>
            <a:r>
              <a:rPr lang="en-US" altLang="en-US"/>
              <a:t>Perusahaan instalasi dalam contoh check sheet juga menggambar sebuah diagram Pareto untuk menampilkan data yang terkumpul. </a:t>
            </a:r>
          </a:p>
          <a:p>
            <a:r>
              <a:rPr lang="en-US" altLang="en-US"/>
              <a:t>Sumbu vertikal bukan menunjukkan berbagai alasan mengapa penawaran perusahaan tidak menang, tetapi  menunjukkan nilai pekerjaan yang tidak dimenangkan</a:t>
            </a:r>
          </a:p>
          <a:p>
            <a:pPr>
              <a:buFont typeface="Wingdings" panose="05000000000000000000" pitchFamily="2" charset="2"/>
              <a:buNone/>
            </a:pPr>
            <a:endParaRPr lang="en-US"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5">
            <a:extLst>
              <a:ext uri="{FF2B5EF4-FFF2-40B4-BE49-F238E27FC236}">
                <a16:creationId xmlns:a16="http://schemas.microsoft.com/office/drawing/2014/main" id="{DFF29689-D022-4271-80A7-03D12FD53B9B}"/>
              </a:ext>
            </a:extLst>
          </p:cNvPr>
          <p:cNvSpPr>
            <a:spLocks noGrp="1" noChangeArrowheads="1"/>
          </p:cNvSpPr>
          <p:nvPr>
            <p:ph type="title"/>
          </p:nvPr>
        </p:nvSpPr>
        <p:spPr/>
        <p:txBody>
          <a:bodyPr/>
          <a:lstStyle/>
          <a:p>
            <a:r>
              <a:rPr lang="en-US" altLang="en-US"/>
              <a:t>Contoh Pareto Chart</a:t>
            </a:r>
          </a:p>
        </p:txBody>
      </p:sp>
      <p:graphicFrame>
        <p:nvGraphicFramePr>
          <p:cNvPr id="27652" name="Object 4">
            <a:extLst>
              <a:ext uri="{FF2B5EF4-FFF2-40B4-BE49-F238E27FC236}">
                <a16:creationId xmlns:a16="http://schemas.microsoft.com/office/drawing/2014/main" id="{FD8A1BCA-0806-4EC7-9E68-FFD9AB423673}"/>
              </a:ext>
            </a:extLst>
          </p:cNvPr>
          <p:cNvGraphicFramePr>
            <a:graphicFrameLocks noGrp="1" noChangeAspect="1"/>
          </p:cNvGraphicFramePr>
          <p:nvPr>
            <p:ph idx="1"/>
            <p:extLst>
              <p:ext uri="{D42A27DB-BD31-4B8C-83A1-F6EECF244321}">
                <p14:modId xmlns:p14="http://schemas.microsoft.com/office/powerpoint/2010/main" val="1691040474"/>
              </p:ext>
            </p:extLst>
          </p:nvPr>
        </p:nvGraphicFramePr>
        <p:xfrm>
          <a:off x="228600" y="1447800"/>
          <a:ext cx="8870516" cy="5135562"/>
        </p:xfrm>
        <a:graphic>
          <a:graphicData uri="http://schemas.openxmlformats.org/presentationml/2006/ole">
            <mc:AlternateContent xmlns:mc="http://schemas.openxmlformats.org/markup-compatibility/2006">
              <mc:Choice xmlns:v="urn:schemas-microsoft-com:vml" Requires="v">
                <p:oleObj spid="_x0000_s2055" name="Chart" r:id="rId3" imgW="4667402" imgH="2390851" progId="Excel.Chart.8">
                  <p:embed/>
                </p:oleObj>
              </mc:Choice>
              <mc:Fallback>
                <p:oleObj name="Chart" r:id="rId3" imgW="4667402" imgH="2390851" progId="Excel.Chart.8">
                  <p:embed/>
                  <p:pic>
                    <p:nvPicPr>
                      <p:cNvPr id="27652" name="Object 4">
                        <a:extLst>
                          <a:ext uri="{FF2B5EF4-FFF2-40B4-BE49-F238E27FC236}">
                            <a16:creationId xmlns:a16="http://schemas.microsoft.com/office/drawing/2014/main" id="{FD8A1BCA-0806-4EC7-9E68-FFD9AB4236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447800"/>
                        <a:ext cx="8870516" cy="5135562"/>
                      </a:xfrm>
                      <a:prstGeom prst="rect">
                        <a:avLst/>
                      </a:prstGeom>
                      <a:noFill/>
                      <a:ln>
                        <a:noFill/>
                      </a:ln>
                      <a:effectLs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07A970B-8EE4-42D1-9A9C-630D4335A057}"/>
              </a:ext>
            </a:extLst>
          </p:cNvPr>
          <p:cNvSpPr>
            <a:spLocks noGrp="1" noChangeArrowheads="1"/>
          </p:cNvSpPr>
          <p:nvPr>
            <p:ph type="title"/>
          </p:nvPr>
        </p:nvSpPr>
        <p:spPr/>
        <p:txBody>
          <a:bodyPr/>
          <a:lstStyle/>
          <a:p>
            <a:endParaRPr lang="en-US" altLang="en-US"/>
          </a:p>
        </p:txBody>
      </p:sp>
      <p:sp>
        <p:nvSpPr>
          <p:cNvPr id="29699" name="Rectangle 3">
            <a:extLst>
              <a:ext uri="{FF2B5EF4-FFF2-40B4-BE49-F238E27FC236}">
                <a16:creationId xmlns:a16="http://schemas.microsoft.com/office/drawing/2014/main" id="{5D51C4F8-1E1E-4DC2-A3F4-35D0B2EBB097}"/>
              </a:ext>
            </a:extLst>
          </p:cNvPr>
          <p:cNvSpPr>
            <a:spLocks noGrp="1" noChangeArrowheads="1"/>
          </p:cNvSpPr>
          <p:nvPr>
            <p:ph type="body" idx="1"/>
          </p:nvPr>
        </p:nvSpPr>
        <p:spPr/>
        <p:txBody>
          <a:bodyPr>
            <a:normAutofit lnSpcReduction="10000"/>
          </a:bodyPr>
          <a:lstStyle/>
          <a:p>
            <a:pPr>
              <a:buFont typeface="Wingdings" panose="05000000000000000000" pitchFamily="2" charset="2"/>
              <a:buNone/>
            </a:pPr>
            <a:r>
              <a:rPr lang="en-US" altLang="en-US"/>
              <a:t>Pareto chart memberi kesimpulan bahwa fleksibilitas yang rendah mengenai seberapa cepat dan pada jam berapa pekerjaan dapat dilakukan adalah alasan utama kegagalan penawaran dan juga menyebabkan kerugian terbesar diukur dari nilai pekerjaan. </a:t>
            </a:r>
          </a:p>
          <a:p>
            <a:pPr>
              <a:buFont typeface="Wingdings" panose="05000000000000000000" pitchFamily="2" charset="2"/>
              <a:buNone/>
            </a:pPr>
            <a:r>
              <a:rPr lang="en-US" altLang="en-US"/>
              <a:t>Usaha membuat sistem baru untuk perencanaan pekerjaan di dalam perusahaan merupakan keputusan yang tepat!</a:t>
            </a:r>
          </a:p>
          <a:p>
            <a:pPr lvl="1"/>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FC808FE-9E93-419E-9EB1-40E26E27B208}"/>
              </a:ext>
            </a:extLst>
          </p:cNvPr>
          <p:cNvSpPr>
            <a:spLocks noGrp="1" noChangeArrowheads="1"/>
          </p:cNvSpPr>
          <p:nvPr>
            <p:ph type="title"/>
          </p:nvPr>
        </p:nvSpPr>
        <p:spPr/>
        <p:txBody>
          <a:bodyPr/>
          <a:lstStyle/>
          <a:p>
            <a:r>
              <a:rPr lang="en-US" altLang="en-US" sz="4000"/>
              <a:t>Tools for problem understanding</a:t>
            </a:r>
          </a:p>
        </p:txBody>
      </p:sp>
      <p:sp>
        <p:nvSpPr>
          <p:cNvPr id="4099" name="Rectangle 3">
            <a:extLst>
              <a:ext uri="{FF2B5EF4-FFF2-40B4-BE49-F238E27FC236}">
                <a16:creationId xmlns:a16="http://schemas.microsoft.com/office/drawing/2014/main" id="{557B79B7-F580-44FD-874D-862F55941697}"/>
              </a:ext>
            </a:extLst>
          </p:cNvPr>
          <p:cNvSpPr>
            <a:spLocks noGrp="1" noChangeArrowheads="1"/>
          </p:cNvSpPr>
          <p:nvPr>
            <p:ph type="body" idx="1"/>
          </p:nvPr>
        </p:nvSpPr>
        <p:spPr/>
        <p:txBody>
          <a:bodyPr/>
          <a:lstStyle/>
          <a:p>
            <a:pPr>
              <a:lnSpc>
                <a:spcPct val="90000"/>
              </a:lnSpc>
              <a:buFont typeface="Wingdings" panose="05000000000000000000" pitchFamily="2" charset="2"/>
              <a:buNone/>
            </a:pPr>
            <a:r>
              <a:rPr lang="en-US" altLang="en-US" sz="2400"/>
              <a:t>Setelah memutuskan area atau proses bisnis yang akan ditingkatkan: </a:t>
            </a:r>
          </a:p>
          <a:p>
            <a:pPr>
              <a:lnSpc>
                <a:spcPct val="90000"/>
              </a:lnSpc>
            </a:pPr>
            <a:r>
              <a:rPr lang="en-US" altLang="en-US" sz="2400"/>
              <a:t>Perlu alat untuk memahami secara detil proses tersebut</a:t>
            </a:r>
          </a:p>
          <a:p>
            <a:pPr>
              <a:lnSpc>
                <a:spcPct val="90000"/>
              </a:lnSpc>
            </a:pPr>
            <a:r>
              <a:rPr lang="en-US" altLang="en-US" sz="2400"/>
              <a:t>Perlu juga pemahaman bagaimana proses dilaksanakan saat ini</a:t>
            </a:r>
          </a:p>
          <a:p>
            <a:pPr>
              <a:lnSpc>
                <a:spcPct val="90000"/>
              </a:lnSpc>
            </a:pPr>
            <a:r>
              <a:rPr lang="en-US" altLang="en-US" sz="2400"/>
              <a:t>Alat-alat yang dapat digunakan:</a:t>
            </a:r>
          </a:p>
          <a:p>
            <a:pPr lvl="1">
              <a:lnSpc>
                <a:spcPct val="90000"/>
              </a:lnSpc>
            </a:pPr>
            <a:r>
              <a:rPr lang="en-US" altLang="en-US" sz="2000"/>
              <a:t>Flowchart </a:t>
            </a:r>
            <a:r>
              <a:rPr lang="en-US" altLang="en-US" sz="2000">
                <a:sym typeface="Wingdings" panose="05000000000000000000" pitchFamily="2" charset="2"/>
              </a:rPr>
              <a:t> sudah dibahas</a:t>
            </a:r>
          </a:p>
          <a:p>
            <a:pPr lvl="1">
              <a:lnSpc>
                <a:spcPct val="90000"/>
              </a:lnSpc>
            </a:pPr>
            <a:r>
              <a:rPr lang="en-US" altLang="en-US" sz="2000">
                <a:sym typeface="Wingdings" panose="05000000000000000000" pitchFamily="2" charset="2"/>
              </a:rPr>
              <a:t>Critical Incident</a:t>
            </a:r>
          </a:p>
          <a:p>
            <a:pPr lvl="1">
              <a:lnSpc>
                <a:spcPct val="90000"/>
              </a:lnSpc>
            </a:pPr>
            <a:r>
              <a:rPr lang="en-US" altLang="en-US" sz="2000"/>
              <a:t>Check Sheet</a:t>
            </a:r>
          </a:p>
          <a:p>
            <a:pPr lvl="1">
              <a:lnSpc>
                <a:spcPct val="90000"/>
              </a:lnSpc>
            </a:pPr>
            <a:r>
              <a:rPr lang="en-US" altLang="en-US" sz="2000"/>
              <a:t>Pareto Chart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A11FFE1-AFE3-4B13-9559-FCB07013B32E}"/>
              </a:ext>
            </a:extLst>
          </p:cNvPr>
          <p:cNvSpPr>
            <a:spLocks noGrp="1" noChangeArrowheads="1"/>
          </p:cNvSpPr>
          <p:nvPr>
            <p:ph type="title"/>
          </p:nvPr>
        </p:nvSpPr>
        <p:spPr/>
        <p:txBody>
          <a:bodyPr/>
          <a:lstStyle/>
          <a:p>
            <a:r>
              <a:rPr lang="en-US" altLang="en-US"/>
              <a:t>Critical Incident</a:t>
            </a:r>
          </a:p>
        </p:txBody>
      </p:sp>
      <p:sp>
        <p:nvSpPr>
          <p:cNvPr id="5123" name="Rectangle 3">
            <a:extLst>
              <a:ext uri="{FF2B5EF4-FFF2-40B4-BE49-F238E27FC236}">
                <a16:creationId xmlns:a16="http://schemas.microsoft.com/office/drawing/2014/main" id="{DB0EBDDD-FD64-4EDA-9811-11D66A37CFA9}"/>
              </a:ext>
            </a:extLst>
          </p:cNvPr>
          <p:cNvSpPr>
            <a:spLocks noGrp="1" noChangeArrowheads="1"/>
          </p:cNvSpPr>
          <p:nvPr>
            <p:ph type="body" idx="1"/>
          </p:nvPr>
        </p:nvSpPr>
        <p:spPr/>
        <p:txBody>
          <a:bodyPr>
            <a:normAutofit lnSpcReduction="10000"/>
          </a:bodyPr>
          <a:lstStyle/>
          <a:p>
            <a:r>
              <a:rPr lang="en-US" altLang="en-US"/>
              <a:t>Teknik yang dirancang untuk membantu identifikasi sebuah proses, sub proses atau area yang harus ditingkatkan</a:t>
            </a:r>
          </a:p>
          <a:p>
            <a:r>
              <a:rPr lang="en-US" altLang="en-US"/>
              <a:t>Syaratnya: </a:t>
            </a:r>
          </a:p>
          <a:p>
            <a:pPr lvl="1"/>
            <a:r>
              <a:rPr lang="en-US" altLang="en-US"/>
              <a:t>Partisipan harus benar-benar bebas mengungkapkan pandangan mereka. </a:t>
            </a:r>
          </a:p>
          <a:p>
            <a:pPr lvl="1"/>
            <a:r>
              <a:rPr lang="en-US" altLang="en-US"/>
              <a:t>Manajemen harus mempunyai sikap yang benar untuk menghindari sensor atau karyawan menyimpan informasi karena takut konsekuensi kalau bicara jujur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9CDAB72A-088C-4A86-AFA0-C7AF376EDBA4}"/>
              </a:ext>
            </a:extLst>
          </p:cNvPr>
          <p:cNvSpPr>
            <a:spLocks noGrp="1" noChangeArrowheads="1"/>
          </p:cNvSpPr>
          <p:nvPr>
            <p:ph type="title"/>
          </p:nvPr>
        </p:nvSpPr>
        <p:spPr/>
        <p:txBody>
          <a:bodyPr/>
          <a:lstStyle/>
          <a:p>
            <a:r>
              <a:rPr lang="en-US" altLang="en-US"/>
              <a:t>Critical Incident Technique</a:t>
            </a:r>
          </a:p>
        </p:txBody>
      </p:sp>
      <p:sp>
        <p:nvSpPr>
          <p:cNvPr id="6147" name="Rectangle 3">
            <a:extLst>
              <a:ext uri="{FF2B5EF4-FFF2-40B4-BE49-F238E27FC236}">
                <a16:creationId xmlns:a16="http://schemas.microsoft.com/office/drawing/2014/main" id="{D7F09213-DE6D-400C-B3E6-CA319A168CCC}"/>
              </a:ext>
            </a:extLst>
          </p:cNvPr>
          <p:cNvSpPr>
            <a:spLocks noGrp="1" noChangeArrowheads="1"/>
          </p:cNvSpPr>
          <p:nvPr>
            <p:ph type="body" idx="1"/>
          </p:nvPr>
        </p:nvSpPr>
        <p:spPr/>
        <p:txBody>
          <a:bodyPr/>
          <a:lstStyle/>
          <a:p>
            <a:pPr marL="457200" indent="-457200">
              <a:buFont typeface="Wingdings" panose="05000000000000000000" pitchFamily="2" charset="2"/>
              <a:buAutoNum type="arabicPeriod"/>
            </a:pPr>
            <a:r>
              <a:rPr lang="en-US" altLang="en-US" sz="2400"/>
              <a:t>Peserta analisis dipilih berdasarkan tujuan. </a:t>
            </a:r>
          </a:p>
          <a:p>
            <a:pPr marL="838200" lvl="1" indent="-381000"/>
            <a:r>
              <a:rPr lang="en-US" altLang="en-US" sz="2000"/>
              <a:t>Untuk menentukan proses keseluruhan yang akan ditingkatkan </a:t>
            </a:r>
            <a:r>
              <a:rPr lang="en-US" altLang="en-US" sz="2000">
                <a:sym typeface="Wingdings" panose="05000000000000000000" pitchFamily="2" charset="2"/>
              </a:rPr>
              <a:t> wakil dari beberapa area di perusahaan dilibatkan</a:t>
            </a:r>
          </a:p>
          <a:p>
            <a:pPr marL="838200" lvl="1" indent="-381000"/>
            <a:r>
              <a:rPr lang="en-US" altLang="en-US" sz="2000">
                <a:sym typeface="Wingdings" panose="05000000000000000000" pitchFamily="2" charset="2"/>
              </a:rPr>
              <a:t>Untuk menentukan fokus yang lebih spesifik dalam sebuah proses bisnis yang sudah dipilih  orang-orang yang aktif terlibat dalam proses ini yang dipilih</a:t>
            </a:r>
          </a:p>
          <a:p>
            <a:pPr marL="457200" indent="-457200">
              <a:buFont typeface="Wingdings" panose="05000000000000000000" pitchFamily="2" charset="2"/>
              <a:buAutoNum type="arabicPeriod"/>
            </a:pPr>
            <a:r>
              <a:rPr lang="en-US" altLang="en-US" sz="2400"/>
              <a:t>Peserta diberi pertanyaan, sbb:</a:t>
            </a:r>
          </a:p>
          <a:p>
            <a:pPr marL="838200" lvl="1" indent="-381000"/>
            <a:r>
              <a:rPr lang="en-US" altLang="en-US" sz="2000"/>
              <a:t>Insiden apa minggu lalu yang paling susah ditangani?</a:t>
            </a:r>
          </a:p>
          <a:p>
            <a:pPr marL="838200" lvl="1" indent="-381000"/>
            <a:r>
              <a:rPr lang="en-US" altLang="en-US" sz="2000"/>
              <a:t>Bagian mana yang menimbulkan masalah terbesar dalam memuaskan konsumen? </a:t>
            </a:r>
          </a:p>
          <a:p>
            <a:pPr marL="838200" lvl="1" indent="-381000"/>
            <a:r>
              <a:rPr lang="en-US" altLang="en-US" sz="2000"/>
              <a:t>Insiden mana yang paling “mahal” dalam hal sumber daya tambahan atau biaya langsung?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54A8DE4D-7FF7-4C26-BC2E-DAFD70FB5C63}"/>
              </a:ext>
            </a:extLst>
          </p:cNvPr>
          <p:cNvSpPr>
            <a:spLocks noGrp="1" noChangeArrowheads="1"/>
          </p:cNvSpPr>
          <p:nvPr>
            <p:ph type="title"/>
          </p:nvPr>
        </p:nvSpPr>
        <p:spPr/>
        <p:txBody>
          <a:bodyPr/>
          <a:lstStyle/>
          <a:p>
            <a:r>
              <a:rPr lang="en-US" altLang="en-US" sz="4000"/>
              <a:t>Fokus dan periode </a:t>
            </a:r>
          </a:p>
        </p:txBody>
      </p:sp>
      <p:sp>
        <p:nvSpPr>
          <p:cNvPr id="9219" name="Rectangle 3">
            <a:extLst>
              <a:ext uri="{FF2B5EF4-FFF2-40B4-BE49-F238E27FC236}">
                <a16:creationId xmlns:a16="http://schemas.microsoft.com/office/drawing/2014/main" id="{2B9A4CC1-6BBF-4AF6-80E7-12C80B3D053F}"/>
              </a:ext>
            </a:extLst>
          </p:cNvPr>
          <p:cNvSpPr>
            <a:spLocks noGrp="1" noChangeArrowheads="1"/>
          </p:cNvSpPr>
          <p:nvPr>
            <p:ph type="body" idx="1"/>
          </p:nvPr>
        </p:nvSpPr>
        <p:spPr/>
        <p:txBody>
          <a:bodyPr>
            <a:normAutofit fontScale="92500" lnSpcReduction="10000"/>
          </a:bodyPr>
          <a:lstStyle/>
          <a:p>
            <a:r>
              <a:rPr lang="en-US" altLang="en-US"/>
              <a:t>Fokus pada insiden-insiden kritis yang menimbulkan masalah bagi karyawan, organisasi atau stakeholder lain</a:t>
            </a:r>
          </a:p>
          <a:p>
            <a:r>
              <a:rPr lang="en-US" altLang="en-US"/>
              <a:t>Periode yang di-cover: beberapa hari – beberapa bulan</a:t>
            </a:r>
          </a:p>
          <a:p>
            <a:r>
              <a:rPr lang="en-US" altLang="en-US"/>
              <a:t>Tetapi periode yang terlalu panjang tidak diinginkan </a:t>
            </a:r>
            <a:r>
              <a:rPr lang="en-US" altLang="en-US">
                <a:sym typeface="Wingdings" panose="05000000000000000000" pitchFamily="2" charset="2"/>
              </a:rPr>
              <a:t> </a:t>
            </a:r>
            <a:r>
              <a:rPr lang="en-US" altLang="en-US"/>
              <a:t>sulit menentukan insiden yang paling kritis (banyak insiden yang dapat dikategorikan kritis dalam jangka waktu yang panjang)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5344BAA4-1B36-4866-8B54-7F3DCFF77EA1}"/>
              </a:ext>
            </a:extLst>
          </p:cNvPr>
          <p:cNvSpPr>
            <a:spLocks noGrp="1" noChangeArrowheads="1"/>
          </p:cNvSpPr>
          <p:nvPr>
            <p:ph type="title"/>
          </p:nvPr>
        </p:nvSpPr>
        <p:spPr/>
        <p:txBody>
          <a:bodyPr/>
          <a:lstStyle/>
          <a:p>
            <a:endParaRPr lang="en-US" altLang="en-US"/>
          </a:p>
        </p:txBody>
      </p:sp>
      <p:sp>
        <p:nvSpPr>
          <p:cNvPr id="10243" name="Rectangle 3">
            <a:extLst>
              <a:ext uri="{FF2B5EF4-FFF2-40B4-BE49-F238E27FC236}">
                <a16:creationId xmlns:a16="http://schemas.microsoft.com/office/drawing/2014/main" id="{F988813B-1881-45AA-BAFD-7D2D36593960}"/>
              </a:ext>
            </a:extLst>
          </p:cNvPr>
          <p:cNvSpPr>
            <a:spLocks noGrp="1" noChangeArrowheads="1"/>
          </p:cNvSpPr>
          <p:nvPr>
            <p:ph type="body" idx="1"/>
          </p:nvPr>
        </p:nvSpPr>
        <p:spPr/>
        <p:txBody>
          <a:bodyPr/>
          <a:lstStyle/>
          <a:p>
            <a:pPr marL="533400" indent="-533400">
              <a:buFont typeface="Wingdings" panose="05000000000000000000" pitchFamily="2" charset="2"/>
              <a:buAutoNum type="arabicPeriod" startAt="3"/>
            </a:pPr>
            <a:r>
              <a:rPr lang="en-US" altLang="en-US"/>
              <a:t>Jawaban yang terkumpul diurutkan dan dianalisis berdasarkan berapa kali insiden disebutkan. </a:t>
            </a:r>
          </a:p>
          <a:p>
            <a:pPr marL="914400" lvl="1" indent="-457200"/>
            <a:r>
              <a:rPr lang="en-US" altLang="en-US"/>
              <a:t>Format grafis dapat digunakan</a:t>
            </a:r>
          </a:p>
          <a:p>
            <a:pPr marL="914400" lvl="1" indent="-457200"/>
            <a:r>
              <a:rPr lang="en-US" altLang="en-US"/>
              <a:t>Insiden yang paling sering muncul </a:t>
            </a:r>
            <a:r>
              <a:rPr lang="en-US" altLang="en-US">
                <a:sym typeface="Wingdings" panose="05000000000000000000" pitchFamily="2" charset="2"/>
              </a:rPr>
              <a:t> harus dicegah</a:t>
            </a:r>
          </a:p>
          <a:p>
            <a:pPr marL="914400" lvl="1" indent="-457200"/>
            <a:r>
              <a:rPr lang="en-US" altLang="en-US">
                <a:sym typeface="Wingdings" panose="05000000000000000000" pitchFamily="2" charset="2"/>
              </a:rPr>
              <a:t>Tetapi yang harus diatasi adalah penyebab dari insiden!</a:t>
            </a:r>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27AE3C4-2EBB-4F17-969D-B84EC0DC7E7E}"/>
              </a:ext>
            </a:extLst>
          </p:cNvPr>
          <p:cNvSpPr>
            <a:spLocks noGrp="1" noChangeArrowheads="1"/>
          </p:cNvSpPr>
          <p:nvPr>
            <p:ph type="title"/>
          </p:nvPr>
        </p:nvSpPr>
        <p:spPr/>
        <p:txBody>
          <a:bodyPr/>
          <a:lstStyle/>
          <a:p>
            <a:r>
              <a:rPr lang="en-US" altLang="en-US" sz="4000"/>
              <a:t>Contoh Aplikasi Critical Incident:</a:t>
            </a:r>
          </a:p>
        </p:txBody>
      </p:sp>
      <p:sp>
        <p:nvSpPr>
          <p:cNvPr id="11267" name="Rectangle 3">
            <a:extLst>
              <a:ext uri="{FF2B5EF4-FFF2-40B4-BE49-F238E27FC236}">
                <a16:creationId xmlns:a16="http://schemas.microsoft.com/office/drawing/2014/main" id="{0FF19DAC-18A4-467C-B288-77AFD8E5B6A5}"/>
              </a:ext>
            </a:extLst>
          </p:cNvPr>
          <p:cNvSpPr>
            <a:spLocks noGrp="1" noChangeArrowheads="1"/>
          </p:cNvSpPr>
          <p:nvPr>
            <p:ph type="body" idx="1"/>
          </p:nvPr>
        </p:nvSpPr>
        <p:spPr/>
        <p:txBody>
          <a:bodyPr>
            <a:normAutofit fontScale="92500" lnSpcReduction="10000"/>
          </a:bodyPr>
          <a:lstStyle/>
          <a:p>
            <a:pPr>
              <a:lnSpc>
                <a:spcPct val="90000"/>
              </a:lnSpc>
              <a:buFont typeface="Wingdings" panose="05000000000000000000" pitchFamily="2" charset="2"/>
              <a:buNone/>
            </a:pPr>
            <a:r>
              <a:rPr lang="en-US" altLang="en-US" dirty="0" err="1"/>
              <a:t>Sebuah</a:t>
            </a:r>
            <a:r>
              <a:rPr lang="en-US" altLang="en-US" dirty="0"/>
              <a:t> </a:t>
            </a:r>
            <a:r>
              <a:rPr lang="en-US" altLang="en-US" dirty="0" err="1"/>
              <a:t>perusahaan</a:t>
            </a:r>
            <a:r>
              <a:rPr lang="en-US" altLang="en-US" dirty="0"/>
              <a:t> yang </a:t>
            </a:r>
            <a:r>
              <a:rPr lang="en-US" altLang="en-US" dirty="0" err="1"/>
              <a:t>memiliki</a:t>
            </a:r>
            <a:r>
              <a:rPr lang="en-US" altLang="en-US" dirty="0"/>
              <a:t> 15 operator switchboard </a:t>
            </a:r>
            <a:r>
              <a:rPr lang="en-US" altLang="en-US" dirty="0" err="1"/>
              <a:t>memulai</a:t>
            </a:r>
            <a:r>
              <a:rPr lang="en-US" altLang="en-US" dirty="0"/>
              <a:t> </a:t>
            </a:r>
            <a:r>
              <a:rPr lang="en-US" altLang="en-US" dirty="0" err="1"/>
              <a:t>proyek</a:t>
            </a:r>
            <a:r>
              <a:rPr lang="en-US" altLang="en-US" dirty="0"/>
              <a:t> </a:t>
            </a:r>
            <a:r>
              <a:rPr lang="en-US" altLang="en-US" dirty="0" err="1"/>
              <a:t>untuk</a:t>
            </a:r>
            <a:r>
              <a:rPr lang="en-US" altLang="en-US" dirty="0"/>
              <a:t> </a:t>
            </a:r>
            <a:r>
              <a:rPr lang="en-US" altLang="en-US" dirty="0" err="1"/>
              <a:t>meningkatkan</a:t>
            </a:r>
            <a:r>
              <a:rPr lang="en-US" altLang="en-US" dirty="0"/>
              <a:t> </a:t>
            </a:r>
            <a:r>
              <a:rPr lang="en-US" altLang="en-US" dirty="0" err="1"/>
              <a:t>pelayanan</a:t>
            </a:r>
            <a:r>
              <a:rPr lang="en-US" altLang="en-US" dirty="0"/>
              <a:t> </a:t>
            </a:r>
            <a:r>
              <a:rPr lang="en-US" altLang="en-US" dirty="0" err="1"/>
              <a:t>konsumen</a:t>
            </a:r>
            <a:r>
              <a:rPr lang="en-US" altLang="en-US" dirty="0"/>
              <a:t> </a:t>
            </a:r>
            <a:r>
              <a:rPr lang="en-US" altLang="en-US" dirty="0" err="1"/>
              <a:t>saat</a:t>
            </a:r>
            <a:r>
              <a:rPr lang="en-US" altLang="en-US" dirty="0"/>
              <a:t> </a:t>
            </a:r>
            <a:r>
              <a:rPr lang="en-US" altLang="en-US" dirty="0" err="1"/>
              <a:t>menjawab</a:t>
            </a:r>
            <a:r>
              <a:rPr lang="en-US" altLang="en-US" dirty="0"/>
              <a:t> </a:t>
            </a:r>
            <a:r>
              <a:rPr lang="en-US" altLang="en-US" dirty="0" err="1"/>
              <a:t>telpon</a:t>
            </a:r>
            <a:r>
              <a:rPr lang="en-US" altLang="en-US" dirty="0"/>
              <a:t>. </a:t>
            </a:r>
          </a:p>
          <a:p>
            <a:pPr>
              <a:lnSpc>
                <a:spcPct val="90000"/>
              </a:lnSpc>
              <a:buFont typeface="Wingdings" panose="05000000000000000000" pitchFamily="2" charset="2"/>
              <a:buNone/>
            </a:pPr>
            <a:r>
              <a:rPr lang="en-US" altLang="en-US" dirty="0" err="1"/>
              <a:t>Sulit</a:t>
            </a:r>
            <a:r>
              <a:rPr lang="en-US" altLang="en-US" dirty="0"/>
              <a:t> </a:t>
            </a:r>
            <a:r>
              <a:rPr lang="en-US" altLang="en-US" dirty="0" err="1"/>
              <a:t>untuk</a:t>
            </a:r>
            <a:r>
              <a:rPr lang="en-US" altLang="en-US" dirty="0"/>
              <a:t> </a:t>
            </a:r>
            <a:r>
              <a:rPr lang="en-US" altLang="en-US" dirty="0" err="1"/>
              <a:t>memulai</a:t>
            </a:r>
            <a:r>
              <a:rPr lang="en-US" altLang="en-US" dirty="0"/>
              <a:t> </a:t>
            </a:r>
            <a:r>
              <a:rPr lang="en-US" altLang="en-US" dirty="0" err="1"/>
              <a:t>dari</a:t>
            </a:r>
            <a:r>
              <a:rPr lang="en-US" altLang="en-US" dirty="0"/>
              <a:t> mana, </a:t>
            </a:r>
            <a:r>
              <a:rPr lang="en-US" altLang="en-US" dirty="0" err="1"/>
              <a:t>akhirnya</a:t>
            </a:r>
            <a:r>
              <a:rPr lang="en-US" altLang="en-US" dirty="0"/>
              <a:t> </a:t>
            </a:r>
            <a:r>
              <a:rPr lang="en-US" altLang="en-US" dirty="0" err="1"/>
              <a:t>diputuskan</a:t>
            </a:r>
            <a:r>
              <a:rPr lang="en-US" altLang="en-US" dirty="0"/>
              <a:t> </a:t>
            </a:r>
            <a:r>
              <a:rPr lang="en-US" altLang="en-US" dirty="0" err="1"/>
              <a:t>untuk</a:t>
            </a:r>
            <a:r>
              <a:rPr lang="en-US" altLang="en-US" dirty="0"/>
              <a:t> </a:t>
            </a:r>
            <a:r>
              <a:rPr lang="en-US" altLang="en-US" dirty="0" err="1"/>
              <a:t>mencoba</a:t>
            </a:r>
            <a:r>
              <a:rPr lang="en-US" altLang="en-US" dirty="0"/>
              <a:t> </a:t>
            </a:r>
            <a:r>
              <a:rPr lang="en-US" altLang="en-US" dirty="0" err="1"/>
              <a:t>teknik</a:t>
            </a:r>
            <a:r>
              <a:rPr lang="en-US" altLang="en-US" dirty="0"/>
              <a:t> critical incident.</a:t>
            </a:r>
          </a:p>
          <a:p>
            <a:pPr>
              <a:lnSpc>
                <a:spcPct val="90000"/>
              </a:lnSpc>
              <a:buFont typeface="Wingdings" panose="05000000000000000000" pitchFamily="2" charset="2"/>
              <a:buNone/>
            </a:pPr>
            <a:r>
              <a:rPr lang="en-US" altLang="en-US" dirty="0" err="1"/>
              <a:t>Semua</a:t>
            </a:r>
            <a:r>
              <a:rPr lang="en-US" altLang="en-US" dirty="0"/>
              <a:t> operator </a:t>
            </a:r>
            <a:r>
              <a:rPr lang="en-US" altLang="en-US" dirty="0" err="1"/>
              <a:t>diminta</a:t>
            </a:r>
            <a:r>
              <a:rPr lang="en-US" altLang="en-US" dirty="0"/>
              <a:t> </a:t>
            </a:r>
            <a:r>
              <a:rPr lang="en-US" altLang="en-US" dirty="0" err="1"/>
              <a:t>menggambarkan</a:t>
            </a:r>
            <a:r>
              <a:rPr lang="en-US" altLang="en-US" dirty="0"/>
              <a:t> </a:t>
            </a:r>
            <a:r>
              <a:rPr lang="en-US" altLang="en-US" dirty="0" err="1"/>
              <a:t>situasi</a:t>
            </a:r>
            <a:r>
              <a:rPr lang="en-US" altLang="en-US" dirty="0"/>
              <a:t> paling </a:t>
            </a:r>
            <a:r>
              <a:rPr lang="en-US" altLang="en-US" dirty="0" err="1"/>
              <a:t>memalukan</a:t>
            </a:r>
            <a:r>
              <a:rPr lang="en-US" altLang="en-US" dirty="0"/>
              <a:t> yang </a:t>
            </a:r>
            <a:r>
              <a:rPr lang="en-US" altLang="en-US" dirty="0" err="1"/>
              <a:t>pernah</a:t>
            </a:r>
            <a:r>
              <a:rPr lang="en-US" altLang="en-US" dirty="0"/>
              <a:t> </a:t>
            </a:r>
            <a:r>
              <a:rPr lang="en-US" altLang="en-US" dirty="0" err="1"/>
              <a:t>mereka</a:t>
            </a:r>
            <a:r>
              <a:rPr lang="en-US" altLang="en-US" dirty="0"/>
              <a:t> </a:t>
            </a:r>
            <a:r>
              <a:rPr lang="en-US" altLang="en-US" dirty="0" err="1"/>
              <a:t>alami</a:t>
            </a:r>
            <a:r>
              <a:rPr lang="en-US" altLang="en-US" dirty="0"/>
              <a:t> </a:t>
            </a:r>
            <a:r>
              <a:rPr lang="en-US" altLang="en-US" dirty="0" err="1"/>
              <a:t>selama</a:t>
            </a:r>
            <a:r>
              <a:rPr lang="en-US" altLang="en-US" dirty="0"/>
              <a:t> 1 </a:t>
            </a:r>
            <a:r>
              <a:rPr lang="en-US" altLang="en-US" dirty="0" err="1"/>
              <a:t>bulan</a:t>
            </a:r>
            <a:r>
              <a:rPr lang="en-US" altLang="en-US" dirty="0"/>
              <a:t> </a:t>
            </a:r>
            <a:r>
              <a:rPr lang="en-US" altLang="en-US" dirty="0" err="1"/>
              <a:t>terakhir</a:t>
            </a:r>
            <a:r>
              <a:rPr lang="en-US" altLang="en-US" dirty="0"/>
              <a:t>. </a:t>
            </a:r>
            <a:r>
              <a:rPr lang="en-US" altLang="en-US" dirty="0" err="1"/>
              <a:t>Kejadian</a:t>
            </a:r>
            <a:r>
              <a:rPr lang="en-US" altLang="en-US" dirty="0"/>
              <a:t> </a:t>
            </a:r>
            <a:r>
              <a:rPr lang="en-US" altLang="en-US" dirty="0" err="1"/>
              <a:t>kemudian</a:t>
            </a:r>
            <a:r>
              <a:rPr lang="en-US" altLang="en-US" dirty="0"/>
              <a:t> </a:t>
            </a:r>
            <a:r>
              <a:rPr lang="en-US" altLang="en-US" dirty="0" err="1"/>
              <a:t>diurut</a:t>
            </a:r>
            <a:r>
              <a:rPr lang="en-US" altLang="en-US" dirty="0"/>
              <a:t> </a:t>
            </a:r>
            <a:r>
              <a:rPr lang="en-US" altLang="en-US" dirty="0" err="1"/>
              <a:t>berdasarkan</a:t>
            </a:r>
            <a:r>
              <a:rPr lang="en-US" altLang="en-US" dirty="0"/>
              <a:t> </a:t>
            </a:r>
            <a:r>
              <a:rPr lang="en-US" altLang="en-US" dirty="0" err="1"/>
              <a:t>frekuensi</a:t>
            </a:r>
            <a:r>
              <a:rPr lang="en-US" altLang="en-US" dirty="0"/>
              <a:t> dan </a:t>
            </a:r>
            <a:r>
              <a:rPr lang="en-US" altLang="en-US" dirty="0" err="1"/>
              <a:t>ditampilkan</a:t>
            </a:r>
            <a:r>
              <a:rPr lang="en-US" altLang="en-US" dirty="0"/>
              <a:t> </a:t>
            </a:r>
            <a:r>
              <a:rPr lang="en-US" altLang="en-US" dirty="0" err="1"/>
              <a:t>dalam</a:t>
            </a:r>
            <a:r>
              <a:rPr lang="en-US" altLang="en-US" dirty="0"/>
              <a:t> </a:t>
            </a:r>
            <a:r>
              <a:rPr lang="en-US" altLang="en-US" dirty="0" err="1"/>
              <a:t>grafik</a:t>
            </a:r>
            <a:r>
              <a:rPr lang="en-US" altLang="en-US" dirty="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BAFF7AFA-6939-4299-A0DD-B322C228B7D0}"/>
              </a:ext>
            </a:extLst>
          </p:cNvPr>
          <p:cNvSpPr>
            <a:spLocks noGrp="1" noChangeArrowheads="1"/>
          </p:cNvSpPr>
          <p:nvPr>
            <p:ph type="title"/>
          </p:nvPr>
        </p:nvSpPr>
        <p:spPr>
          <a:xfrm>
            <a:off x="457200" y="-99392"/>
            <a:ext cx="8229600" cy="1143000"/>
          </a:xfrm>
        </p:spPr>
        <p:txBody>
          <a:bodyPr/>
          <a:lstStyle/>
          <a:p>
            <a:r>
              <a:rPr lang="en-US" altLang="en-US" sz="4000" dirty="0" err="1"/>
              <a:t>Grafik</a:t>
            </a:r>
            <a:r>
              <a:rPr lang="en-US" altLang="en-US" sz="4000" dirty="0"/>
              <a:t> critical incident</a:t>
            </a:r>
          </a:p>
        </p:txBody>
      </p:sp>
      <p:graphicFrame>
        <p:nvGraphicFramePr>
          <p:cNvPr id="12294" name="Object 6">
            <a:extLst>
              <a:ext uri="{FF2B5EF4-FFF2-40B4-BE49-F238E27FC236}">
                <a16:creationId xmlns:a16="http://schemas.microsoft.com/office/drawing/2014/main" id="{31C61135-712F-4C1B-B17C-CC7FF74A76C3}"/>
              </a:ext>
            </a:extLst>
          </p:cNvPr>
          <p:cNvGraphicFramePr>
            <a:graphicFrameLocks noGrp="1" noChangeAspect="1"/>
          </p:cNvGraphicFramePr>
          <p:nvPr>
            <p:ph idx="1"/>
          </p:nvPr>
        </p:nvGraphicFramePr>
        <p:xfrm>
          <a:off x="228600" y="762000"/>
          <a:ext cx="8915400" cy="5791200"/>
        </p:xfrm>
        <a:graphic>
          <a:graphicData uri="http://schemas.openxmlformats.org/presentationml/2006/ole">
            <mc:AlternateContent xmlns:mc="http://schemas.openxmlformats.org/markup-compatibility/2006">
              <mc:Choice xmlns:v="urn:schemas-microsoft-com:vml" Requires="v">
                <p:oleObj spid="_x0000_s1030" name="Chart" r:id="rId3" imgW="6010351" imgH="3381451" progId="Excel.Chart.8">
                  <p:embed/>
                </p:oleObj>
              </mc:Choice>
              <mc:Fallback>
                <p:oleObj name="Chart" r:id="rId3" imgW="6010351" imgH="3381451" progId="Excel.Chart.8">
                  <p:embed/>
                  <p:pic>
                    <p:nvPicPr>
                      <p:cNvPr id="12294" name="Object 6">
                        <a:extLst>
                          <a:ext uri="{FF2B5EF4-FFF2-40B4-BE49-F238E27FC236}">
                            <a16:creationId xmlns:a16="http://schemas.microsoft.com/office/drawing/2014/main" id="{31C61135-712F-4C1B-B17C-CC7FF74A76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8915400" cy="579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143</TotalTime>
  <Words>1205</Words>
  <Application>Microsoft Office PowerPoint</Application>
  <PresentationFormat>On-screen Show (4:3)</PresentationFormat>
  <Paragraphs>146</Paragraphs>
  <Slides>24</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Arial</vt:lpstr>
      <vt:lpstr>Calibri</vt:lpstr>
      <vt:lpstr>Verdana</vt:lpstr>
      <vt:lpstr>Wingdings</vt:lpstr>
      <vt:lpstr>Office Theme</vt:lpstr>
      <vt:lpstr>Chart</vt:lpstr>
      <vt:lpstr>Pemodelan Proses Bisnis</vt:lpstr>
      <vt:lpstr>Outline</vt:lpstr>
      <vt:lpstr>Tools for problem understanding</vt:lpstr>
      <vt:lpstr>Critical Incident</vt:lpstr>
      <vt:lpstr>Critical Incident Technique</vt:lpstr>
      <vt:lpstr>Fokus dan periode </vt:lpstr>
      <vt:lpstr>PowerPoint Presentation</vt:lpstr>
      <vt:lpstr>Contoh Aplikasi Critical Incident:</vt:lpstr>
      <vt:lpstr>Grafik critical incident</vt:lpstr>
      <vt:lpstr>Diskusi</vt:lpstr>
      <vt:lpstr>Kesimpulan </vt:lpstr>
      <vt:lpstr>Check Sheet</vt:lpstr>
      <vt:lpstr>Check Sheet Technique</vt:lpstr>
      <vt:lpstr>PowerPoint Presentation</vt:lpstr>
      <vt:lpstr>Contoh Aplikasi Check Sheet</vt:lpstr>
      <vt:lpstr>Check Sheet</vt:lpstr>
      <vt:lpstr>Analisis berdasarkan Check Sheet</vt:lpstr>
      <vt:lpstr>Pareto Chart</vt:lpstr>
      <vt:lpstr>Manfaat Pareto</vt:lpstr>
      <vt:lpstr>Langkah-langkah membuat Pareto</vt:lpstr>
      <vt:lpstr>Interpretasi dari Pareto Chart</vt:lpstr>
      <vt:lpstr>Contoh</vt:lpstr>
      <vt:lpstr>Contoh Pareto Chart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user7</dc:creator>
  <cp:lastModifiedBy>core</cp:lastModifiedBy>
  <cp:revision>12</cp:revision>
  <dcterms:created xsi:type="dcterms:W3CDTF">2019-02-05T15:29:14Z</dcterms:created>
  <dcterms:modified xsi:type="dcterms:W3CDTF">2019-04-25T02:59:36Z</dcterms:modified>
</cp:coreProperties>
</file>