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1" r:id="rId2"/>
    <p:sldId id="29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8" r:id="rId24"/>
    <p:sldId id="279" r:id="rId25"/>
    <p:sldId id="286" r:id="rId26"/>
    <p:sldId id="280" r:id="rId27"/>
    <p:sldId id="287" r:id="rId28"/>
    <p:sldId id="281" r:id="rId29"/>
    <p:sldId id="282" r:id="rId30"/>
    <p:sldId id="289" r:id="rId31"/>
    <p:sldId id="290" r:id="rId32"/>
    <p:sldId id="283" r:id="rId33"/>
    <p:sldId id="285" r:id="rId34"/>
    <p:sldId id="258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8575" autoAdjust="0"/>
    <p:restoredTop sz="90462" autoAdjust="0"/>
  </p:normalViewPr>
  <p:slideViewPr>
    <p:cSldViewPr snapToGrid="0" snapToObjects="1">
      <p:cViewPr>
        <p:scale>
          <a:sx n="54" d="100"/>
          <a:sy n="54" d="100"/>
        </p:scale>
        <p:origin x="-135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9C7A4-DA4E-AC48-BF66-2F12D19A028E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DDD0A-6CEA-E043-B9B3-E0194645E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827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FA80-8B48-FF43-BA4B-9BBBAE748BC9}" type="datetimeFigureOut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83C4-343E-E84D-9A04-FBBCD6804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698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083C4-343E-E84D-9A04-FBBCD68048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12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ttom Graphic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409533"/>
            <a:ext cx="9144000" cy="344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37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3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93C1-03CF-024F-94AA-A2F34D893064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SDA symbol.jpg"/>
          <p:cNvPicPr>
            <a:picLocks noChangeAspect="1"/>
          </p:cNvPicPr>
          <p:nvPr userDrawn="1"/>
        </p:nvPicPr>
        <p:blipFill>
          <a:blip r:embed="rId3" cstate="screen">
            <a:alphaModFix amt="8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" y="499671"/>
            <a:ext cx="1331699" cy="917967"/>
          </a:xfrm>
          <a:prstGeom prst="rect">
            <a:avLst/>
          </a:prstGeom>
        </p:spPr>
      </p:pic>
      <p:pic>
        <p:nvPicPr>
          <p:cNvPr id="10" name="Picture 9" descr="NFSMI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456968" y="472219"/>
            <a:ext cx="1294380" cy="1087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010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C4C5-D9CE-2F41-8444-40D4F5B84169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402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6CB6-4DE2-6241-8750-F4989674E690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806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68A0-901C-D84F-B21B-5B295E0D370A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146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E4AA-8040-114B-95F5-853AEE57874E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494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52D-F41B-DD42-B782-D97FCDF33E50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902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2252-940F-C247-98FE-665E8A2E5210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2786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8F23-C9A7-114F-89DE-09AA75045576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6246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B3-661D-0143-82B5-3A25827260E3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46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D825-55F3-A046-BA1B-62DC10C99769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239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21F2-4B20-D042-B718-0C936981A7AD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963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9C2C-854C-9E40-B5E7-BDAAE314C276}" type="datetime1">
              <a:rPr lang="en-US" smtClean="0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98C4-4451-DA4F-B64F-4C7B9F5117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Rainbow border 2.jpg"/>
          <p:cNvPicPr>
            <a:picLocks noChangeAspect="1"/>
          </p:cNvPicPr>
          <p:nvPr userDrawn="1"/>
        </p:nvPicPr>
        <p:blipFill>
          <a:blip r:embed="rId13" cstate="screen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63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2" name="Picture 11" descr="Rainbow border 2.jpg"/>
          <p:cNvPicPr>
            <a:picLocks noChangeAspect="1"/>
          </p:cNvPicPr>
          <p:nvPr userDrawn="1"/>
        </p:nvPicPr>
        <p:blipFill>
          <a:blip r:embed="rId13" cstate="screen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362"/>
            <a:ext cx="9144000" cy="27463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11123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2341"/>
            <a:ext cx="7772400" cy="1470025"/>
          </a:xfrm>
        </p:spPr>
        <p:txBody>
          <a:bodyPr/>
          <a:lstStyle/>
          <a:p>
            <a:r>
              <a:rPr lang="en-US" b="1" dirty="0" smtClean="0"/>
              <a:t>Produce Safety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7354"/>
            <a:ext cx="6400800" cy="2306421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Good Agricultural Practices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(GAPs)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03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Raw Manure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128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 smtClean="0"/>
              <a:t>Is raw manure incorporated at least 2 weeks prior to planting or 120 days prior to harvest?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2913010"/>
            <a:ext cx="7315200" cy="3589491"/>
            <a:chOff x="838200" y="2895600"/>
            <a:chExt cx="7315200" cy="3581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133600" y="5562600"/>
              <a:ext cx="4191000" cy="0"/>
            </a:xfrm>
            <a:prstGeom prst="line">
              <a:avLst/>
            </a:prstGeom>
            <a:ln w="76200">
              <a:solidFill>
                <a:srgbClr val="00006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38200" y="4191000"/>
              <a:ext cx="7315200" cy="0"/>
            </a:xfrm>
            <a:prstGeom prst="line">
              <a:avLst/>
            </a:prstGeom>
            <a:ln w="76200">
              <a:solidFill>
                <a:srgbClr val="00006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62200" y="28956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Planting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5067300" y="4991100"/>
              <a:ext cx="2971800" cy="0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1200" y="28956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Harvest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3657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14 Days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0" y="3657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120 Days</a:t>
              </a:r>
              <a:endParaRPr lang="en-US" sz="2000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2667000" y="4038600"/>
              <a:ext cx="914400" cy="0"/>
            </a:xfrm>
            <a:prstGeom prst="line">
              <a:avLst/>
            </a:prstGeom>
            <a:ln w="762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http://www.physics.smu.edu/pseudo/nobull.gif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4800600"/>
              <a:ext cx="1600200" cy="158019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4228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840"/>
            <a:ext cx="8529770" cy="2637108"/>
          </a:xfrm>
        </p:spPr>
        <p:txBody>
          <a:bodyPr>
            <a:normAutofit fontScale="90000"/>
          </a:bodyPr>
          <a:lstStyle/>
          <a:p>
            <a:pPr marL="0" lvl="0" indent="0" algn="l"/>
            <a:r>
              <a:rPr lang="en-US" b="1" dirty="0" smtClean="0"/>
              <a:t>Principle 3: Worker Health and Hygiene</a:t>
            </a:r>
            <a:br>
              <a:rPr lang="en-US" b="1" dirty="0" smtClean="0"/>
            </a:br>
            <a:r>
              <a:rPr lang="en-US" b="1" dirty="0" smtClean="0"/>
              <a:t>Principle 4: Sanitary Facilities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934"/>
            <a:ext cx="8529770" cy="131281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Picture 2" descr="Slide7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14193" y="2954685"/>
            <a:ext cx="4027454" cy="329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9" descr="harvest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327" y="3493630"/>
            <a:ext cx="3820866" cy="25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1259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 5:  Field Sanitation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934"/>
            <a:ext cx="8529770" cy="28327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Harvest containers cleaned and sanitized</a:t>
            </a:r>
          </a:p>
          <a:p>
            <a:r>
              <a:rPr lang="en-US" sz="3600" dirty="0" smtClean="0"/>
              <a:t>Equipment cleaned periodically</a:t>
            </a:r>
          </a:p>
          <a:p>
            <a:r>
              <a:rPr lang="en-US" sz="3600" dirty="0" smtClean="0"/>
              <a:t>Avoid soil or unsafe water contamination</a:t>
            </a:r>
          </a:p>
          <a:p>
            <a:r>
              <a:rPr lang="en-US" sz="3600" dirty="0" smtClean="0"/>
              <a:t>Create reasonable barriers to animals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8" descr="slide82-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2340" y="4431641"/>
            <a:ext cx="2789922" cy="202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tinyfarmblog.com/wp-content/uploads/2008/08/sum08_muddy_carrot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02576" y="4431641"/>
            <a:ext cx="2701247" cy="202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998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954"/>
            <a:ext cx="852977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Principle 6:  Packing Facility Sanitation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554"/>
            <a:ext cx="8529770" cy="30140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Good handling practices (SOPs)</a:t>
            </a:r>
          </a:p>
          <a:p>
            <a:r>
              <a:rPr lang="en-US" sz="3600" dirty="0" smtClean="0"/>
              <a:t>Avoid cross contamination with equipment or animals (wild and domestic birds)</a:t>
            </a:r>
          </a:p>
          <a:p>
            <a:r>
              <a:rPr lang="en-US" sz="3600" dirty="0"/>
              <a:t>Pest prevention </a:t>
            </a:r>
            <a:r>
              <a:rPr lang="en-US" sz="3600" dirty="0" smtClean="0"/>
              <a:t>program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7" descr="Apple_float-op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34769" y="4403207"/>
            <a:ext cx="2691184" cy="2049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0346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 7:  Transportation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29770" cy="301400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Maintain temperatures</a:t>
            </a:r>
          </a:p>
          <a:p>
            <a:r>
              <a:rPr lang="en-US" sz="3600" dirty="0" smtClean="0"/>
              <a:t>Maintain refrigeration units (check for leaks)</a:t>
            </a:r>
          </a:p>
          <a:p>
            <a:r>
              <a:rPr lang="en-US" sz="3600" dirty="0" smtClean="0"/>
              <a:t>Load trucks to prevent damage</a:t>
            </a:r>
          </a:p>
          <a:p>
            <a:r>
              <a:rPr lang="en-US" sz="3600" dirty="0" smtClean="0"/>
              <a:t>Clean transport vehicles regularly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PPTAC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3691" y="4542087"/>
            <a:ext cx="2776660" cy="1949510"/>
          </a:xfrm>
          <a:prstGeom prst="rect">
            <a:avLst/>
          </a:prstGeom>
        </p:spPr>
      </p:pic>
      <p:pic>
        <p:nvPicPr>
          <p:cNvPr id="7" name="Picture 6" descr="PPTA9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3951" y="4542087"/>
            <a:ext cx="3524070" cy="1893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194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 8:  Traceability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046"/>
            <a:ext cx="8529770" cy="38656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step back; one step forward</a:t>
            </a:r>
          </a:p>
          <a:p>
            <a:r>
              <a:rPr lang="en-US" sz="3600" dirty="0" smtClean="0"/>
              <a:t>Date of harvest/pack date</a:t>
            </a:r>
          </a:p>
          <a:p>
            <a:r>
              <a:rPr lang="en-US" sz="3600" dirty="0" smtClean="0"/>
              <a:t>Field identification (may be color coded)</a:t>
            </a:r>
          </a:p>
          <a:p>
            <a:r>
              <a:rPr lang="en-US" sz="3600" dirty="0" smtClean="0"/>
              <a:t>Worker identification</a:t>
            </a:r>
          </a:p>
          <a:p>
            <a:r>
              <a:rPr lang="en-US" sz="3600" dirty="0" smtClean="0"/>
              <a:t>Recordkeeping</a:t>
            </a:r>
          </a:p>
          <a:p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4" descr="http://www.kielindustries.com.au/assets/images/TriSeries%20Bins.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5143" y="3750753"/>
            <a:ext cx="1618707" cy="2605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288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GAPs?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38656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Required </a:t>
            </a:r>
            <a:r>
              <a:rPr lang="en-US" sz="3600" dirty="0"/>
              <a:t>by some buyers</a:t>
            </a:r>
          </a:p>
          <a:p>
            <a:r>
              <a:rPr lang="en-US" sz="3600" dirty="0"/>
              <a:t>Enhances marketability</a:t>
            </a:r>
          </a:p>
          <a:p>
            <a:r>
              <a:rPr lang="en-US" sz="3600" dirty="0"/>
              <a:t>Good Business Practice</a:t>
            </a:r>
          </a:p>
          <a:p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4" descr="http://www.vectorious.net/data/media/4/1088-vector-shiel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215" y="3982636"/>
            <a:ext cx="2209800" cy="2373714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thumb/0/00/Handshake.svg/800px-Handshake.sv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4942" y="2045013"/>
            <a:ext cx="2286000" cy="1715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682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Audits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38656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USDA GAPs audit</a:t>
            </a:r>
          </a:p>
          <a:p>
            <a:r>
              <a:rPr lang="en-US" sz="3600" dirty="0" smtClean="0"/>
              <a:t>Third party company GAPs audit</a:t>
            </a:r>
          </a:p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2" descr="http://www.clker.com/cliparts/1/3/a/a/12284172421897139812CoD_fsfe_Checklist_icon.svg.hi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7234" y="3689350"/>
            <a:ext cx="2667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8468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Organic Certification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38656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Certified by USDA accredited agent</a:t>
            </a:r>
          </a:p>
          <a:p>
            <a:r>
              <a:rPr lang="en-US" sz="3600" dirty="0" smtClean="0"/>
              <a:t>Annual renewal just like GAPs</a:t>
            </a:r>
          </a:p>
          <a:p>
            <a:r>
              <a:rPr lang="en-US" sz="3600" dirty="0" smtClean="0"/>
              <a:t>Organic certification does not address food safety or nutrition </a:t>
            </a:r>
          </a:p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3" descr="Valley Processing org cert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77803" y="4194414"/>
            <a:ext cx="4604456" cy="216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7985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your options?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38656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Require a formal GAPs audit</a:t>
            </a:r>
          </a:p>
          <a:p>
            <a:r>
              <a:rPr lang="en-US" sz="4000" dirty="0" smtClean="0"/>
              <a:t>Require self-assessment checklist</a:t>
            </a:r>
          </a:p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8" descr="http://sll.sdsu.edu/studentorgs/images2007/clipart-binder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452" y="3855139"/>
            <a:ext cx="3111711" cy="2616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3959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15" y="1600200"/>
            <a:ext cx="87264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this session, participants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common produce items associated with </a:t>
            </a:r>
            <a:r>
              <a:rPr lang="en-US" dirty="0" err="1" smtClean="0"/>
              <a:t>foodborne</a:t>
            </a:r>
            <a:r>
              <a:rPr lang="en-US" dirty="0" smtClean="0"/>
              <a:t> illness outbreaks.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eight GAPs principles.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the importance of traceability in food recalls.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GAPs principles when purchasing local produce.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18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your options?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4572000" cy="386560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Checklists</a:t>
            </a:r>
          </a:p>
          <a:p>
            <a:pPr lvl="1"/>
            <a:r>
              <a:rPr lang="en-US" sz="3600" dirty="0" smtClean="0"/>
              <a:t>Iowa State</a:t>
            </a:r>
          </a:p>
          <a:p>
            <a:pPr lvl="1"/>
            <a:r>
              <a:rPr lang="en-US" sz="3600" dirty="0" smtClean="0"/>
              <a:t>Cornell</a:t>
            </a:r>
          </a:p>
          <a:p>
            <a:pPr lvl="1"/>
            <a:r>
              <a:rPr lang="en-US" sz="3600" dirty="0" smtClean="0"/>
              <a:t>UC Davis</a:t>
            </a:r>
          </a:p>
          <a:p>
            <a:pPr lvl="1"/>
            <a:r>
              <a:rPr lang="en-US" sz="3600" dirty="0" smtClean="0"/>
              <a:t>Penn State</a:t>
            </a:r>
          </a:p>
          <a:p>
            <a:r>
              <a:rPr lang="en-US" sz="4000" dirty="0" smtClean="0"/>
              <a:t>Initiates conversation</a:t>
            </a:r>
          </a:p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1560047"/>
            <a:ext cx="3657600" cy="4733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3985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47963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GAP Websites</a:t>
            </a:r>
          </a:p>
          <a:p>
            <a:pPr lvl="1"/>
            <a:r>
              <a:rPr lang="en-US" dirty="0" smtClean="0"/>
              <a:t>FDA, Cornell, Penn State, UC Davis, and others</a:t>
            </a:r>
          </a:p>
          <a:p>
            <a:r>
              <a:rPr lang="en-US" sz="3600" dirty="0" smtClean="0"/>
              <a:t>Extension Offices</a:t>
            </a:r>
          </a:p>
          <a:p>
            <a:r>
              <a:rPr lang="en-US" sz="3600" dirty="0" smtClean="0"/>
              <a:t>State Agricultural Departments</a:t>
            </a:r>
          </a:p>
          <a:p>
            <a:r>
              <a:rPr lang="en-US" sz="3600" dirty="0" smtClean="0"/>
              <a:t>Health Departments</a:t>
            </a:r>
          </a:p>
          <a:p>
            <a:r>
              <a:rPr lang="en-US" sz="3600" dirty="0" smtClean="0"/>
              <a:t>Farm to school </a:t>
            </a:r>
            <a:endParaRPr lang="en-US" sz="3600" dirty="0"/>
          </a:p>
          <a:p>
            <a:r>
              <a:rPr lang="en-US" sz="3600" dirty="0" smtClean="0"/>
              <a:t>Other farmers</a:t>
            </a:r>
          </a:p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 descr="http://gospelgifs.com/clips/clipz20/images/barn.gif"/>
          <p:cNvPicPr>
            <a:picLocks noChangeAspect="1" noChangeArrowheads="1"/>
          </p:cNvPicPr>
          <p:nvPr/>
        </p:nvPicPr>
        <p:blipFill>
          <a:blip r:embed="rId2" cstate="screen"/>
          <a:srcRect l="14889" t="3011" r="11778" b="12955"/>
          <a:stretch>
            <a:fillRect/>
          </a:stretch>
        </p:blipFill>
        <p:spPr bwMode="auto">
          <a:xfrm>
            <a:off x="6191066" y="4213602"/>
            <a:ext cx="1828800" cy="1662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2519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47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4" descr="http://www.clareandnick.com/DSC016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9185" y="1310353"/>
            <a:ext cx="4428666" cy="504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22143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 descr="cc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780635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47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http://tinyfarmblog.com/wp-content/uploads/2008/08/sum08_muddy_carrot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99465" y="1560047"/>
            <a:ext cx="6139123" cy="460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30605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Content Placeholder 8" descr="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13493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47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1" descr="C:\A. Daves\My Classes\Acces.Sampling.Loading.Percentage\Loading\1.Loading\BO-Tom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86100" y="1555750"/>
            <a:ext cx="34671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2535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880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47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4" descr="Tractor hauling manur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1560047"/>
            <a:ext cx="6781800" cy="401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01205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47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3" descr="slide96-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39325" y="1417638"/>
            <a:ext cx="6840114" cy="480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0782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Produce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Benefits of consuming fresh produce far outweigh the risks</a:t>
            </a:r>
          </a:p>
          <a:p>
            <a:pPr lvl="0"/>
            <a:r>
              <a:rPr lang="en-US" sz="3600" dirty="0"/>
              <a:t>Produce safety is important</a:t>
            </a:r>
          </a:p>
          <a:p>
            <a:pPr lvl="0"/>
            <a:r>
              <a:rPr lang="en-US" sz="3600" dirty="0" smtClean="0"/>
              <a:t>Food </a:t>
            </a:r>
            <a:r>
              <a:rPr lang="en-US" sz="3600" dirty="0"/>
              <a:t>safety risks can be minimized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antaloupe halv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74" y="4549500"/>
            <a:ext cx="3903216" cy="19909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Content Placeholder 8" descr="f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58732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" name="Content Placeholder 13" descr="Picture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830923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047"/>
            <a:ext cx="8529770" cy="4796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2" descr="slide120-1"/>
          <p:cNvPicPr>
            <a:picLocks noChangeAspect="1" noChangeArrowheads="1"/>
          </p:cNvPicPr>
          <p:nvPr/>
        </p:nvPicPr>
        <p:blipFill>
          <a:blip r:embed="rId2" cstate="screen"/>
          <a:srcRect r="12048"/>
          <a:stretch>
            <a:fillRect/>
          </a:stretch>
        </p:blipFill>
        <p:spPr bwMode="auto">
          <a:xfrm>
            <a:off x="1599465" y="1560047"/>
            <a:ext cx="6093060" cy="448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974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Activity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Content Placeholder 8" descr="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992" y="1702815"/>
            <a:ext cx="7016770" cy="3858952"/>
          </a:xfrm>
        </p:spPr>
      </p:pic>
    </p:spTree>
    <p:extLst>
      <p:ext uri="{BB962C8B-B14F-4D97-AF65-F5344CB8AC3E}">
        <p14:creationId xmlns="" xmlns:p14="http://schemas.microsoft.com/office/powerpoint/2010/main" val="1552557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p Graphi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3648159"/>
          </a:xfrm>
          <a:prstGeom prst="rect">
            <a:avLst/>
          </a:prstGeom>
          <a:scene3d>
            <a:camera prst="orthographicFront"/>
            <a:lightRig rig="threePt" dir="t"/>
          </a:scene3d>
          <a:sp3d extrusionH="31750"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9402"/>
            <a:ext cx="8229600" cy="1876947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General Fresh handling activities :</a:t>
            </a:r>
            <a:br>
              <a:rPr lang="id-ID" b="1" dirty="0" smtClean="0"/>
            </a:br>
            <a:r>
              <a:rPr lang="id-ID" sz="4000" b="1" dirty="0" smtClean="0"/>
              <a:t>* Refrigeration &gt;&gt;&gt; kind of refregerant !</a:t>
            </a:r>
            <a:br>
              <a:rPr lang="id-ID" sz="4000" b="1" dirty="0" smtClean="0"/>
            </a:br>
            <a:r>
              <a:rPr lang="id-ID" sz="4000" b="1" dirty="0" smtClean="0"/>
              <a:t>* Packaging &gt;&gt;&gt; packing material !</a:t>
            </a:r>
            <a:br>
              <a:rPr lang="id-ID" sz="4000" b="1" dirty="0" smtClean="0"/>
            </a:br>
            <a:r>
              <a:rPr lang="id-ID" sz="4000" b="1" dirty="0" smtClean="0"/>
              <a:t>* Wrapping &gt;&gt;&gt; source of wax !</a:t>
            </a:r>
            <a:br>
              <a:rPr lang="id-ID" sz="4000" b="1" dirty="0" smtClean="0"/>
            </a:br>
            <a:r>
              <a:rPr lang="id-ID" sz="4000" b="1" dirty="0" smtClean="0">
                <a:solidFill>
                  <a:srgbClr val="FF0000"/>
                </a:solidFill>
              </a:rPr>
              <a:t>The safety &gt;&gt;&gt; Proved by Eco Label</a:t>
            </a:r>
            <a:r>
              <a:rPr lang="id-ID" sz="4000" b="1" dirty="0" smtClean="0"/>
              <a:t/>
            </a:r>
            <a:br>
              <a:rPr lang="id-ID" sz="4000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Produce Outbreaks by Item, 1998-2008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6811063"/>
              </p:ext>
            </p:extLst>
          </p:nvPr>
        </p:nvGraphicFramePr>
        <p:xfrm>
          <a:off x="1003300" y="1931987"/>
          <a:ext cx="7137400" cy="4424363"/>
        </p:xfrm>
        <a:graphic>
          <a:graphicData uri="http://schemas.openxmlformats.org/presentationml/2006/ole">
            <p:oleObj spid="_x0000_s1053" r:id="rId3" imgW="7132938" imgH="4426080" progId="Excel.Sheet.8">
              <p:embed/>
            </p:oleObj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9600" y="6248400"/>
            <a:ext cx="18065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cs typeface="Arial" charset="0"/>
              </a:rPr>
              <a:t>Source: FDA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071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Produce Contamination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Water</a:t>
            </a:r>
            <a:r>
              <a:rPr lang="en-US" sz="3600" dirty="0"/>
              <a:t>, manure, and soil</a:t>
            </a:r>
          </a:p>
          <a:p>
            <a:pPr lvl="0"/>
            <a:r>
              <a:rPr lang="en-US" sz="3600" dirty="0"/>
              <a:t>Insects, rodents, and other wild life</a:t>
            </a:r>
          </a:p>
          <a:p>
            <a:pPr lvl="0"/>
            <a:r>
              <a:rPr lang="en-US" sz="3600" dirty="0"/>
              <a:t>Equipment cross contamination</a:t>
            </a:r>
          </a:p>
          <a:p>
            <a:pPr lvl="0"/>
            <a:r>
              <a:rPr lang="en-US" sz="3600" dirty="0"/>
              <a:t>Human handling</a:t>
            </a:r>
          </a:p>
          <a:p>
            <a:pPr lvl="0"/>
            <a:r>
              <a:rPr lang="en-US" sz="3600" dirty="0"/>
              <a:t>Chemicals and pesticides</a:t>
            </a:r>
          </a:p>
          <a:p>
            <a:pPr lvl="0"/>
            <a:r>
              <a:rPr lang="en-US" sz="3600" dirty="0"/>
              <a:t>Physical hazards (glass, plastic, wood, etc.)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305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Microbial Growth at </a:t>
            </a:r>
            <a:br>
              <a:rPr lang="en-US" b="1" dirty="0" smtClean="0"/>
            </a:br>
            <a:r>
              <a:rPr lang="en-US" b="1" dirty="0" smtClean="0"/>
              <a:t>Different Temperatures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9666715"/>
              </p:ext>
            </p:extLst>
          </p:nvPr>
        </p:nvGraphicFramePr>
        <p:xfrm>
          <a:off x="1159609" y="2110154"/>
          <a:ext cx="7012872" cy="381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218"/>
                <a:gridCol w="1753218"/>
                <a:gridCol w="1753218"/>
                <a:gridCol w="1753218"/>
              </a:tblGrid>
              <a:tr h="716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Refrigeration</a:t>
                      </a:r>
                    </a:p>
                    <a:p>
                      <a:pPr algn="ctr"/>
                      <a:r>
                        <a:rPr lang="en-US" dirty="0" smtClean="0"/>
                        <a:t>36°F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Room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70°F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Body</a:t>
                      </a:r>
                    </a:p>
                    <a:p>
                      <a:pPr algn="ctr"/>
                      <a:r>
                        <a:rPr lang="en-US" dirty="0" smtClean="0"/>
                        <a:t>98°F</a:t>
                      </a:r>
                      <a:endParaRPr lang="en-US" dirty="0"/>
                    </a:p>
                  </a:txBody>
                  <a:tcPr/>
                </a:tc>
              </a:tr>
              <a:tr h="4151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cell</a:t>
                      </a:r>
                      <a:endParaRPr lang="en-US" dirty="0"/>
                    </a:p>
                  </a:txBody>
                  <a:tcPr/>
                </a:tc>
              </a:tr>
              <a:tr h="4094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4,096 cells</a:t>
                      </a:r>
                      <a:endParaRPr lang="en-US" dirty="0"/>
                    </a:p>
                  </a:txBody>
                  <a:tcPr/>
                </a:tc>
              </a:tr>
              <a:tr h="4151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262, 144 cells</a:t>
                      </a:r>
                      <a:endParaRPr lang="en-US" dirty="0"/>
                    </a:p>
                  </a:txBody>
                  <a:tcPr/>
                </a:tc>
              </a:tr>
              <a:tr h="1023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16,777,216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4,722,336,483,000,000,000,000 cells</a:t>
                      </a:r>
                      <a:endParaRPr lang="en-US" dirty="0"/>
                    </a:p>
                  </a:txBody>
                  <a:tcPr/>
                </a:tc>
              </a:tr>
              <a:tr h="415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Ohio State University Bulletin 901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1005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 and GHP Programs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10.01.08 GAP &amp; GHP Logo G&amp;W 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6" y="1351158"/>
            <a:ext cx="3124201" cy="24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928152"/>
            <a:ext cx="3138487" cy="254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The Guide cove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351158"/>
            <a:ext cx="3962400" cy="5116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7915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 1:  Water Source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9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600" b="1" dirty="0" smtClean="0"/>
              <a:t>Principle 1: Water Source</a:t>
            </a:r>
          </a:p>
          <a:p>
            <a:pPr lvl="0"/>
            <a:r>
              <a:rPr lang="en-US" dirty="0" smtClean="0"/>
              <a:t>Use </a:t>
            </a:r>
            <a:r>
              <a:rPr lang="en-US" dirty="0"/>
              <a:t>safe drinking water</a:t>
            </a:r>
          </a:p>
          <a:p>
            <a:pPr lvl="1"/>
            <a:r>
              <a:rPr lang="en-US" dirty="0"/>
              <a:t>When in contact with plant or produce</a:t>
            </a:r>
          </a:p>
          <a:p>
            <a:pPr lvl="1"/>
            <a:r>
              <a:rPr lang="en-US" dirty="0"/>
              <a:t>When harvest washing produce</a:t>
            </a:r>
          </a:p>
          <a:p>
            <a:pPr lvl="0"/>
            <a:r>
              <a:rPr lang="en-US" dirty="0" smtClean="0"/>
              <a:t>Use surface water source (</a:t>
            </a:r>
            <a:r>
              <a:rPr lang="en-US" smtClean="0"/>
              <a:t>example: ponds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When not in contact with plant or produce</a:t>
            </a:r>
          </a:p>
          <a:p>
            <a:pPr lvl="1"/>
            <a:r>
              <a:rPr lang="en-US" dirty="0" smtClean="0"/>
              <a:t>Use for drip irrigation</a:t>
            </a:r>
          </a:p>
          <a:p>
            <a:pPr lvl="1"/>
            <a:r>
              <a:rPr lang="en-US" dirty="0" smtClean="0"/>
              <a:t>Test for fecal coliforms and/or </a:t>
            </a:r>
            <a:r>
              <a:rPr lang="en-US" i="1" dirty="0" err="1" smtClean="0"/>
              <a:t>E.coli</a:t>
            </a:r>
            <a:r>
              <a:rPr lang="en-US" dirty="0" smtClean="0"/>
              <a:t> prior to use</a:t>
            </a:r>
            <a:endParaRPr lang="en-US" dirty="0"/>
          </a:p>
          <a:p>
            <a:pPr lvl="0"/>
            <a:r>
              <a:rPr lang="en-US" dirty="0"/>
              <a:t>Test soil for coliforms in frequently flooded farm land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http://www.msstate.edu/dept/geosciences/CT/TIG/WEBSITES/LOCAL/Summer2003/Kirk_Andrew/images/pond_scu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199" y="1094547"/>
            <a:ext cx="2505225" cy="148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49279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80292"/>
            <a:ext cx="843394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Principle 2:  Manure Use and Handling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308"/>
            <a:ext cx="8229600" cy="419185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Composted </a:t>
            </a:r>
            <a:r>
              <a:rPr lang="en-US" dirty="0"/>
              <a:t>manure</a:t>
            </a:r>
          </a:p>
          <a:p>
            <a:pPr lvl="0"/>
            <a:r>
              <a:rPr lang="en-US" dirty="0"/>
              <a:t>Aged manure</a:t>
            </a:r>
          </a:p>
          <a:p>
            <a:pPr lvl="0"/>
            <a:r>
              <a:rPr lang="en-US" dirty="0"/>
              <a:t>Location of manure 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98C4-4451-DA4F-B64F-4C7B9F51174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PPT1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84826" y="2783065"/>
            <a:ext cx="3801974" cy="334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48557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544</Words>
  <Application>Microsoft Office PowerPoint</Application>
  <PresentationFormat>On-screen Show (4:3)</PresentationFormat>
  <Paragraphs>185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Microsoft Office Excel 97-2003 Worksheet</vt:lpstr>
      <vt:lpstr>Produce Safety  </vt:lpstr>
      <vt:lpstr>Objectives</vt:lpstr>
      <vt:lpstr>Produce Benefits</vt:lpstr>
      <vt:lpstr>Produce Outbreaks by Item, 1998-2008</vt:lpstr>
      <vt:lpstr>Produce Contamination Sources</vt:lpstr>
      <vt:lpstr>Microbial Growth at  Different Temperatures</vt:lpstr>
      <vt:lpstr>GAP and GHP Programs</vt:lpstr>
      <vt:lpstr>Principle 1:  Water Source</vt:lpstr>
      <vt:lpstr>Principle 2:  Manure Use and Handling</vt:lpstr>
      <vt:lpstr>Raw Manure</vt:lpstr>
      <vt:lpstr>Principle 3: Worker Health and Hygiene Principle 4: Sanitary Facilities </vt:lpstr>
      <vt:lpstr>Principle 5:  Field Sanitation</vt:lpstr>
      <vt:lpstr>Principle 6:  Packing Facility Sanitation</vt:lpstr>
      <vt:lpstr>Principle 7:  Transportation</vt:lpstr>
      <vt:lpstr>Principle 8:  Traceability</vt:lpstr>
      <vt:lpstr>Why GAPs?</vt:lpstr>
      <vt:lpstr>GAPs Audits</vt:lpstr>
      <vt:lpstr>Organic Certification</vt:lpstr>
      <vt:lpstr>What are your options?</vt:lpstr>
      <vt:lpstr>What are your options?</vt:lpstr>
      <vt:lpstr>GAPs Resources</vt:lpstr>
      <vt:lpstr>GAPs Activity</vt:lpstr>
      <vt:lpstr>GAPs Activity</vt:lpstr>
      <vt:lpstr>GAPs Activity</vt:lpstr>
      <vt:lpstr>GAPs Activity</vt:lpstr>
      <vt:lpstr>GAPs Activity</vt:lpstr>
      <vt:lpstr>GAPs Activity</vt:lpstr>
      <vt:lpstr>GAPs Activity</vt:lpstr>
      <vt:lpstr>GAPs Activity</vt:lpstr>
      <vt:lpstr>GAPs Activity</vt:lpstr>
      <vt:lpstr>GAPs Activity</vt:lpstr>
      <vt:lpstr>GAPs Activity</vt:lpstr>
      <vt:lpstr>GAPs Activity</vt:lpstr>
      <vt:lpstr>General Fresh handling activities : * Refrigeration &gt;&gt;&gt; kind of refregerant ! * Packaging &gt;&gt;&gt; packing material ! * Wrapping &gt;&gt;&gt; source of wax ! The safety &gt;&gt;&gt; Proved by Eco Label   </vt:lpstr>
    </vt:vector>
  </TitlesOfParts>
  <Company>Culinary Solution Centers,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Cyndie Story</dc:creator>
  <cp:lastModifiedBy>acer</cp:lastModifiedBy>
  <cp:revision>81</cp:revision>
  <dcterms:created xsi:type="dcterms:W3CDTF">2011-01-17T21:47:03Z</dcterms:created>
  <dcterms:modified xsi:type="dcterms:W3CDTF">2016-08-28T05:48:12Z</dcterms:modified>
</cp:coreProperties>
</file>