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4" r:id="rId2"/>
  </p:sldMasterIdLst>
  <p:notesMasterIdLst>
    <p:notesMasterId r:id="rId19"/>
  </p:notesMasterIdLst>
  <p:sldIdLst>
    <p:sldId id="256" r:id="rId3"/>
    <p:sldId id="257" r:id="rId4"/>
    <p:sldId id="272" r:id="rId5"/>
    <p:sldId id="271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3" r:id="rId17"/>
    <p:sldId id="274" r:id="rId18"/>
  </p:sldIdLst>
  <p:sldSz cx="10080625" cy="7559675"/>
  <p:notesSz cx="7772400" cy="10058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04" y="-84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04AD37C-D954-43A2-8B04-47B763B1A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4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9F4CADD-1076-4D34-B451-D34BEF12D666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1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25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250CD6-D7D2-49FC-813A-DE302A5F08C3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10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96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A76238B-4285-4A8E-9BFE-5349B0C34548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11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307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3C1357F-5540-4820-BAD4-1DEB7848722C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12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317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BA8AF1-547C-4549-BBDA-EB96E68F64AE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13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327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CBED626-8C40-4563-B2AF-3A5CFB22CD20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14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348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FE5FCD9-4ED8-4755-AF40-57669E356AEC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2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355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3B06A23-B3A8-42A9-858E-A16B20C711BC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5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457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24F1F7A-3ACE-467D-AD0D-B78B4CB5AE46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6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560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DCB283-44BE-4D9D-9CF9-294956C5632D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7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662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9761E42-53D5-416D-8242-38A3BE80DF08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8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765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32B43A4-C846-493F-882C-1EFED9F6BFD6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Lucida Sans Unicode" pitchFamily="34" charset="0"/>
              </a:rPr>
              <a:pPr/>
              <a:t>9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Lucida Sans Unicode" pitchFamily="34" charset="0"/>
            </a:endParaRPr>
          </a:p>
        </p:txBody>
      </p:sp>
      <p:sp>
        <p:nvSpPr>
          <p:cNvPr id="2867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0" y="0"/>
            <a:ext cx="6469063" cy="7559675"/>
            <a:chOff x="0" y="0"/>
            <a:chExt cx="3696" cy="4320"/>
          </a:xfrm>
        </p:grpSpPr>
        <p:sp>
          <p:nvSpPr>
            <p:cNvPr id="552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0783" tIns="50392" rIns="100783" bIns="50392" anchor="ctr"/>
            <a:lstStyle/>
            <a:p>
              <a:pPr algn="ctr" defTabSz="1008063" eaLnBrk="1" hangingPunct="1"/>
              <a:endParaRPr kumimoji="1" lang="en-US" sz="2600">
                <a:latin typeface="Times New Roman" pitchFamily="18" charset="0"/>
              </a:endParaRPr>
            </a:p>
          </p:txBody>
        </p:sp>
        <p:sp>
          <p:nvSpPr>
            <p:cNvPr id="5530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0783" tIns="50392" rIns="100783" bIns="50392" anchor="ctr"/>
            <a:lstStyle/>
            <a:p>
              <a:pPr algn="ctr" defTabSz="1008063" eaLnBrk="1" hangingPunct="1"/>
              <a:endParaRPr kumimoji="1" lang="en-US" sz="2600">
                <a:latin typeface="Times New Roman" pitchFamily="18" charset="0"/>
              </a:endParaRPr>
            </a:p>
          </p:txBody>
        </p:sp>
      </p:grpSp>
      <p:grpSp>
        <p:nvGrpSpPr>
          <p:cNvPr id="55301" name="Group 5"/>
          <p:cNvGrpSpPr>
            <a:grpSpLocks/>
          </p:cNvGrpSpPr>
          <p:nvPr/>
        </p:nvGrpSpPr>
        <p:grpSpPr bwMode="auto">
          <a:xfrm>
            <a:off x="4003675" y="5389563"/>
            <a:ext cx="5376863" cy="352425"/>
            <a:chOff x="2288" y="3080"/>
            <a:chExt cx="3072" cy="201"/>
          </a:xfrm>
        </p:grpSpPr>
        <p:sp>
          <p:nvSpPr>
            <p:cNvPr id="5530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0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5153025" y="3227388"/>
            <a:ext cx="4424363" cy="2008187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EE73A0-3FF7-407A-9918-63581D95C3B1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5530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5530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4138" y="6888163"/>
            <a:ext cx="647700" cy="538162"/>
          </a:xfrm>
        </p:spPr>
        <p:txBody>
          <a:bodyPr anchorCtr="0"/>
          <a:lstStyle>
            <a:lvl1pPr>
              <a:defRPr/>
            </a:lvl1pPr>
          </a:lstStyle>
          <a:p>
            <a:fld id="{880ED3BD-B2FA-43AE-B7F8-2DAB8DC0DE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530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092200"/>
            <a:ext cx="9072563" cy="2100263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AB68E0-73D7-46B4-86F3-DACC7A3D4891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708B8-D669-4058-81DE-9BBDF2AF22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2988" y="839788"/>
            <a:ext cx="218440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9788" y="839788"/>
            <a:ext cx="640080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5C2970-5217-4148-B628-1440C5E0EEE2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DF07F-0ACD-4721-8727-53E2FCA849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79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52425" y="1931988"/>
            <a:ext cx="9728200" cy="5654675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50"/>
                <a:gd name="T25" fmla="*/ 0 h 3216"/>
                <a:gd name="T26" fmla="*/ 5550 w 5550"/>
                <a:gd name="T27" fmla="*/ 3216 h 32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0" tIns="45716" rIns="91430" bIns="45716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1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97"/>
                <a:gd name="T19" fmla="*/ 0 h 2182"/>
                <a:gd name="T20" fmla="*/ 4897 w 4897"/>
                <a:gd name="T21" fmla="*/ 2182 h 218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0" tIns="45716" rIns="91430" bIns="45716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87"/>
                <a:gd name="T19" fmla="*/ 0 h 149"/>
                <a:gd name="T20" fmla="*/ 5387 w 5387"/>
                <a:gd name="T21" fmla="*/ 149 h 1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rgbClr val="005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0" tIns="45716" rIns="91430" bIns="45716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87"/>
                <a:gd name="T19" fmla="*/ 0 h 149"/>
                <a:gd name="T20" fmla="*/ 5387 w 5387"/>
                <a:gd name="T21" fmla="*/ 149 h 1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rgbClr val="005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0" tIns="45716" rIns="91430" bIns="45716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"/>
                <a:gd name="T19" fmla="*/ 0 h 1416"/>
                <a:gd name="T20" fmla="*/ 30 w 30"/>
                <a:gd name="T21" fmla="*/ 1416 h 14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1F791F"/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0" tIns="45716" rIns="91430" bIns="45716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"/>
                <a:gd name="T19" fmla="*/ 0 h 2161"/>
                <a:gd name="T20" fmla="*/ 29 w 29"/>
                <a:gd name="T21" fmla="*/ 2161 h 216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1F791F"/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0" tIns="45716" rIns="91430" bIns="45716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09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1092200" y="2100263"/>
            <a:ext cx="8567738" cy="1914525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92200" y="4367213"/>
            <a:ext cx="7477125" cy="19319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1DFB-D829-4EB8-90FA-80C2DF457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F0E69-4E26-4A82-A0DD-76ECB05D0FBC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A6477-16F0-4928-A84C-F6D3A51CEF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2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1C1EAC-2554-448F-8DF7-B998CE466682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037EB-7378-423B-B39B-B7BFB8ED89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26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925" y="2603500"/>
            <a:ext cx="4164013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0338" y="2603500"/>
            <a:ext cx="4164012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759510-68B7-4CAE-9F14-AA1357CBAD74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44988-58D2-402A-AA11-9836BCC2A6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3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EDE6DF-CB46-48E1-BA8A-0F9A93C08E3E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F8BFB-B454-416B-9A6C-C8146C9301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47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80C64F-6521-4ADF-8D1D-EB74C2C2B67F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7B7C6-0245-4BD5-82C8-146BFF8DB9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7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6DC57F-5BF5-4249-80E7-D32204E21A95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E2CD6-A812-4072-AFF7-5B7FDC6DB4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DFE1FB-61F4-47EB-9B9A-1E79EF603DEE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408DE-7233-4179-BEC9-F6F757DF2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2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ADF043-BD80-43F9-AF32-501BFA06AA74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F4E1E-BE55-4492-9124-DA14FC1B85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6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8401050" cy="7559675"/>
            <a:chOff x="0" y="0"/>
            <a:chExt cx="4800" cy="4320"/>
          </a:xfrm>
        </p:grpSpPr>
        <p:grpSp>
          <p:nvGrpSpPr>
            <p:cNvPr id="5427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427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7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27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427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8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428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839788"/>
            <a:ext cx="8737600" cy="1260475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25" y="2603500"/>
            <a:ext cx="848042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87638" y="6888163"/>
            <a:ext cx="23495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>
            <a:lvl1pPr algn="r" defTabSz="1008063" eaLnBrk="1" hangingPunct="1">
              <a:defRPr sz="1500"/>
            </a:lvl1pPr>
          </a:lstStyle>
          <a:p>
            <a:fld id="{267D16F3-18AE-4170-B807-CD1D6C7DA4F8}" type="datetimeFigureOut">
              <a:rPr lang="en-US"/>
              <a:pPr/>
              <a:t>4/25/2017</a:t>
            </a:fld>
            <a:endParaRPr lang="en-US"/>
          </a:p>
        </p:txBody>
      </p:sp>
      <p:sp>
        <p:nvSpPr>
          <p:cNvPr id="542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84925" y="6888163"/>
            <a:ext cx="31940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>
            <a:lvl1pPr algn="ctr" defTabSz="1008063" eaLnBrk="1" hangingPunct="1">
              <a:defRPr sz="1500"/>
            </a:lvl1pPr>
          </a:lstStyle>
          <a:p>
            <a:endParaRPr lang="en-US"/>
          </a:p>
        </p:txBody>
      </p:sp>
      <p:sp>
        <p:nvSpPr>
          <p:cNvPr id="542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75" y="6880225"/>
            <a:ext cx="64770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0783" tIns="50392" rIns="100783" bIns="50392" numCol="1" anchor="b" anchorCtr="1" compatLnSpc="1">
            <a:prstTxWarp prst="textNoShape">
              <a:avLst/>
            </a:prstTxWarp>
          </a:bodyPr>
          <a:lstStyle>
            <a:lvl1pPr defTabSz="1008063" eaLnBrk="1" hangingPunct="1">
              <a:defRPr sz="2900" b="1">
                <a:solidFill>
                  <a:schemeClr val="bg1"/>
                </a:solidFill>
              </a:defRPr>
            </a:lvl1pPr>
          </a:lstStyle>
          <a:p>
            <a:fld id="{EDA032B3-5AEE-4E2A-9BF0-C9395B3208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defTabSz="1008063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77825" indent="-377825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600">
          <a:solidFill>
            <a:schemeClr val="tx1"/>
          </a:solidFill>
          <a:latin typeface="+mn-lt"/>
        </a:defRPr>
      </a:lvl2pPr>
      <a:lvl3pPr marL="1260475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3pPr>
      <a:lvl4pPr marL="1763713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268538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504825" y="269875"/>
            <a:ext cx="9244013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95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923925" y="2100263"/>
            <a:ext cx="8828088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" name="Rectangle 1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092200" y="6884988"/>
            <a:ext cx="2097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5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24288" y="6884988"/>
            <a:ext cx="3192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5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48575" y="6884988"/>
            <a:ext cx="2095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5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ECED1BC-0FC1-4988-AFD2-8C1CDAC40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rrowheads="1"/>
          </p:cNvSpPr>
          <p:nvPr>
            <p:ph type="ctrTitle"/>
          </p:nvPr>
        </p:nvSpPr>
        <p:spPr/>
        <p:txBody>
          <a:bodyPr lIns="0" tIns="63490" rIns="0" bIns="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 sz="4700" b="0">
                <a:solidFill>
                  <a:srgbClr val="B8004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Evaluasi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Usability Testing</a:t>
            </a:r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077913" y="2941638"/>
            <a:ext cx="8480425" cy="4032250"/>
          </a:xfrm>
        </p:spPr>
        <p:txBody>
          <a:bodyPr lIns="0" tIns="28218" rIns="0" bIns="0"/>
          <a:lstStyle/>
          <a:p>
            <a:pPr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Dilakukan di laboratorium</a:t>
            </a:r>
          </a:p>
          <a:p>
            <a:pPr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Contoh aplikasi : wordprocessor, spreadsheet, database.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Field Studies</a:t>
            </a:r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541338" y="2865438"/>
            <a:ext cx="9070975" cy="4495800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Memahami apa yang orang lakukan dan bagaimana produk terlibat/berperan dalam kegiatan mereka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Identifikasi kesempatan adanya teknologi baru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Membangun kebutuhan desain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Fasilitasi pengenalan teknologi baru atau meluncurkan teknologi dalam konteks yang beda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Evaluasi teknologi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Field Studies</a:t>
            </a:r>
          </a:p>
        </p:txBody>
      </p:sp>
      <p:sp>
        <p:nvSpPr>
          <p:cNvPr id="13314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23925" y="2603500"/>
            <a:ext cx="8480425" cy="4032250"/>
          </a:xfrm>
        </p:spPr>
        <p:txBody>
          <a:bodyPr lIns="0" tIns="28218" rIns="0" bIns="0"/>
          <a:lstStyle/>
          <a:p>
            <a:pPr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Metode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Interview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observasi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Analytical Evaluation</a:t>
            </a:r>
          </a:p>
        </p:txBody>
      </p:sp>
      <p:sp>
        <p:nvSpPr>
          <p:cNvPr id="14338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542925" y="2560638"/>
            <a:ext cx="9069388" cy="4519612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Evaluasi tanpa melibatkan end-user 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Metode:</a:t>
            </a:r>
          </a:p>
          <a:p>
            <a:pPr marL="862013" lvl="1" indent="-322263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Inspeksi → heuristic evaluation</a:t>
            </a:r>
          </a:p>
          <a:p>
            <a:pPr marL="1295400" lvl="2" indent="-287338"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Menggunakan standar untuk identifikasi masalah usability</a:t>
            </a:r>
          </a:p>
          <a:p>
            <a:pPr marL="862013" lvl="1" indent="-322263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Walkthrough</a:t>
            </a:r>
          </a:p>
          <a:p>
            <a:pPr marL="1295400" lvl="2" indent="-287338"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Melibatkan ahli untuk menjalankan skenario pada prototype aplikasi</a:t>
            </a:r>
          </a:p>
          <a:p>
            <a:pPr marL="1295400" lvl="2" indent="-287338"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Gunakan simulasi penyelesaian masalah oleh pengguna</a:t>
            </a:r>
          </a:p>
          <a:p>
            <a:pPr marL="1295400" lvl="2" indent="-287338"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Fokus pada evaluasi desain kemudahan sistem untuk dipelajari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39788"/>
            <a:ext cx="8739187" cy="1262062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Kombinasi Pendekatan</a:t>
            </a:r>
          </a:p>
        </p:txBody>
      </p:sp>
      <p:grpSp>
        <p:nvGrpSpPr>
          <p:cNvPr id="17411" name="Group 17"/>
          <p:cNvGrpSpPr>
            <a:grpSpLocks/>
          </p:cNvGrpSpPr>
          <p:nvPr/>
        </p:nvGrpSpPr>
        <p:grpSpPr bwMode="auto">
          <a:xfrm>
            <a:off x="1143000" y="2865438"/>
            <a:ext cx="1828800" cy="4114800"/>
            <a:chOff x="1143000" y="1600200"/>
            <a:chExt cx="1828800" cy="4114800"/>
          </a:xfrm>
        </p:grpSpPr>
        <p:sp>
          <p:nvSpPr>
            <p:cNvPr id="17417" name="AutoShape 4"/>
            <p:cNvSpPr>
              <a:spLocks noChangeArrowheads="1"/>
            </p:cNvSpPr>
            <p:nvPr/>
          </p:nvSpPr>
          <p:spPr bwMode="auto">
            <a:xfrm>
              <a:off x="1143000" y="3430588"/>
              <a:ext cx="1600200" cy="455612"/>
            </a:xfrm>
            <a:prstGeom prst="flowChartInputOutpu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6" rIns="91430" bIns="45716" anchor="ctr"/>
            <a:lstStyle/>
            <a:p>
              <a:endParaRPr lang="en-US"/>
            </a:p>
          </p:txBody>
        </p:sp>
        <p:grpSp>
          <p:nvGrpSpPr>
            <p:cNvPr id="17418" name="Group 16"/>
            <p:cNvGrpSpPr>
              <a:grpSpLocks/>
            </p:cNvGrpSpPr>
            <p:nvPr/>
          </p:nvGrpSpPr>
          <p:grpSpPr bwMode="auto">
            <a:xfrm>
              <a:off x="1143000" y="1600200"/>
              <a:ext cx="1828800" cy="4114800"/>
              <a:chOff x="1143000" y="1600200"/>
              <a:chExt cx="1828800" cy="4114800"/>
            </a:xfrm>
          </p:grpSpPr>
          <p:sp>
            <p:nvSpPr>
              <p:cNvPr id="17419" name="AutoShape 2"/>
              <p:cNvSpPr>
                <a:spLocks noChangeArrowheads="1"/>
              </p:cNvSpPr>
              <p:nvPr/>
            </p:nvSpPr>
            <p:spPr bwMode="auto">
              <a:xfrm>
                <a:off x="1143000" y="1600200"/>
                <a:ext cx="1828800" cy="457200"/>
              </a:xfrm>
              <a:prstGeom prst="flowChartPreparation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91430" tIns="45716" rIns="91430" bIns="45716" anchor="ctr"/>
              <a:lstStyle/>
              <a:p>
                <a:endParaRPr lang="en-US"/>
              </a:p>
            </p:txBody>
          </p:sp>
          <p:sp>
            <p:nvSpPr>
              <p:cNvPr id="17420" name="AutoShape 3"/>
              <p:cNvSpPr>
                <a:spLocks noChangeArrowheads="1"/>
              </p:cNvSpPr>
              <p:nvPr/>
            </p:nvSpPr>
            <p:spPr bwMode="auto">
              <a:xfrm>
                <a:off x="1143000" y="2514600"/>
                <a:ext cx="1600200" cy="457200"/>
              </a:xfrm>
              <a:prstGeom prst="flowChartAlternateProcess">
                <a:avLst/>
              </a:prstGeom>
              <a:solidFill>
                <a:srgbClr val="FF66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91430" tIns="45716" rIns="91430" bIns="45716" anchor="ctr"/>
              <a:lstStyle/>
              <a:p>
                <a:endParaRPr lang="en-US"/>
              </a:p>
            </p:txBody>
          </p:sp>
          <p:sp>
            <p:nvSpPr>
              <p:cNvPr id="17421" name="AutoShape 5"/>
              <p:cNvSpPr>
                <a:spLocks noChangeArrowheads="1"/>
              </p:cNvSpPr>
              <p:nvPr/>
            </p:nvSpPr>
            <p:spPr bwMode="auto">
              <a:xfrm>
                <a:off x="1143000" y="4343400"/>
                <a:ext cx="1600200" cy="457200"/>
              </a:xfrm>
              <a:prstGeom prst="flowChartPreparation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91430" tIns="45716" rIns="91430" bIns="45716" anchor="ctr"/>
              <a:lstStyle/>
              <a:p>
                <a:endParaRPr lang="en-US"/>
              </a:p>
            </p:txBody>
          </p:sp>
          <p:sp>
            <p:nvSpPr>
              <p:cNvPr id="17422" name="AutoShape 6"/>
              <p:cNvSpPr>
                <a:spLocks noChangeArrowheads="1"/>
              </p:cNvSpPr>
              <p:nvPr/>
            </p:nvSpPr>
            <p:spPr bwMode="auto">
              <a:xfrm>
                <a:off x="1143000" y="5257800"/>
                <a:ext cx="1600200" cy="457200"/>
              </a:xfrm>
              <a:prstGeom prst="flowChartAlternateProcess">
                <a:avLst/>
              </a:prstGeom>
              <a:solidFill>
                <a:srgbClr val="FF66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91430" tIns="45716" rIns="91430" bIns="45716" anchor="ctr"/>
              <a:lstStyle/>
              <a:p>
                <a:endParaRPr lang="en-US"/>
              </a:p>
            </p:txBody>
          </p:sp>
          <p:sp>
            <p:nvSpPr>
              <p:cNvPr id="17423" name="Line 7"/>
              <p:cNvSpPr>
                <a:spLocks noChangeShapeType="1"/>
              </p:cNvSpPr>
              <p:nvPr/>
            </p:nvSpPr>
            <p:spPr bwMode="auto">
              <a:xfrm>
                <a:off x="2057400" y="2057400"/>
                <a:ext cx="0" cy="457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4" name="Line 8"/>
              <p:cNvSpPr>
                <a:spLocks noChangeShapeType="1"/>
              </p:cNvSpPr>
              <p:nvPr/>
            </p:nvSpPr>
            <p:spPr bwMode="auto">
              <a:xfrm>
                <a:off x="2057400" y="2971800"/>
                <a:ext cx="0" cy="4587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5" name="Line 9"/>
              <p:cNvSpPr>
                <a:spLocks noChangeShapeType="1"/>
              </p:cNvSpPr>
              <p:nvPr/>
            </p:nvSpPr>
            <p:spPr bwMode="auto">
              <a:xfrm>
                <a:off x="2057400" y="3886200"/>
                <a:ext cx="0" cy="457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6" name="Line 10"/>
              <p:cNvSpPr>
                <a:spLocks noChangeShapeType="1"/>
              </p:cNvSpPr>
              <p:nvPr/>
            </p:nvSpPr>
            <p:spPr bwMode="auto">
              <a:xfrm>
                <a:off x="2057400" y="4800600"/>
                <a:ext cx="0" cy="457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12" name="Text Box 11"/>
          <p:cNvSpPr txBox="1">
            <a:spLocks noChangeArrowheads="1"/>
          </p:cNvSpPr>
          <p:nvPr/>
        </p:nvSpPr>
        <p:spPr bwMode="auto">
          <a:xfrm>
            <a:off x="3211513" y="2865438"/>
            <a:ext cx="54864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82" tIns="64391" rIns="89982" bIns="44991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000000"/>
                </a:solidFill>
              </a:rPr>
              <a:t>Field study untuk evaluasi ide desain awal dan dapatkan umpan balik</a:t>
            </a:r>
          </a:p>
        </p:txBody>
      </p:sp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3200400" y="3836988"/>
            <a:ext cx="571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82" tIns="64391" rIns="89982" bIns="44991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000000"/>
                </a:solidFill>
              </a:rPr>
              <a:t>Membuat perubahan pada desain</a:t>
            </a:r>
          </a:p>
        </p:txBody>
      </p:sp>
      <p:sp>
        <p:nvSpPr>
          <p:cNvPr id="17414" name="Text Box 13"/>
          <p:cNvSpPr txBox="1">
            <a:spLocks noChangeArrowheads="1"/>
          </p:cNvSpPr>
          <p:nvPr/>
        </p:nvSpPr>
        <p:spPr bwMode="auto">
          <a:xfrm>
            <a:off x="3200400" y="4695825"/>
            <a:ext cx="548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82" tIns="64391" rIns="89982" bIns="44991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000000"/>
                </a:solidFill>
              </a:rPr>
              <a:t>Usability test untuk cek fitur desain khusus</a:t>
            </a:r>
          </a:p>
        </p:txBody>
      </p:sp>
      <p:sp>
        <p:nvSpPr>
          <p:cNvPr id="17415" name="Text Box 14"/>
          <p:cNvSpPr txBox="1">
            <a:spLocks noChangeArrowheads="1"/>
          </p:cNvSpPr>
          <p:nvPr/>
        </p:nvSpPr>
        <p:spPr bwMode="auto">
          <a:xfrm>
            <a:off x="3200400" y="5581650"/>
            <a:ext cx="548640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82" tIns="64391" rIns="89982" bIns="44991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000000"/>
                </a:solidFill>
              </a:rPr>
              <a:t>Field study  untuk melihat apa yang terjadi pada lingkungan alaminya</a:t>
            </a:r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3200400" y="6523038"/>
            <a:ext cx="54864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82" tIns="64391" rIns="89982" bIns="44991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000000"/>
                </a:solidFill>
              </a:rPr>
              <a:t>Membuat perubahan akhir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Design VS Implementasi</a:t>
            </a:r>
            <a:endParaRPr lang="id-ID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>
                <a:effectLst>
                  <a:outerShdw blurRad="38100" dist="38100" dir="2700000" algn="tl">
                    <a:srgbClr val="C0C0C0"/>
                  </a:outerShdw>
                </a:effectLst>
              </a:rPr>
              <a:t>Evaluasi  pada  tingkatan  perancangan  hanya  membutuhkan  ahlinya  dan akan  dianalisa 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id-ID">
                <a:effectLst>
                  <a:outerShdw blurRad="38100" dist="38100" dir="2700000" algn="tl">
                    <a:srgbClr val="C0C0C0"/>
                  </a:outerShdw>
                </a:effectLst>
              </a:rPr>
              <a:t>edangkan  evaluasi  pada  tingkat  implementasi membawa user sebagai subyek dari eksperimen.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id-ID" sz="3100">
                <a:effectLst>
                  <a:outerShdw blurRad="38100" dist="38100" dir="2700000" algn="tl">
                    <a:srgbClr val="C0C0C0"/>
                  </a:outerShdw>
                </a:effectLst>
              </a:rPr>
              <a:t>Laboratory VS. Field studies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>
                <a:effectLst>
                  <a:outerShdw blurRad="38100" dist="38100" dir="2700000" algn="tl">
                    <a:srgbClr val="C0C0C0"/>
                  </a:outerShdw>
                </a:effectLst>
              </a:rPr>
              <a:t>pada  laboratorium  merupakan  awal  tingkatan  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>
                <a:effectLst>
                  <a:outerShdw blurRad="38100" dist="38100" dir="2700000" algn="tl">
                    <a:srgbClr val="C0C0C0"/>
                  </a:outerShdw>
                </a:effectLst>
              </a:rPr>
              <a:t>sedangkan  field  studies ditempatkan pada tingkatan implementasi.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39788"/>
            <a:ext cx="8739187" cy="8413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Pendahuluan</a:t>
            </a:r>
          </a:p>
        </p:txBody>
      </p:sp>
      <p:sp>
        <p:nvSpPr>
          <p:cNvPr id="4098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25513" y="3094038"/>
            <a:ext cx="8004175" cy="4191000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Mengapa?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862013" lvl="1" indent="-322263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Memastikan kecocokan dengan permintaan pengguna/tujuan pengguna</a:t>
            </a:r>
          </a:p>
          <a:p>
            <a:pPr marL="862013" lvl="1" indent="-322263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Untuk melihat apakah hasil rancangan dengan proses uji coba system yg telah dibuat sesuai dengan user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Tujuan Evaluasi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504825" y="2835275"/>
            <a:ext cx="9259888" cy="4449763"/>
          </a:xfrm>
        </p:spPr>
        <p:txBody>
          <a:bodyPr/>
          <a:lstStyle/>
          <a:p>
            <a:pPr marL="666750" indent="-666750">
              <a:lnSpc>
                <a:spcPct val="73000"/>
              </a:lnSpc>
              <a:buFontTx/>
              <a:buNone/>
            </a:pPr>
            <a:r>
              <a:rPr lang="en-US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	Melihat seberapa jauh sistem berfungsi </a:t>
            </a:r>
          </a:p>
          <a:p>
            <a:pPr marL="666750" indent="-666750">
              <a:lnSpc>
                <a:spcPct val="73000"/>
              </a:lnSpc>
              <a:buFontTx/>
              <a:buNone/>
            </a:pPr>
            <a:r>
              <a:rPr lang="en-US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	Desain system memungkinkan user  melakukan tugas dgn lebih mudah</a:t>
            </a:r>
          </a:p>
          <a:p>
            <a:pPr marL="666750" indent="-666750">
              <a:lnSpc>
                <a:spcPct val="73000"/>
              </a:lnSpc>
              <a:buFont typeface="Wingdings" pitchFamily="2" charset="2"/>
              <a:buNone/>
            </a:pPr>
            <a:endParaRPr lang="en-US" sz="26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66750" indent="-666750">
              <a:lnSpc>
                <a:spcPct val="73000"/>
              </a:lnSpc>
              <a:buFont typeface="Arial" charset="0"/>
              <a:buNone/>
            </a:pPr>
            <a:r>
              <a:rPr lang="en-US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	Melihat efek interface bagi pengguna</a:t>
            </a:r>
          </a:p>
          <a:p>
            <a:pPr marL="666750" indent="-666750">
              <a:lnSpc>
                <a:spcPct val="73000"/>
              </a:lnSpc>
              <a:buFont typeface="Arial" charset="0"/>
              <a:buNone/>
            </a:pPr>
            <a:r>
              <a:rPr lang="en-US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	Kemudahan utk mempelajari sistem, usability dan perilaku user.</a:t>
            </a:r>
          </a:p>
          <a:p>
            <a:pPr marL="666750" indent="-666750">
              <a:lnSpc>
                <a:spcPct val="73000"/>
              </a:lnSpc>
              <a:buFont typeface="Arial" charset="0"/>
              <a:buNone/>
            </a:pPr>
            <a:endParaRPr lang="en-US" sz="26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66750" indent="-666750">
              <a:lnSpc>
                <a:spcPct val="73000"/>
              </a:lnSpc>
              <a:buFont typeface="Arial" charset="0"/>
              <a:buNone/>
            </a:pPr>
            <a:r>
              <a:rPr lang="en-US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	Mengidentifikasi problem khusus yg terjadi pada sistem</a:t>
            </a:r>
          </a:p>
          <a:p>
            <a:pPr marL="1331913" lvl="2" indent="-419100">
              <a:lnSpc>
                <a:spcPct val="73000"/>
              </a:lnSpc>
              <a:buFontTx/>
              <a:buAutoNum type="arabicPeriod"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Ketika menggunakan konteks yg diinginkan tapi hasilnya tdk sesuai</a:t>
            </a:r>
          </a:p>
          <a:p>
            <a:pPr marL="1331913" lvl="2" indent="-419100">
              <a:lnSpc>
                <a:spcPct val="73000"/>
              </a:lnSpc>
              <a:buFontTx/>
              <a:buAutoNum type="arabicPeriod"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Terjadi kekacauan diantara user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Apa yang dievaluasi?</a:t>
            </a:r>
          </a:p>
          <a:p>
            <a:pPr>
              <a:buSzPct val="45000"/>
              <a:buFont typeface="Wingdings" pitchFamily="2" charset="2"/>
              <a:buChar char=""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Web browser: berapa cepat pengguna temukan item pada produk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Ponsel seri terbaru: warna yang paling disukai, rangkain fitur yang disukai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Online Catalog: kecepatan menampilkan hasil, variasi fitur pencarian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23925" y="2603500"/>
            <a:ext cx="8480425" cy="4032250"/>
          </a:xfrm>
        </p:spPr>
        <p:txBody>
          <a:bodyPr lIns="0" tIns="28218" rIns="0" bIns="0"/>
          <a:lstStyle/>
          <a:p>
            <a:pPr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Di mana evaluasinya?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Di laboratorium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Di tempat alami pengguna produk</a:t>
            </a:r>
          </a:p>
          <a:p>
            <a:pPr>
              <a:buSzPct val="45000"/>
              <a:buFont typeface="Wingdings" pitchFamily="2" charset="2"/>
              <a:buChar char=""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Kapan evaluasi?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Produk baru</a:t>
            </a:r>
          </a:p>
          <a:p>
            <a:pPr lvl="1">
              <a:buSzPct val="45000"/>
              <a:buFont typeface="Wingdings" pitchFamily="2" charset="2"/>
              <a:buChar char=""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Perbaikan produk</a:t>
            </a:r>
          </a:p>
          <a:p>
            <a:pPr>
              <a:buSzPct val="45000"/>
              <a:buFont typeface="Wingdings" pitchFamily="2" charset="2"/>
              <a:buChar char=""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627063"/>
            <a:ext cx="8739187" cy="11715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EVALUASI</a:t>
            </a:r>
          </a:p>
        </p:txBody>
      </p:sp>
      <p:sp>
        <p:nvSpPr>
          <p:cNvPr id="6146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695325" y="2755900"/>
            <a:ext cx="8688388" cy="4681538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Evaluasi yang dilakukan untuk menguji kesuksesan suatu produk yang sudah selesai yaitu mencapai standar yang ditentukan sebelumnya (ISO) → Summative evaluation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Evaluasi yang dilakukan selama desain untuk memastikan produk sesuai dengan yang diinginkan pengguna → Formative evaluation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Pendekatan Evaluasi</a:t>
            </a:r>
          </a:p>
        </p:txBody>
      </p:sp>
      <p:sp>
        <p:nvSpPr>
          <p:cNvPr id="8194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23925" y="2603500"/>
            <a:ext cx="8480425" cy="4032250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Usability testing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Field study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Analytical evaluation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Metode</a:t>
            </a:r>
          </a:p>
        </p:txBody>
      </p:sp>
      <p:sp>
        <p:nvSpPr>
          <p:cNvPr id="9218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23925" y="2603500"/>
            <a:ext cx="8480425" cy="4032250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Observasi pengguna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Interview pengguna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Kuesioner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Interview ahli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Pengujian oleh pengguna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Pemodelan kinerja pengguna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9788" y="884238"/>
            <a:ext cx="8739187" cy="1171575"/>
          </a:xfrm>
        </p:spPr>
        <p:txBody>
          <a:bodyPr lIns="0" tIns="3880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Usability Testing</a:t>
            </a:r>
          </a:p>
        </p:txBody>
      </p:sp>
      <p:sp>
        <p:nvSpPr>
          <p:cNvPr id="10242" name="Rectangle 2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544513" y="2560638"/>
            <a:ext cx="9069387" cy="4999037"/>
          </a:xfrm>
        </p:spPr>
        <p:txBody>
          <a:bodyPr lIns="0" tIns="28218" rIns="0" bIns="0"/>
          <a:lstStyle/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Memastikan konsistensi struktur navigasi, penggunaan istilah, dan bagaimana sistem merespon pengguna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Mengukur kinerja pengguna untuk selesaikan tugas tertentu</a:t>
            </a:r>
          </a:p>
          <a:p>
            <a:pPr marL="431800" indent="-323850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Metode: </a:t>
            </a:r>
          </a:p>
          <a:p>
            <a:pPr marL="862013" lvl="1" indent="-322263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Mengamati pengguna menggunakan sistem dan merekam kesalahan, waktu</a:t>
            </a:r>
          </a:p>
          <a:p>
            <a:pPr marL="862013" lvl="1" indent="-322263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Interview/kuesioner untuk mendapatkan pendapat pengguna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2_Glass Layers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443</TotalTime>
  <Words>371</Words>
  <Application>Microsoft Office PowerPoint</Application>
  <PresentationFormat>Custom</PresentationFormat>
  <Paragraphs>97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Wingdings</vt:lpstr>
      <vt:lpstr>Times New Roman</vt:lpstr>
      <vt:lpstr>Lucida Sans Unicode</vt:lpstr>
      <vt:lpstr>Symbol</vt:lpstr>
      <vt:lpstr>Capsules</vt:lpstr>
      <vt:lpstr>2_Glass Layers</vt:lpstr>
      <vt:lpstr>Evaluasi</vt:lpstr>
      <vt:lpstr>Pendahuluan</vt:lpstr>
      <vt:lpstr>Tujuan Evaluasi</vt:lpstr>
      <vt:lpstr>PowerPoint Presentation</vt:lpstr>
      <vt:lpstr>PowerPoint Presentation</vt:lpstr>
      <vt:lpstr>EVALUASI</vt:lpstr>
      <vt:lpstr>Pendekatan Evaluasi</vt:lpstr>
      <vt:lpstr>Metode</vt:lpstr>
      <vt:lpstr>Usability Testing</vt:lpstr>
      <vt:lpstr>Usability Testing</vt:lpstr>
      <vt:lpstr>Field Studies</vt:lpstr>
      <vt:lpstr>Field Studies</vt:lpstr>
      <vt:lpstr>Analytical Evaluation</vt:lpstr>
      <vt:lpstr>Kombinasi Pendekatan</vt:lpstr>
      <vt:lpstr>Design VS Implementasi</vt:lpstr>
      <vt:lpstr>Laboratory VS. Field studies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</dc:title>
  <dc:creator>Umi Proboyekti</dc:creator>
  <cp:lastModifiedBy>Hafsah</cp:lastModifiedBy>
  <cp:revision>36</cp:revision>
  <cp:lastPrinted>1601-01-01T00:00:00Z</cp:lastPrinted>
  <dcterms:created xsi:type="dcterms:W3CDTF">2009-04-20T11:51:43Z</dcterms:created>
  <dcterms:modified xsi:type="dcterms:W3CDTF">2017-04-25T22:08:18Z</dcterms:modified>
</cp:coreProperties>
</file>