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7" r:id="rId2"/>
    <p:sldId id="407" r:id="rId3"/>
    <p:sldId id="408" r:id="rId4"/>
    <p:sldId id="409" r:id="rId5"/>
    <p:sldId id="410" r:id="rId6"/>
    <p:sldId id="411" r:id="rId7"/>
    <p:sldId id="412" r:id="rId8"/>
    <p:sldId id="414" r:id="rId9"/>
    <p:sldId id="413" r:id="rId10"/>
    <p:sldId id="465" r:id="rId11"/>
    <p:sldId id="416" r:id="rId12"/>
    <p:sldId id="418" r:id="rId13"/>
    <p:sldId id="420" r:id="rId14"/>
    <p:sldId id="419" r:id="rId15"/>
    <p:sldId id="421" r:id="rId16"/>
    <p:sldId id="422" r:id="rId17"/>
    <p:sldId id="425" r:id="rId18"/>
    <p:sldId id="426" r:id="rId19"/>
    <p:sldId id="427" r:id="rId20"/>
    <p:sldId id="432" r:id="rId21"/>
    <p:sldId id="434" r:id="rId22"/>
    <p:sldId id="433" r:id="rId23"/>
    <p:sldId id="435" r:id="rId24"/>
    <p:sldId id="466" r:id="rId25"/>
    <p:sldId id="467" r:id="rId26"/>
    <p:sldId id="468" r:id="rId27"/>
    <p:sldId id="439" r:id="rId28"/>
    <p:sldId id="440" r:id="rId29"/>
    <p:sldId id="441" r:id="rId30"/>
    <p:sldId id="442" r:id="rId31"/>
    <p:sldId id="443" r:id="rId32"/>
    <p:sldId id="444" r:id="rId33"/>
    <p:sldId id="445" r:id="rId34"/>
    <p:sldId id="446" r:id="rId35"/>
    <p:sldId id="447" r:id="rId36"/>
    <p:sldId id="448" r:id="rId37"/>
    <p:sldId id="449" r:id="rId38"/>
    <p:sldId id="450" r:id="rId39"/>
    <p:sldId id="451" r:id="rId40"/>
    <p:sldId id="452" r:id="rId41"/>
    <p:sldId id="453" r:id="rId42"/>
    <p:sldId id="454" r:id="rId43"/>
    <p:sldId id="455" r:id="rId44"/>
    <p:sldId id="456" r:id="rId45"/>
    <p:sldId id="457" r:id="rId46"/>
    <p:sldId id="458" r:id="rId47"/>
    <p:sldId id="459" r:id="rId48"/>
    <p:sldId id="460" r:id="rId49"/>
    <p:sldId id="461" r:id="rId50"/>
    <p:sldId id="462" r:id="rId51"/>
    <p:sldId id="405" r:id="rId5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7C14A-3BFE-4724-9E1A-80C8AD666780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A2823-0EF8-4118-8A4B-701E38EA03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34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64463" cy="211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8400"/>
            <a:ext cx="2125663" cy="4492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87663" cy="4492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2125663" cy="449263"/>
          </a:xfrm>
        </p:spPr>
        <p:txBody>
          <a:bodyPr/>
          <a:lstStyle>
            <a:lvl1pPr>
              <a:defRPr/>
            </a:lvl1pPr>
          </a:lstStyle>
          <a:p>
            <a:fld id="{610E0FBB-10CE-4255-8804-5A9D276CC9D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02/10/2015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Relasi 2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/>
              <a:t>Pertemuan IV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/>
              <a:t>Matematika Diskret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Semester </a:t>
            </a:r>
            <a:r>
              <a:rPr lang="en-US" dirty="0" err="1" smtClean="0"/>
              <a:t>Gasal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2015/2016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Jurusan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UPN “Veteran” Yogyakarta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488975"/>
            <a:ext cx="8229600" cy="1139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{(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|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ukuran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sepatu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}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Grafik cartesis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81424"/>
              </p:ext>
            </p:extLst>
          </p:nvPr>
        </p:nvGraphicFramePr>
        <p:xfrm>
          <a:off x="755576" y="2348880"/>
          <a:ext cx="2952330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466"/>
                <a:gridCol w="590466"/>
                <a:gridCol w="590466"/>
                <a:gridCol w="590466"/>
                <a:gridCol w="590466"/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596064" y="4077072"/>
            <a:ext cx="649287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 dirty="0" err="1">
                <a:latin typeface="Arial" charset="0"/>
              </a:rPr>
              <a:t>Ya</a:t>
            </a:r>
            <a:endParaRPr lang="en-US" sz="2200" b="1" dirty="0">
              <a:latin typeface="Arial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596064" y="4915272"/>
            <a:ext cx="649287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596064" y="5753472"/>
            <a:ext cx="649287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gray">
          <a:xfrm>
            <a:off x="4355976" y="4077072"/>
            <a:ext cx="3097213" cy="762000"/>
          </a:xfrm>
          <a:prstGeom prst="rect">
            <a:avLst/>
          </a:prstGeom>
          <a:solidFill>
            <a:srgbClr val="25259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 dirty="0" err="1">
                <a:solidFill>
                  <a:schemeClr val="bg1"/>
                </a:solidFill>
                <a:latin typeface="Arial" charset="0"/>
              </a:rPr>
              <a:t>Apakah</a:t>
            </a:r>
            <a:r>
              <a:rPr lang="en-US" sz="22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200" b="1" i="1" dirty="0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 dirty="0" err="1">
                <a:solidFill>
                  <a:schemeClr val="bg1"/>
                </a:solidFill>
                <a:latin typeface="Arial" charset="0"/>
              </a:rPr>
              <a:t>refleksif</a:t>
            </a:r>
            <a:r>
              <a:rPr lang="en-US" sz="2200" b="1" dirty="0">
                <a:solidFill>
                  <a:schemeClr val="bg1"/>
                </a:solidFill>
                <a:latin typeface="Arial" charset="0"/>
              </a:rPr>
              <a:t>?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gray">
          <a:xfrm>
            <a:off x="4355976" y="4915272"/>
            <a:ext cx="3097213" cy="762000"/>
          </a:xfrm>
          <a:prstGeom prst="rect">
            <a:avLst/>
          </a:prstGeom>
          <a:solidFill>
            <a:srgbClr val="25259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simetri?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gray">
          <a:xfrm>
            <a:off x="4355976" y="5753472"/>
            <a:ext cx="3097213" cy="762000"/>
          </a:xfrm>
          <a:prstGeom prst="rect">
            <a:avLst/>
          </a:prstGeom>
          <a:solidFill>
            <a:srgbClr val="25259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transitif?</a:t>
            </a: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5580112" y="1268784"/>
            <a:ext cx="3167063" cy="2808288"/>
          </a:xfrm>
          <a:prstGeom prst="cloudCallout">
            <a:avLst>
              <a:gd name="adj1" fmla="val -105788"/>
              <a:gd name="adj2" fmla="val -4448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000" b="1" i="1">
                <a:latin typeface="Arial" charset="0"/>
              </a:rPr>
              <a:t>R</a:t>
            </a:r>
            <a:r>
              <a:rPr lang="en-US" sz="2000" b="1">
                <a:latin typeface="Arial" charset="0"/>
              </a:rPr>
              <a:t> adalah contoh relasi yang memiliki karakteristik spesial. </a:t>
            </a:r>
          </a:p>
        </p:txBody>
      </p:sp>
      <p:sp>
        <p:nvSpPr>
          <p:cNvPr id="14" name="Cloud Callout 13"/>
          <p:cNvSpPr/>
          <p:nvPr/>
        </p:nvSpPr>
        <p:spPr bwMode="auto">
          <a:xfrm>
            <a:off x="455284" y="5487431"/>
            <a:ext cx="2721268" cy="983873"/>
          </a:xfrm>
          <a:prstGeom prst="cloudCallout">
            <a:avLst>
              <a:gd name="adj1" fmla="val 89361"/>
              <a:gd name="adj2" fmla="val 17689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cs typeface="Arial" charset="0"/>
              </a:rPr>
              <a:t>Ingat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cs typeface="Arial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cs typeface="Arial" charset="0"/>
              </a:rPr>
              <a:t>definisi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cs typeface="Arial" charset="0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cs typeface="Arial" charset="0"/>
              </a:rPr>
              <a:t>implikasi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2294027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8296" y="2474119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9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Relasi Setara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i="1" dirty="0"/>
              <a:t>S </a:t>
            </a:r>
            <a:r>
              <a:rPr lang="en-US" sz="2400" b="1" dirty="0"/>
              <a:t>= </a:t>
            </a:r>
            <a:r>
              <a:rPr lang="en-US" sz="2400" b="1" dirty="0" err="1"/>
              <a:t>himpunan</a:t>
            </a:r>
            <a:r>
              <a:rPr lang="en-US" sz="2400" b="1" dirty="0"/>
              <a:t> </a:t>
            </a:r>
            <a:r>
              <a:rPr lang="en-US" sz="2400" b="1" dirty="0" err="1"/>
              <a:t>mahasiswa</a:t>
            </a:r>
            <a:r>
              <a:rPr lang="en-US" sz="2400" b="1" dirty="0"/>
              <a:t> </a:t>
            </a:r>
            <a:r>
              <a:rPr lang="en-US" sz="2400" b="1" dirty="0" err="1"/>
              <a:t>sebuah</a:t>
            </a:r>
            <a:r>
              <a:rPr lang="en-US" sz="2400" b="1" dirty="0"/>
              <a:t> </a:t>
            </a:r>
            <a:r>
              <a:rPr lang="en-US" sz="2400" b="1" dirty="0" err="1"/>
              <a:t>universitas</a:t>
            </a:r>
            <a:r>
              <a:rPr lang="en-US" sz="2400" b="1" dirty="0"/>
              <a:t>, </a:t>
            </a:r>
          </a:p>
          <a:p>
            <a:pPr>
              <a:buFont typeface="Wingdings" charset="2"/>
              <a:buNone/>
            </a:pPr>
            <a:r>
              <a:rPr lang="en-US" sz="2400" b="1" dirty="0"/>
              <a:t>	ρ = {(</a:t>
            </a:r>
            <a:r>
              <a:rPr lang="en-US" sz="2400" b="1" i="1" dirty="0"/>
              <a:t>x</a:t>
            </a:r>
            <a:r>
              <a:rPr lang="en-US" sz="2400" b="1" dirty="0"/>
              <a:t>, </a:t>
            </a:r>
            <a:r>
              <a:rPr lang="en-US" sz="2400" b="1" i="1" dirty="0"/>
              <a:t>y</a:t>
            </a:r>
            <a:r>
              <a:rPr lang="en-US" sz="2400" b="1" dirty="0"/>
              <a:t>)| </a:t>
            </a:r>
            <a:r>
              <a:rPr lang="en-US" sz="2400" b="1" i="1" dirty="0"/>
              <a:t>x </a:t>
            </a:r>
            <a:r>
              <a:rPr lang="en-US" sz="2400" b="1" dirty="0"/>
              <a:t>∈ </a:t>
            </a:r>
            <a:r>
              <a:rPr lang="en-US" sz="2400" b="1" i="1" dirty="0"/>
              <a:t>S</a:t>
            </a:r>
            <a:r>
              <a:rPr lang="en-US" sz="2400" b="1" dirty="0"/>
              <a:t>, </a:t>
            </a:r>
            <a:r>
              <a:rPr lang="en-US" sz="2400" b="1" i="1" dirty="0"/>
              <a:t>y </a:t>
            </a:r>
            <a:r>
              <a:rPr lang="en-US" sz="2400" b="1" dirty="0"/>
              <a:t>∈ </a:t>
            </a:r>
            <a:r>
              <a:rPr lang="en-US" sz="2400" b="1" i="1" dirty="0"/>
              <a:t>S</a:t>
            </a:r>
            <a:r>
              <a:rPr lang="en-US" sz="2400" b="1" dirty="0"/>
              <a:t>, </a:t>
            </a:r>
            <a:r>
              <a:rPr lang="en-US" sz="2400" b="1" i="1" dirty="0"/>
              <a:t>x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i="1" dirty="0"/>
              <a:t>y </a:t>
            </a:r>
            <a:r>
              <a:rPr lang="en-US" sz="2400" b="1" dirty="0" err="1"/>
              <a:t>sefakultas</a:t>
            </a:r>
            <a:r>
              <a:rPr lang="en-US" sz="2400" b="1" dirty="0"/>
              <a:t>}. </a:t>
            </a:r>
          </a:p>
          <a:p>
            <a:pPr>
              <a:buFont typeface="Wingdings" charset="2"/>
              <a:buNone/>
            </a:pPr>
            <a:r>
              <a:rPr lang="en-US" sz="2400" b="1" dirty="0"/>
              <a:t>	</a:t>
            </a:r>
            <a:r>
              <a:rPr lang="en-US" sz="2400" b="1" dirty="0" err="1"/>
              <a:t>Apakah</a:t>
            </a:r>
            <a:r>
              <a:rPr lang="en-US" sz="2400" b="1" dirty="0"/>
              <a:t> ρ </a:t>
            </a:r>
            <a:r>
              <a:rPr lang="en-US" sz="2400" b="1" dirty="0" err="1"/>
              <a:t>merupakan</a:t>
            </a:r>
            <a:r>
              <a:rPr lang="en-US" sz="2400" b="1" dirty="0"/>
              <a:t> </a:t>
            </a:r>
            <a:r>
              <a:rPr lang="en-US" sz="2400" b="1" dirty="0" err="1"/>
              <a:t>relasi</a:t>
            </a:r>
            <a:r>
              <a:rPr lang="en-US" sz="2400" b="1" dirty="0"/>
              <a:t> </a:t>
            </a:r>
            <a:r>
              <a:rPr lang="en-US" sz="2400" b="1" dirty="0" err="1"/>
              <a:t>setara</a:t>
            </a:r>
            <a:r>
              <a:rPr lang="en-US" sz="2400" b="1" dirty="0"/>
              <a:t>?</a:t>
            </a:r>
          </a:p>
          <a:p>
            <a:r>
              <a:rPr lang="en-US" sz="2400" b="1" dirty="0" err="1"/>
              <a:t>Jawab</a:t>
            </a:r>
            <a:endParaRPr lang="en-US" sz="2400" b="1" dirty="0"/>
          </a:p>
          <a:p>
            <a:pPr lvl="1"/>
            <a:r>
              <a:rPr lang="en-US" sz="2000" b="1" dirty="0" err="1">
                <a:latin typeface="Arial" charset="0"/>
              </a:rPr>
              <a:t>Relasi</a:t>
            </a:r>
            <a:r>
              <a:rPr lang="en-US" sz="2000" b="1" dirty="0">
                <a:latin typeface="Arial" charset="0"/>
              </a:rPr>
              <a:t> ρ </a:t>
            </a:r>
            <a:r>
              <a:rPr lang="en-US" sz="2000" b="1" dirty="0" err="1">
                <a:latin typeface="Arial" charset="0"/>
              </a:rPr>
              <a:t>bersifat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charset="0"/>
              </a:rPr>
              <a:t>refleksif</a:t>
            </a:r>
            <a:r>
              <a:rPr lang="en-US" sz="2000" b="1" dirty="0">
                <a:latin typeface="Arial" charset="0"/>
              </a:rPr>
              <a:t>, </a:t>
            </a:r>
            <a:r>
              <a:rPr lang="en-US" sz="2000" b="1" dirty="0" err="1">
                <a:latin typeface="Arial" charset="0"/>
              </a:rPr>
              <a:t>sebab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setiap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mahasiswa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adalah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sefakultas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dengan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dirinya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sendiri</a:t>
            </a:r>
            <a:r>
              <a:rPr lang="en-US" sz="2000" b="1" dirty="0">
                <a:latin typeface="Arial" charset="0"/>
              </a:rPr>
              <a:t>, </a:t>
            </a:r>
            <a:r>
              <a:rPr lang="en-US" sz="2000" b="1" dirty="0" err="1">
                <a:latin typeface="Arial" charset="0"/>
              </a:rPr>
              <a:t>jadi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x </a:t>
            </a:r>
            <a:r>
              <a:rPr lang="en-US" sz="2000" b="1" dirty="0">
                <a:latin typeface="Arial" charset="0"/>
              </a:rPr>
              <a:t>ρ </a:t>
            </a:r>
            <a:r>
              <a:rPr lang="en-US" sz="2000" b="1" i="1" dirty="0">
                <a:latin typeface="Arial" charset="0"/>
              </a:rPr>
              <a:t>x</a:t>
            </a:r>
            <a:r>
              <a:rPr lang="en-US" sz="2000" b="1" dirty="0">
                <a:latin typeface="Arial" charset="0"/>
              </a:rPr>
              <a:t>. </a:t>
            </a:r>
          </a:p>
          <a:p>
            <a:pPr lvl="1"/>
            <a:r>
              <a:rPr lang="en-US" sz="2000" b="1" dirty="0" err="1">
                <a:latin typeface="Arial" charset="0"/>
              </a:rPr>
              <a:t>Relasi</a:t>
            </a:r>
            <a:r>
              <a:rPr lang="en-US" sz="2000" b="1" dirty="0">
                <a:latin typeface="Arial" charset="0"/>
              </a:rPr>
              <a:t> ρ </a:t>
            </a:r>
            <a:r>
              <a:rPr lang="en-US" sz="2000" b="1" dirty="0" err="1">
                <a:latin typeface="Arial" charset="0"/>
              </a:rPr>
              <a:t>bersifat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charset="0"/>
              </a:rPr>
              <a:t>simetri</a:t>
            </a:r>
            <a:r>
              <a:rPr lang="en-US" sz="2000" b="1" dirty="0">
                <a:latin typeface="Arial" charset="0"/>
              </a:rPr>
              <a:t>, </a:t>
            </a:r>
            <a:r>
              <a:rPr lang="en-US" sz="2000" b="1" dirty="0" err="1">
                <a:latin typeface="Arial" charset="0"/>
              </a:rPr>
              <a:t>sebab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untuk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dua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mahasiswa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x </a:t>
            </a:r>
            <a:r>
              <a:rPr lang="en-US" sz="2000" b="1" dirty="0" err="1">
                <a:latin typeface="Arial" charset="0"/>
              </a:rPr>
              <a:t>dan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 err="1">
                <a:latin typeface="Arial" charset="0"/>
              </a:rPr>
              <a:t>sembarang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berlaku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smtClean="0">
                <a:latin typeface="Arial" charset="0"/>
              </a:rPr>
              <a:t>(</a:t>
            </a:r>
            <a:r>
              <a:rPr lang="en-US" sz="2000" b="1" i="1" dirty="0" smtClean="0">
                <a:latin typeface="Arial" charset="0"/>
              </a:rPr>
              <a:t>x </a:t>
            </a:r>
            <a:r>
              <a:rPr lang="en-US" sz="2000" b="1" dirty="0">
                <a:latin typeface="Arial" charset="0"/>
              </a:rPr>
              <a:t>ρ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>
                <a:latin typeface="Arial" charset="0"/>
              </a:rPr>
              <a:t>≡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>
                <a:latin typeface="Arial" charset="0"/>
              </a:rPr>
              <a:t>ρ </a:t>
            </a:r>
            <a:r>
              <a:rPr lang="en-US" sz="2000" b="1" i="1" dirty="0" smtClean="0">
                <a:latin typeface="Arial" charset="0"/>
              </a:rPr>
              <a:t>x)</a:t>
            </a:r>
            <a:r>
              <a:rPr lang="en-US" sz="2000" b="1" dirty="0" smtClean="0">
                <a:latin typeface="Arial" charset="0"/>
              </a:rPr>
              <a:t>, </a:t>
            </a:r>
            <a:r>
              <a:rPr lang="en-US" sz="2000" b="1" dirty="0" err="1">
                <a:latin typeface="Arial" charset="0"/>
              </a:rPr>
              <a:t>yaitu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jika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x </a:t>
            </a:r>
            <a:r>
              <a:rPr lang="en-US" sz="2000" b="1" dirty="0" err="1">
                <a:latin typeface="Arial" charset="0"/>
              </a:rPr>
              <a:t>sefakultas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dengan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 err="1">
                <a:latin typeface="Arial" charset="0"/>
              </a:rPr>
              <a:t>maka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 err="1">
                <a:latin typeface="Arial" charset="0"/>
              </a:rPr>
              <a:t>juga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sefakultas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dengan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x </a:t>
            </a:r>
            <a:r>
              <a:rPr lang="en-US" sz="2000" b="1" dirty="0" err="1">
                <a:latin typeface="Arial" charset="0"/>
              </a:rPr>
              <a:t>dan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sebaliknya</a:t>
            </a:r>
            <a:r>
              <a:rPr lang="en-US" sz="2000" b="1" dirty="0">
                <a:latin typeface="Arial" charset="0"/>
              </a:rPr>
              <a:t>. </a:t>
            </a:r>
          </a:p>
          <a:p>
            <a:pPr lvl="1"/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Relasi</a:t>
            </a:r>
            <a:r>
              <a:rPr lang="en-US" sz="2000" b="1" dirty="0">
                <a:latin typeface="Arial" charset="0"/>
              </a:rPr>
              <a:t> ρ </a:t>
            </a:r>
            <a:r>
              <a:rPr lang="en-US" sz="2000" b="1" dirty="0" err="1">
                <a:latin typeface="Arial" charset="0"/>
              </a:rPr>
              <a:t>bersifat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charset="0"/>
              </a:rPr>
              <a:t>transitif</a:t>
            </a:r>
            <a:r>
              <a:rPr lang="en-US" sz="2000" b="1" dirty="0">
                <a:latin typeface="Arial" charset="0"/>
              </a:rPr>
              <a:t>, </a:t>
            </a:r>
            <a:r>
              <a:rPr lang="en-US" sz="2000" b="1" dirty="0" err="1">
                <a:latin typeface="Arial" charset="0"/>
              </a:rPr>
              <a:t>sebab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untuk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tiga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mahasiswa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x</a:t>
            </a:r>
            <a:r>
              <a:rPr lang="en-US" sz="2000" b="1" dirty="0">
                <a:latin typeface="Arial" charset="0"/>
              </a:rPr>
              <a:t>,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 err="1">
                <a:latin typeface="Arial" charset="0"/>
              </a:rPr>
              <a:t>dan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z </a:t>
            </a:r>
            <a:r>
              <a:rPr lang="en-US" sz="2000" b="1" dirty="0" err="1">
                <a:latin typeface="Arial" charset="0"/>
              </a:rPr>
              <a:t>sembarang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berlaku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x </a:t>
            </a:r>
            <a:r>
              <a:rPr lang="en-US" sz="2000" b="1" dirty="0">
                <a:latin typeface="Arial" charset="0"/>
              </a:rPr>
              <a:t>ρ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>
                <a:latin typeface="Arial" charset="0"/>
              </a:rPr>
              <a:t>∧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>
                <a:latin typeface="Arial" charset="0"/>
              </a:rPr>
              <a:t>ρ </a:t>
            </a:r>
            <a:r>
              <a:rPr lang="en-US" sz="2000" b="1" i="1" dirty="0">
                <a:latin typeface="Arial" charset="0"/>
              </a:rPr>
              <a:t>z </a:t>
            </a:r>
            <a:r>
              <a:rPr lang="en-US" sz="2000" b="1" dirty="0">
                <a:latin typeface="Arial" charset="0"/>
              </a:rPr>
              <a:t>⇒ </a:t>
            </a:r>
            <a:r>
              <a:rPr lang="en-US" sz="2000" b="1" i="1" dirty="0">
                <a:latin typeface="Arial" charset="0"/>
              </a:rPr>
              <a:t>x </a:t>
            </a:r>
            <a:r>
              <a:rPr lang="en-US" sz="2000" b="1" dirty="0">
                <a:latin typeface="Arial" charset="0"/>
              </a:rPr>
              <a:t>ρ </a:t>
            </a:r>
            <a:r>
              <a:rPr lang="en-US" sz="2000" b="1" i="1" dirty="0">
                <a:latin typeface="Arial" charset="0"/>
              </a:rPr>
              <a:t>z</a:t>
            </a:r>
            <a:r>
              <a:rPr lang="en-US" sz="2000" b="1" dirty="0">
                <a:latin typeface="Arial" charset="0"/>
              </a:rPr>
              <a:t>, </a:t>
            </a:r>
            <a:r>
              <a:rPr lang="en-US" sz="2000" b="1" dirty="0" err="1">
                <a:latin typeface="Arial" charset="0"/>
              </a:rPr>
              <a:t>yaitu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jika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x </a:t>
            </a:r>
            <a:r>
              <a:rPr lang="en-US" sz="2000" b="1" dirty="0" err="1">
                <a:latin typeface="Arial" charset="0"/>
              </a:rPr>
              <a:t>dan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 err="1">
                <a:latin typeface="Arial" charset="0"/>
              </a:rPr>
              <a:t>sefakultas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dan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y </a:t>
            </a:r>
            <a:r>
              <a:rPr lang="en-US" sz="2000" b="1" dirty="0" err="1">
                <a:latin typeface="Arial" charset="0"/>
              </a:rPr>
              <a:t>dan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z </a:t>
            </a:r>
            <a:r>
              <a:rPr lang="en-US" sz="2000" b="1" dirty="0" err="1">
                <a:latin typeface="Arial" charset="0"/>
              </a:rPr>
              <a:t>sefakultas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maka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x </a:t>
            </a:r>
            <a:r>
              <a:rPr lang="en-US" sz="2000" b="1" dirty="0" err="1">
                <a:latin typeface="Arial" charset="0"/>
              </a:rPr>
              <a:t>dan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i="1" dirty="0">
                <a:latin typeface="Arial" charset="0"/>
              </a:rPr>
              <a:t>z </a:t>
            </a:r>
            <a:r>
              <a:rPr lang="en-US" sz="2000" b="1" dirty="0" err="1">
                <a:latin typeface="Arial" charset="0"/>
              </a:rPr>
              <a:t>tentu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sefakultas</a:t>
            </a:r>
            <a:r>
              <a:rPr lang="en-US" sz="2000" b="1" dirty="0">
                <a:latin typeface="Arial" charset="0"/>
              </a:rPr>
              <a:t>. </a:t>
            </a:r>
          </a:p>
          <a:p>
            <a:pPr lvl="1">
              <a:buFont typeface="Wingdings" charset="2"/>
              <a:buNone/>
            </a:pPr>
            <a:r>
              <a:rPr lang="en-US" sz="2000" dirty="0" err="1">
                <a:latin typeface="Arial" charset="0"/>
              </a:rPr>
              <a:t>Jadi</a:t>
            </a:r>
            <a:r>
              <a:rPr lang="en-US" sz="2000" dirty="0">
                <a:latin typeface="Arial" charset="0"/>
              </a:rPr>
              <a:t> </a:t>
            </a:r>
            <a:r>
              <a:rPr lang="en-US" b="1" dirty="0"/>
              <a:t>ρ</a:t>
            </a:r>
            <a:r>
              <a:rPr lang="en-US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merupakan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relasi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setara</a:t>
            </a:r>
            <a:endParaRPr lang="en-US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0" y="1628775"/>
            <a:ext cx="9144000" cy="2263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>
                  <a:alpha val="75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2286000" y="1557338"/>
            <a:ext cx="64055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Aft>
                <a:spcPct val="30000"/>
              </a:spcAft>
            </a:pPr>
            <a:r>
              <a:rPr lang="en-US" sz="5800">
                <a:solidFill>
                  <a:schemeClr val="tx2"/>
                </a:solidFill>
                <a:latin typeface="Garamond" pitchFamily="16" charset="0"/>
              </a:rPr>
              <a:t>Kelas Ekivalen</a:t>
            </a:r>
          </a:p>
        </p:txBody>
      </p:sp>
      <p:pic>
        <p:nvPicPr>
          <p:cNvPr id="111622" name="Picture 6" descr="emblem_cla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057400"/>
            <a:ext cx="1371600" cy="1371600"/>
          </a:xfrm>
          <a:prstGeom prst="rect">
            <a:avLst/>
          </a:prstGeom>
          <a:noFill/>
        </p:spPr>
      </p:pic>
      <p:sp>
        <p:nvSpPr>
          <p:cNvPr id="111623" name="Rectangle 7"/>
          <p:cNvSpPr>
            <a:spLocks noChangeArrowheads="1"/>
          </p:cNvSpPr>
          <p:nvPr/>
        </p:nvSpPr>
        <p:spPr bwMode="auto">
          <a:xfrm>
            <a:off x="3810000" y="6553200"/>
            <a:ext cx="533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1" hangingPunct="1"/>
            <a:endParaRPr lang="en-US" sz="9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 Kelas Ekivalen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07035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3600" dirty="0">
                <a:solidFill>
                  <a:srgbClr val="333399"/>
                </a:solidFill>
              </a:rPr>
              <a:t>	</a:t>
            </a:r>
            <a:r>
              <a:rPr lang="en-US" sz="3600" dirty="0" err="1">
                <a:solidFill>
                  <a:srgbClr val="333399"/>
                </a:solidFill>
              </a:rPr>
              <a:t>Misalkan</a:t>
            </a:r>
            <a:r>
              <a:rPr lang="en-US" sz="3600" dirty="0">
                <a:solidFill>
                  <a:srgbClr val="333399"/>
                </a:solidFill>
              </a:rPr>
              <a:t> ρ </a:t>
            </a:r>
            <a:r>
              <a:rPr lang="en-US" sz="3600" dirty="0" err="1">
                <a:solidFill>
                  <a:srgbClr val="333399"/>
                </a:solidFill>
              </a:rPr>
              <a:t>adalah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sebuah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relasi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ekivalen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pada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sebuah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himpunan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i="1" dirty="0">
                <a:solidFill>
                  <a:srgbClr val="333399"/>
                </a:solidFill>
              </a:rPr>
              <a:t>S</a:t>
            </a:r>
            <a:r>
              <a:rPr lang="en-US" sz="3600" dirty="0">
                <a:solidFill>
                  <a:srgbClr val="333399"/>
                </a:solidFill>
              </a:rPr>
              <a:t>, </a:t>
            </a:r>
            <a:r>
              <a:rPr lang="en-US" sz="3600" dirty="0" err="1">
                <a:solidFill>
                  <a:srgbClr val="333399"/>
                </a:solidFill>
              </a:rPr>
              <a:t>himpunan</a:t>
            </a:r>
            <a:r>
              <a:rPr lang="en-US" sz="3600" dirty="0">
                <a:solidFill>
                  <a:srgbClr val="333399"/>
                </a:solidFill>
              </a:rPr>
              <a:t> [</a:t>
            </a:r>
            <a:r>
              <a:rPr lang="en-US" sz="3600" i="1" dirty="0">
                <a:solidFill>
                  <a:srgbClr val="333399"/>
                </a:solidFill>
              </a:rPr>
              <a:t>x</a:t>
            </a:r>
            <a:r>
              <a:rPr lang="en-US" sz="3600" dirty="0">
                <a:solidFill>
                  <a:srgbClr val="333399"/>
                </a:solidFill>
              </a:rPr>
              <a:t>]</a:t>
            </a:r>
            <a:r>
              <a:rPr lang="en-US" sz="3600" baseline="-25000" dirty="0">
                <a:solidFill>
                  <a:srgbClr val="333399"/>
                </a:solidFill>
              </a:rPr>
              <a:t>ρ</a:t>
            </a:r>
            <a:r>
              <a:rPr lang="en-US" sz="3600" dirty="0">
                <a:solidFill>
                  <a:srgbClr val="333399"/>
                </a:solidFill>
              </a:rPr>
              <a:t> = {</a:t>
            </a:r>
            <a:r>
              <a:rPr lang="en-US" sz="3600" i="1" dirty="0" smtClean="0">
                <a:solidFill>
                  <a:srgbClr val="333399"/>
                </a:solidFill>
              </a:rPr>
              <a:t>y </a:t>
            </a:r>
            <a:r>
              <a:rPr lang="en-US" sz="3600" dirty="0" smtClean="0">
                <a:solidFill>
                  <a:srgbClr val="333399"/>
                </a:solidFill>
              </a:rPr>
              <a:t>∈</a:t>
            </a:r>
            <a:r>
              <a:rPr lang="en-US" sz="3600" i="1" dirty="0">
                <a:solidFill>
                  <a:srgbClr val="333399"/>
                </a:solidFill>
              </a:rPr>
              <a:t>S </a:t>
            </a:r>
            <a:r>
              <a:rPr lang="en-US" sz="3600" dirty="0">
                <a:solidFill>
                  <a:srgbClr val="333399"/>
                </a:solidFill>
              </a:rPr>
              <a:t>| </a:t>
            </a:r>
            <a:r>
              <a:rPr lang="en-US" sz="3600" i="1" dirty="0">
                <a:solidFill>
                  <a:srgbClr val="333399"/>
                </a:solidFill>
              </a:rPr>
              <a:t>y </a:t>
            </a:r>
            <a:r>
              <a:rPr lang="en-US" sz="3600" dirty="0">
                <a:solidFill>
                  <a:srgbClr val="333399"/>
                </a:solidFill>
              </a:rPr>
              <a:t>ρ </a:t>
            </a:r>
            <a:r>
              <a:rPr lang="en-US" sz="3600" i="1" dirty="0">
                <a:solidFill>
                  <a:srgbClr val="333399"/>
                </a:solidFill>
              </a:rPr>
              <a:t>x</a:t>
            </a:r>
            <a:r>
              <a:rPr lang="en-US" sz="3600" dirty="0">
                <a:solidFill>
                  <a:srgbClr val="333399"/>
                </a:solidFill>
              </a:rPr>
              <a:t>} </a:t>
            </a:r>
            <a:r>
              <a:rPr lang="en-US" sz="3600" dirty="0" err="1">
                <a:solidFill>
                  <a:srgbClr val="333399"/>
                </a:solidFill>
              </a:rPr>
              <a:t>disebut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kelas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ekivalen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dari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i="1" dirty="0">
                <a:solidFill>
                  <a:srgbClr val="333399"/>
                </a:solidFill>
              </a:rPr>
              <a:t>x </a:t>
            </a:r>
            <a:r>
              <a:rPr lang="en-US" sz="3600" dirty="0" err="1">
                <a:solidFill>
                  <a:srgbClr val="333399"/>
                </a:solidFill>
              </a:rPr>
              <a:t>terhadap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relasi</a:t>
            </a:r>
            <a:r>
              <a:rPr lang="en-US" sz="3600" dirty="0">
                <a:solidFill>
                  <a:srgbClr val="333399"/>
                </a:solidFill>
              </a:rPr>
              <a:t> ρ. </a:t>
            </a:r>
          </a:p>
          <a:p>
            <a:pPr>
              <a:buFont typeface="Wingdings" charset="2"/>
              <a:buNone/>
            </a:pPr>
            <a:r>
              <a:rPr lang="en-US" sz="3600" dirty="0">
                <a:solidFill>
                  <a:srgbClr val="333399"/>
                </a:solidFill>
              </a:rPr>
              <a:t>	[</a:t>
            </a:r>
            <a:r>
              <a:rPr lang="en-US" sz="3600" i="1" dirty="0">
                <a:solidFill>
                  <a:srgbClr val="333399"/>
                </a:solidFill>
              </a:rPr>
              <a:t>x</a:t>
            </a:r>
            <a:r>
              <a:rPr lang="en-US" sz="3600" dirty="0">
                <a:solidFill>
                  <a:srgbClr val="333399"/>
                </a:solidFill>
              </a:rPr>
              <a:t>]</a:t>
            </a:r>
            <a:r>
              <a:rPr lang="en-US" sz="3600" baseline="-25000" dirty="0">
                <a:solidFill>
                  <a:srgbClr val="333399"/>
                </a:solidFill>
              </a:rPr>
              <a:t>ρ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sering</a:t>
            </a:r>
            <a:r>
              <a:rPr lang="en-US" sz="3600" dirty="0">
                <a:solidFill>
                  <a:srgbClr val="333399"/>
                </a:solidFill>
              </a:rPr>
              <a:t> pula </a:t>
            </a:r>
            <a:r>
              <a:rPr lang="en-US" sz="3600" dirty="0" err="1">
                <a:solidFill>
                  <a:srgbClr val="333399"/>
                </a:solidFill>
              </a:rPr>
              <a:t>ditulis</a:t>
            </a:r>
            <a:r>
              <a:rPr lang="en-US" sz="3600" dirty="0">
                <a:solidFill>
                  <a:srgbClr val="333399"/>
                </a:solidFill>
              </a:rPr>
              <a:t> </a:t>
            </a:r>
            <a:r>
              <a:rPr lang="en-US" sz="3600" dirty="0" err="1">
                <a:solidFill>
                  <a:srgbClr val="333399"/>
                </a:solidFill>
              </a:rPr>
              <a:t>sebagai</a:t>
            </a:r>
            <a:r>
              <a:rPr lang="en-US" sz="3600" dirty="0">
                <a:solidFill>
                  <a:srgbClr val="333399"/>
                </a:solidFill>
              </a:rPr>
              <a:t> [</a:t>
            </a:r>
            <a:r>
              <a:rPr lang="en-US" sz="3600" i="1" dirty="0">
                <a:solidFill>
                  <a:srgbClr val="333399"/>
                </a:solidFill>
              </a:rPr>
              <a:t>x</a:t>
            </a:r>
            <a:r>
              <a:rPr lang="en-US" sz="3600" dirty="0">
                <a:solidFill>
                  <a:srgbClr val="333399"/>
                </a:solidFill>
              </a:rPr>
              <a:t>] </a:t>
            </a:r>
            <a:r>
              <a:rPr lang="en-US" sz="3600" dirty="0" err="1">
                <a:solidFill>
                  <a:srgbClr val="333399"/>
                </a:solidFill>
              </a:rPr>
              <a:t>saja</a:t>
            </a:r>
            <a:r>
              <a:rPr lang="en-US" sz="3600" dirty="0">
                <a:solidFill>
                  <a:srgbClr val="333399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Kelas Ekivalen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dirty="0"/>
              <a:t>	</a:t>
            </a:r>
            <a:r>
              <a:rPr lang="en-US" b="1" i="1" dirty="0"/>
              <a:t>S </a:t>
            </a:r>
            <a:r>
              <a:rPr lang="en-US" b="1" dirty="0"/>
              <a:t>= {1, 2, 3, 4, 5, 6, 7, 8, 9, 10} 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b="1" dirty="0"/>
              <a:t>	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relasi</a:t>
            </a:r>
            <a:r>
              <a:rPr lang="en-US" b="1" dirty="0"/>
              <a:t> ρ = {(</a:t>
            </a:r>
            <a:r>
              <a:rPr lang="en-US" b="1" i="1" dirty="0"/>
              <a:t>x</a:t>
            </a:r>
            <a:r>
              <a:rPr lang="en-US" b="1" dirty="0"/>
              <a:t>, </a:t>
            </a:r>
            <a:r>
              <a:rPr lang="en-US" b="1" i="1" dirty="0"/>
              <a:t>y</a:t>
            </a:r>
            <a:r>
              <a:rPr lang="en-US" b="1" dirty="0"/>
              <a:t>) | </a:t>
            </a:r>
            <a:r>
              <a:rPr lang="en-US" b="1" i="1" dirty="0"/>
              <a:t>x </a:t>
            </a:r>
            <a:r>
              <a:rPr lang="en-US" b="1" dirty="0"/>
              <a:t>= </a:t>
            </a:r>
            <a:r>
              <a:rPr lang="en-US" b="1" i="1" dirty="0"/>
              <a:t>y </a:t>
            </a:r>
            <a:r>
              <a:rPr lang="en-US" b="1" dirty="0"/>
              <a:t>(</a:t>
            </a:r>
            <a:r>
              <a:rPr lang="en-US" b="1" i="1" dirty="0"/>
              <a:t>mod </a:t>
            </a:r>
            <a:r>
              <a:rPr lang="en-US" b="1" dirty="0"/>
              <a:t>3)}, </a:t>
            </a:r>
            <a:r>
              <a:rPr lang="en-US" b="1" dirty="0" err="1"/>
              <a:t>atau</a:t>
            </a:r>
            <a:endParaRPr lang="en-US" b="1" dirty="0"/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b="1" dirty="0"/>
              <a:t>	ρ = </a:t>
            </a:r>
            <a:r>
              <a:rPr lang="en-US" sz="2400" dirty="0"/>
              <a:t>{</a:t>
            </a:r>
            <a:r>
              <a:rPr lang="en-US" sz="2400" dirty="0">
                <a:solidFill>
                  <a:srgbClr val="0000CC"/>
                </a:solidFill>
              </a:rPr>
              <a:t>(1, 1)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(1, 4)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(1, 7)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(1, 10)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FF00"/>
                </a:solidFill>
              </a:rPr>
              <a:t>(2, 2), (2, 5), (2, 8), </a:t>
            </a:r>
            <a:r>
              <a:rPr lang="en-US" sz="2400" dirty="0" smtClean="0"/>
              <a:t>(</a:t>
            </a:r>
            <a:r>
              <a:rPr lang="en-US" sz="2400" dirty="0"/>
              <a:t>3, 3), (3, 6), (3, 9), </a:t>
            </a:r>
            <a:r>
              <a:rPr lang="en-US" sz="2400" dirty="0">
                <a:solidFill>
                  <a:srgbClr val="0000CC"/>
                </a:solidFill>
              </a:rPr>
              <a:t>(4, 1)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(4, 4)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(4, 7)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(4, 10)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FF00"/>
                </a:solidFill>
              </a:rPr>
              <a:t>(5, 2),   (5, 5), (5, 8)</a:t>
            </a:r>
            <a:r>
              <a:rPr lang="en-US" sz="2400" dirty="0"/>
              <a:t>, (6, 3), (6, 6), (6, 9), </a:t>
            </a:r>
            <a:r>
              <a:rPr lang="en-US" sz="2400" dirty="0">
                <a:solidFill>
                  <a:srgbClr val="0000CC"/>
                </a:solidFill>
              </a:rPr>
              <a:t>(7, 1)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(7, 4), (7, 7),   </a:t>
            </a:r>
            <a:r>
              <a:rPr lang="en-US" sz="2400" dirty="0" smtClean="0">
                <a:solidFill>
                  <a:srgbClr val="0000CC"/>
                </a:solidFill>
              </a:rPr>
              <a:t>(</a:t>
            </a:r>
            <a:r>
              <a:rPr lang="en-US" sz="2400" dirty="0">
                <a:solidFill>
                  <a:srgbClr val="0000CC"/>
                </a:solidFill>
              </a:rPr>
              <a:t>7, 10)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FF00"/>
                </a:solidFill>
              </a:rPr>
              <a:t>(8, 2), (8, 5), (8, 8)</a:t>
            </a:r>
            <a:r>
              <a:rPr lang="en-US" sz="2400" dirty="0"/>
              <a:t>, (9, 3), (9, 6), (9, 9), </a:t>
            </a:r>
            <a:r>
              <a:rPr lang="en-US" sz="2400" dirty="0">
                <a:solidFill>
                  <a:srgbClr val="0000CC"/>
                </a:solidFill>
              </a:rPr>
              <a:t>(10, 1), (10,4), (10,7), (10,10)</a:t>
            </a:r>
            <a:r>
              <a:rPr lang="en-US" sz="2400" dirty="0"/>
              <a:t>} 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anggota-anggota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dikelompokkan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,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keterlibatan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yang </a:t>
            </a:r>
            <a:r>
              <a:rPr lang="en-US" sz="2400" dirty="0" err="1"/>
              <a:t>berelasi</a:t>
            </a:r>
            <a:r>
              <a:rPr lang="en-US" sz="2400" dirty="0"/>
              <a:t>. </a:t>
            </a:r>
          </a:p>
          <a:p>
            <a:pPr>
              <a:lnSpc>
                <a:spcPct val="80000"/>
              </a:lnSpc>
            </a:pP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kelas-kelas</a:t>
            </a:r>
            <a:r>
              <a:rPr lang="en-US" sz="2400" dirty="0"/>
              <a:t> </a:t>
            </a:r>
            <a:r>
              <a:rPr lang="en-US" sz="2400" dirty="0" err="1"/>
              <a:t>ekivalen</a:t>
            </a:r>
            <a:r>
              <a:rPr lang="en-US" sz="2400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: </a:t>
            </a:r>
            <a:endParaRPr lang="en-US" sz="2400" dirty="0"/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 b="1" i="1" dirty="0"/>
              <a:t>	S </a:t>
            </a:r>
            <a:r>
              <a:rPr lang="en-US" sz="2400" b="1" dirty="0"/>
              <a:t>= {1, 2, 3, 4, 5, 6, 7, 8, 9, 10} 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 b="1" dirty="0"/>
              <a:t>	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relasi</a:t>
            </a:r>
            <a:r>
              <a:rPr lang="en-US" sz="2400" b="1" dirty="0"/>
              <a:t> ρ = {(</a:t>
            </a:r>
            <a:r>
              <a:rPr lang="en-US" sz="2400" b="1" i="1" dirty="0"/>
              <a:t>x</a:t>
            </a:r>
            <a:r>
              <a:rPr lang="en-US" sz="2400" b="1" dirty="0"/>
              <a:t>, </a:t>
            </a:r>
            <a:r>
              <a:rPr lang="en-US" sz="2400" b="1" i="1" dirty="0"/>
              <a:t>y</a:t>
            </a:r>
            <a:r>
              <a:rPr lang="en-US" sz="2400" b="1" dirty="0"/>
              <a:t>) | </a:t>
            </a:r>
            <a:r>
              <a:rPr lang="en-US" sz="2400" b="1" i="1" dirty="0"/>
              <a:t>x </a:t>
            </a:r>
            <a:r>
              <a:rPr lang="en-US" sz="2400" b="1" dirty="0" smtClean="0"/>
              <a:t>= </a:t>
            </a:r>
            <a:r>
              <a:rPr lang="en-US" sz="2400" b="1" i="1" dirty="0"/>
              <a:t>y </a:t>
            </a:r>
            <a:r>
              <a:rPr lang="en-US" sz="2400" b="1" i="1" dirty="0" smtClean="0"/>
              <a:t>(mod </a:t>
            </a:r>
            <a:r>
              <a:rPr lang="en-US" sz="2400" b="1" dirty="0" smtClean="0"/>
              <a:t>3)}, </a:t>
            </a:r>
            <a:r>
              <a:rPr lang="en-US" sz="2400" b="1" dirty="0" err="1"/>
              <a:t>atau</a:t>
            </a:r>
            <a:endParaRPr lang="en-US" sz="2400" b="1" dirty="0"/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 b="1" dirty="0"/>
              <a:t>	</a:t>
            </a:r>
            <a:r>
              <a:rPr lang="en-US" b="1" dirty="0"/>
              <a:t>ρ = </a:t>
            </a:r>
            <a:r>
              <a:rPr lang="en-US" sz="2400" dirty="0"/>
              <a:t>{</a:t>
            </a:r>
            <a:r>
              <a:rPr lang="en-US" sz="2400" dirty="0">
                <a:solidFill>
                  <a:srgbClr val="0000CC"/>
                </a:solidFill>
              </a:rPr>
              <a:t>(1, 1)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(1, 4)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(1, 7)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(1, 10)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FF00"/>
                </a:solidFill>
              </a:rPr>
              <a:t>(2, 2), (2, 5), (2, 8),     </a:t>
            </a:r>
            <a:r>
              <a:rPr lang="en-US" sz="2400" dirty="0"/>
              <a:t>(3, 3), (3, 6), (3, 9), </a:t>
            </a:r>
            <a:r>
              <a:rPr lang="en-US" sz="2400" dirty="0">
                <a:solidFill>
                  <a:srgbClr val="0000CC"/>
                </a:solidFill>
              </a:rPr>
              <a:t>(4, 1)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(4, 4)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(4, 7)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(4, 10)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FF00"/>
                </a:solidFill>
              </a:rPr>
              <a:t>(5, 2),   (5, 5), (5, 8)</a:t>
            </a:r>
            <a:r>
              <a:rPr lang="en-US" sz="2400" dirty="0"/>
              <a:t>, (6, 3), (6, 6), (6, 9), </a:t>
            </a:r>
            <a:r>
              <a:rPr lang="en-US" sz="2400" dirty="0">
                <a:solidFill>
                  <a:srgbClr val="0000CC"/>
                </a:solidFill>
              </a:rPr>
              <a:t>(7, 1)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(7, 4), (7, 7),     (7, 10)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FF00"/>
                </a:solidFill>
              </a:rPr>
              <a:t>(8, 2), (8, 5), (8, 8)</a:t>
            </a:r>
            <a:r>
              <a:rPr lang="en-US" sz="2400" dirty="0"/>
              <a:t>, (9, 3), (9, 6), (9, 9), </a:t>
            </a:r>
            <a:r>
              <a:rPr lang="en-US" sz="2400" dirty="0">
                <a:solidFill>
                  <a:srgbClr val="0000CC"/>
                </a:solidFill>
              </a:rPr>
              <a:t>(10, 1), (10,4), (10,7), (10,10)</a:t>
            </a:r>
            <a:r>
              <a:rPr lang="en-US" sz="2400" dirty="0"/>
              <a:t>} 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 b="1" dirty="0" err="1"/>
              <a:t>Kelas-kelas</a:t>
            </a:r>
            <a:r>
              <a:rPr lang="en-US" sz="2400" b="1" dirty="0"/>
              <a:t> </a:t>
            </a:r>
            <a:r>
              <a:rPr lang="en-US" sz="2400" b="1" dirty="0" err="1"/>
              <a:t>ekivalen</a:t>
            </a:r>
            <a:r>
              <a:rPr lang="en-US" sz="2400" b="1" dirty="0"/>
              <a:t> yang </a:t>
            </a:r>
            <a:r>
              <a:rPr lang="en-US" sz="2400" b="1" dirty="0" err="1"/>
              <a:t>ada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: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[1] = [4] = [7] = [10] = {1, 4, 7, 10}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FF00"/>
                </a:solidFill>
              </a:rPr>
              <a:t>[2] = [5] = [8] = {2, 5, 8}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[3] = [6] = [9] = {3, 6, 9}.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Sebutkan kelas-kelas ekivalen yang ada pada relasi {(</a:t>
            </a:r>
            <a:r>
              <a:rPr lang="en-US" i="1"/>
              <a:t>x</a:t>
            </a:r>
            <a:r>
              <a:rPr lang="en-US"/>
              <a:t>, </a:t>
            </a:r>
            <a:r>
              <a:rPr lang="en-US" i="1"/>
              <a:t>y</a:t>
            </a:r>
            <a:r>
              <a:rPr lang="en-US"/>
              <a:t>)| </a:t>
            </a:r>
            <a:r>
              <a:rPr lang="en-US" i="1"/>
              <a:t>x </a:t>
            </a:r>
            <a:r>
              <a:rPr lang="en-US"/>
              <a:t>= </a:t>
            </a:r>
            <a:r>
              <a:rPr lang="en-US" i="1"/>
              <a:t>y </a:t>
            </a:r>
            <a:r>
              <a:rPr lang="en-US"/>
              <a:t>(</a:t>
            </a:r>
            <a:r>
              <a:rPr lang="en-US" i="1"/>
              <a:t>mod </a:t>
            </a:r>
            <a:r>
              <a:rPr lang="en-US"/>
              <a:t>2)} pada himpunan bilangan bulat. </a:t>
            </a:r>
          </a:p>
          <a:p>
            <a:r>
              <a:rPr lang="en-US"/>
              <a:t>Jawab:</a:t>
            </a:r>
          </a:p>
          <a:p>
            <a:pPr>
              <a:buFont typeface="Wingdings" charset="2"/>
              <a:buNone/>
            </a:pPr>
            <a:r>
              <a:rPr lang="en-US"/>
              <a:t>	[0] = {0, ±2, ±4, ±6, ±8, ...}, </a:t>
            </a:r>
          </a:p>
          <a:p>
            <a:pPr>
              <a:buFont typeface="Wingdings" charset="2"/>
              <a:buNone/>
            </a:pPr>
            <a:r>
              <a:rPr lang="en-US"/>
              <a:t>	[1] = {±1, ±3, ±5, ±7, ...} </a:t>
            </a:r>
          </a:p>
          <a:p>
            <a:endParaRPr lang="en-US"/>
          </a:p>
          <a:p>
            <a:endParaRPr lang="en-US" b="1"/>
          </a:p>
          <a:p>
            <a:endParaRPr lang="en-US" b="1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Teorema: </a:t>
            </a:r>
            <a:r>
              <a:rPr lang="en-US" b="1"/>
              <a:t>Jika ρ adalah sebuah relasi ekivalen pada sebuah himpunan </a:t>
            </a:r>
            <a:r>
              <a:rPr lang="en-US" b="1" i="1"/>
              <a:t>S</a:t>
            </a:r>
            <a:r>
              <a:rPr lang="en-US" b="1"/>
              <a:t>, </a:t>
            </a:r>
            <a:r>
              <a:rPr lang="en-US" b="1" i="1"/>
              <a:t>x </a:t>
            </a:r>
            <a:r>
              <a:rPr lang="en-US" b="1"/>
              <a:t>∈ </a:t>
            </a:r>
            <a:r>
              <a:rPr lang="en-US" b="1" i="1"/>
              <a:t>S </a:t>
            </a:r>
            <a:r>
              <a:rPr lang="en-US" b="1"/>
              <a:t>dan </a:t>
            </a:r>
            <a:r>
              <a:rPr lang="en-US" b="1" i="1"/>
              <a:t>y </a:t>
            </a:r>
            <a:r>
              <a:rPr lang="en-US" b="1"/>
              <a:t>∈ </a:t>
            </a:r>
            <a:r>
              <a:rPr lang="en-US" b="1" i="1"/>
              <a:t>S</a:t>
            </a:r>
            <a:r>
              <a:rPr lang="en-US" b="1"/>
              <a:t>, maka tiga pernyataan berikut setara: </a:t>
            </a:r>
          </a:p>
          <a:p>
            <a:pPr>
              <a:buFont typeface="Wingdings" charset="2"/>
              <a:buNone/>
            </a:pPr>
            <a:r>
              <a:rPr lang="en-US" b="1"/>
              <a:t>	(i) </a:t>
            </a:r>
            <a:r>
              <a:rPr lang="en-US" b="1" i="1"/>
              <a:t>x </a:t>
            </a:r>
            <a:r>
              <a:rPr lang="en-US" b="1"/>
              <a:t>ρ </a:t>
            </a:r>
            <a:r>
              <a:rPr lang="en-US" b="1" i="1"/>
              <a:t>y </a:t>
            </a:r>
          </a:p>
          <a:p>
            <a:pPr>
              <a:buFont typeface="Wingdings" charset="2"/>
              <a:buNone/>
            </a:pPr>
            <a:r>
              <a:rPr lang="en-US" b="1"/>
              <a:t>	(ii) [</a:t>
            </a:r>
            <a:r>
              <a:rPr lang="en-US" b="1" i="1"/>
              <a:t>x</a:t>
            </a:r>
            <a:r>
              <a:rPr lang="en-US" b="1"/>
              <a:t>] = [</a:t>
            </a:r>
            <a:r>
              <a:rPr lang="en-US" b="1" i="1"/>
              <a:t>y</a:t>
            </a:r>
            <a:r>
              <a:rPr lang="en-US" b="1"/>
              <a:t>] dan </a:t>
            </a:r>
          </a:p>
          <a:p>
            <a:pPr>
              <a:buFont typeface="Wingdings" charset="2"/>
              <a:buNone/>
            </a:pPr>
            <a:r>
              <a:rPr lang="en-US" b="1"/>
              <a:t>	(iii) [</a:t>
            </a:r>
            <a:r>
              <a:rPr lang="en-US" b="1" i="1"/>
              <a:t>x</a:t>
            </a:r>
            <a:r>
              <a:rPr lang="en-US" b="1"/>
              <a:t>] ∩ [</a:t>
            </a:r>
            <a:r>
              <a:rPr lang="en-US" b="1" i="1"/>
              <a:t>y</a:t>
            </a:r>
            <a:r>
              <a:rPr lang="en-US" b="1"/>
              <a:t>] ≠ φ. </a:t>
            </a:r>
          </a:p>
          <a:p>
            <a:endParaRPr lang="en-US" b="1"/>
          </a:p>
          <a:p>
            <a:pPr>
              <a:buFont typeface="Wingdings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Partisi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Kelas-kelas ekivalen yang dibangun oleh sebuah relasi ekivalen membentuk suatu </a:t>
            </a:r>
            <a:r>
              <a:rPr lang="en-US"/>
              <a:t>partisi </a:t>
            </a:r>
            <a:r>
              <a:rPr lang="en-US" i="1"/>
              <a:t>P </a:t>
            </a:r>
            <a:r>
              <a:rPr lang="en-US" b="1"/>
              <a:t>dari </a:t>
            </a:r>
            <a:r>
              <a:rPr lang="en-US" b="1" i="1"/>
              <a:t>S</a:t>
            </a:r>
            <a:r>
              <a:rPr lang="en-US" b="1"/>
              <a:t>, yaitu dapat dibagi-bagi menjadi himpunan-himpunan bagian, yaitu kelas-kelas ekivalen, yang saling lepas (</a:t>
            </a:r>
            <a:r>
              <a:rPr lang="en-US" b="1" i="1"/>
              <a:t>disjoint</a:t>
            </a:r>
            <a:r>
              <a:rPr lang="en-US" b="1"/>
              <a:t>) dan gabungan dari semua himpunan-himpunan bagian itu sama dengan </a:t>
            </a:r>
            <a:r>
              <a:rPr lang="en-US" b="1" i="1"/>
              <a:t>S</a:t>
            </a:r>
            <a:r>
              <a:rPr lang="en-US" b="1"/>
              <a:t>. </a:t>
            </a:r>
          </a:p>
          <a:p>
            <a:endParaRPr lang="en-US" b="1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Partisi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b="1"/>
              <a:t>Dari contoh sebelumnya: </a:t>
            </a:r>
          </a:p>
          <a:p>
            <a:pPr>
              <a:buFont typeface="Wingdings" charset="2"/>
              <a:buNone/>
            </a:pPr>
            <a:r>
              <a:rPr lang="en-US" sz="2400" b="1" i="1"/>
              <a:t>	S </a:t>
            </a:r>
            <a:r>
              <a:rPr lang="en-US" sz="2400" b="1"/>
              <a:t>= {1, 2, 3, 4, 5, 6, 7, 8, 9, 10} </a:t>
            </a:r>
          </a:p>
          <a:p>
            <a:pPr>
              <a:buFont typeface="Wingdings" charset="2"/>
              <a:buNone/>
            </a:pPr>
            <a:r>
              <a:rPr lang="en-US" sz="2400" b="1"/>
              <a:t>	dan relasi ρ = {(</a:t>
            </a:r>
            <a:r>
              <a:rPr lang="en-US" sz="2400" b="1" i="1"/>
              <a:t>x</a:t>
            </a:r>
            <a:r>
              <a:rPr lang="en-US" sz="2400" b="1"/>
              <a:t>, </a:t>
            </a:r>
            <a:r>
              <a:rPr lang="en-US" sz="2400" b="1" i="1"/>
              <a:t>y</a:t>
            </a:r>
            <a:r>
              <a:rPr lang="en-US" sz="2400" b="1"/>
              <a:t>) | </a:t>
            </a:r>
            <a:r>
              <a:rPr lang="en-US" sz="2400" b="1" i="1"/>
              <a:t>x </a:t>
            </a:r>
            <a:r>
              <a:rPr lang="en-US" sz="2400" b="1"/>
              <a:t>= </a:t>
            </a:r>
            <a:r>
              <a:rPr lang="en-US" sz="2400" b="1" i="1"/>
              <a:t>y </a:t>
            </a:r>
            <a:r>
              <a:rPr lang="en-US" sz="2400" b="1"/>
              <a:t>(</a:t>
            </a:r>
            <a:r>
              <a:rPr lang="en-US" sz="2400" b="1" i="1"/>
              <a:t>mod </a:t>
            </a:r>
            <a:r>
              <a:rPr lang="en-US" sz="2400" b="1"/>
              <a:t>3)}, atau</a:t>
            </a:r>
          </a:p>
          <a:p>
            <a:pPr>
              <a:buFont typeface="Wingdings" charset="2"/>
              <a:buNone/>
            </a:pPr>
            <a:r>
              <a:rPr lang="en-US" sz="2400" b="1"/>
              <a:t>	</a:t>
            </a:r>
            <a:r>
              <a:rPr lang="en-US" b="1"/>
              <a:t>ρ = </a:t>
            </a:r>
            <a:r>
              <a:rPr lang="en-US" sz="2400"/>
              <a:t>{</a:t>
            </a:r>
            <a:r>
              <a:rPr lang="en-US" sz="2400">
                <a:solidFill>
                  <a:srgbClr val="0000CC"/>
                </a:solidFill>
              </a:rPr>
              <a:t>(1, 1)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(1, 4)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(1, 7)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(1, 10)</a:t>
            </a:r>
            <a:r>
              <a:rPr lang="en-US" sz="2400"/>
              <a:t>, </a:t>
            </a:r>
            <a:r>
              <a:rPr lang="en-US" sz="2400">
                <a:solidFill>
                  <a:srgbClr val="00FF00"/>
                </a:solidFill>
              </a:rPr>
              <a:t>(2, 2), (2, 5), (2, 8),     </a:t>
            </a:r>
            <a:r>
              <a:rPr lang="en-US" sz="2400"/>
              <a:t>(3, 3), (3, 6), (3, 9), </a:t>
            </a:r>
            <a:r>
              <a:rPr lang="en-US" sz="2400">
                <a:solidFill>
                  <a:srgbClr val="0000CC"/>
                </a:solidFill>
              </a:rPr>
              <a:t>(4, 1)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(4, 4)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(4, 7)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(4, 10)</a:t>
            </a:r>
            <a:r>
              <a:rPr lang="en-US" sz="2400"/>
              <a:t>, </a:t>
            </a:r>
            <a:r>
              <a:rPr lang="en-US" sz="2400">
                <a:solidFill>
                  <a:srgbClr val="00FF00"/>
                </a:solidFill>
              </a:rPr>
              <a:t>(5, 2),   (5, 5), (5, 8)</a:t>
            </a:r>
            <a:r>
              <a:rPr lang="en-US" sz="2400"/>
              <a:t>, (6, 3), (6, 6), (6, 9), </a:t>
            </a:r>
            <a:r>
              <a:rPr lang="en-US" sz="2400">
                <a:solidFill>
                  <a:srgbClr val="0000CC"/>
                </a:solidFill>
              </a:rPr>
              <a:t>(7, 1)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(7, 4), (7, 7),     (7, 10)</a:t>
            </a:r>
            <a:r>
              <a:rPr lang="en-US" sz="2400"/>
              <a:t>, </a:t>
            </a:r>
            <a:r>
              <a:rPr lang="en-US" sz="2400">
                <a:solidFill>
                  <a:srgbClr val="00FF00"/>
                </a:solidFill>
              </a:rPr>
              <a:t>(8, 2), (8, 5), (8, 8)</a:t>
            </a:r>
            <a:r>
              <a:rPr lang="en-US" sz="2400"/>
              <a:t>, (9, 3), (9, 6), (9, 9), </a:t>
            </a:r>
            <a:r>
              <a:rPr lang="en-US" sz="2400">
                <a:solidFill>
                  <a:srgbClr val="0000CC"/>
                </a:solidFill>
              </a:rPr>
              <a:t>(10, 1), (10,4), (10,7), (10,10)</a:t>
            </a:r>
            <a:r>
              <a:rPr lang="en-US" sz="2400"/>
              <a:t>} </a:t>
            </a:r>
          </a:p>
          <a:p>
            <a:pPr>
              <a:buFont typeface="Wingdings" charset="2"/>
              <a:buNone/>
            </a:pPr>
            <a:endParaRPr lang="en-US" sz="2400"/>
          </a:p>
          <a:p>
            <a:pPr>
              <a:buFont typeface="Wingdings" charset="2"/>
              <a:buNone/>
            </a:pPr>
            <a:r>
              <a:rPr lang="en-US" sz="2400"/>
              <a:t>Didapatkan partisi P dari S = {{1,4,7,10}, {2,5,8}, {3,6,9}}</a:t>
            </a: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62138"/>
            <a:ext cx="8229600" cy="4268787"/>
          </a:xfrm>
        </p:spPr>
        <p:txBody>
          <a:bodyPr/>
          <a:lstStyle/>
          <a:p>
            <a:pPr marL="533400" indent="-533400"/>
            <a:r>
              <a:rPr lang="en-US"/>
              <a:t>Mahasiswa dapat menjelaskan pengertian relasi setara (relasi ekuivalen) dengan tepat, dan dapat menganalisa apakah suatu relasi termasuk relasi ekuivalen.</a:t>
            </a:r>
          </a:p>
          <a:p>
            <a:pPr marL="533400" indent="-533400"/>
            <a:endParaRPr lang="en-US"/>
          </a:p>
          <a:p>
            <a:pPr marL="533400" indent="-533400"/>
            <a:r>
              <a:rPr lang="en-US"/>
              <a:t>Apabila diberikan suatu relasi ekuivalen, mahasiswa dapat menjelaskan kelas-kelas ekuivalen yang ada pada relasi tersebut.</a:t>
            </a:r>
          </a:p>
          <a:p>
            <a:pPr marL="533400" indent="-533400"/>
            <a:endParaRPr lang="en-US"/>
          </a:p>
          <a:p>
            <a:pPr marL="533400" indent="-533400">
              <a:buFont typeface="Wingdings" charset="2"/>
              <a:buNone/>
            </a:pPr>
            <a:endParaRPr lang="en-US" sz="3000"/>
          </a:p>
          <a:p>
            <a:pPr marL="533400" indent="-533400" algn="just"/>
            <a:endParaRPr lang="en-US" sz="3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0" y="1628775"/>
            <a:ext cx="9144000" cy="2263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>
                  <a:alpha val="75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2286000" y="1557338"/>
            <a:ext cx="64055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Aft>
                <a:spcPct val="30000"/>
              </a:spcAft>
            </a:pPr>
            <a:r>
              <a:rPr lang="en-US" sz="5800">
                <a:solidFill>
                  <a:schemeClr val="tx2"/>
                </a:solidFill>
                <a:latin typeface="Garamond" pitchFamily="16" charset="0"/>
              </a:rPr>
              <a:t>Relasi Terurut</a:t>
            </a:r>
          </a:p>
        </p:txBody>
      </p:sp>
      <p:pic>
        <p:nvPicPr>
          <p:cNvPr id="128006" name="Picture 6" descr="emblem_cla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057400"/>
            <a:ext cx="1371600" cy="1371600"/>
          </a:xfrm>
          <a:prstGeom prst="rect">
            <a:avLst/>
          </a:prstGeom>
          <a:noFill/>
        </p:spPr>
      </p:pic>
      <p:sp>
        <p:nvSpPr>
          <p:cNvPr id="128007" name="Rectangle 7"/>
          <p:cNvSpPr>
            <a:spLocks noChangeArrowheads="1"/>
          </p:cNvSpPr>
          <p:nvPr/>
        </p:nvSpPr>
        <p:spPr bwMode="auto">
          <a:xfrm>
            <a:off x="3810000" y="6553200"/>
            <a:ext cx="533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1" hangingPunct="1"/>
            <a:endParaRPr lang="en-US" sz="9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827088" y="1268413"/>
            <a:ext cx="7446962" cy="414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63500" tIns="63500" rIns="63500" bIns="63500">
            <a:spAutoFit/>
          </a:bodyPr>
          <a:lstStyle/>
          <a:p>
            <a:r>
              <a:rPr lang="en-US" sz="4400">
                <a:solidFill>
                  <a:srgbClr val="252593"/>
                </a:solidFill>
                <a:latin typeface="Arial" charset="0"/>
              </a:rPr>
              <a:t>Suatu relasi ρ pada suatu himpunan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disebut </a:t>
            </a:r>
            <a:r>
              <a:rPr lang="en-US" sz="4400" b="1">
                <a:solidFill>
                  <a:srgbClr val="A50021"/>
                </a:solidFill>
                <a:latin typeface="Arial" charset="0"/>
              </a:rPr>
              <a:t>relasi terurut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atau </a:t>
            </a:r>
            <a:r>
              <a:rPr lang="en-US" sz="4400" b="1">
                <a:solidFill>
                  <a:srgbClr val="A50021"/>
                </a:solidFill>
                <a:latin typeface="Arial" charset="0"/>
              </a:rPr>
              <a:t>urutan parsiil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(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partial ordering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) pada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apabila ρ bersifat refleksif, antisimetri dan transitif. </a:t>
            </a:r>
            <a:endParaRPr lang="en-US" sz="9600" b="1">
              <a:solidFill>
                <a:srgbClr val="252593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3" grpId="0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457200" y="274638"/>
            <a:ext cx="82184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4400">
                <a:solidFill>
                  <a:schemeClr val="tx2"/>
                </a:solidFill>
                <a:latin typeface="Garamond" pitchFamily="16" charset="0"/>
              </a:rPr>
              <a:t>Relasi Terurut</a:t>
            </a:r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457200" y="1196975"/>
            <a:ext cx="821848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charset="2"/>
              <a:buChar char="p"/>
            </a:pPr>
            <a:r>
              <a:rPr lang="en-US" sz="2800" dirty="0" err="1"/>
              <a:t>Contoh</a:t>
            </a:r>
            <a:r>
              <a:rPr lang="en-US" sz="2800" dirty="0"/>
              <a:t>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charset="2"/>
              <a:buNone/>
            </a:pPr>
            <a:r>
              <a:rPr lang="en-US" sz="2800" i="1" dirty="0"/>
              <a:t>	S</a:t>
            </a:r>
            <a:r>
              <a:rPr lang="en-US" sz="2800" dirty="0"/>
              <a:t> = </a:t>
            </a:r>
            <a:r>
              <a:rPr lang="en-US" sz="2800" dirty="0" smtClean="0"/>
              <a:t>{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</a:t>
            </a:r>
            <a:r>
              <a:rPr lang="en-US" sz="2800" dirty="0" err="1" smtClean="0"/>
              <a:t>bulat</a:t>
            </a:r>
            <a:r>
              <a:rPr lang="en-US" sz="2800" dirty="0" smtClean="0"/>
              <a:t> </a:t>
            </a:r>
            <a:r>
              <a:rPr lang="en-US" sz="2800" dirty="0" err="1" smtClean="0"/>
              <a:t>positif</a:t>
            </a:r>
            <a:r>
              <a:rPr lang="en-US" sz="2800" dirty="0" smtClean="0"/>
              <a:t>}</a:t>
            </a:r>
            <a:endParaRPr lang="en-US" sz="2800" dirty="0"/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charset="2"/>
              <a:buNone/>
            </a:pPr>
            <a:r>
              <a:rPr lang="en-US" sz="2800" dirty="0"/>
              <a:t>	</a:t>
            </a:r>
            <a:r>
              <a:rPr lang="en-US" sz="2800" i="1" dirty="0"/>
              <a:t>R</a:t>
            </a:r>
            <a:r>
              <a:rPr lang="en-US" sz="2800" dirty="0"/>
              <a:t> = {(</a:t>
            </a:r>
            <a:r>
              <a:rPr lang="en-US" sz="2800" i="1" dirty="0" err="1"/>
              <a:t>a</a:t>
            </a:r>
            <a:r>
              <a:rPr lang="en-US" sz="2800" dirty="0" err="1"/>
              <a:t>,</a:t>
            </a:r>
            <a:r>
              <a:rPr lang="en-US" sz="2800" i="1" dirty="0" err="1"/>
              <a:t>b</a:t>
            </a:r>
            <a:r>
              <a:rPr lang="en-US" sz="2800" dirty="0"/>
              <a:t>) | </a:t>
            </a:r>
            <a:r>
              <a:rPr lang="en-US" sz="2800" dirty="0" smtClean="0"/>
              <a:t>a </a:t>
            </a:r>
            <a:r>
              <a:rPr lang="en-US" sz="2800" dirty="0" err="1" smtClean="0"/>
              <a:t>habis</a:t>
            </a:r>
            <a:r>
              <a:rPr lang="en-US" sz="2800" dirty="0" smtClean="0"/>
              <a:t> </a:t>
            </a:r>
            <a:r>
              <a:rPr lang="en-US" sz="2800" dirty="0" err="1" smtClean="0"/>
              <a:t>membagi</a:t>
            </a:r>
            <a:r>
              <a:rPr lang="en-US" sz="2800" dirty="0" smtClean="0"/>
              <a:t> </a:t>
            </a:r>
            <a:r>
              <a:rPr lang="en-US" sz="2800" i="1" dirty="0" smtClean="0"/>
              <a:t>b</a:t>
            </a:r>
            <a:r>
              <a:rPr lang="en-US" sz="2800" dirty="0"/>
              <a:t>}</a:t>
            </a:r>
          </a:p>
        </p:txBody>
      </p:sp>
      <p:sp>
        <p:nvSpPr>
          <p:cNvPr id="131078" name="Text Box 6"/>
          <p:cNvSpPr txBox="1">
            <a:spLocks noChangeArrowheads="1"/>
          </p:cNvSpPr>
          <p:nvPr/>
        </p:nvSpPr>
        <p:spPr bwMode="auto">
          <a:xfrm>
            <a:off x="3994720" y="3438525"/>
            <a:ext cx="649288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3994720" y="4276725"/>
            <a:ext cx="649288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3994720" y="5114925"/>
            <a:ext cx="649288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31081" name="Text Box 9"/>
          <p:cNvSpPr txBox="1">
            <a:spLocks noChangeArrowheads="1"/>
          </p:cNvSpPr>
          <p:nvPr/>
        </p:nvSpPr>
        <p:spPr bwMode="gray">
          <a:xfrm>
            <a:off x="539750" y="3438525"/>
            <a:ext cx="3384550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 dirty="0" err="1">
                <a:solidFill>
                  <a:schemeClr val="bg1"/>
                </a:solidFill>
                <a:latin typeface="Arial" charset="0"/>
              </a:rPr>
              <a:t>Apakah</a:t>
            </a:r>
            <a:r>
              <a:rPr lang="en-US" sz="22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200" b="1" i="1" dirty="0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 dirty="0" err="1">
                <a:solidFill>
                  <a:schemeClr val="bg1"/>
                </a:solidFill>
                <a:latin typeface="Arial" charset="0"/>
              </a:rPr>
              <a:t>refleksif</a:t>
            </a:r>
            <a:r>
              <a:rPr lang="en-US" sz="2200" b="1" dirty="0">
                <a:solidFill>
                  <a:schemeClr val="bg1"/>
                </a:solidFill>
                <a:latin typeface="Arial" charset="0"/>
              </a:rPr>
              <a:t>?</a:t>
            </a:r>
          </a:p>
        </p:txBody>
      </p:sp>
      <p:sp>
        <p:nvSpPr>
          <p:cNvPr id="131082" name="Text Box 10"/>
          <p:cNvSpPr txBox="1">
            <a:spLocks noChangeArrowheads="1"/>
          </p:cNvSpPr>
          <p:nvPr/>
        </p:nvSpPr>
        <p:spPr bwMode="gray">
          <a:xfrm>
            <a:off x="539750" y="4276725"/>
            <a:ext cx="3384550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Apakah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200" b="1" i="1" dirty="0" smtClean="0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antisimetri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1083" name="Text Box 11"/>
          <p:cNvSpPr txBox="1">
            <a:spLocks noChangeArrowheads="1"/>
          </p:cNvSpPr>
          <p:nvPr/>
        </p:nvSpPr>
        <p:spPr bwMode="gray">
          <a:xfrm>
            <a:off x="539750" y="5114925"/>
            <a:ext cx="3384550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transitif?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gray">
          <a:xfrm>
            <a:off x="4788024" y="3438525"/>
            <a:ext cx="3384550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Jika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a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membagi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habis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dirinya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sendiri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(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a,a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)</a:t>
            </a:r>
            <a:endParaRPr lang="en-US" sz="2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gray">
          <a:xfrm>
            <a:off x="4810619" y="4293177"/>
            <a:ext cx="3384550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Jika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a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membagi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habis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b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belum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tentu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Arial" charset="0"/>
              </a:rPr>
              <a:t>sebaliknya</a:t>
            </a:r>
            <a:r>
              <a:rPr lang="en-US" sz="2200" b="1" dirty="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2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gray">
          <a:xfrm>
            <a:off x="4788024" y="5157192"/>
            <a:ext cx="3384550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Jika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a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membagi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habis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b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dan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b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membagi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habis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c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maka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a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membagi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habis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c</a:t>
            </a:r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8" grpId="0" animBg="1"/>
      <p:bldP spid="131079" grpId="0" animBg="1"/>
      <p:bldP spid="131080" grpId="0" animBg="1"/>
      <p:bldP spid="131081" grpId="0" animBg="1"/>
      <p:bldP spid="131082" grpId="0" animBg="1"/>
      <p:bldP spid="131083" grpId="0" animBg="1"/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</a:t>
            </a:r>
          </a:p>
        </p:txBody>
      </p:sp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827088" y="1268413"/>
            <a:ext cx="7446962" cy="3476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63500" tIns="63500" rIns="63500" bIns="63500">
            <a:spAutoFit/>
          </a:bodyPr>
          <a:lstStyle/>
          <a:p>
            <a:r>
              <a:rPr lang="en-US" sz="4400">
                <a:solidFill>
                  <a:srgbClr val="252593"/>
                </a:solidFill>
                <a:latin typeface="Arial" charset="0"/>
              </a:rPr>
              <a:t>Pasangan berurutan </a:t>
            </a:r>
            <a:r>
              <a:rPr lang="en-US" sz="4400">
                <a:solidFill>
                  <a:srgbClr val="252593"/>
                </a:solidFill>
                <a:latin typeface="Times New Roman" pitchFamily="16" charset="0"/>
              </a:rPr>
              <a:t>&lt;</a:t>
            </a:r>
            <a:r>
              <a:rPr lang="en-US" sz="4400" i="1">
                <a:solidFill>
                  <a:srgbClr val="252593"/>
                </a:solidFill>
                <a:latin typeface="Times New Roman" pitchFamily="16" charset="0"/>
              </a:rPr>
              <a:t>S</a:t>
            </a:r>
            <a:r>
              <a:rPr lang="en-US" sz="4400">
                <a:solidFill>
                  <a:srgbClr val="252593"/>
                </a:solidFill>
                <a:latin typeface="Times New Roman" pitchFamily="16" charset="0"/>
              </a:rPr>
              <a:t>,</a:t>
            </a:r>
            <a:r>
              <a:rPr lang="en-US" sz="4400">
                <a:solidFill>
                  <a:srgbClr val="252593"/>
                </a:solidFill>
                <a:latin typeface="Times New Roman" pitchFamily="16" charset="0"/>
                <a:sym typeface="Symbol" pitchFamily="16" charset="2"/>
              </a:rPr>
              <a:t>&gt;</a:t>
            </a:r>
            <a:r>
              <a:rPr lang="en-US">
                <a:solidFill>
                  <a:srgbClr val="252593"/>
                </a:solidFill>
                <a:latin typeface="Times New Roman" pitchFamily="16" charset="0"/>
                <a:sym typeface="Symbol" pitchFamily="16" charset="2"/>
              </a:rPr>
              <a:t>,</a:t>
            </a:r>
            <a:r>
              <a:rPr lang="en-US" i="1">
                <a:latin typeface="Times New Roman" pitchFamily="16" charset="0"/>
                <a:sym typeface="Symbol" pitchFamily="16" charset="2"/>
              </a:rPr>
              <a:t>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dimana </a:t>
            </a:r>
            <a:r>
              <a:rPr lang="en-US" sz="4400">
                <a:solidFill>
                  <a:srgbClr val="252593"/>
                </a:solidFill>
                <a:latin typeface="Arial" charset="0"/>
                <a:sym typeface="Symbol" pitchFamily="16" charset="2"/>
              </a:rPr>
              <a:t> merupakan relasi terurut pada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himpunan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 disebut </a:t>
            </a:r>
            <a:r>
              <a:rPr lang="en-US" sz="4400">
                <a:solidFill>
                  <a:srgbClr val="990000"/>
                </a:solidFill>
                <a:latin typeface="Arial" charset="0"/>
              </a:rPr>
              <a:t>poset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(p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artially ordered set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poset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“x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y”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A = {1,2,3,4,6}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poset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456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Jawab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Daftarkan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R yang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endParaRPr lang="en-US" dirty="0" smtClean="0"/>
          </a:p>
          <a:p>
            <a:r>
              <a:rPr lang="en-US" dirty="0" smtClean="0"/>
              <a:t>R={(1,1),(1,2),(1,3),(1,4),(1,6),(2,2),(2,4),(2,6),(3,3),(3,6),(4,4),(6,6)}</a:t>
            </a:r>
          </a:p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selidiki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refleksif</a:t>
            </a:r>
            <a:r>
              <a:rPr lang="en-US" dirty="0" smtClean="0"/>
              <a:t>, </a:t>
            </a:r>
            <a:r>
              <a:rPr lang="en-US" dirty="0" err="1" smtClean="0"/>
              <a:t>antisimetri</a:t>
            </a:r>
            <a:r>
              <a:rPr lang="en-US" dirty="0" smtClean="0"/>
              <a:t>, </a:t>
            </a:r>
            <a:r>
              <a:rPr lang="en-US" dirty="0" err="1" smtClean="0"/>
              <a:t>transitif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49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Refleksif</a:t>
            </a:r>
            <a:r>
              <a:rPr lang="en-US" dirty="0" smtClean="0"/>
              <a:t> = (1,1),(2,2),(3,3),(4,4),(6,6)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Antisimetri</a:t>
            </a:r>
            <a:r>
              <a:rPr lang="en-US" dirty="0" smtClean="0"/>
              <a:t> = (</a:t>
            </a:r>
            <a:r>
              <a:rPr lang="en-US" dirty="0" err="1" smtClean="0"/>
              <a:t>a,b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(</a:t>
            </a:r>
            <a:r>
              <a:rPr lang="en-US" dirty="0" err="1" smtClean="0"/>
              <a:t>b,a</a:t>
            </a:r>
            <a:r>
              <a:rPr lang="en-US" dirty="0" smtClean="0"/>
              <a:t>) </a:t>
            </a:r>
            <a:r>
              <a:rPr lang="en-US" dirty="0" err="1" smtClean="0"/>
              <a:t>berakibat</a:t>
            </a:r>
            <a:r>
              <a:rPr lang="en-US" dirty="0" smtClean="0"/>
              <a:t> a=b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a≠ b </a:t>
            </a:r>
            <a:r>
              <a:rPr lang="en-US" dirty="0" err="1" smtClean="0"/>
              <a:t>berlaku</a:t>
            </a:r>
            <a:r>
              <a:rPr lang="en-US" dirty="0" smtClean="0"/>
              <a:t> (</a:t>
            </a:r>
            <a:r>
              <a:rPr lang="en-US" dirty="0" err="1" smtClean="0"/>
              <a:t>a,b</a:t>
            </a:r>
            <a:r>
              <a:rPr lang="en-US" dirty="0" smtClean="0"/>
              <a:t>) </a:t>
            </a:r>
            <a:r>
              <a:rPr lang="en-US" dirty="0" err="1" smtClean="0"/>
              <a:t>tetapi</a:t>
            </a:r>
            <a:r>
              <a:rPr lang="en-US" dirty="0" smtClean="0"/>
              <a:t> (</a:t>
            </a:r>
            <a:r>
              <a:rPr lang="en-US" dirty="0" err="1" smtClean="0"/>
              <a:t>b,a</a:t>
            </a:r>
            <a:r>
              <a:rPr lang="en-US" dirty="0" smtClean="0"/>
              <a:t>)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R.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dicek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antisimetri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Transitif</a:t>
            </a:r>
            <a:r>
              <a:rPr lang="en-US" dirty="0" smtClean="0"/>
              <a:t> =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r>
              <a:rPr lang="en-US" dirty="0" smtClean="0"/>
              <a:t> </a:t>
            </a:r>
            <a:r>
              <a:rPr lang="en-US" dirty="0" err="1" smtClean="0"/>
              <a:t>silakan</a:t>
            </a:r>
            <a:r>
              <a:rPr lang="en-US" dirty="0" smtClean="0"/>
              <a:t> </a:t>
            </a:r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Kesimpulannya</a:t>
            </a:r>
            <a:r>
              <a:rPr lang="en-US" dirty="0" smtClean="0"/>
              <a:t> R = </a:t>
            </a:r>
            <a:r>
              <a:rPr lang="en-US" dirty="0" err="1" smtClean="0"/>
              <a:t>poset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3616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Diagram Hasse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Diagram Hasse dapat digunakan untuk menggambarkan poset jika himpunan pembentuknya berhingga.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9" name="Line 13"/>
          <p:cNvSpPr>
            <a:spLocks noChangeShapeType="1"/>
          </p:cNvSpPr>
          <p:nvPr/>
        </p:nvSpPr>
        <p:spPr bwMode="auto">
          <a:xfrm rot="3552363">
            <a:off x="5077619" y="3645694"/>
            <a:ext cx="287337" cy="574675"/>
          </a:xfrm>
          <a:prstGeom prst="line">
            <a:avLst/>
          </a:prstGeom>
          <a:noFill/>
          <a:ln w="76200">
            <a:solidFill>
              <a:srgbClr val="0099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37227" name="Line 11"/>
          <p:cNvSpPr>
            <a:spLocks noChangeShapeType="1"/>
          </p:cNvSpPr>
          <p:nvPr/>
        </p:nvSpPr>
        <p:spPr bwMode="auto">
          <a:xfrm>
            <a:off x="4429125" y="3646488"/>
            <a:ext cx="287338" cy="574675"/>
          </a:xfrm>
          <a:prstGeom prst="line">
            <a:avLst/>
          </a:prstGeom>
          <a:noFill/>
          <a:ln w="76200">
            <a:solidFill>
              <a:srgbClr val="0099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37218" name="Line 2"/>
          <p:cNvSpPr>
            <a:spLocks noChangeShapeType="1"/>
          </p:cNvSpPr>
          <p:nvPr/>
        </p:nvSpPr>
        <p:spPr bwMode="auto">
          <a:xfrm rot="3552363">
            <a:off x="3925094" y="4914106"/>
            <a:ext cx="287338" cy="574675"/>
          </a:xfrm>
          <a:prstGeom prst="line">
            <a:avLst/>
          </a:prstGeom>
          <a:noFill/>
          <a:ln w="76200">
            <a:solidFill>
              <a:srgbClr val="0099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37219" name="Line 3"/>
          <p:cNvSpPr>
            <a:spLocks noChangeShapeType="1"/>
          </p:cNvSpPr>
          <p:nvPr/>
        </p:nvSpPr>
        <p:spPr bwMode="auto">
          <a:xfrm>
            <a:off x="2771775" y="4941888"/>
            <a:ext cx="287338" cy="574675"/>
          </a:xfrm>
          <a:prstGeom prst="line">
            <a:avLst/>
          </a:prstGeom>
          <a:noFill/>
          <a:ln w="76200">
            <a:solidFill>
              <a:srgbClr val="0099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Diagram Hasse</a:t>
            </a:r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Contoh: Diagram Hasse untuk relasi prasyarat pada himpunan beberapa mata ajar di Fakultas Ilmu Komputer</a:t>
            </a:r>
          </a:p>
        </p:txBody>
      </p:sp>
      <p:sp>
        <p:nvSpPr>
          <p:cNvPr id="137222" name="Rectangle 6"/>
          <p:cNvSpPr>
            <a:spLocks noChangeArrowheads="1"/>
          </p:cNvSpPr>
          <p:nvPr/>
        </p:nvSpPr>
        <p:spPr bwMode="gray">
          <a:xfrm>
            <a:off x="3995738" y="4332288"/>
            <a:ext cx="1371600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Struktur</a:t>
            </a:r>
            <a:r>
              <a:rPr lang="en-US" sz="1400" b="1" dirty="0">
                <a:solidFill>
                  <a:srgbClr val="FFFF00"/>
                </a:solidFill>
                <a:latin typeface="Arial" charset="0"/>
              </a:rPr>
              <a:t> Data</a:t>
            </a:r>
          </a:p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rgbClr val="FFFF00"/>
                </a:solidFill>
                <a:latin typeface="Arial" charset="0"/>
              </a:rPr>
              <a:t>&amp; </a:t>
            </a: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Algoritma</a:t>
            </a:r>
            <a:endParaRPr lang="en-US" sz="1400" b="1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37223" name="Rectangle 7"/>
          <p:cNvSpPr>
            <a:spLocks noChangeArrowheads="1"/>
          </p:cNvSpPr>
          <p:nvPr/>
        </p:nvSpPr>
        <p:spPr bwMode="gray">
          <a:xfrm>
            <a:off x="1692275" y="4332288"/>
            <a:ext cx="1738313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Pemrograman</a:t>
            </a:r>
            <a:endParaRPr lang="en-US" sz="1400" b="1" dirty="0">
              <a:solidFill>
                <a:srgbClr val="FFFF00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Berorientasi</a:t>
            </a:r>
            <a:r>
              <a:rPr lang="en-US" sz="1400" b="1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Obyek</a:t>
            </a:r>
            <a:endParaRPr lang="en-US" sz="1400" b="1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37224" name="Rectangle 8"/>
          <p:cNvSpPr>
            <a:spLocks noChangeArrowheads="1"/>
          </p:cNvSpPr>
          <p:nvPr/>
        </p:nvSpPr>
        <p:spPr bwMode="gray">
          <a:xfrm>
            <a:off x="2700338" y="5589588"/>
            <a:ext cx="1371600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Dasar-Dasar</a:t>
            </a:r>
            <a:endParaRPr lang="en-US" sz="1400" b="1" dirty="0">
              <a:solidFill>
                <a:srgbClr val="FFFF00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Pemrograman</a:t>
            </a:r>
            <a:endParaRPr lang="en-US" sz="1400" b="1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37225" name="Rectangle 9"/>
          <p:cNvSpPr>
            <a:spLocks noChangeArrowheads="1"/>
          </p:cNvSpPr>
          <p:nvPr/>
        </p:nvSpPr>
        <p:spPr bwMode="gray">
          <a:xfrm>
            <a:off x="3132138" y="3035300"/>
            <a:ext cx="1731962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Disain</a:t>
            </a:r>
            <a:r>
              <a:rPr lang="en-US" sz="1400" b="1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dan</a:t>
            </a:r>
            <a:r>
              <a:rPr lang="en-US" sz="1400" b="1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Analisis</a:t>
            </a:r>
            <a:endParaRPr lang="en-US" sz="1400" b="1" dirty="0">
              <a:solidFill>
                <a:srgbClr val="FFFF00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1" dirty="0" err="1">
                <a:solidFill>
                  <a:srgbClr val="FFFF00"/>
                </a:solidFill>
                <a:latin typeface="Arial" charset="0"/>
              </a:rPr>
              <a:t>Algoritma</a:t>
            </a:r>
            <a:endParaRPr lang="en-US" sz="1400" b="1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37226" name="Rectangle 10"/>
          <p:cNvSpPr>
            <a:spLocks noChangeArrowheads="1"/>
          </p:cNvSpPr>
          <p:nvPr/>
        </p:nvSpPr>
        <p:spPr bwMode="gray">
          <a:xfrm>
            <a:off x="5219700" y="3068638"/>
            <a:ext cx="1371600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rgbClr val="FFFF00"/>
                </a:solidFill>
                <a:latin typeface="Arial" charset="0"/>
              </a:rPr>
              <a:t>Internet </a:t>
            </a:r>
          </a:p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rgbClr val="FFFF00"/>
                </a:solidFill>
                <a:latin typeface="Arial" charset="0"/>
              </a:rPr>
              <a:t>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9" grpId="0" animBg="1"/>
      <p:bldP spid="137227" grpId="0" animBg="1"/>
      <p:bldP spid="137218" grpId="0" animBg="1"/>
      <p:bldP spid="137219" grpId="0" animBg="1"/>
      <p:bldP spid="137222" grpId="0" animBg="1" autoUpdateAnimBg="0"/>
      <p:bldP spid="137223" grpId="0" animBg="1" autoUpdateAnimBg="0"/>
      <p:bldP spid="137224" grpId="0" animBg="1" autoUpdateAnimBg="0"/>
      <p:bldP spid="137225" grpId="0" animBg="1" autoUpdateAnimBg="0"/>
      <p:bldP spid="137226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Aturan Pembentukan Diagram Hasse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Digram</a:t>
            </a:r>
            <a:r>
              <a:rPr lang="en-US" dirty="0"/>
              <a:t> </a:t>
            </a:r>
            <a:r>
              <a:rPr lang="en-US" dirty="0" err="1"/>
              <a:t>Hasse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poset</a:t>
            </a:r>
            <a:r>
              <a:rPr lang="en-US" dirty="0"/>
              <a:t> &lt; </a:t>
            </a:r>
            <a:r>
              <a:rPr lang="en-US" i="1" dirty="0"/>
              <a:t>S</a:t>
            </a:r>
            <a:r>
              <a:rPr lang="en-US" dirty="0"/>
              <a:t>, =≺ &gt;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lvl="1">
              <a:lnSpc>
                <a:spcPct val="90000"/>
              </a:lnSpc>
            </a:pP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S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terletak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level </a:t>
            </a:r>
            <a:r>
              <a:rPr lang="en-US" sz="2800" dirty="0" err="1"/>
              <a:t>tertentu</a:t>
            </a:r>
            <a:r>
              <a:rPr lang="en-US" sz="2800" dirty="0"/>
              <a:t>. </a:t>
            </a:r>
          </a:p>
          <a:p>
            <a:pPr lvl="1">
              <a:lnSpc>
                <a:spcPct val="90000"/>
              </a:lnSpc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/>
              <a:t>=&lt; </a:t>
            </a:r>
            <a:r>
              <a:rPr lang="en-US" sz="2800" i="1" dirty="0"/>
              <a:t>y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/>
              <a:t>≠ </a:t>
            </a:r>
            <a:r>
              <a:rPr lang="en-US" sz="2800" i="1" dirty="0"/>
              <a:t>y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 err="1"/>
              <a:t>berada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level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rendah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level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 smtClean="0"/>
              <a:t>. 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/>
              <a:t>=&lt; </a:t>
            </a:r>
            <a:r>
              <a:rPr lang="en-US" sz="2800" i="1" dirty="0"/>
              <a:t>y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i="1" dirty="0"/>
              <a:t>z </a:t>
            </a:r>
            <a:r>
              <a:rPr lang="en-US" sz="2800" dirty="0"/>
              <a:t>∈ </a:t>
            </a:r>
            <a:r>
              <a:rPr lang="en-US" sz="2800" i="1" dirty="0"/>
              <a:t>S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berlaku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/>
              <a:t>=&lt; </a:t>
            </a:r>
            <a:r>
              <a:rPr lang="en-US" sz="2800" i="1" dirty="0"/>
              <a:t>z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z </a:t>
            </a:r>
            <a:r>
              <a:rPr lang="en-US" sz="2800" dirty="0"/>
              <a:t>=&lt; </a:t>
            </a:r>
            <a:r>
              <a:rPr lang="en-US" sz="2800" i="1" dirty="0"/>
              <a:t>y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ditarik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garis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. </a:t>
            </a:r>
          </a:p>
          <a:p>
            <a:pPr>
              <a:lnSpc>
                <a:spcPct val="90000"/>
              </a:lnSpc>
            </a:pPr>
            <a:endParaRPr lang="en-US" sz="3200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sz="2400"/>
              <a:t>Mahasiswa dapat menjelaskan pengertian relasi terurut (baik total maupun parsial) dan dapat menganalisa apakah suatu relasi termasuk relasi terurut. Dan jika diberikan himpunan terurut parsial (partially ordered set / poset), mahasiswa mampu menggambarkannya dalam diagram Hasse.</a:t>
            </a:r>
          </a:p>
          <a:p>
            <a:pPr marL="533400" indent="-533400"/>
            <a:r>
              <a:rPr lang="en-US" sz="2400"/>
              <a:t>Apabila diberikan suatu poset, mahasiswa mampu menentukan elemen minimal, elemen maksimal, elemen terkecil, elemen terbesar, batas bawah, batas bawah terbesar, batas atas dan batas atas terkecil dari poset tersebut. </a:t>
            </a:r>
          </a:p>
          <a:p>
            <a:pPr marL="533400" indent="-533400" algn="just"/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Poset &lt;</a:t>
            </a:r>
            <a:r>
              <a:rPr lang="en-US" sz="2000" b="1" i="1"/>
              <a:t>S</a:t>
            </a:r>
            <a:r>
              <a:rPr lang="en-US" sz="2000" b="1"/>
              <a:t>, | &gt;, dengan </a:t>
            </a:r>
            <a:r>
              <a:rPr lang="en-US" sz="2000" b="1" i="1"/>
              <a:t>S </a:t>
            </a:r>
            <a:r>
              <a:rPr lang="en-US" sz="2000" b="1"/>
              <a:t>= {1, 2, 3, 4, 5, 6, 7, 8, 9, 10, 11, 12} dan relasi </a:t>
            </a:r>
            <a:r>
              <a:rPr lang="en-US" sz="2000" b="1" i="1"/>
              <a:t>x</a:t>
            </a:r>
            <a:r>
              <a:rPr lang="en-US" sz="2000" b="1"/>
              <a:t>|</a:t>
            </a:r>
            <a:r>
              <a:rPr lang="en-US" sz="2000" b="1" i="1"/>
              <a:t>y </a:t>
            </a:r>
            <a:r>
              <a:rPr lang="en-US" sz="2000" b="1"/>
              <a:t>berarti </a:t>
            </a:r>
            <a:r>
              <a:rPr lang="en-US" sz="2000" b="1" i="1"/>
              <a:t>x </a:t>
            </a:r>
            <a:r>
              <a:rPr lang="en-US" sz="2000" b="1"/>
              <a:t>habis membagi </a:t>
            </a:r>
            <a:r>
              <a:rPr lang="en-US" sz="2000" b="1" i="1"/>
              <a:t>y</a:t>
            </a:r>
            <a:r>
              <a:rPr lang="en-US" sz="2000" b="1"/>
              <a:t>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Jadi 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endParaRPr lang="en-US" sz="2000" b="1"/>
          </a:p>
          <a:p>
            <a:pPr>
              <a:lnSpc>
                <a:spcPct val="80000"/>
              </a:lnSpc>
            </a:pPr>
            <a:r>
              <a:rPr lang="en-US" sz="2000"/>
              <a:t>Proses pembentukan diagram Hasse :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sz="2000" b="1"/>
              <a:t>	Tahap 1: Dari elemen-elemen (1, 1), ....., (1, 12) di poset &lt; S, |&gt;,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539750" y="53736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39270" name="Text Box 6"/>
          <p:cNvSpPr txBox="1">
            <a:spLocks noChangeArrowheads="1"/>
          </p:cNvSpPr>
          <p:nvPr/>
        </p:nvSpPr>
        <p:spPr bwMode="auto">
          <a:xfrm>
            <a:off x="2555875" y="4581525"/>
            <a:ext cx="5688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2    3    4    5    6    7    8    9    10    11    12</a:t>
            </a:r>
          </a:p>
        </p:txBody>
      </p:sp>
      <p:sp>
        <p:nvSpPr>
          <p:cNvPr id="139271" name="Text Box 7"/>
          <p:cNvSpPr txBox="1">
            <a:spLocks noChangeArrowheads="1"/>
          </p:cNvSpPr>
          <p:nvPr/>
        </p:nvSpPr>
        <p:spPr bwMode="auto">
          <a:xfrm>
            <a:off x="2484438" y="5419725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39272" name="Line 8"/>
          <p:cNvSpPr>
            <a:spLocks noChangeShapeType="1"/>
          </p:cNvSpPr>
          <p:nvPr/>
        </p:nvSpPr>
        <p:spPr bwMode="auto">
          <a:xfrm flipH="1" flipV="1">
            <a:off x="2771775" y="5013325"/>
            <a:ext cx="2592388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73" name="Line 9"/>
          <p:cNvSpPr>
            <a:spLocks noChangeShapeType="1"/>
          </p:cNvSpPr>
          <p:nvPr/>
        </p:nvSpPr>
        <p:spPr bwMode="auto">
          <a:xfrm flipH="1" flipV="1">
            <a:off x="3203575" y="5013325"/>
            <a:ext cx="2160588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74" name="Line 10"/>
          <p:cNvSpPr>
            <a:spLocks noChangeShapeType="1"/>
          </p:cNvSpPr>
          <p:nvPr/>
        </p:nvSpPr>
        <p:spPr bwMode="auto">
          <a:xfrm flipH="1" flipV="1">
            <a:off x="3708400" y="4941888"/>
            <a:ext cx="16557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75" name="Line 11"/>
          <p:cNvSpPr>
            <a:spLocks noChangeShapeType="1"/>
          </p:cNvSpPr>
          <p:nvPr/>
        </p:nvSpPr>
        <p:spPr bwMode="auto">
          <a:xfrm flipH="1" flipV="1">
            <a:off x="4140200" y="4941888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76" name="Line 12"/>
          <p:cNvSpPr>
            <a:spLocks noChangeShapeType="1"/>
          </p:cNvSpPr>
          <p:nvPr/>
        </p:nvSpPr>
        <p:spPr bwMode="auto">
          <a:xfrm flipH="1" flipV="1">
            <a:off x="4572000" y="4941888"/>
            <a:ext cx="7921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77" name="Line 13"/>
          <p:cNvSpPr>
            <a:spLocks noChangeShapeType="1"/>
          </p:cNvSpPr>
          <p:nvPr/>
        </p:nvSpPr>
        <p:spPr bwMode="auto">
          <a:xfrm flipH="1" flipV="1">
            <a:off x="5003800" y="4941888"/>
            <a:ext cx="3603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78" name="Line 14"/>
          <p:cNvSpPr>
            <a:spLocks noChangeShapeType="1"/>
          </p:cNvSpPr>
          <p:nvPr/>
        </p:nvSpPr>
        <p:spPr bwMode="auto">
          <a:xfrm flipV="1">
            <a:off x="5364163" y="5013325"/>
            <a:ext cx="71437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79" name="Line 15"/>
          <p:cNvSpPr>
            <a:spLocks noChangeShapeType="1"/>
          </p:cNvSpPr>
          <p:nvPr/>
        </p:nvSpPr>
        <p:spPr bwMode="auto">
          <a:xfrm flipV="1">
            <a:off x="5364163" y="4941888"/>
            <a:ext cx="576262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80" name="Line 16"/>
          <p:cNvSpPr>
            <a:spLocks noChangeShapeType="1"/>
          </p:cNvSpPr>
          <p:nvPr/>
        </p:nvSpPr>
        <p:spPr bwMode="auto">
          <a:xfrm flipV="1">
            <a:off x="5364163" y="5013325"/>
            <a:ext cx="1079500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82" name="Line 18"/>
          <p:cNvSpPr>
            <a:spLocks noChangeShapeType="1"/>
          </p:cNvSpPr>
          <p:nvPr/>
        </p:nvSpPr>
        <p:spPr bwMode="auto">
          <a:xfrm flipV="1">
            <a:off x="5364163" y="5013325"/>
            <a:ext cx="1728787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39283" name="Line 19"/>
          <p:cNvSpPr>
            <a:spLocks noChangeShapeType="1"/>
          </p:cNvSpPr>
          <p:nvPr/>
        </p:nvSpPr>
        <p:spPr bwMode="auto">
          <a:xfrm flipV="1">
            <a:off x="5364163" y="4941888"/>
            <a:ext cx="2303462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3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/>
      <p:bldP spid="139268" grpId="0"/>
      <p:bldP spid="139269" grpId="0"/>
      <p:bldP spid="139270" grpId="0"/>
      <p:bldP spid="139271" grpId="0"/>
      <p:bldP spid="139272" grpId="0" animBg="1"/>
      <p:bldP spid="139273" grpId="0" animBg="1"/>
      <p:bldP spid="139274" grpId="0" animBg="1"/>
      <p:bldP spid="139275" grpId="0" animBg="1"/>
      <p:bldP spid="139276" grpId="0" animBg="1"/>
      <p:bldP spid="139277" grpId="0" animBg="1"/>
      <p:bldP spid="139278" grpId="0" animBg="1"/>
      <p:bldP spid="139279" grpId="0" animBg="1"/>
      <p:bldP spid="139280" grpId="0" animBg="1"/>
      <p:bldP spid="139282" grpId="0" animBg="1"/>
      <p:bldP spid="13928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05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2: Dari elemen-elemen (1, 1), ....., (2, 12)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539750" y="53736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2411413" y="4581525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2      3          5          7          9           11     </a:t>
            </a:r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2555875" y="5419725"/>
            <a:ext cx="5688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40296" name="Line 8"/>
          <p:cNvSpPr>
            <a:spLocks noChangeShapeType="1"/>
          </p:cNvSpPr>
          <p:nvPr/>
        </p:nvSpPr>
        <p:spPr bwMode="auto">
          <a:xfrm flipH="1" flipV="1">
            <a:off x="2771775" y="5013325"/>
            <a:ext cx="2592388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0297" name="Line 9"/>
          <p:cNvSpPr>
            <a:spLocks noChangeShapeType="1"/>
          </p:cNvSpPr>
          <p:nvPr/>
        </p:nvSpPr>
        <p:spPr bwMode="auto">
          <a:xfrm flipH="1" flipV="1">
            <a:off x="3276600" y="4941888"/>
            <a:ext cx="20875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0299" name="Line 11"/>
          <p:cNvSpPr>
            <a:spLocks noChangeShapeType="1"/>
          </p:cNvSpPr>
          <p:nvPr/>
        </p:nvSpPr>
        <p:spPr bwMode="auto">
          <a:xfrm flipH="1" flipV="1">
            <a:off x="4140200" y="4941888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0301" name="Line 13"/>
          <p:cNvSpPr>
            <a:spLocks noChangeShapeType="1"/>
          </p:cNvSpPr>
          <p:nvPr/>
        </p:nvSpPr>
        <p:spPr bwMode="auto">
          <a:xfrm flipH="1" flipV="1">
            <a:off x="5003800" y="4941888"/>
            <a:ext cx="3603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0303" name="Line 15"/>
          <p:cNvSpPr>
            <a:spLocks noChangeShapeType="1"/>
          </p:cNvSpPr>
          <p:nvPr/>
        </p:nvSpPr>
        <p:spPr bwMode="auto">
          <a:xfrm flipV="1">
            <a:off x="5364163" y="4941888"/>
            <a:ext cx="576262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0305" name="Line 17"/>
          <p:cNvSpPr>
            <a:spLocks noChangeShapeType="1"/>
          </p:cNvSpPr>
          <p:nvPr/>
        </p:nvSpPr>
        <p:spPr bwMode="auto">
          <a:xfrm flipV="1">
            <a:off x="5364163" y="4868863"/>
            <a:ext cx="1584325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0307" name="Text Box 19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40308" name="Text Box 20"/>
          <p:cNvSpPr txBox="1">
            <a:spLocks noChangeArrowheads="1"/>
          </p:cNvSpPr>
          <p:nvPr/>
        </p:nvSpPr>
        <p:spPr bwMode="auto">
          <a:xfrm>
            <a:off x="2411413" y="3933825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4        6        8       10     12</a:t>
            </a:r>
          </a:p>
        </p:txBody>
      </p:sp>
      <p:sp>
        <p:nvSpPr>
          <p:cNvPr id="140309" name="Line 21"/>
          <p:cNvSpPr>
            <a:spLocks noChangeShapeType="1"/>
          </p:cNvSpPr>
          <p:nvPr/>
        </p:nvSpPr>
        <p:spPr bwMode="auto">
          <a:xfrm flipV="1">
            <a:off x="2771775" y="4221163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0310" name="Line 22"/>
          <p:cNvSpPr>
            <a:spLocks noChangeShapeType="1"/>
          </p:cNvSpPr>
          <p:nvPr/>
        </p:nvSpPr>
        <p:spPr bwMode="auto">
          <a:xfrm flipV="1">
            <a:off x="2771775" y="4221163"/>
            <a:ext cx="720725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0311" name="Line 23"/>
          <p:cNvSpPr>
            <a:spLocks noChangeShapeType="1"/>
          </p:cNvSpPr>
          <p:nvPr/>
        </p:nvSpPr>
        <p:spPr bwMode="auto">
          <a:xfrm flipV="1">
            <a:off x="2771775" y="4221163"/>
            <a:ext cx="1439863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0312" name="Line 24"/>
          <p:cNvSpPr>
            <a:spLocks noChangeShapeType="1"/>
          </p:cNvSpPr>
          <p:nvPr/>
        </p:nvSpPr>
        <p:spPr bwMode="auto">
          <a:xfrm flipV="1">
            <a:off x="2771775" y="4221163"/>
            <a:ext cx="230505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0313" name="Line 25"/>
          <p:cNvSpPr>
            <a:spLocks noChangeShapeType="1"/>
          </p:cNvSpPr>
          <p:nvPr/>
        </p:nvSpPr>
        <p:spPr bwMode="auto">
          <a:xfrm flipV="1">
            <a:off x="2771775" y="4221163"/>
            <a:ext cx="3024188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0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 build="p"/>
      <p:bldP spid="140292" grpId="0"/>
      <p:bldP spid="140293" grpId="0"/>
      <p:bldP spid="140294" grpId="0"/>
      <p:bldP spid="140295" grpId="0"/>
      <p:bldP spid="140296" grpId="0" animBg="1"/>
      <p:bldP spid="140297" grpId="0" animBg="1"/>
      <p:bldP spid="140299" grpId="0" animBg="1"/>
      <p:bldP spid="140301" grpId="0" animBg="1"/>
      <p:bldP spid="140303" grpId="0" animBg="1"/>
      <p:bldP spid="140305" grpId="0" animBg="1"/>
      <p:bldP spid="140307" grpId="0"/>
      <p:bldP spid="140308" grpId="0"/>
      <p:bldP spid="140309" grpId="0" animBg="1"/>
      <p:bldP spid="140310" grpId="0" animBg="1"/>
      <p:bldP spid="140311" grpId="0" animBg="1"/>
      <p:bldP spid="140312" grpId="0" animBg="1"/>
      <p:bldP spid="14031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05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3: Dari elemen-elemen (1, 1), ....., (3, 12)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5653" name="Text Box 5"/>
          <p:cNvSpPr txBox="1">
            <a:spLocks noChangeArrowheads="1"/>
          </p:cNvSpPr>
          <p:nvPr/>
        </p:nvSpPr>
        <p:spPr bwMode="auto">
          <a:xfrm>
            <a:off x="539750" y="53736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5654" name="Text Box 6"/>
          <p:cNvSpPr txBox="1">
            <a:spLocks noChangeArrowheads="1"/>
          </p:cNvSpPr>
          <p:nvPr/>
        </p:nvSpPr>
        <p:spPr bwMode="auto">
          <a:xfrm>
            <a:off x="2411413" y="4581525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5655" name="Text Box 7"/>
          <p:cNvSpPr txBox="1">
            <a:spLocks noChangeArrowheads="1"/>
          </p:cNvSpPr>
          <p:nvPr/>
        </p:nvSpPr>
        <p:spPr bwMode="auto">
          <a:xfrm>
            <a:off x="2555875" y="5419725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5656" name="Line 8"/>
          <p:cNvSpPr>
            <a:spLocks noChangeShapeType="1"/>
          </p:cNvSpPr>
          <p:nvPr/>
        </p:nvSpPr>
        <p:spPr bwMode="auto">
          <a:xfrm flipH="1" flipV="1">
            <a:off x="2700338" y="4941888"/>
            <a:ext cx="14398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57" name="Line 9"/>
          <p:cNvSpPr>
            <a:spLocks noChangeShapeType="1"/>
          </p:cNvSpPr>
          <p:nvPr/>
        </p:nvSpPr>
        <p:spPr bwMode="auto">
          <a:xfrm flipH="1" flipV="1">
            <a:off x="3276600" y="4941888"/>
            <a:ext cx="86360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58" name="Line 10"/>
          <p:cNvSpPr>
            <a:spLocks noChangeShapeType="1"/>
          </p:cNvSpPr>
          <p:nvPr/>
        </p:nvSpPr>
        <p:spPr bwMode="auto">
          <a:xfrm flipH="1" flipV="1">
            <a:off x="4140200" y="4941888"/>
            <a:ext cx="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59" name="Line 11"/>
          <p:cNvSpPr>
            <a:spLocks noChangeShapeType="1"/>
          </p:cNvSpPr>
          <p:nvPr/>
        </p:nvSpPr>
        <p:spPr bwMode="auto">
          <a:xfrm flipV="1">
            <a:off x="4140200" y="4941888"/>
            <a:ext cx="719138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60" name="Line 12"/>
          <p:cNvSpPr>
            <a:spLocks noChangeShapeType="1"/>
          </p:cNvSpPr>
          <p:nvPr/>
        </p:nvSpPr>
        <p:spPr bwMode="auto">
          <a:xfrm flipV="1">
            <a:off x="4140200" y="4941888"/>
            <a:ext cx="151130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62" name="Text Box 14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5663" name="Text Box 15"/>
          <p:cNvSpPr txBox="1">
            <a:spLocks noChangeArrowheads="1"/>
          </p:cNvSpPr>
          <p:nvPr/>
        </p:nvSpPr>
        <p:spPr bwMode="auto">
          <a:xfrm>
            <a:off x="2363788" y="3829050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4        6        8       10     12      9</a:t>
            </a:r>
          </a:p>
        </p:txBody>
      </p:sp>
      <p:sp>
        <p:nvSpPr>
          <p:cNvPr id="155664" name="Line 16"/>
          <p:cNvSpPr>
            <a:spLocks noChangeShapeType="1"/>
          </p:cNvSpPr>
          <p:nvPr/>
        </p:nvSpPr>
        <p:spPr bwMode="auto">
          <a:xfrm flipV="1">
            <a:off x="2690813" y="4157663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65" name="Line 17"/>
          <p:cNvSpPr>
            <a:spLocks noChangeShapeType="1"/>
          </p:cNvSpPr>
          <p:nvPr/>
        </p:nvSpPr>
        <p:spPr bwMode="auto">
          <a:xfrm flipV="1">
            <a:off x="2690813" y="4157663"/>
            <a:ext cx="720725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66" name="Line 18"/>
          <p:cNvSpPr>
            <a:spLocks noChangeShapeType="1"/>
          </p:cNvSpPr>
          <p:nvPr/>
        </p:nvSpPr>
        <p:spPr bwMode="auto">
          <a:xfrm flipV="1">
            <a:off x="2690813" y="4157663"/>
            <a:ext cx="1439862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67" name="Line 19"/>
          <p:cNvSpPr>
            <a:spLocks noChangeShapeType="1"/>
          </p:cNvSpPr>
          <p:nvPr/>
        </p:nvSpPr>
        <p:spPr bwMode="auto">
          <a:xfrm flipV="1">
            <a:off x="2690813" y="4157663"/>
            <a:ext cx="230505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68" name="Line 20"/>
          <p:cNvSpPr>
            <a:spLocks noChangeShapeType="1"/>
          </p:cNvSpPr>
          <p:nvPr/>
        </p:nvSpPr>
        <p:spPr bwMode="auto">
          <a:xfrm flipV="1">
            <a:off x="2690813" y="4157663"/>
            <a:ext cx="3024187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69" name="Line 21"/>
          <p:cNvSpPr>
            <a:spLocks noChangeShapeType="1"/>
          </p:cNvSpPr>
          <p:nvPr/>
        </p:nvSpPr>
        <p:spPr bwMode="auto">
          <a:xfrm flipV="1">
            <a:off x="3276600" y="4197350"/>
            <a:ext cx="142875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70" name="Line 22"/>
          <p:cNvSpPr>
            <a:spLocks noChangeShapeType="1"/>
          </p:cNvSpPr>
          <p:nvPr/>
        </p:nvSpPr>
        <p:spPr bwMode="auto">
          <a:xfrm flipV="1">
            <a:off x="3276600" y="4149725"/>
            <a:ext cx="24479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5671" name="Line 23"/>
          <p:cNvSpPr>
            <a:spLocks noChangeShapeType="1"/>
          </p:cNvSpPr>
          <p:nvPr/>
        </p:nvSpPr>
        <p:spPr bwMode="auto">
          <a:xfrm flipV="1">
            <a:off x="3276600" y="4149725"/>
            <a:ext cx="30956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5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5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5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5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5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5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/>
      <p:bldP spid="155652" grpId="0"/>
      <p:bldP spid="155653" grpId="0"/>
      <p:bldP spid="155654" grpId="0"/>
      <p:bldP spid="155655" grpId="0"/>
      <p:bldP spid="155656" grpId="0" animBg="1"/>
      <p:bldP spid="155657" grpId="0" animBg="1"/>
      <p:bldP spid="155658" grpId="0" animBg="1"/>
      <p:bldP spid="155659" grpId="0" animBg="1"/>
      <p:bldP spid="155660" grpId="0" animBg="1"/>
      <p:bldP spid="155662" grpId="0"/>
      <p:bldP spid="155663" grpId="0"/>
      <p:bldP spid="155664" grpId="0" animBg="1"/>
      <p:bldP spid="155665" grpId="0" animBg="1"/>
      <p:bldP spid="155666" grpId="0" animBg="1"/>
      <p:bldP spid="155667" grpId="0" animBg="1"/>
      <p:bldP spid="15566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29600" cy="18430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4: Dari elemen-elemen (1, 1), ....., (4, 12)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539750" y="48688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539750" y="55895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2411413" y="4725988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6679" name="Text Box 7"/>
          <p:cNvSpPr txBox="1">
            <a:spLocks noChangeArrowheads="1"/>
          </p:cNvSpPr>
          <p:nvPr/>
        </p:nvSpPr>
        <p:spPr bwMode="auto">
          <a:xfrm>
            <a:off x="2627313" y="5780088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 flipH="1" flipV="1">
            <a:off x="2700338" y="5086350"/>
            <a:ext cx="1439862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 flipH="1" flipV="1">
            <a:off x="3276600" y="5086350"/>
            <a:ext cx="8636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82" name="Line 10"/>
          <p:cNvSpPr>
            <a:spLocks noChangeShapeType="1"/>
          </p:cNvSpPr>
          <p:nvPr/>
        </p:nvSpPr>
        <p:spPr bwMode="auto">
          <a:xfrm flipH="1" flipV="1">
            <a:off x="4140200" y="5086350"/>
            <a:ext cx="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83" name="Line 11"/>
          <p:cNvSpPr>
            <a:spLocks noChangeShapeType="1"/>
          </p:cNvSpPr>
          <p:nvPr/>
        </p:nvSpPr>
        <p:spPr bwMode="auto">
          <a:xfrm flipV="1">
            <a:off x="4140200" y="5086350"/>
            <a:ext cx="719138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84" name="Line 12"/>
          <p:cNvSpPr>
            <a:spLocks noChangeShapeType="1"/>
          </p:cNvSpPr>
          <p:nvPr/>
        </p:nvSpPr>
        <p:spPr bwMode="auto">
          <a:xfrm flipV="1">
            <a:off x="4140200" y="5086350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85" name="Text Box 13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6686" name="Text Box 14"/>
          <p:cNvSpPr txBox="1">
            <a:spLocks noChangeArrowheads="1"/>
          </p:cNvSpPr>
          <p:nvPr/>
        </p:nvSpPr>
        <p:spPr bwMode="auto">
          <a:xfrm>
            <a:off x="2363788" y="3973513"/>
            <a:ext cx="37211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4        6         10       9</a:t>
            </a:r>
          </a:p>
        </p:txBody>
      </p:sp>
      <p:sp>
        <p:nvSpPr>
          <p:cNvPr id="156687" name="Line 15"/>
          <p:cNvSpPr>
            <a:spLocks noChangeShapeType="1"/>
          </p:cNvSpPr>
          <p:nvPr/>
        </p:nvSpPr>
        <p:spPr bwMode="auto">
          <a:xfrm flipV="1">
            <a:off x="2690813" y="430212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88" name="Line 16"/>
          <p:cNvSpPr>
            <a:spLocks noChangeShapeType="1"/>
          </p:cNvSpPr>
          <p:nvPr/>
        </p:nvSpPr>
        <p:spPr bwMode="auto">
          <a:xfrm flipV="1">
            <a:off x="2690813" y="4302125"/>
            <a:ext cx="7207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90" name="Line 18"/>
          <p:cNvSpPr>
            <a:spLocks noChangeShapeType="1"/>
          </p:cNvSpPr>
          <p:nvPr/>
        </p:nvSpPr>
        <p:spPr bwMode="auto">
          <a:xfrm flipV="1">
            <a:off x="2690813" y="4292600"/>
            <a:ext cx="1665287" cy="801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92" name="Line 20"/>
          <p:cNvSpPr>
            <a:spLocks noChangeShapeType="1"/>
          </p:cNvSpPr>
          <p:nvPr/>
        </p:nvSpPr>
        <p:spPr bwMode="auto">
          <a:xfrm flipV="1">
            <a:off x="3276600" y="4292600"/>
            <a:ext cx="142875" cy="768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94" name="Line 22"/>
          <p:cNvSpPr>
            <a:spLocks noChangeShapeType="1"/>
          </p:cNvSpPr>
          <p:nvPr/>
        </p:nvSpPr>
        <p:spPr bwMode="auto">
          <a:xfrm flipV="1">
            <a:off x="3278188" y="4292600"/>
            <a:ext cx="1798637" cy="776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6695" name="Text Box 23"/>
          <p:cNvSpPr txBox="1">
            <a:spLocks noChangeArrowheads="1"/>
          </p:cNvSpPr>
          <p:nvPr/>
        </p:nvSpPr>
        <p:spPr bwMode="auto">
          <a:xfrm>
            <a:off x="539750" y="33194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6696" name="Text Box 24"/>
          <p:cNvSpPr txBox="1">
            <a:spLocks noChangeArrowheads="1"/>
          </p:cNvSpPr>
          <p:nvPr/>
        </p:nvSpPr>
        <p:spPr bwMode="auto">
          <a:xfrm>
            <a:off x="3268663" y="3262313"/>
            <a:ext cx="2447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  8       12 </a:t>
            </a:r>
          </a:p>
        </p:txBody>
      </p:sp>
      <p:sp>
        <p:nvSpPr>
          <p:cNvPr id="156697" name="Line 25"/>
          <p:cNvSpPr>
            <a:spLocks noChangeShapeType="1"/>
          </p:cNvSpPr>
          <p:nvPr/>
        </p:nvSpPr>
        <p:spPr bwMode="auto">
          <a:xfrm flipV="1">
            <a:off x="2700338" y="3573463"/>
            <a:ext cx="10080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6698" name="Line 26"/>
          <p:cNvSpPr>
            <a:spLocks noChangeShapeType="1"/>
          </p:cNvSpPr>
          <p:nvPr/>
        </p:nvSpPr>
        <p:spPr bwMode="auto">
          <a:xfrm flipV="1">
            <a:off x="2700338" y="3573463"/>
            <a:ext cx="18716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/>
      <p:bldP spid="156676" grpId="0"/>
      <p:bldP spid="156677" grpId="0"/>
      <p:bldP spid="156678" grpId="0"/>
      <p:bldP spid="156679" grpId="0"/>
      <p:bldP spid="156680" grpId="0" animBg="1"/>
      <p:bldP spid="156681" grpId="0" animBg="1"/>
      <p:bldP spid="156682" grpId="0" animBg="1"/>
      <p:bldP spid="156683" grpId="0" animBg="1"/>
      <p:bldP spid="156684" grpId="0" animBg="1"/>
      <p:bldP spid="156685" grpId="0"/>
      <p:bldP spid="156686" grpId="0"/>
      <p:bldP spid="156687" grpId="0" animBg="1"/>
      <p:bldP spid="156688" grpId="0" animBg="1"/>
      <p:bldP spid="156690" grpId="0" animBg="1"/>
      <p:bldP spid="156695" grpId="0"/>
      <p:bldP spid="15669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430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5: Dari elemen-elemen (1, 1), ....., (5, 10)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539750" y="48688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539750" y="55895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2411413" y="4725988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2627313" y="5780088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7704" name="Line 8"/>
          <p:cNvSpPr>
            <a:spLocks noChangeShapeType="1"/>
          </p:cNvSpPr>
          <p:nvPr/>
        </p:nvSpPr>
        <p:spPr bwMode="auto">
          <a:xfrm flipH="1" flipV="1">
            <a:off x="2700338" y="5086350"/>
            <a:ext cx="1439862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05" name="Line 9"/>
          <p:cNvSpPr>
            <a:spLocks noChangeShapeType="1"/>
          </p:cNvSpPr>
          <p:nvPr/>
        </p:nvSpPr>
        <p:spPr bwMode="auto">
          <a:xfrm flipH="1" flipV="1">
            <a:off x="3276600" y="5086350"/>
            <a:ext cx="8636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06" name="Line 10"/>
          <p:cNvSpPr>
            <a:spLocks noChangeShapeType="1"/>
          </p:cNvSpPr>
          <p:nvPr/>
        </p:nvSpPr>
        <p:spPr bwMode="auto">
          <a:xfrm flipH="1" flipV="1">
            <a:off x="4140200" y="5086350"/>
            <a:ext cx="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07" name="Line 11"/>
          <p:cNvSpPr>
            <a:spLocks noChangeShapeType="1"/>
          </p:cNvSpPr>
          <p:nvPr/>
        </p:nvSpPr>
        <p:spPr bwMode="auto">
          <a:xfrm flipV="1">
            <a:off x="4140200" y="5086350"/>
            <a:ext cx="719138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08" name="Line 12"/>
          <p:cNvSpPr>
            <a:spLocks noChangeShapeType="1"/>
          </p:cNvSpPr>
          <p:nvPr/>
        </p:nvSpPr>
        <p:spPr bwMode="auto">
          <a:xfrm flipV="1">
            <a:off x="4140200" y="5086350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363788" y="3973513"/>
            <a:ext cx="37211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4        6         10       9</a:t>
            </a:r>
          </a:p>
        </p:txBody>
      </p:sp>
      <p:sp>
        <p:nvSpPr>
          <p:cNvPr id="157711" name="Line 15"/>
          <p:cNvSpPr>
            <a:spLocks noChangeShapeType="1"/>
          </p:cNvSpPr>
          <p:nvPr/>
        </p:nvSpPr>
        <p:spPr bwMode="auto">
          <a:xfrm flipV="1">
            <a:off x="2690813" y="430212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12" name="Line 16"/>
          <p:cNvSpPr>
            <a:spLocks noChangeShapeType="1"/>
          </p:cNvSpPr>
          <p:nvPr/>
        </p:nvSpPr>
        <p:spPr bwMode="auto">
          <a:xfrm flipV="1">
            <a:off x="2690813" y="4302125"/>
            <a:ext cx="7207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13" name="Line 17"/>
          <p:cNvSpPr>
            <a:spLocks noChangeShapeType="1"/>
          </p:cNvSpPr>
          <p:nvPr/>
        </p:nvSpPr>
        <p:spPr bwMode="auto">
          <a:xfrm flipV="1">
            <a:off x="2690813" y="4292600"/>
            <a:ext cx="1665287" cy="801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14" name="Line 18"/>
          <p:cNvSpPr>
            <a:spLocks noChangeShapeType="1"/>
          </p:cNvSpPr>
          <p:nvPr/>
        </p:nvSpPr>
        <p:spPr bwMode="auto">
          <a:xfrm flipV="1">
            <a:off x="3276600" y="4292600"/>
            <a:ext cx="142875" cy="768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15" name="Line 19"/>
          <p:cNvSpPr>
            <a:spLocks noChangeShapeType="1"/>
          </p:cNvSpPr>
          <p:nvPr/>
        </p:nvSpPr>
        <p:spPr bwMode="auto">
          <a:xfrm flipV="1">
            <a:off x="3278188" y="4292600"/>
            <a:ext cx="1798637" cy="776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7716" name="Text Box 20"/>
          <p:cNvSpPr txBox="1">
            <a:spLocks noChangeArrowheads="1"/>
          </p:cNvSpPr>
          <p:nvPr/>
        </p:nvSpPr>
        <p:spPr bwMode="auto">
          <a:xfrm>
            <a:off x="539750" y="33194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7717" name="Text Box 21"/>
          <p:cNvSpPr txBox="1">
            <a:spLocks noChangeArrowheads="1"/>
          </p:cNvSpPr>
          <p:nvPr/>
        </p:nvSpPr>
        <p:spPr bwMode="auto">
          <a:xfrm>
            <a:off x="3268663" y="3262313"/>
            <a:ext cx="2447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  8       12 </a:t>
            </a:r>
          </a:p>
        </p:txBody>
      </p:sp>
      <p:sp>
        <p:nvSpPr>
          <p:cNvPr id="157718" name="Line 22"/>
          <p:cNvSpPr>
            <a:spLocks noChangeShapeType="1"/>
          </p:cNvSpPr>
          <p:nvPr/>
        </p:nvSpPr>
        <p:spPr bwMode="auto">
          <a:xfrm flipV="1">
            <a:off x="2700338" y="3573463"/>
            <a:ext cx="10080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7719" name="Line 23"/>
          <p:cNvSpPr>
            <a:spLocks noChangeShapeType="1"/>
          </p:cNvSpPr>
          <p:nvPr/>
        </p:nvSpPr>
        <p:spPr bwMode="auto">
          <a:xfrm flipV="1">
            <a:off x="2700338" y="3573463"/>
            <a:ext cx="18716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7720" name="Line 24"/>
          <p:cNvSpPr>
            <a:spLocks noChangeShapeType="1"/>
          </p:cNvSpPr>
          <p:nvPr/>
        </p:nvSpPr>
        <p:spPr bwMode="auto">
          <a:xfrm flipV="1">
            <a:off x="4140200" y="4292600"/>
            <a:ext cx="21590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7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7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7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7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  <p:bldP spid="157700" grpId="0"/>
      <p:bldP spid="157701" grpId="0"/>
      <p:bldP spid="157702" grpId="0"/>
      <p:bldP spid="157703" grpId="0"/>
      <p:bldP spid="157704" grpId="0" animBg="1"/>
      <p:bldP spid="157705" grpId="0" animBg="1"/>
      <p:bldP spid="157706" grpId="0" animBg="1"/>
      <p:bldP spid="157707" grpId="0" animBg="1"/>
      <p:bldP spid="157708" grpId="0" animBg="1"/>
      <p:bldP spid="157709" grpId="0"/>
      <p:bldP spid="157710" grpId="0"/>
      <p:bldP spid="157711" grpId="0" animBg="1"/>
      <p:bldP spid="157712" grpId="0" animBg="1"/>
      <p:bldP spid="157713" grpId="0" animBg="1"/>
      <p:bldP spid="157716" grpId="0"/>
      <p:bldP spid="1577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430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6: Dari elemen-elemen (1, 1), ....., (6, 12)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539750" y="48688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539750" y="55895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8726" name="Text Box 6"/>
          <p:cNvSpPr txBox="1">
            <a:spLocks noChangeArrowheads="1"/>
          </p:cNvSpPr>
          <p:nvPr/>
        </p:nvSpPr>
        <p:spPr bwMode="auto">
          <a:xfrm>
            <a:off x="2411413" y="4725988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8727" name="Text Box 7"/>
          <p:cNvSpPr txBox="1">
            <a:spLocks noChangeArrowheads="1"/>
          </p:cNvSpPr>
          <p:nvPr/>
        </p:nvSpPr>
        <p:spPr bwMode="auto">
          <a:xfrm>
            <a:off x="2627313" y="5780088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8728" name="Line 8"/>
          <p:cNvSpPr>
            <a:spLocks noChangeShapeType="1"/>
          </p:cNvSpPr>
          <p:nvPr/>
        </p:nvSpPr>
        <p:spPr bwMode="auto">
          <a:xfrm flipH="1" flipV="1">
            <a:off x="2700338" y="5086350"/>
            <a:ext cx="1439862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29" name="Line 9"/>
          <p:cNvSpPr>
            <a:spLocks noChangeShapeType="1"/>
          </p:cNvSpPr>
          <p:nvPr/>
        </p:nvSpPr>
        <p:spPr bwMode="auto">
          <a:xfrm flipH="1" flipV="1">
            <a:off x="3276600" y="5086350"/>
            <a:ext cx="8636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30" name="Line 10"/>
          <p:cNvSpPr>
            <a:spLocks noChangeShapeType="1"/>
          </p:cNvSpPr>
          <p:nvPr/>
        </p:nvSpPr>
        <p:spPr bwMode="auto">
          <a:xfrm flipH="1" flipV="1">
            <a:off x="4140200" y="5086350"/>
            <a:ext cx="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31" name="Line 11"/>
          <p:cNvSpPr>
            <a:spLocks noChangeShapeType="1"/>
          </p:cNvSpPr>
          <p:nvPr/>
        </p:nvSpPr>
        <p:spPr bwMode="auto">
          <a:xfrm flipV="1">
            <a:off x="4140200" y="5086350"/>
            <a:ext cx="719138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32" name="Line 12"/>
          <p:cNvSpPr>
            <a:spLocks noChangeShapeType="1"/>
          </p:cNvSpPr>
          <p:nvPr/>
        </p:nvSpPr>
        <p:spPr bwMode="auto">
          <a:xfrm flipV="1">
            <a:off x="4140200" y="5086350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33" name="Text Box 13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8734" name="Text Box 14"/>
          <p:cNvSpPr txBox="1">
            <a:spLocks noChangeArrowheads="1"/>
          </p:cNvSpPr>
          <p:nvPr/>
        </p:nvSpPr>
        <p:spPr bwMode="auto">
          <a:xfrm>
            <a:off x="2363788" y="3973513"/>
            <a:ext cx="37211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4        6         10       9</a:t>
            </a:r>
          </a:p>
        </p:txBody>
      </p:sp>
      <p:sp>
        <p:nvSpPr>
          <p:cNvPr id="158735" name="Line 15"/>
          <p:cNvSpPr>
            <a:spLocks noChangeShapeType="1"/>
          </p:cNvSpPr>
          <p:nvPr/>
        </p:nvSpPr>
        <p:spPr bwMode="auto">
          <a:xfrm flipV="1">
            <a:off x="2690813" y="430212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36" name="Line 16"/>
          <p:cNvSpPr>
            <a:spLocks noChangeShapeType="1"/>
          </p:cNvSpPr>
          <p:nvPr/>
        </p:nvSpPr>
        <p:spPr bwMode="auto">
          <a:xfrm flipV="1">
            <a:off x="2690813" y="4302125"/>
            <a:ext cx="7207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37" name="Line 17"/>
          <p:cNvSpPr>
            <a:spLocks noChangeShapeType="1"/>
          </p:cNvSpPr>
          <p:nvPr/>
        </p:nvSpPr>
        <p:spPr bwMode="auto">
          <a:xfrm flipV="1">
            <a:off x="2690813" y="4292600"/>
            <a:ext cx="1665287" cy="801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38" name="Line 18"/>
          <p:cNvSpPr>
            <a:spLocks noChangeShapeType="1"/>
          </p:cNvSpPr>
          <p:nvPr/>
        </p:nvSpPr>
        <p:spPr bwMode="auto">
          <a:xfrm flipV="1">
            <a:off x="3276600" y="4292600"/>
            <a:ext cx="142875" cy="768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39" name="Line 19"/>
          <p:cNvSpPr>
            <a:spLocks noChangeShapeType="1"/>
          </p:cNvSpPr>
          <p:nvPr/>
        </p:nvSpPr>
        <p:spPr bwMode="auto">
          <a:xfrm flipV="1">
            <a:off x="3278188" y="4292600"/>
            <a:ext cx="1798637" cy="776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8740" name="Text Box 20"/>
          <p:cNvSpPr txBox="1">
            <a:spLocks noChangeArrowheads="1"/>
          </p:cNvSpPr>
          <p:nvPr/>
        </p:nvSpPr>
        <p:spPr bwMode="auto">
          <a:xfrm>
            <a:off x="539750" y="33194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8741" name="Text Box 21"/>
          <p:cNvSpPr txBox="1">
            <a:spLocks noChangeArrowheads="1"/>
          </p:cNvSpPr>
          <p:nvPr/>
        </p:nvSpPr>
        <p:spPr bwMode="auto">
          <a:xfrm>
            <a:off x="3268663" y="3262313"/>
            <a:ext cx="2447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  8       12 </a:t>
            </a:r>
          </a:p>
        </p:txBody>
      </p:sp>
      <p:sp>
        <p:nvSpPr>
          <p:cNvPr id="158742" name="Line 22"/>
          <p:cNvSpPr>
            <a:spLocks noChangeShapeType="1"/>
          </p:cNvSpPr>
          <p:nvPr/>
        </p:nvSpPr>
        <p:spPr bwMode="auto">
          <a:xfrm flipV="1">
            <a:off x="2700338" y="3573463"/>
            <a:ext cx="10080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8743" name="Line 23"/>
          <p:cNvSpPr>
            <a:spLocks noChangeShapeType="1"/>
          </p:cNvSpPr>
          <p:nvPr/>
        </p:nvSpPr>
        <p:spPr bwMode="auto">
          <a:xfrm flipV="1">
            <a:off x="2700338" y="3573463"/>
            <a:ext cx="18716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8744" name="Line 24"/>
          <p:cNvSpPr>
            <a:spLocks noChangeShapeType="1"/>
          </p:cNvSpPr>
          <p:nvPr/>
        </p:nvSpPr>
        <p:spPr bwMode="auto">
          <a:xfrm flipV="1">
            <a:off x="4140200" y="4292600"/>
            <a:ext cx="21590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8745" name="Line 25"/>
          <p:cNvSpPr>
            <a:spLocks noChangeShapeType="1"/>
          </p:cNvSpPr>
          <p:nvPr/>
        </p:nvSpPr>
        <p:spPr bwMode="auto">
          <a:xfrm flipV="1">
            <a:off x="3419475" y="3573463"/>
            <a:ext cx="1152525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  <p:bldP spid="158724" grpId="0"/>
      <p:bldP spid="158725" grpId="0"/>
      <p:bldP spid="158726" grpId="0"/>
      <p:bldP spid="158727" grpId="0"/>
      <p:bldP spid="158728" grpId="0" animBg="1"/>
      <p:bldP spid="158729" grpId="0" animBg="1"/>
      <p:bldP spid="158730" grpId="0" animBg="1"/>
      <p:bldP spid="158731" grpId="0" animBg="1"/>
      <p:bldP spid="158732" grpId="0" animBg="1"/>
      <p:bldP spid="158733" grpId="0"/>
      <p:bldP spid="158734" grpId="0"/>
      <p:bldP spid="158735" grpId="0" animBg="1"/>
      <p:bldP spid="158736" grpId="0" animBg="1"/>
      <p:bldP spid="158737" grpId="0" animBg="1"/>
      <p:bldP spid="158740" grpId="0"/>
      <p:bldP spid="15874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4308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7: Dari elemen-elemen (1, 1), ....., (7, 7) di poset &lt; S, </a:t>
            </a:r>
            <a:r>
              <a:rPr lang="en-US" sz="2000" b="1" i="1"/>
              <a:t>|</a:t>
            </a:r>
            <a:r>
              <a:rPr lang="en-US" sz="2000" b="1"/>
              <a:t>&gt;, tidak mengubah diagram sebelumnya. Demikian pula tahap berikutnya. Jadi diagram Hasse yang terbentuk sbb: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539750" y="48688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539750" y="55895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2411413" y="4725988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9751" name="Text Box 7"/>
          <p:cNvSpPr txBox="1">
            <a:spLocks noChangeArrowheads="1"/>
          </p:cNvSpPr>
          <p:nvPr/>
        </p:nvSpPr>
        <p:spPr bwMode="auto">
          <a:xfrm>
            <a:off x="2627313" y="5780088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9752" name="Line 8"/>
          <p:cNvSpPr>
            <a:spLocks noChangeShapeType="1"/>
          </p:cNvSpPr>
          <p:nvPr/>
        </p:nvSpPr>
        <p:spPr bwMode="auto">
          <a:xfrm flipH="1" flipV="1">
            <a:off x="2700338" y="5086350"/>
            <a:ext cx="1439862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53" name="Line 9"/>
          <p:cNvSpPr>
            <a:spLocks noChangeShapeType="1"/>
          </p:cNvSpPr>
          <p:nvPr/>
        </p:nvSpPr>
        <p:spPr bwMode="auto">
          <a:xfrm flipH="1" flipV="1">
            <a:off x="3276600" y="5086350"/>
            <a:ext cx="8636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54" name="Line 10"/>
          <p:cNvSpPr>
            <a:spLocks noChangeShapeType="1"/>
          </p:cNvSpPr>
          <p:nvPr/>
        </p:nvSpPr>
        <p:spPr bwMode="auto">
          <a:xfrm flipH="1" flipV="1">
            <a:off x="4140200" y="5086350"/>
            <a:ext cx="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55" name="Line 11"/>
          <p:cNvSpPr>
            <a:spLocks noChangeShapeType="1"/>
          </p:cNvSpPr>
          <p:nvPr/>
        </p:nvSpPr>
        <p:spPr bwMode="auto">
          <a:xfrm flipV="1">
            <a:off x="4140200" y="5086350"/>
            <a:ext cx="719138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56" name="Line 12"/>
          <p:cNvSpPr>
            <a:spLocks noChangeShapeType="1"/>
          </p:cNvSpPr>
          <p:nvPr/>
        </p:nvSpPr>
        <p:spPr bwMode="auto">
          <a:xfrm flipV="1">
            <a:off x="4140200" y="5086350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57" name="Text Box 13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9758" name="Text Box 14"/>
          <p:cNvSpPr txBox="1">
            <a:spLocks noChangeArrowheads="1"/>
          </p:cNvSpPr>
          <p:nvPr/>
        </p:nvSpPr>
        <p:spPr bwMode="auto">
          <a:xfrm>
            <a:off x="2363788" y="3973513"/>
            <a:ext cx="37211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4        6         10       9</a:t>
            </a:r>
          </a:p>
        </p:txBody>
      </p:sp>
      <p:sp>
        <p:nvSpPr>
          <p:cNvPr id="159759" name="Line 15"/>
          <p:cNvSpPr>
            <a:spLocks noChangeShapeType="1"/>
          </p:cNvSpPr>
          <p:nvPr/>
        </p:nvSpPr>
        <p:spPr bwMode="auto">
          <a:xfrm flipV="1">
            <a:off x="2690813" y="430212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60" name="Line 16"/>
          <p:cNvSpPr>
            <a:spLocks noChangeShapeType="1"/>
          </p:cNvSpPr>
          <p:nvPr/>
        </p:nvSpPr>
        <p:spPr bwMode="auto">
          <a:xfrm flipV="1">
            <a:off x="2690813" y="4302125"/>
            <a:ext cx="7207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61" name="Line 17"/>
          <p:cNvSpPr>
            <a:spLocks noChangeShapeType="1"/>
          </p:cNvSpPr>
          <p:nvPr/>
        </p:nvSpPr>
        <p:spPr bwMode="auto">
          <a:xfrm flipV="1">
            <a:off x="2690813" y="4292600"/>
            <a:ext cx="1665287" cy="801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62" name="Line 18"/>
          <p:cNvSpPr>
            <a:spLocks noChangeShapeType="1"/>
          </p:cNvSpPr>
          <p:nvPr/>
        </p:nvSpPr>
        <p:spPr bwMode="auto">
          <a:xfrm flipV="1">
            <a:off x="3276600" y="4292600"/>
            <a:ext cx="142875" cy="768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63" name="Line 19"/>
          <p:cNvSpPr>
            <a:spLocks noChangeShapeType="1"/>
          </p:cNvSpPr>
          <p:nvPr/>
        </p:nvSpPr>
        <p:spPr bwMode="auto">
          <a:xfrm flipV="1">
            <a:off x="3278188" y="4292600"/>
            <a:ext cx="1798637" cy="776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9764" name="Text Box 20"/>
          <p:cNvSpPr txBox="1">
            <a:spLocks noChangeArrowheads="1"/>
          </p:cNvSpPr>
          <p:nvPr/>
        </p:nvSpPr>
        <p:spPr bwMode="auto">
          <a:xfrm>
            <a:off x="539750" y="33194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9765" name="Text Box 21"/>
          <p:cNvSpPr txBox="1">
            <a:spLocks noChangeArrowheads="1"/>
          </p:cNvSpPr>
          <p:nvPr/>
        </p:nvSpPr>
        <p:spPr bwMode="auto">
          <a:xfrm>
            <a:off x="3268663" y="3262313"/>
            <a:ext cx="2447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  8       12 </a:t>
            </a:r>
          </a:p>
        </p:txBody>
      </p:sp>
      <p:sp>
        <p:nvSpPr>
          <p:cNvPr id="159766" name="Line 22"/>
          <p:cNvSpPr>
            <a:spLocks noChangeShapeType="1"/>
          </p:cNvSpPr>
          <p:nvPr/>
        </p:nvSpPr>
        <p:spPr bwMode="auto">
          <a:xfrm flipV="1">
            <a:off x="2700338" y="3573463"/>
            <a:ext cx="10080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9767" name="Line 23"/>
          <p:cNvSpPr>
            <a:spLocks noChangeShapeType="1"/>
          </p:cNvSpPr>
          <p:nvPr/>
        </p:nvSpPr>
        <p:spPr bwMode="auto">
          <a:xfrm flipV="1">
            <a:off x="2700338" y="3573463"/>
            <a:ext cx="18716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9768" name="Line 24"/>
          <p:cNvSpPr>
            <a:spLocks noChangeShapeType="1"/>
          </p:cNvSpPr>
          <p:nvPr/>
        </p:nvSpPr>
        <p:spPr bwMode="auto">
          <a:xfrm flipV="1">
            <a:off x="4140200" y="4292600"/>
            <a:ext cx="21590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9769" name="Line 25"/>
          <p:cNvSpPr>
            <a:spLocks noChangeShapeType="1"/>
          </p:cNvSpPr>
          <p:nvPr/>
        </p:nvSpPr>
        <p:spPr bwMode="auto">
          <a:xfrm flipV="1">
            <a:off x="3419475" y="3573463"/>
            <a:ext cx="1152525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9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  <p:bldP spid="159748" grpId="0"/>
      <p:bldP spid="159749" grpId="0"/>
      <p:bldP spid="159750" grpId="0"/>
      <p:bldP spid="159751" grpId="0"/>
      <p:bldP spid="159752" grpId="0" animBg="1"/>
      <p:bldP spid="159753" grpId="0" animBg="1"/>
      <p:bldP spid="159754" grpId="0" animBg="1"/>
      <p:bldP spid="159755" grpId="0" animBg="1"/>
      <p:bldP spid="159756" grpId="0" animBg="1"/>
      <p:bldP spid="159757" grpId="0"/>
      <p:bldP spid="159758" grpId="0"/>
      <p:bldP spid="159759" grpId="0" animBg="1"/>
      <p:bldP spid="159760" grpId="0" animBg="1"/>
      <p:bldP spid="159761" grpId="0" animBg="1"/>
      <p:bldP spid="159764" grpId="0"/>
      <p:bldP spid="15976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Poset</a:t>
            </a:r>
            <a:r>
              <a:rPr lang="en-US" b="1" dirty="0" smtClean="0"/>
              <a:t> ( </a:t>
            </a:r>
            <a:r>
              <a:rPr lang="en-US" b="1" i="1" dirty="0" smtClean="0"/>
              <a:t>P</a:t>
            </a:r>
            <a:r>
              <a:rPr lang="en-US" b="1" dirty="0" smtClean="0"/>
              <a:t>(</a:t>
            </a:r>
            <a:r>
              <a:rPr lang="en-US" b="1" i="1" dirty="0" smtClean="0"/>
              <a:t>S</a:t>
            </a:r>
            <a:r>
              <a:rPr lang="en-US" b="1" dirty="0" smtClean="0"/>
              <a:t>), ⊆ )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i="1" dirty="0" smtClean="0"/>
              <a:t>S </a:t>
            </a:r>
            <a:r>
              <a:rPr lang="en-US" b="1" dirty="0"/>
              <a:t>= {</a:t>
            </a:r>
            <a:r>
              <a:rPr lang="en-US" b="1" i="1" dirty="0"/>
              <a:t>a, b, c</a:t>
            </a:r>
            <a:r>
              <a:rPr lang="en-US" b="1" dirty="0"/>
              <a:t>},</a:t>
            </a:r>
          </a:p>
          <a:p>
            <a:r>
              <a:rPr lang="en-US" b="1" i="1" dirty="0"/>
              <a:t>P</a:t>
            </a:r>
            <a:r>
              <a:rPr lang="en-US" b="1" dirty="0"/>
              <a:t>(</a:t>
            </a:r>
            <a:r>
              <a:rPr lang="en-US" b="1" i="1" dirty="0"/>
              <a:t>S</a:t>
            </a:r>
            <a:r>
              <a:rPr lang="en-US" b="1" dirty="0"/>
              <a:t>) = { </a:t>
            </a:r>
            <a:r>
              <a:rPr lang="en-US" b="1" dirty="0">
                <a:sym typeface="Symbol" pitchFamily="16" charset="2"/>
              </a:rPr>
              <a:t>, {</a:t>
            </a:r>
            <a:r>
              <a:rPr lang="en-US" b="1" i="1" dirty="0">
                <a:sym typeface="Symbol" pitchFamily="16" charset="2"/>
              </a:rPr>
              <a:t>a</a:t>
            </a:r>
            <a:r>
              <a:rPr lang="en-US" b="1" dirty="0">
                <a:sym typeface="Symbol" pitchFamily="16" charset="2"/>
              </a:rPr>
              <a:t>}, {</a:t>
            </a:r>
            <a:r>
              <a:rPr lang="en-US" b="1" i="1" dirty="0">
                <a:sym typeface="Symbol" pitchFamily="16" charset="2"/>
              </a:rPr>
              <a:t>b</a:t>
            </a:r>
            <a:r>
              <a:rPr lang="en-US" b="1" dirty="0">
                <a:sym typeface="Symbol" pitchFamily="16" charset="2"/>
              </a:rPr>
              <a:t>}, {</a:t>
            </a:r>
            <a:r>
              <a:rPr lang="en-US" b="1" i="1" dirty="0">
                <a:sym typeface="Symbol" pitchFamily="16" charset="2"/>
              </a:rPr>
              <a:t>c</a:t>
            </a:r>
            <a:r>
              <a:rPr lang="en-US" b="1" dirty="0">
                <a:sym typeface="Symbol" pitchFamily="16" charset="2"/>
              </a:rPr>
              <a:t>}, {</a:t>
            </a:r>
            <a:r>
              <a:rPr lang="en-US" b="1" i="1" dirty="0" err="1">
                <a:sym typeface="Symbol" pitchFamily="16" charset="2"/>
              </a:rPr>
              <a:t>a,b</a:t>
            </a:r>
            <a:r>
              <a:rPr lang="en-US" b="1" dirty="0">
                <a:sym typeface="Symbol" pitchFamily="16" charset="2"/>
              </a:rPr>
              <a:t>}, {</a:t>
            </a:r>
            <a:r>
              <a:rPr lang="en-US" b="1" i="1" dirty="0" err="1">
                <a:sym typeface="Symbol" pitchFamily="16" charset="2"/>
              </a:rPr>
              <a:t>a,c</a:t>
            </a:r>
            <a:r>
              <a:rPr lang="en-US" b="1" dirty="0">
                <a:sym typeface="Symbol" pitchFamily="16" charset="2"/>
              </a:rPr>
              <a:t>}, {</a:t>
            </a:r>
            <a:r>
              <a:rPr lang="en-US" b="1" i="1" dirty="0" err="1">
                <a:sym typeface="Symbol" pitchFamily="16" charset="2"/>
              </a:rPr>
              <a:t>b</a:t>
            </a:r>
            <a:r>
              <a:rPr lang="en-US" b="1" dirty="0" err="1">
                <a:sym typeface="Symbol" pitchFamily="16" charset="2"/>
              </a:rPr>
              <a:t>,</a:t>
            </a:r>
            <a:r>
              <a:rPr lang="en-US" b="1" i="1" dirty="0" err="1">
                <a:sym typeface="Symbol" pitchFamily="16" charset="2"/>
              </a:rPr>
              <a:t>c</a:t>
            </a:r>
            <a:r>
              <a:rPr lang="en-US" b="1" dirty="0">
                <a:sym typeface="Symbol" pitchFamily="16" charset="2"/>
              </a:rPr>
              <a:t>},</a:t>
            </a:r>
            <a:r>
              <a:rPr lang="en-US" b="1" i="1" dirty="0">
                <a:sym typeface="Symbol" pitchFamily="16" charset="2"/>
              </a:rPr>
              <a:t>S</a:t>
            </a:r>
            <a:r>
              <a:rPr lang="en-US" b="1" dirty="0">
                <a:sym typeface="Symbol" pitchFamily="16" charset="2"/>
              </a:rPr>
              <a:t> }</a:t>
            </a:r>
            <a:r>
              <a:rPr lang="en-US" b="1" dirty="0"/>
              <a:t> </a:t>
            </a:r>
          </a:p>
          <a:p>
            <a:r>
              <a:rPr lang="en-US" b="1" dirty="0" err="1"/>
              <a:t>Tahap</a:t>
            </a:r>
            <a:r>
              <a:rPr lang="en-US" b="1" dirty="0"/>
              <a:t> 1: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46438" name="Text Box 6"/>
          <p:cNvSpPr txBox="1">
            <a:spLocks noChangeArrowheads="1"/>
          </p:cNvSpPr>
          <p:nvPr/>
        </p:nvSpPr>
        <p:spPr bwMode="auto">
          <a:xfrm>
            <a:off x="2411413" y="4292600"/>
            <a:ext cx="6337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S</a:t>
            </a:r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2555875" y="5130800"/>
            <a:ext cx="5688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46441" name="Line 9"/>
          <p:cNvSpPr>
            <a:spLocks noChangeShapeType="1"/>
          </p:cNvSpPr>
          <p:nvPr/>
        </p:nvSpPr>
        <p:spPr bwMode="auto">
          <a:xfrm flipH="1" flipV="1">
            <a:off x="2771775" y="4724400"/>
            <a:ext cx="2592388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6442" name="Line 10"/>
          <p:cNvSpPr>
            <a:spLocks noChangeShapeType="1"/>
          </p:cNvSpPr>
          <p:nvPr/>
        </p:nvSpPr>
        <p:spPr bwMode="auto">
          <a:xfrm flipH="1" flipV="1">
            <a:off x="3635375" y="4724400"/>
            <a:ext cx="1728788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6443" name="Line 11"/>
          <p:cNvSpPr>
            <a:spLocks noChangeShapeType="1"/>
          </p:cNvSpPr>
          <p:nvPr/>
        </p:nvSpPr>
        <p:spPr bwMode="auto">
          <a:xfrm flipH="1" flipV="1">
            <a:off x="4427538" y="4724400"/>
            <a:ext cx="9366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6445" name="Line 13"/>
          <p:cNvSpPr>
            <a:spLocks noChangeShapeType="1"/>
          </p:cNvSpPr>
          <p:nvPr/>
        </p:nvSpPr>
        <p:spPr bwMode="auto">
          <a:xfrm flipV="1">
            <a:off x="5364163" y="4724400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6446" name="Line 14"/>
          <p:cNvSpPr>
            <a:spLocks noChangeShapeType="1"/>
          </p:cNvSpPr>
          <p:nvPr/>
        </p:nvSpPr>
        <p:spPr bwMode="auto">
          <a:xfrm flipV="1">
            <a:off x="5364163" y="4724400"/>
            <a:ext cx="107950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6447" name="Line 15"/>
          <p:cNvSpPr>
            <a:spLocks noChangeShapeType="1"/>
          </p:cNvSpPr>
          <p:nvPr/>
        </p:nvSpPr>
        <p:spPr bwMode="auto">
          <a:xfrm flipV="1">
            <a:off x="5364163" y="4724400"/>
            <a:ext cx="2303462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46449" name="Line 17"/>
          <p:cNvSpPr>
            <a:spLocks noChangeShapeType="1"/>
          </p:cNvSpPr>
          <p:nvPr/>
        </p:nvSpPr>
        <p:spPr bwMode="auto">
          <a:xfrm flipV="1">
            <a:off x="5364163" y="4724400"/>
            <a:ext cx="3024187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4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4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4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4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4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  <p:bldP spid="146436" grpId="0"/>
      <p:bldP spid="146437" grpId="0"/>
      <p:bldP spid="146438" grpId="0"/>
      <p:bldP spid="146439" grpId="0"/>
      <p:bldP spid="146441" grpId="0" animBg="1"/>
      <p:bldP spid="146442" grpId="0" animBg="1"/>
      <p:bldP spid="146443" grpId="0" animBg="1"/>
      <p:bldP spid="146445" grpId="0" animBg="1"/>
      <p:bldP spid="146446" grpId="0" animBg="1"/>
      <p:bldP spid="146447" grpId="0" animBg="1"/>
      <p:bldP spid="14644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b="1"/>
              <a:t>Poset &lt; 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 &gt; dengan </a:t>
            </a:r>
            <a:r>
              <a:rPr lang="en-US" b="1" i="1"/>
              <a:t>S </a:t>
            </a:r>
            <a:r>
              <a:rPr lang="en-US" b="1"/>
              <a:t>= {</a:t>
            </a:r>
            <a:r>
              <a:rPr lang="en-US" b="1" i="1"/>
              <a:t>a, b, c</a:t>
            </a:r>
            <a:r>
              <a:rPr lang="en-US" b="1"/>
              <a:t>},</a:t>
            </a:r>
          </a:p>
          <a:p>
            <a:r>
              <a:rPr lang="en-US" b="1"/>
              <a:t>Tahap 2:</a:t>
            </a:r>
          </a:p>
          <a:p>
            <a:endParaRPr lang="en-US" b="1"/>
          </a:p>
          <a:p>
            <a:endParaRPr lang="en-US"/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2987675" y="4221163"/>
            <a:ext cx="4968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{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</a:t>
            </a:r>
            <a:endParaRPr lang="en-US" sz="2400" b="1" i="1">
              <a:latin typeface="Times New Roman" pitchFamily="16" charset="0"/>
              <a:sym typeface="Symbol" pitchFamily="16" charset="2"/>
            </a:endParaRPr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3492500" y="5130800"/>
            <a:ext cx="3095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47471" name="Text Box 15"/>
          <p:cNvSpPr txBox="1">
            <a:spLocks noChangeArrowheads="1"/>
          </p:cNvSpPr>
          <p:nvPr/>
        </p:nvSpPr>
        <p:spPr bwMode="auto">
          <a:xfrm>
            <a:off x="539750" y="3473450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47472" name="Text Box 16"/>
          <p:cNvSpPr txBox="1">
            <a:spLocks noChangeArrowheads="1"/>
          </p:cNvSpPr>
          <p:nvPr/>
        </p:nvSpPr>
        <p:spPr bwMode="auto">
          <a:xfrm>
            <a:off x="2627313" y="3403600"/>
            <a:ext cx="44656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S</a:t>
            </a:r>
          </a:p>
        </p:txBody>
      </p:sp>
      <p:sp>
        <p:nvSpPr>
          <p:cNvPr id="147473" name="Line 17"/>
          <p:cNvSpPr>
            <a:spLocks noChangeShapeType="1"/>
          </p:cNvSpPr>
          <p:nvPr/>
        </p:nvSpPr>
        <p:spPr bwMode="auto">
          <a:xfrm flipH="1" flipV="1">
            <a:off x="3589338" y="4492625"/>
            <a:ext cx="1439862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7474" name="Line 18"/>
          <p:cNvSpPr>
            <a:spLocks noChangeShapeType="1"/>
          </p:cNvSpPr>
          <p:nvPr/>
        </p:nvSpPr>
        <p:spPr bwMode="auto">
          <a:xfrm flipH="1" flipV="1">
            <a:off x="4397375" y="4508500"/>
            <a:ext cx="6477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7475" name="Line 19"/>
          <p:cNvSpPr>
            <a:spLocks noChangeShapeType="1"/>
          </p:cNvSpPr>
          <p:nvPr/>
        </p:nvSpPr>
        <p:spPr bwMode="auto">
          <a:xfrm flipV="1">
            <a:off x="5045075" y="4437063"/>
            <a:ext cx="2159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7476" name="Line 20"/>
          <p:cNvSpPr>
            <a:spLocks noChangeShapeType="1"/>
          </p:cNvSpPr>
          <p:nvPr/>
        </p:nvSpPr>
        <p:spPr bwMode="auto">
          <a:xfrm flipV="1">
            <a:off x="5045075" y="4508500"/>
            <a:ext cx="12954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7477" name="Line 21"/>
          <p:cNvSpPr>
            <a:spLocks noChangeShapeType="1"/>
          </p:cNvSpPr>
          <p:nvPr/>
        </p:nvSpPr>
        <p:spPr bwMode="auto">
          <a:xfrm flipV="1">
            <a:off x="3589338" y="3644900"/>
            <a:ext cx="15875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7478" name="Line 22"/>
          <p:cNvSpPr>
            <a:spLocks noChangeShapeType="1"/>
          </p:cNvSpPr>
          <p:nvPr/>
        </p:nvSpPr>
        <p:spPr bwMode="auto">
          <a:xfrm flipV="1">
            <a:off x="3589338" y="3644900"/>
            <a:ext cx="1095375" cy="823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47479" name="Line 23"/>
          <p:cNvSpPr>
            <a:spLocks noChangeShapeType="1"/>
          </p:cNvSpPr>
          <p:nvPr/>
        </p:nvSpPr>
        <p:spPr bwMode="auto">
          <a:xfrm flipV="1">
            <a:off x="3573463" y="3644900"/>
            <a:ext cx="1831975" cy="839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4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4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4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4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4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4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/>
      <p:bldP spid="147460" grpId="0"/>
      <p:bldP spid="147461" grpId="0"/>
      <p:bldP spid="147462" grpId="0"/>
      <p:bldP spid="147463" grpId="0"/>
      <p:bldP spid="147471" grpId="0"/>
      <p:bldP spid="147472" grpId="0"/>
      <p:bldP spid="147473" grpId="0" animBg="1"/>
      <p:bldP spid="147474" grpId="0" animBg="1"/>
      <p:bldP spid="147475" grpId="0" animBg="1"/>
      <p:bldP spid="147476" grpId="0" animBg="1"/>
      <p:bldP spid="147477" grpId="0" animBg="1"/>
      <p:bldP spid="147478" grpId="0" animBg="1"/>
      <p:bldP spid="14747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b="1"/>
              <a:t>Poset &lt; 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 &gt; dengan </a:t>
            </a:r>
            <a:r>
              <a:rPr lang="en-US" b="1" i="1"/>
              <a:t>S </a:t>
            </a:r>
            <a:r>
              <a:rPr lang="en-US" b="1"/>
              <a:t>= {</a:t>
            </a:r>
            <a:r>
              <a:rPr lang="en-US" b="1" i="1"/>
              <a:t>a, b, c</a:t>
            </a:r>
            <a:r>
              <a:rPr lang="en-US" b="1"/>
              <a:t>},</a:t>
            </a:r>
          </a:p>
          <a:p>
            <a:r>
              <a:rPr lang="en-US" b="1"/>
              <a:t>Tahap 3:</a:t>
            </a:r>
          </a:p>
          <a:p>
            <a:endParaRPr lang="en-US" b="1"/>
          </a:p>
          <a:p>
            <a:endParaRPr lang="en-US"/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2987675" y="4221163"/>
            <a:ext cx="4968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</a:t>
            </a:r>
            <a:endParaRPr lang="en-US" sz="2400" b="1" i="1">
              <a:latin typeface="Times New Roman" pitchFamily="16" charset="0"/>
              <a:sym typeface="Symbol" pitchFamily="16" charset="2"/>
            </a:endParaRP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3492500" y="5130800"/>
            <a:ext cx="1511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52584" name="Text Box 8"/>
          <p:cNvSpPr txBox="1">
            <a:spLocks noChangeArrowheads="1"/>
          </p:cNvSpPr>
          <p:nvPr/>
        </p:nvSpPr>
        <p:spPr bwMode="auto">
          <a:xfrm>
            <a:off x="539750" y="3473450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2585" name="Text Box 9"/>
          <p:cNvSpPr txBox="1">
            <a:spLocks noChangeArrowheads="1"/>
          </p:cNvSpPr>
          <p:nvPr/>
        </p:nvSpPr>
        <p:spPr bwMode="auto">
          <a:xfrm>
            <a:off x="2627313" y="3403600"/>
            <a:ext cx="44656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S    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</a:t>
            </a:r>
          </a:p>
        </p:txBody>
      </p:sp>
      <p:sp>
        <p:nvSpPr>
          <p:cNvPr id="152586" name="Line 10"/>
          <p:cNvSpPr>
            <a:spLocks noChangeShapeType="1"/>
          </p:cNvSpPr>
          <p:nvPr/>
        </p:nvSpPr>
        <p:spPr bwMode="auto">
          <a:xfrm flipH="1" flipV="1">
            <a:off x="3589338" y="4492625"/>
            <a:ext cx="838200" cy="881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2587" name="Line 11"/>
          <p:cNvSpPr>
            <a:spLocks noChangeShapeType="1"/>
          </p:cNvSpPr>
          <p:nvPr/>
        </p:nvSpPr>
        <p:spPr bwMode="auto">
          <a:xfrm flipH="1" flipV="1">
            <a:off x="4397375" y="4508500"/>
            <a:ext cx="30163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2588" name="Line 12"/>
          <p:cNvSpPr>
            <a:spLocks noChangeShapeType="1"/>
          </p:cNvSpPr>
          <p:nvPr/>
        </p:nvSpPr>
        <p:spPr bwMode="auto">
          <a:xfrm flipV="1">
            <a:off x="4427538" y="4437063"/>
            <a:ext cx="833437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2590" name="Line 14"/>
          <p:cNvSpPr>
            <a:spLocks noChangeShapeType="1"/>
          </p:cNvSpPr>
          <p:nvPr/>
        </p:nvSpPr>
        <p:spPr bwMode="auto">
          <a:xfrm flipV="1">
            <a:off x="3589338" y="3644900"/>
            <a:ext cx="15875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2591" name="Line 15"/>
          <p:cNvSpPr>
            <a:spLocks noChangeShapeType="1"/>
          </p:cNvSpPr>
          <p:nvPr/>
        </p:nvSpPr>
        <p:spPr bwMode="auto">
          <a:xfrm flipV="1">
            <a:off x="3589338" y="3644900"/>
            <a:ext cx="1095375" cy="823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2592" name="Line 16"/>
          <p:cNvSpPr>
            <a:spLocks noChangeShapeType="1"/>
          </p:cNvSpPr>
          <p:nvPr/>
        </p:nvSpPr>
        <p:spPr bwMode="auto">
          <a:xfrm flipV="1">
            <a:off x="3573463" y="3644900"/>
            <a:ext cx="1831975" cy="839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2593" name="Line 17"/>
          <p:cNvSpPr>
            <a:spLocks noChangeShapeType="1"/>
          </p:cNvSpPr>
          <p:nvPr/>
        </p:nvSpPr>
        <p:spPr bwMode="auto">
          <a:xfrm flipH="1" flipV="1">
            <a:off x="3603625" y="3621088"/>
            <a:ext cx="752475" cy="887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2594" name="Line 18"/>
          <p:cNvSpPr>
            <a:spLocks noChangeShapeType="1"/>
          </p:cNvSpPr>
          <p:nvPr/>
        </p:nvSpPr>
        <p:spPr bwMode="auto">
          <a:xfrm flipV="1">
            <a:off x="4356100" y="3644900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2595" name="Line 19"/>
          <p:cNvSpPr>
            <a:spLocks noChangeShapeType="1"/>
          </p:cNvSpPr>
          <p:nvPr/>
        </p:nvSpPr>
        <p:spPr bwMode="auto">
          <a:xfrm flipV="1">
            <a:off x="4395788" y="3644900"/>
            <a:ext cx="187325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2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5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5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5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5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build="p"/>
      <p:bldP spid="152580" grpId="0"/>
      <p:bldP spid="152581" grpId="0"/>
      <p:bldP spid="152582" grpId="0"/>
      <p:bldP spid="152583" grpId="0"/>
      <p:bldP spid="152584" grpId="0"/>
      <p:bldP spid="152585" grpId="0"/>
      <p:bldP spid="152586" grpId="0" animBg="1"/>
      <p:bldP spid="152587" grpId="0" animBg="1"/>
      <p:bldP spid="152588" grpId="0" animBg="1"/>
      <p:bldP spid="152590" grpId="0" animBg="1"/>
      <p:bldP spid="152591" grpId="0" animBg="1"/>
      <p:bldP spid="152592" grpId="0" animBg="1"/>
      <p:bldP spid="152593" grpId="0" animBg="1"/>
      <p:bldP spid="152594" grpId="0" animBg="1"/>
      <p:bldP spid="15259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sz="3000"/>
              <a:t>Apabila diberikan suatu relasi, mahasiswa mampu merepresentasikan relasi tersebut dengan matriks dan mahasiswa juga mampu melakukan operasi Boolean pada matriks yang merepresentasikan relasi. </a:t>
            </a:r>
          </a:p>
          <a:p>
            <a:pPr marL="533400" indent="-533400"/>
            <a:r>
              <a:rPr lang="en-US" sz="3000"/>
              <a:t>Apabila diberikan matriks representasikan suatu relasi, mahasiswa dapat menjelaskan kelas/sifat dari relasi tersebut dengan tepat dan lengkap. </a:t>
            </a:r>
          </a:p>
          <a:p>
            <a:pPr marL="533400" indent="-533400"/>
            <a:endParaRPr lang="en-US"/>
          </a:p>
          <a:p>
            <a:pPr marL="533400" indent="-533400" algn="just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b="1"/>
              <a:t>Poset &lt; 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 &gt; dengan </a:t>
            </a:r>
            <a:r>
              <a:rPr lang="en-US" b="1" i="1"/>
              <a:t>S </a:t>
            </a:r>
            <a:r>
              <a:rPr lang="en-US" b="1"/>
              <a:t>= {</a:t>
            </a:r>
            <a:r>
              <a:rPr lang="en-US" b="1" i="1"/>
              <a:t>a, b, c</a:t>
            </a:r>
            <a:r>
              <a:rPr lang="en-US" b="1"/>
              <a:t>},</a:t>
            </a:r>
          </a:p>
          <a:p>
            <a:r>
              <a:rPr lang="en-US" b="1"/>
              <a:t>Tahap 4:</a:t>
            </a:r>
          </a:p>
          <a:p>
            <a:endParaRPr lang="en-US" b="1"/>
          </a:p>
          <a:p>
            <a:endParaRPr lang="en-US"/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3605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3606" name="Text Box 6"/>
          <p:cNvSpPr txBox="1">
            <a:spLocks noChangeArrowheads="1"/>
          </p:cNvSpPr>
          <p:nvPr/>
        </p:nvSpPr>
        <p:spPr bwMode="auto">
          <a:xfrm>
            <a:off x="2987675" y="4221163"/>
            <a:ext cx="4968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</a:t>
            </a:r>
            <a:endParaRPr lang="en-US" sz="2400" b="1" i="1">
              <a:latin typeface="Times New Roman" pitchFamily="16" charset="0"/>
              <a:sym typeface="Symbol" pitchFamily="16" charset="2"/>
            </a:endParaRPr>
          </a:p>
        </p:txBody>
      </p:sp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3492500" y="5130800"/>
            <a:ext cx="1511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539750" y="3473450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2627313" y="3403600"/>
            <a:ext cx="44656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S    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</a:t>
            </a:r>
          </a:p>
        </p:txBody>
      </p:sp>
      <p:sp>
        <p:nvSpPr>
          <p:cNvPr id="153610" name="Line 10"/>
          <p:cNvSpPr>
            <a:spLocks noChangeShapeType="1"/>
          </p:cNvSpPr>
          <p:nvPr/>
        </p:nvSpPr>
        <p:spPr bwMode="auto">
          <a:xfrm flipH="1" flipV="1">
            <a:off x="3589338" y="4492625"/>
            <a:ext cx="838200" cy="881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3611" name="Line 11"/>
          <p:cNvSpPr>
            <a:spLocks noChangeShapeType="1"/>
          </p:cNvSpPr>
          <p:nvPr/>
        </p:nvSpPr>
        <p:spPr bwMode="auto">
          <a:xfrm flipH="1" flipV="1">
            <a:off x="4397375" y="4508500"/>
            <a:ext cx="30163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3612" name="Line 12"/>
          <p:cNvSpPr>
            <a:spLocks noChangeShapeType="1"/>
          </p:cNvSpPr>
          <p:nvPr/>
        </p:nvSpPr>
        <p:spPr bwMode="auto">
          <a:xfrm flipV="1">
            <a:off x="4427538" y="4437063"/>
            <a:ext cx="833437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3613" name="Line 13"/>
          <p:cNvSpPr>
            <a:spLocks noChangeShapeType="1"/>
          </p:cNvSpPr>
          <p:nvPr/>
        </p:nvSpPr>
        <p:spPr bwMode="auto">
          <a:xfrm flipV="1">
            <a:off x="3589338" y="3644900"/>
            <a:ext cx="15875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3614" name="Line 14"/>
          <p:cNvSpPr>
            <a:spLocks noChangeShapeType="1"/>
          </p:cNvSpPr>
          <p:nvPr/>
        </p:nvSpPr>
        <p:spPr bwMode="auto">
          <a:xfrm flipV="1">
            <a:off x="3589338" y="3644900"/>
            <a:ext cx="1095375" cy="823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3615" name="Line 15"/>
          <p:cNvSpPr>
            <a:spLocks noChangeShapeType="1"/>
          </p:cNvSpPr>
          <p:nvPr/>
        </p:nvSpPr>
        <p:spPr bwMode="auto">
          <a:xfrm flipV="1">
            <a:off x="3573463" y="3644900"/>
            <a:ext cx="1831975" cy="839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3616" name="Line 16"/>
          <p:cNvSpPr>
            <a:spLocks noChangeShapeType="1"/>
          </p:cNvSpPr>
          <p:nvPr/>
        </p:nvSpPr>
        <p:spPr bwMode="auto">
          <a:xfrm flipH="1" flipV="1">
            <a:off x="3603625" y="3621088"/>
            <a:ext cx="752475" cy="887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3617" name="Line 17"/>
          <p:cNvSpPr>
            <a:spLocks noChangeShapeType="1"/>
          </p:cNvSpPr>
          <p:nvPr/>
        </p:nvSpPr>
        <p:spPr bwMode="auto">
          <a:xfrm flipV="1">
            <a:off x="4356100" y="3644900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3618" name="Line 18"/>
          <p:cNvSpPr>
            <a:spLocks noChangeShapeType="1"/>
          </p:cNvSpPr>
          <p:nvPr/>
        </p:nvSpPr>
        <p:spPr bwMode="auto">
          <a:xfrm flipV="1">
            <a:off x="4395788" y="3644900"/>
            <a:ext cx="187325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3620" name="Line 20"/>
          <p:cNvSpPr>
            <a:spLocks noChangeShapeType="1"/>
          </p:cNvSpPr>
          <p:nvPr/>
        </p:nvSpPr>
        <p:spPr bwMode="auto">
          <a:xfrm flipH="1" flipV="1">
            <a:off x="4700588" y="3644900"/>
            <a:ext cx="576262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3621" name="Line 21"/>
          <p:cNvSpPr>
            <a:spLocks noChangeShapeType="1"/>
          </p:cNvSpPr>
          <p:nvPr/>
        </p:nvSpPr>
        <p:spPr bwMode="auto">
          <a:xfrm flipV="1">
            <a:off x="5292725" y="3644900"/>
            <a:ext cx="14287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3622" name="Line 22"/>
          <p:cNvSpPr>
            <a:spLocks noChangeShapeType="1"/>
          </p:cNvSpPr>
          <p:nvPr/>
        </p:nvSpPr>
        <p:spPr bwMode="auto">
          <a:xfrm flipV="1">
            <a:off x="5292725" y="3644900"/>
            <a:ext cx="1008063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5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5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5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5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5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5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  <p:bldP spid="153604" grpId="0"/>
      <p:bldP spid="153605" grpId="0"/>
      <p:bldP spid="153606" grpId="0"/>
      <p:bldP spid="153607" grpId="0"/>
      <p:bldP spid="153608" grpId="0"/>
      <p:bldP spid="153609" grpId="0"/>
      <p:bldP spid="153610" grpId="0" animBg="1"/>
      <p:bldP spid="153611" grpId="0" animBg="1"/>
      <p:bldP spid="153612" grpId="0" animBg="1"/>
      <p:bldP spid="153613" grpId="0" animBg="1"/>
      <p:bldP spid="153614" grpId="0" animBg="1"/>
      <p:bldP spid="153615" grpId="0" animBg="1"/>
      <p:bldP spid="153616" grpId="0" animBg="1"/>
      <p:bldP spid="153617" grpId="0" animBg="1"/>
      <p:bldP spid="153618" grpId="0" animBg="1"/>
      <p:bldP spid="153620" grpId="0" animBg="1"/>
      <p:bldP spid="153621" grpId="0" animBg="1"/>
      <p:bldP spid="15362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52513"/>
          </a:xfrm>
        </p:spPr>
        <p:txBody>
          <a:bodyPr>
            <a:normAutofit fontScale="92500" lnSpcReduction="10000"/>
          </a:bodyPr>
          <a:lstStyle/>
          <a:p>
            <a:r>
              <a:rPr lang="en-US" b="1"/>
              <a:t>Poset &lt; 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 &gt; dengan </a:t>
            </a:r>
            <a:r>
              <a:rPr lang="en-US" b="1" i="1"/>
              <a:t>S </a:t>
            </a:r>
            <a:r>
              <a:rPr lang="en-US" b="1"/>
              <a:t>= {</a:t>
            </a:r>
            <a:r>
              <a:rPr lang="en-US" b="1" i="1"/>
              <a:t>a, b, c</a:t>
            </a:r>
            <a:r>
              <a:rPr lang="en-US" b="1"/>
              <a:t>},</a:t>
            </a:r>
          </a:p>
          <a:p>
            <a:r>
              <a:rPr lang="en-US" b="1"/>
              <a:t>Tahap terakhir:</a:t>
            </a:r>
          </a:p>
          <a:p>
            <a:endParaRPr lang="en-US" b="1"/>
          </a:p>
          <a:p>
            <a:endParaRPr lang="en-US"/>
          </a:p>
        </p:txBody>
      </p:sp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4630" name="Text Box 6"/>
          <p:cNvSpPr txBox="1">
            <a:spLocks noChangeArrowheads="1"/>
          </p:cNvSpPr>
          <p:nvPr/>
        </p:nvSpPr>
        <p:spPr bwMode="auto">
          <a:xfrm>
            <a:off x="2987675" y="4221163"/>
            <a:ext cx="4968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</a:t>
            </a:r>
            <a:endParaRPr lang="en-US" sz="2400" b="1" i="1">
              <a:latin typeface="Times New Roman" pitchFamily="16" charset="0"/>
              <a:sym typeface="Symbol" pitchFamily="16" charset="2"/>
            </a:endParaRPr>
          </a:p>
        </p:txBody>
      </p:sp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3492500" y="5130800"/>
            <a:ext cx="1511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54632" name="Text Box 8"/>
          <p:cNvSpPr txBox="1">
            <a:spLocks noChangeArrowheads="1"/>
          </p:cNvSpPr>
          <p:nvPr/>
        </p:nvSpPr>
        <p:spPr bwMode="auto">
          <a:xfrm>
            <a:off x="539750" y="3473450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4633" name="Text Box 9"/>
          <p:cNvSpPr txBox="1">
            <a:spLocks noChangeArrowheads="1"/>
          </p:cNvSpPr>
          <p:nvPr/>
        </p:nvSpPr>
        <p:spPr bwMode="auto">
          <a:xfrm>
            <a:off x="2627313" y="3403600"/>
            <a:ext cx="44656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</a:t>
            </a:r>
          </a:p>
        </p:txBody>
      </p:sp>
      <p:sp>
        <p:nvSpPr>
          <p:cNvPr id="154634" name="Line 10"/>
          <p:cNvSpPr>
            <a:spLocks noChangeShapeType="1"/>
          </p:cNvSpPr>
          <p:nvPr/>
        </p:nvSpPr>
        <p:spPr bwMode="auto">
          <a:xfrm flipH="1" flipV="1">
            <a:off x="3589338" y="4492625"/>
            <a:ext cx="838200" cy="881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35" name="Line 11"/>
          <p:cNvSpPr>
            <a:spLocks noChangeShapeType="1"/>
          </p:cNvSpPr>
          <p:nvPr/>
        </p:nvSpPr>
        <p:spPr bwMode="auto">
          <a:xfrm flipH="1" flipV="1">
            <a:off x="4427538" y="4508500"/>
            <a:ext cx="0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36" name="Line 12"/>
          <p:cNvSpPr>
            <a:spLocks noChangeShapeType="1"/>
          </p:cNvSpPr>
          <p:nvPr/>
        </p:nvSpPr>
        <p:spPr bwMode="auto">
          <a:xfrm flipV="1">
            <a:off x="4427538" y="4508500"/>
            <a:ext cx="865187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37" name="Line 13"/>
          <p:cNvSpPr>
            <a:spLocks noChangeShapeType="1"/>
          </p:cNvSpPr>
          <p:nvPr/>
        </p:nvSpPr>
        <p:spPr bwMode="auto">
          <a:xfrm flipH="1" flipV="1">
            <a:off x="3563938" y="3716338"/>
            <a:ext cx="254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38" name="Line 14"/>
          <p:cNvSpPr>
            <a:spLocks noChangeShapeType="1"/>
          </p:cNvSpPr>
          <p:nvPr/>
        </p:nvSpPr>
        <p:spPr bwMode="auto">
          <a:xfrm flipV="1">
            <a:off x="3589338" y="3716338"/>
            <a:ext cx="838200" cy="752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40" name="Line 16"/>
          <p:cNvSpPr>
            <a:spLocks noChangeShapeType="1"/>
          </p:cNvSpPr>
          <p:nvPr/>
        </p:nvSpPr>
        <p:spPr bwMode="auto">
          <a:xfrm flipH="1" flipV="1">
            <a:off x="3563938" y="3716338"/>
            <a:ext cx="8636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42" name="Line 18"/>
          <p:cNvSpPr>
            <a:spLocks noChangeShapeType="1"/>
          </p:cNvSpPr>
          <p:nvPr/>
        </p:nvSpPr>
        <p:spPr bwMode="auto">
          <a:xfrm flipV="1">
            <a:off x="4395788" y="3716338"/>
            <a:ext cx="896937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43" name="Line 19"/>
          <p:cNvSpPr>
            <a:spLocks noChangeShapeType="1"/>
          </p:cNvSpPr>
          <p:nvPr/>
        </p:nvSpPr>
        <p:spPr bwMode="auto">
          <a:xfrm flipH="1" flipV="1">
            <a:off x="4427538" y="3716338"/>
            <a:ext cx="865187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45" name="Line 21"/>
          <p:cNvSpPr>
            <a:spLocks noChangeShapeType="1"/>
          </p:cNvSpPr>
          <p:nvPr/>
        </p:nvSpPr>
        <p:spPr bwMode="auto">
          <a:xfrm flipV="1">
            <a:off x="5292725" y="3716338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46" name="Text Box 22"/>
          <p:cNvSpPr txBox="1">
            <a:spLocks noChangeArrowheads="1"/>
          </p:cNvSpPr>
          <p:nvPr/>
        </p:nvSpPr>
        <p:spPr bwMode="auto">
          <a:xfrm>
            <a:off x="539750" y="2671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4647" name="Text Box 23"/>
          <p:cNvSpPr txBox="1">
            <a:spLocks noChangeArrowheads="1"/>
          </p:cNvSpPr>
          <p:nvPr/>
        </p:nvSpPr>
        <p:spPr bwMode="auto">
          <a:xfrm>
            <a:off x="3492500" y="2565400"/>
            <a:ext cx="1511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S</a:t>
            </a:r>
          </a:p>
        </p:txBody>
      </p:sp>
      <p:sp>
        <p:nvSpPr>
          <p:cNvPr id="154648" name="Line 24"/>
          <p:cNvSpPr>
            <a:spLocks noChangeShapeType="1"/>
          </p:cNvSpPr>
          <p:nvPr/>
        </p:nvSpPr>
        <p:spPr bwMode="auto">
          <a:xfrm flipV="1">
            <a:off x="3563938" y="2781300"/>
            <a:ext cx="863600" cy="935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49" name="Line 25"/>
          <p:cNvSpPr>
            <a:spLocks noChangeShapeType="1"/>
          </p:cNvSpPr>
          <p:nvPr/>
        </p:nvSpPr>
        <p:spPr bwMode="auto">
          <a:xfrm flipH="1" flipV="1">
            <a:off x="4427538" y="2781300"/>
            <a:ext cx="0" cy="935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54650" name="Line 26"/>
          <p:cNvSpPr>
            <a:spLocks noChangeShapeType="1"/>
          </p:cNvSpPr>
          <p:nvPr/>
        </p:nvSpPr>
        <p:spPr bwMode="auto">
          <a:xfrm flipH="1" flipV="1">
            <a:off x="4427538" y="2781300"/>
            <a:ext cx="865187" cy="935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5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5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5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5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5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5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5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5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/>
      <p:bldP spid="154628" grpId="0"/>
      <p:bldP spid="154629" grpId="0"/>
      <p:bldP spid="154630" grpId="0"/>
      <p:bldP spid="154631" grpId="0"/>
      <p:bldP spid="154632" grpId="0"/>
      <p:bldP spid="154633" grpId="0"/>
      <p:bldP spid="154634" grpId="0" animBg="1"/>
      <p:bldP spid="154635" grpId="0" animBg="1"/>
      <p:bldP spid="154636" grpId="0" animBg="1"/>
      <p:bldP spid="154637" grpId="0" animBg="1"/>
      <p:bldP spid="154638" grpId="0" animBg="1"/>
      <p:bldP spid="154640" grpId="0" animBg="1"/>
      <p:bldP spid="154642" grpId="0" animBg="1"/>
      <p:bldP spid="154643" grpId="0" animBg="1"/>
      <p:bldP spid="154645" grpId="0" animBg="1"/>
      <p:bldP spid="154646" grpId="0"/>
      <p:bldP spid="154647" grpId="0"/>
      <p:bldP spid="154648" grpId="0" animBg="1"/>
      <p:bldP spid="154649" grpId="0" animBg="1"/>
      <p:bldP spid="15465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Diagram Hasse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920750"/>
          </a:xfrm>
        </p:spPr>
        <p:txBody>
          <a:bodyPr>
            <a:normAutofit fontScale="92500"/>
          </a:bodyPr>
          <a:lstStyle/>
          <a:p>
            <a:r>
              <a:rPr lang="en-US"/>
              <a:t>Bentuk diagram Hasse untuk poset ({1,2,3,4}, ≤)</a:t>
            </a:r>
          </a:p>
        </p:txBody>
      </p:sp>
      <p:sp>
        <p:nvSpPr>
          <p:cNvPr id="151556" name="Line 4"/>
          <p:cNvSpPr>
            <a:spLocks noChangeShapeType="1"/>
          </p:cNvSpPr>
          <p:nvPr/>
        </p:nvSpPr>
        <p:spPr bwMode="auto">
          <a:xfrm flipV="1">
            <a:off x="3563938" y="4581525"/>
            <a:ext cx="0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1557" name="Line 5"/>
          <p:cNvSpPr>
            <a:spLocks noChangeShapeType="1"/>
          </p:cNvSpPr>
          <p:nvPr/>
        </p:nvSpPr>
        <p:spPr bwMode="auto">
          <a:xfrm flipV="1">
            <a:off x="3563938" y="3789363"/>
            <a:ext cx="0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1558" name="Line 6"/>
          <p:cNvSpPr>
            <a:spLocks noChangeShapeType="1"/>
          </p:cNvSpPr>
          <p:nvPr/>
        </p:nvSpPr>
        <p:spPr bwMode="auto">
          <a:xfrm flipV="1">
            <a:off x="3563938" y="2997200"/>
            <a:ext cx="0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3059113" y="5084763"/>
            <a:ext cx="504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3059113" y="4292600"/>
            <a:ext cx="504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</a:t>
            </a:r>
          </a:p>
        </p:txBody>
      </p:sp>
      <p:sp>
        <p:nvSpPr>
          <p:cNvPr id="151561" name="Text Box 9"/>
          <p:cNvSpPr txBox="1">
            <a:spLocks noChangeArrowheads="1"/>
          </p:cNvSpPr>
          <p:nvPr/>
        </p:nvSpPr>
        <p:spPr bwMode="auto">
          <a:xfrm>
            <a:off x="3059113" y="3484563"/>
            <a:ext cx="504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3</a:t>
            </a:r>
          </a:p>
        </p:txBody>
      </p:sp>
      <p:sp>
        <p:nvSpPr>
          <p:cNvPr id="151562" name="Text Box 10"/>
          <p:cNvSpPr txBox="1">
            <a:spLocks noChangeArrowheads="1"/>
          </p:cNvSpPr>
          <p:nvPr/>
        </p:nvSpPr>
        <p:spPr bwMode="auto">
          <a:xfrm>
            <a:off x="3059113" y="2708275"/>
            <a:ext cx="504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 Minimal dan Maksimal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Pada poset (</a:t>
            </a:r>
            <a:r>
              <a:rPr lang="en-US" i="1"/>
              <a:t>S</a:t>
            </a:r>
            <a:r>
              <a:rPr lang="en-US"/>
              <a:t>, =&lt;), </a:t>
            </a:r>
            <a:r>
              <a:rPr lang="en-US" i="1"/>
              <a:t>m </a:t>
            </a:r>
            <a:r>
              <a:rPr lang="en-US">
                <a:sym typeface="Symbol" pitchFamily="16" charset="2"/>
              </a:rPr>
              <a:t> </a:t>
            </a:r>
            <a:r>
              <a:rPr lang="en-US" i="1">
                <a:sym typeface="Symbol" pitchFamily="16" charset="2"/>
              </a:rPr>
              <a:t>S</a:t>
            </a:r>
            <a:r>
              <a:rPr lang="en-US"/>
              <a:t> disebut elemen minimal (</a:t>
            </a:r>
            <a:r>
              <a:rPr lang="en-US" i="1"/>
              <a:t>minimal element</a:t>
            </a:r>
            <a:r>
              <a:rPr lang="en-US"/>
              <a:t>) jika tidak ada elemen lain pada </a:t>
            </a:r>
            <a:r>
              <a:rPr lang="en-US" i="1"/>
              <a:t>S</a:t>
            </a:r>
            <a:r>
              <a:rPr lang="en-US"/>
              <a:t> yang mendahului </a:t>
            </a:r>
            <a:r>
              <a:rPr lang="en-US" i="1"/>
              <a:t>m</a:t>
            </a:r>
            <a:r>
              <a:rPr lang="en-US"/>
              <a:t>.</a:t>
            </a:r>
          </a:p>
          <a:p>
            <a:r>
              <a:rPr lang="en-US"/>
              <a:t>Pada poset (</a:t>
            </a:r>
            <a:r>
              <a:rPr lang="en-US" i="1"/>
              <a:t>S</a:t>
            </a:r>
            <a:r>
              <a:rPr lang="en-US"/>
              <a:t>, =&lt;), </a:t>
            </a:r>
            <a:r>
              <a:rPr lang="en-US" i="1"/>
              <a:t>m</a:t>
            </a:r>
            <a:r>
              <a:rPr lang="en-US"/>
              <a:t> </a:t>
            </a:r>
            <a:r>
              <a:rPr lang="en-US">
                <a:sym typeface="Symbol" pitchFamily="16" charset="2"/>
              </a:rPr>
              <a:t></a:t>
            </a:r>
            <a:r>
              <a:rPr lang="en-US" i="1">
                <a:sym typeface="Symbol" pitchFamily="16" charset="2"/>
              </a:rPr>
              <a:t>S</a:t>
            </a:r>
            <a:r>
              <a:rPr lang="en-US"/>
              <a:t> disebut elemen maksimal (</a:t>
            </a:r>
            <a:r>
              <a:rPr lang="en-US" i="1"/>
              <a:t>maximal element</a:t>
            </a:r>
            <a:r>
              <a:rPr lang="en-US"/>
              <a:t>) jika tidak ada elemen lain pada </a:t>
            </a:r>
            <a:r>
              <a:rPr lang="en-US" i="1"/>
              <a:t>S</a:t>
            </a:r>
            <a:r>
              <a:rPr lang="en-US"/>
              <a:t> yang didahului oleh </a:t>
            </a:r>
            <a:r>
              <a:rPr lang="en-US" i="1"/>
              <a:t>m</a:t>
            </a:r>
            <a:r>
              <a:rPr lang="en-US"/>
              <a:t>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 Minimal dan Maksimal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476375" y="1846263"/>
            <a:ext cx="3168650" cy="3022600"/>
            <a:chOff x="1655" y="1616"/>
            <a:chExt cx="1996" cy="1904"/>
          </a:xfrm>
        </p:grpSpPr>
        <p:sp>
          <p:nvSpPr>
            <p:cNvPr id="161797" name="Text Box 5"/>
            <p:cNvSpPr txBox="1">
              <a:spLocks noChangeArrowheads="1"/>
            </p:cNvSpPr>
            <p:nvPr/>
          </p:nvSpPr>
          <p:spPr bwMode="auto">
            <a:xfrm>
              <a:off x="1882" y="2659"/>
              <a:ext cx="163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  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b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  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</a:t>
              </a:r>
              <a:endParaRPr lang="en-US" sz="2400" b="1" i="1">
                <a:latin typeface="Times New Roman" pitchFamily="16" charset="0"/>
                <a:sym typeface="Symbol" pitchFamily="16" charset="2"/>
              </a:endParaRPr>
            </a:p>
          </p:txBody>
        </p:sp>
        <p:sp>
          <p:nvSpPr>
            <p:cNvPr id="161798" name="Text Box 6"/>
            <p:cNvSpPr txBox="1">
              <a:spLocks noChangeArrowheads="1"/>
            </p:cNvSpPr>
            <p:nvPr/>
          </p:nvSpPr>
          <p:spPr bwMode="auto">
            <a:xfrm>
              <a:off x="2200" y="3232"/>
              <a:ext cx="96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</a:t>
              </a:r>
            </a:p>
          </p:txBody>
        </p:sp>
        <p:sp>
          <p:nvSpPr>
            <p:cNvPr id="161799" name="Text Box 7"/>
            <p:cNvSpPr txBox="1">
              <a:spLocks noChangeArrowheads="1"/>
            </p:cNvSpPr>
            <p:nvPr/>
          </p:nvSpPr>
          <p:spPr bwMode="auto">
            <a:xfrm>
              <a:off x="1655" y="2144"/>
              <a:ext cx="199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a, b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a, 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b,c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</a:t>
              </a:r>
            </a:p>
          </p:txBody>
        </p:sp>
        <p:sp>
          <p:nvSpPr>
            <p:cNvPr id="161800" name="Line 8"/>
            <p:cNvSpPr>
              <a:spLocks noChangeShapeType="1"/>
            </p:cNvSpPr>
            <p:nvPr/>
          </p:nvSpPr>
          <p:spPr bwMode="auto">
            <a:xfrm flipH="1" flipV="1">
              <a:off x="2261" y="2830"/>
              <a:ext cx="536" cy="5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01" name="Line 9"/>
            <p:cNvSpPr>
              <a:spLocks noChangeShapeType="1"/>
            </p:cNvSpPr>
            <p:nvPr/>
          </p:nvSpPr>
          <p:spPr bwMode="auto">
            <a:xfrm flipH="1" flipV="1">
              <a:off x="2789" y="2840"/>
              <a:ext cx="0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02" name="Line 10"/>
            <p:cNvSpPr>
              <a:spLocks noChangeShapeType="1"/>
            </p:cNvSpPr>
            <p:nvPr/>
          </p:nvSpPr>
          <p:spPr bwMode="auto">
            <a:xfrm flipV="1">
              <a:off x="2789" y="2840"/>
              <a:ext cx="553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03" name="Line 11"/>
            <p:cNvSpPr>
              <a:spLocks noChangeShapeType="1"/>
            </p:cNvSpPr>
            <p:nvPr/>
          </p:nvSpPr>
          <p:spPr bwMode="auto">
            <a:xfrm flipH="1" flipV="1">
              <a:off x="2245" y="2341"/>
              <a:ext cx="16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04" name="Line 12"/>
            <p:cNvSpPr>
              <a:spLocks noChangeShapeType="1"/>
            </p:cNvSpPr>
            <p:nvPr/>
          </p:nvSpPr>
          <p:spPr bwMode="auto">
            <a:xfrm flipV="1">
              <a:off x="2261" y="2341"/>
              <a:ext cx="536" cy="4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05" name="Line 13"/>
            <p:cNvSpPr>
              <a:spLocks noChangeShapeType="1"/>
            </p:cNvSpPr>
            <p:nvPr/>
          </p:nvSpPr>
          <p:spPr bwMode="auto">
            <a:xfrm flipH="1" flipV="1">
              <a:off x="2245" y="2341"/>
              <a:ext cx="552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06" name="Line 14"/>
            <p:cNvSpPr>
              <a:spLocks noChangeShapeType="1"/>
            </p:cNvSpPr>
            <p:nvPr/>
          </p:nvSpPr>
          <p:spPr bwMode="auto">
            <a:xfrm flipV="1">
              <a:off x="2769" y="2341"/>
              <a:ext cx="573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07" name="Line 15"/>
            <p:cNvSpPr>
              <a:spLocks noChangeShapeType="1"/>
            </p:cNvSpPr>
            <p:nvPr/>
          </p:nvSpPr>
          <p:spPr bwMode="auto">
            <a:xfrm flipH="1" flipV="1">
              <a:off x="2789" y="2341"/>
              <a:ext cx="553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08" name="Line 16"/>
            <p:cNvSpPr>
              <a:spLocks noChangeShapeType="1"/>
            </p:cNvSpPr>
            <p:nvPr/>
          </p:nvSpPr>
          <p:spPr bwMode="auto">
            <a:xfrm flipV="1">
              <a:off x="3334" y="2341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09" name="Text Box 17"/>
            <p:cNvSpPr txBox="1">
              <a:spLocks noChangeArrowheads="1"/>
            </p:cNvSpPr>
            <p:nvPr/>
          </p:nvSpPr>
          <p:spPr bwMode="auto">
            <a:xfrm>
              <a:off x="2200" y="1616"/>
              <a:ext cx="96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S</a:t>
              </a:r>
            </a:p>
          </p:txBody>
        </p:sp>
        <p:sp>
          <p:nvSpPr>
            <p:cNvPr id="161810" name="Line 18"/>
            <p:cNvSpPr>
              <a:spLocks noChangeShapeType="1"/>
            </p:cNvSpPr>
            <p:nvPr/>
          </p:nvSpPr>
          <p:spPr bwMode="auto">
            <a:xfrm flipV="1">
              <a:off x="2245" y="1752"/>
              <a:ext cx="552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11" name="Line 19"/>
            <p:cNvSpPr>
              <a:spLocks noChangeShapeType="1"/>
            </p:cNvSpPr>
            <p:nvPr/>
          </p:nvSpPr>
          <p:spPr bwMode="auto">
            <a:xfrm flipH="1" flipV="1">
              <a:off x="2789" y="1752"/>
              <a:ext cx="0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1812" name="Line 20"/>
            <p:cNvSpPr>
              <a:spLocks noChangeShapeType="1"/>
            </p:cNvSpPr>
            <p:nvPr/>
          </p:nvSpPr>
          <p:spPr bwMode="auto">
            <a:xfrm flipH="1" flipV="1">
              <a:off x="2789" y="1752"/>
              <a:ext cx="553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</p:grpSp>
      <p:sp>
        <p:nvSpPr>
          <p:cNvPr id="161814" name="AutoShape 22"/>
          <p:cNvSpPr>
            <a:spLocks noChangeArrowheads="1"/>
          </p:cNvSpPr>
          <p:nvPr/>
        </p:nvSpPr>
        <p:spPr bwMode="auto">
          <a:xfrm>
            <a:off x="4859338" y="4149725"/>
            <a:ext cx="3095625" cy="1584325"/>
          </a:xfrm>
          <a:prstGeom prst="cloudCallout">
            <a:avLst>
              <a:gd name="adj1" fmla="val -97796"/>
              <a:gd name="adj2" fmla="val -17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i="1">
                <a:latin typeface="Times New Roman" pitchFamily="16" charset="0"/>
              </a:rPr>
              <a:t>Elemen minimal</a:t>
            </a:r>
          </a:p>
        </p:txBody>
      </p:sp>
      <p:sp>
        <p:nvSpPr>
          <p:cNvPr id="161815" name="AutoShape 23"/>
          <p:cNvSpPr>
            <a:spLocks noChangeArrowheads="1"/>
          </p:cNvSpPr>
          <p:nvPr/>
        </p:nvSpPr>
        <p:spPr bwMode="auto">
          <a:xfrm>
            <a:off x="4932363" y="1557338"/>
            <a:ext cx="3095625" cy="1584325"/>
          </a:xfrm>
          <a:prstGeom prst="cloudCallout">
            <a:avLst>
              <a:gd name="adj1" fmla="val -97796"/>
              <a:gd name="adj2" fmla="val -17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i="1">
                <a:latin typeface="Times New Roman" pitchFamily="16" charset="0"/>
              </a:rPr>
              <a:t>Elemen maksimal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1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14" grpId="0" animBg="1"/>
      <p:bldP spid="16181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 Minimal dan Maksimal</a:t>
            </a:r>
          </a:p>
        </p:txBody>
      </p:sp>
      <p:sp>
        <p:nvSpPr>
          <p:cNvPr id="16283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88988"/>
          </a:xfrm>
        </p:spPr>
        <p:txBody>
          <a:bodyPr/>
          <a:lstStyle/>
          <a:p>
            <a:r>
              <a:rPr lang="en-US" dirty="0" err="1"/>
              <a:t>Poset</a:t>
            </a:r>
            <a:r>
              <a:rPr lang="en-US" dirty="0"/>
              <a:t> ({</a:t>
            </a:r>
            <a:r>
              <a:rPr lang="en-US" dirty="0" smtClean="0"/>
              <a:t>2,4,5,10,12,20,25</a:t>
            </a:r>
            <a:r>
              <a:rPr lang="en-US" dirty="0"/>
              <a:t>}, |)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900113" y="2276475"/>
            <a:ext cx="3167062" cy="2822575"/>
            <a:chOff x="567" y="1752"/>
            <a:chExt cx="1995" cy="1778"/>
          </a:xfrm>
        </p:grpSpPr>
        <p:sp>
          <p:nvSpPr>
            <p:cNvPr id="162839" name="Line 23"/>
            <p:cNvSpPr>
              <a:spLocks noChangeShapeType="1"/>
            </p:cNvSpPr>
            <p:nvPr/>
          </p:nvSpPr>
          <p:spPr bwMode="auto">
            <a:xfrm flipV="1">
              <a:off x="1020" y="2704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2840" name="Line 24"/>
            <p:cNvSpPr>
              <a:spLocks noChangeShapeType="1"/>
            </p:cNvSpPr>
            <p:nvPr/>
          </p:nvSpPr>
          <p:spPr bwMode="auto">
            <a:xfrm flipV="1">
              <a:off x="1020" y="1979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2841" name="Line 25"/>
            <p:cNvSpPr>
              <a:spLocks noChangeShapeType="1"/>
            </p:cNvSpPr>
            <p:nvPr/>
          </p:nvSpPr>
          <p:spPr bwMode="auto">
            <a:xfrm flipV="1">
              <a:off x="1791" y="2704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2842" name="Line 26"/>
            <p:cNvSpPr>
              <a:spLocks noChangeShapeType="1"/>
            </p:cNvSpPr>
            <p:nvPr/>
          </p:nvSpPr>
          <p:spPr bwMode="auto">
            <a:xfrm flipV="1">
              <a:off x="1791" y="1979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2843" name="Line 27"/>
            <p:cNvSpPr>
              <a:spLocks noChangeShapeType="1"/>
            </p:cNvSpPr>
            <p:nvPr/>
          </p:nvSpPr>
          <p:spPr bwMode="auto">
            <a:xfrm flipV="1">
              <a:off x="1020" y="2704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2844" name="Line 28"/>
            <p:cNvSpPr>
              <a:spLocks noChangeShapeType="1"/>
            </p:cNvSpPr>
            <p:nvPr/>
          </p:nvSpPr>
          <p:spPr bwMode="auto">
            <a:xfrm flipV="1">
              <a:off x="1010" y="1979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2845" name="Line 29"/>
            <p:cNvSpPr>
              <a:spLocks noChangeShapeType="1"/>
            </p:cNvSpPr>
            <p:nvPr/>
          </p:nvSpPr>
          <p:spPr bwMode="auto">
            <a:xfrm flipV="1">
              <a:off x="1781" y="2704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2846" name="Text Box 30"/>
            <p:cNvSpPr txBox="1">
              <a:spLocks noChangeArrowheads="1"/>
            </p:cNvSpPr>
            <p:nvPr/>
          </p:nvSpPr>
          <p:spPr bwMode="auto">
            <a:xfrm>
              <a:off x="703" y="3203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</a:t>
              </a:r>
            </a:p>
          </p:txBody>
        </p:sp>
        <p:sp>
          <p:nvSpPr>
            <p:cNvPr id="162847" name="Text Box 31"/>
            <p:cNvSpPr txBox="1">
              <a:spLocks noChangeArrowheads="1"/>
            </p:cNvSpPr>
            <p:nvPr/>
          </p:nvSpPr>
          <p:spPr bwMode="auto">
            <a:xfrm>
              <a:off x="1473" y="3194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5</a:t>
              </a:r>
            </a:p>
          </p:txBody>
        </p:sp>
        <p:sp>
          <p:nvSpPr>
            <p:cNvPr id="162848" name="Text Box 32"/>
            <p:cNvSpPr txBox="1">
              <a:spLocks noChangeArrowheads="1"/>
            </p:cNvSpPr>
            <p:nvPr/>
          </p:nvSpPr>
          <p:spPr bwMode="auto">
            <a:xfrm>
              <a:off x="703" y="2478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4</a:t>
              </a:r>
            </a:p>
          </p:txBody>
        </p:sp>
        <p:sp>
          <p:nvSpPr>
            <p:cNvPr id="162849" name="Text Box 33"/>
            <p:cNvSpPr txBox="1">
              <a:spLocks noChangeArrowheads="1"/>
            </p:cNvSpPr>
            <p:nvPr/>
          </p:nvSpPr>
          <p:spPr bwMode="auto">
            <a:xfrm>
              <a:off x="567" y="1752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12</a:t>
              </a:r>
            </a:p>
          </p:txBody>
        </p:sp>
        <p:sp>
          <p:nvSpPr>
            <p:cNvPr id="162850" name="Text Box 34"/>
            <p:cNvSpPr txBox="1">
              <a:spLocks noChangeArrowheads="1"/>
            </p:cNvSpPr>
            <p:nvPr/>
          </p:nvSpPr>
          <p:spPr bwMode="auto">
            <a:xfrm>
              <a:off x="1342" y="2468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10</a:t>
              </a:r>
            </a:p>
          </p:txBody>
        </p:sp>
        <p:sp>
          <p:nvSpPr>
            <p:cNvPr id="162851" name="Text Box 35"/>
            <p:cNvSpPr txBox="1">
              <a:spLocks noChangeArrowheads="1"/>
            </p:cNvSpPr>
            <p:nvPr/>
          </p:nvSpPr>
          <p:spPr bwMode="auto">
            <a:xfrm>
              <a:off x="1352" y="1752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20</a:t>
              </a:r>
            </a:p>
          </p:txBody>
        </p:sp>
        <p:sp>
          <p:nvSpPr>
            <p:cNvPr id="162852" name="Text Box 36"/>
            <p:cNvSpPr txBox="1">
              <a:spLocks noChangeArrowheads="1"/>
            </p:cNvSpPr>
            <p:nvPr/>
          </p:nvSpPr>
          <p:spPr bwMode="auto">
            <a:xfrm>
              <a:off x="2108" y="2478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25</a:t>
              </a:r>
            </a:p>
          </p:txBody>
        </p:sp>
      </p:grpSp>
      <p:sp>
        <p:nvSpPr>
          <p:cNvPr id="162856" name="AutoShape 40"/>
          <p:cNvSpPr>
            <a:spLocks noChangeArrowheads="1"/>
          </p:cNvSpPr>
          <p:nvPr/>
        </p:nvSpPr>
        <p:spPr bwMode="auto">
          <a:xfrm>
            <a:off x="4643438" y="4005263"/>
            <a:ext cx="3960812" cy="1152525"/>
          </a:xfrm>
          <a:prstGeom prst="cloudCallout">
            <a:avLst>
              <a:gd name="adj1" fmla="val -20981"/>
              <a:gd name="adj2" fmla="val 4118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400" b="1">
                <a:latin typeface="Times New Roman" pitchFamily="16" charset="0"/>
              </a:rPr>
              <a:t>Elemen minimal= 2 dan 5</a:t>
            </a:r>
          </a:p>
        </p:txBody>
      </p:sp>
      <p:sp>
        <p:nvSpPr>
          <p:cNvPr id="162857" name="AutoShape 41"/>
          <p:cNvSpPr>
            <a:spLocks noChangeArrowheads="1"/>
          </p:cNvSpPr>
          <p:nvPr/>
        </p:nvSpPr>
        <p:spPr bwMode="auto">
          <a:xfrm>
            <a:off x="4427538" y="1989138"/>
            <a:ext cx="4321175" cy="1368425"/>
          </a:xfrm>
          <a:prstGeom prst="cloudCallout">
            <a:avLst>
              <a:gd name="adj1" fmla="val -25569"/>
              <a:gd name="adj2" fmla="val 379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400" b="1">
                <a:latin typeface="Times New Roman" pitchFamily="16" charset="0"/>
              </a:rPr>
              <a:t>Elemen maksimal= 12, 20  dan 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2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2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56" grpId="0" animBg="1"/>
      <p:bldP spid="16285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Elemen Terkecil dan Elemen Terbesar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Pada poset (</a:t>
            </a:r>
            <a:r>
              <a:rPr lang="en-US" i="1"/>
              <a:t>S</a:t>
            </a:r>
            <a:r>
              <a:rPr lang="en-US"/>
              <a:t>, =&lt;), </a:t>
            </a:r>
            <a:r>
              <a:rPr lang="en-US" i="1"/>
              <a:t>k</a:t>
            </a:r>
            <a:r>
              <a:rPr lang="en-US"/>
              <a:t> disebut elemen terkecil (</a:t>
            </a:r>
            <a:r>
              <a:rPr lang="en-US" i="1"/>
              <a:t>least element</a:t>
            </a:r>
            <a:r>
              <a:rPr lang="en-US"/>
              <a:t>) jika </a:t>
            </a:r>
            <a:r>
              <a:rPr lang="en-US" i="1"/>
              <a:t>k </a:t>
            </a:r>
            <a:r>
              <a:rPr lang="en-US"/>
              <a:t>mendahului semua elemen </a:t>
            </a:r>
            <a:r>
              <a:rPr lang="en-US" i="1"/>
              <a:t>S</a:t>
            </a:r>
          </a:p>
          <a:p>
            <a:r>
              <a:rPr lang="en-US"/>
              <a:t>Pada poset (</a:t>
            </a:r>
            <a:r>
              <a:rPr lang="en-US" i="1"/>
              <a:t>S</a:t>
            </a:r>
            <a:r>
              <a:rPr lang="en-US"/>
              <a:t>, =&lt;), </a:t>
            </a:r>
            <a:r>
              <a:rPr lang="en-US" i="1"/>
              <a:t>b</a:t>
            </a:r>
            <a:r>
              <a:rPr lang="en-US"/>
              <a:t> disebut elemen terbesar (</a:t>
            </a:r>
            <a:r>
              <a:rPr lang="en-US" i="1"/>
              <a:t>greatest element</a:t>
            </a:r>
            <a:r>
              <a:rPr lang="en-US"/>
              <a:t>) jika </a:t>
            </a:r>
            <a:r>
              <a:rPr lang="en-US" i="1"/>
              <a:t>b </a:t>
            </a:r>
            <a:r>
              <a:rPr lang="en-US"/>
              <a:t>didahului semua elemen </a:t>
            </a:r>
            <a:r>
              <a:rPr lang="en-US" i="1"/>
              <a:t>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Elemen Terkecil dan Elemen Terbesar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476375" y="1846263"/>
            <a:ext cx="3168650" cy="3022600"/>
            <a:chOff x="1655" y="1616"/>
            <a:chExt cx="1996" cy="1904"/>
          </a:xfrm>
        </p:grpSpPr>
        <p:sp>
          <p:nvSpPr>
            <p:cNvPr id="165894" name="Text Box 6"/>
            <p:cNvSpPr txBox="1">
              <a:spLocks noChangeArrowheads="1"/>
            </p:cNvSpPr>
            <p:nvPr/>
          </p:nvSpPr>
          <p:spPr bwMode="auto">
            <a:xfrm>
              <a:off x="1882" y="2659"/>
              <a:ext cx="163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  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b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  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</a:t>
              </a:r>
              <a:endParaRPr lang="en-US" sz="2400" b="1" i="1">
                <a:latin typeface="Times New Roman" pitchFamily="16" charset="0"/>
                <a:sym typeface="Symbol" pitchFamily="16" charset="2"/>
              </a:endParaRPr>
            </a:p>
          </p:txBody>
        </p:sp>
        <p:sp>
          <p:nvSpPr>
            <p:cNvPr id="165895" name="Text Box 7"/>
            <p:cNvSpPr txBox="1">
              <a:spLocks noChangeArrowheads="1"/>
            </p:cNvSpPr>
            <p:nvPr/>
          </p:nvSpPr>
          <p:spPr bwMode="auto">
            <a:xfrm>
              <a:off x="2200" y="3232"/>
              <a:ext cx="96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</a:t>
              </a:r>
            </a:p>
          </p:txBody>
        </p:sp>
        <p:sp>
          <p:nvSpPr>
            <p:cNvPr id="165896" name="Text Box 8"/>
            <p:cNvSpPr txBox="1">
              <a:spLocks noChangeArrowheads="1"/>
            </p:cNvSpPr>
            <p:nvPr/>
          </p:nvSpPr>
          <p:spPr bwMode="auto">
            <a:xfrm>
              <a:off x="1655" y="2144"/>
              <a:ext cx="199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a, b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a, 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b,c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</a:t>
              </a:r>
            </a:p>
          </p:txBody>
        </p:sp>
        <p:sp>
          <p:nvSpPr>
            <p:cNvPr id="165897" name="Line 9"/>
            <p:cNvSpPr>
              <a:spLocks noChangeShapeType="1"/>
            </p:cNvSpPr>
            <p:nvPr/>
          </p:nvSpPr>
          <p:spPr bwMode="auto">
            <a:xfrm flipH="1" flipV="1">
              <a:off x="2261" y="2830"/>
              <a:ext cx="536" cy="5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898" name="Line 10"/>
            <p:cNvSpPr>
              <a:spLocks noChangeShapeType="1"/>
            </p:cNvSpPr>
            <p:nvPr/>
          </p:nvSpPr>
          <p:spPr bwMode="auto">
            <a:xfrm flipH="1" flipV="1">
              <a:off x="2789" y="2840"/>
              <a:ext cx="0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899" name="Line 11"/>
            <p:cNvSpPr>
              <a:spLocks noChangeShapeType="1"/>
            </p:cNvSpPr>
            <p:nvPr/>
          </p:nvSpPr>
          <p:spPr bwMode="auto">
            <a:xfrm flipV="1">
              <a:off x="2789" y="2840"/>
              <a:ext cx="553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900" name="Line 12"/>
            <p:cNvSpPr>
              <a:spLocks noChangeShapeType="1"/>
            </p:cNvSpPr>
            <p:nvPr/>
          </p:nvSpPr>
          <p:spPr bwMode="auto">
            <a:xfrm flipH="1" flipV="1">
              <a:off x="2245" y="2341"/>
              <a:ext cx="16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901" name="Line 13"/>
            <p:cNvSpPr>
              <a:spLocks noChangeShapeType="1"/>
            </p:cNvSpPr>
            <p:nvPr/>
          </p:nvSpPr>
          <p:spPr bwMode="auto">
            <a:xfrm flipV="1">
              <a:off x="2261" y="2341"/>
              <a:ext cx="536" cy="4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902" name="Line 14"/>
            <p:cNvSpPr>
              <a:spLocks noChangeShapeType="1"/>
            </p:cNvSpPr>
            <p:nvPr/>
          </p:nvSpPr>
          <p:spPr bwMode="auto">
            <a:xfrm flipH="1" flipV="1">
              <a:off x="2245" y="2341"/>
              <a:ext cx="552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903" name="Line 15"/>
            <p:cNvSpPr>
              <a:spLocks noChangeShapeType="1"/>
            </p:cNvSpPr>
            <p:nvPr/>
          </p:nvSpPr>
          <p:spPr bwMode="auto">
            <a:xfrm flipV="1">
              <a:off x="2769" y="2341"/>
              <a:ext cx="573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904" name="Line 16"/>
            <p:cNvSpPr>
              <a:spLocks noChangeShapeType="1"/>
            </p:cNvSpPr>
            <p:nvPr/>
          </p:nvSpPr>
          <p:spPr bwMode="auto">
            <a:xfrm flipH="1" flipV="1">
              <a:off x="2789" y="2341"/>
              <a:ext cx="553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905" name="Line 17"/>
            <p:cNvSpPr>
              <a:spLocks noChangeShapeType="1"/>
            </p:cNvSpPr>
            <p:nvPr/>
          </p:nvSpPr>
          <p:spPr bwMode="auto">
            <a:xfrm flipV="1">
              <a:off x="3334" y="2341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906" name="Text Box 18"/>
            <p:cNvSpPr txBox="1">
              <a:spLocks noChangeArrowheads="1"/>
            </p:cNvSpPr>
            <p:nvPr/>
          </p:nvSpPr>
          <p:spPr bwMode="auto">
            <a:xfrm>
              <a:off x="2200" y="1616"/>
              <a:ext cx="96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S</a:t>
              </a:r>
            </a:p>
          </p:txBody>
        </p:sp>
        <p:sp>
          <p:nvSpPr>
            <p:cNvPr id="165907" name="Line 19"/>
            <p:cNvSpPr>
              <a:spLocks noChangeShapeType="1"/>
            </p:cNvSpPr>
            <p:nvPr/>
          </p:nvSpPr>
          <p:spPr bwMode="auto">
            <a:xfrm flipV="1">
              <a:off x="2245" y="1752"/>
              <a:ext cx="552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908" name="Line 20"/>
            <p:cNvSpPr>
              <a:spLocks noChangeShapeType="1"/>
            </p:cNvSpPr>
            <p:nvPr/>
          </p:nvSpPr>
          <p:spPr bwMode="auto">
            <a:xfrm flipH="1" flipV="1">
              <a:off x="2789" y="1752"/>
              <a:ext cx="0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5909" name="Line 21"/>
            <p:cNvSpPr>
              <a:spLocks noChangeShapeType="1"/>
            </p:cNvSpPr>
            <p:nvPr/>
          </p:nvSpPr>
          <p:spPr bwMode="auto">
            <a:xfrm flipH="1" flipV="1">
              <a:off x="2789" y="1752"/>
              <a:ext cx="553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</p:grpSp>
      <p:sp>
        <p:nvSpPr>
          <p:cNvPr id="165910" name="AutoShape 22"/>
          <p:cNvSpPr>
            <a:spLocks noChangeArrowheads="1"/>
          </p:cNvSpPr>
          <p:nvPr/>
        </p:nvSpPr>
        <p:spPr bwMode="auto">
          <a:xfrm>
            <a:off x="4859338" y="4149725"/>
            <a:ext cx="3095625" cy="1584325"/>
          </a:xfrm>
          <a:prstGeom prst="cloudCallout">
            <a:avLst>
              <a:gd name="adj1" fmla="val -97796"/>
              <a:gd name="adj2" fmla="val -17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i="1">
                <a:latin typeface="Times New Roman" pitchFamily="16" charset="0"/>
              </a:rPr>
              <a:t>Elemen terkecil</a:t>
            </a:r>
          </a:p>
        </p:txBody>
      </p:sp>
      <p:sp>
        <p:nvSpPr>
          <p:cNvPr id="165911" name="AutoShape 23"/>
          <p:cNvSpPr>
            <a:spLocks noChangeArrowheads="1"/>
          </p:cNvSpPr>
          <p:nvPr/>
        </p:nvSpPr>
        <p:spPr bwMode="auto">
          <a:xfrm>
            <a:off x="4932363" y="1557338"/>
            <a:ext cx="3095625" cy="1584325"/>
          </a:xfrm>
          <a:prstGeom prst="cloudCallout">
            <a:avLst>
              <a:gd name="adj1" fmla="val -97796"/>
              <a:gd name="adj2" fmla="val -17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i="1">
                <a:latin typeface="Times New Roman" pitchFamily="16" charset="0"/>
              </a:rPr>
              <a:t>Elemen terbesar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5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5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10" grpId="0" animBg="1"/>
      <p:bldP spid="165911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Elemen Terbesar dan Elemen Terkecil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00113" y="2334617"/>
            <a:ext cx="3167062" cy="2822575"/>
            <a:chOff x="567" y="1752"/>
            <a:chExt cx="1995" cy="1778"/>
          </a:xfrm>
        </p:grpSpPr>
        <p:sp>
          <p:nvSpPr>
            <p:cNvPr id="166917" name="Line 5"/>
            <p:cNvSpPr>
              <a:spLocks noChangeShapeType="1"/>
            </p:cNvSpPr>
            <p:nvPr/>
          </p:nvSpPr>
          <p:spPr bwMode="auto">
            <a:xfrm flipV="1">
              <a:off x="1020" y="2704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6918" name="Line 6"/>
            <p:cNvSpPr>
              <a:spLocks noChangeShapeType="1"/>
            </p:cNvSpPr>
            <p:nvPr/>
          </p:nvSpPr>
          <p:spPr bwMode="auto">
            <a:xfrm flipV="1">
              <a:off x="1020" y="1979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6919" name="Line 7"/>
            <p:cNvSpPr>
              <a:spLocks noChangeShapeType="1"/>
            </p:cNvSpPr>
            <p:nvPr/>
          </p:nvSpPr>
          <p:spPr bwMode="auto">
            <a:xfrm flipV="1">
              <a:off x="1791" y="2704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6920" name="Line 8"/>
            <p:cNvSpPr>
              <a:spLocks noChangeShapeType="1"/>
            </p:cNvSpPr>
            <p:nvPr/>
          </p:nvSpPr>
          <p:spPr bwMode="auto">
            <a:xfrm flipV="1">
              <a:off x="1791" y="1979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6921" name="Line 9"/>
            <p:cNvSpPr>
              <a:spLocks noChangeShapeType="1"/>
            </p:cNvSpPr>
            <p:nvPr/>
          </p:nvSpPr>
          <p:spPr bwMode="auto">
            <a:xfrm flipV="1">
              <a:off x="1020" y="2704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6922" name="Line 10"/>
            <p:cNvSpPr>
              <a:spLocks noChangeShapeType="1"/>
            </p:cNvSpPr>
            <p:nvPr/>
          </p:nvSpPr>
          <p:spPr bwMode="auto">
            <a:xfrm flipV="1">
              <a:off x="1010" y="1979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6923" name="Line 11"/>
            <p:cNvSpPr>
              <a:spLocks noChangeShapeType="1"/>
            </p:cNvSpPr>
            <p:nvPr/>
          </p:nvSpPr>
          <p:spPr bwMode="auto">
            <a:xfrm flipV="1">
              <a:off x="1781" y="2704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6924" name="Text Box 12"/>
            <p:cNvSpPr txBox="1">
              <a:spLocks noChangeArrowheads="1"/>
            </p:cNvSpPr>
            <p:nvPr/>
          </p:nvSpPr>
          <p:spPr bwMode="auto">
            <a:xfrm>
              <a:off x="703" y="3203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</a:t>
              </a:r>
            </a:p>
          </p:txBody>
        </p:sp>
        <p:sp>
          <p:nvSpPr>
            <p:cNvPr id="166925" name="Text Box 13"/>
            <p:cNvSpPr txBox="1">
              <a:spLocks noChangeArrowheads="1"/>
            </p:cNvSpPr>
            <p:nvPr/>
          </p:nvSpPr>
          <p:spPr bwMode="auto">
            <a:xfrm>
              <a:off x="1473" y="3194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5</a:t>
              </a:r>
            </a:p>
          </p:txBody>
        </p:sp>
        <p:sp>
          <p:nvSpPr>
            <p:cNvPr id="166926" name="Text Box 14"/>
            <p:cNvSpPr txBox="1">
              <a:spLocks noChangeArrowheads="1"/>
            </p:cNvSpPr>
            <p:nvPr/>
          </p:nvSpPr>
          <p:spPr bwMode="auto">
            <a:xfrm>
              <a:off x="703" y="2478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4</a:t>
              </a:r>
            </a:p>
          </p:txBody>
        </p:sp>
        <p:sp>
          <p:nvSpPr>
            <p:cNvPr id="166927" name="Text Box 15"/>
            <p:cNvSpPr txBox="1">
              <a:spLocks noChangeArrowheads="1"/>
            </p:cNvSpPr>
            <p:nvPr/>
          </p:nvSpPr>
          <p:spPr bwMode="auto">
            <a:xfrm>
              <a:off x="567" y="1752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12</a:t>
              </a:r>
            </a:p>
          </p:txBody>
        </p:sp>
        <p:sp>
          <p:nvSpPr>
            <p:cNvPr id="166928" name="Text Box 16"/>
            <p:cNvSpPr txBox="1">
              <a:spLocks noChangeArrowheads="1"/>
            </p:cNvSpPr>
            <p:nvPr/>
          </p:nvSpPr>
          <p:spPr bwMode="auto">
            <a:xfrm>
              <a:off x="1342" y="2468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10</a:t>
              </a:r>
            </a:p>
          </p:txBody>
        </p:sp>
        <p:sp>
          <p:nvSpPr>
            <p:cNvPr id="166929" name="Text Box 17"/>
            <p:cNvSpPr txBox="1">
              <a:spLocks noChangeArrowheads="1"/>
            </p:cNvSpPr>
            <p:nvPr/>
          </p:nvSpPr>
          <p:spPr bwMode="auto">
            <a:xfrm>
              <a:off x="1352" y="1752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20</a:t>
              </a:r>
            </a:p>
          </p:txBody>
        </p:sp>
        <p:sp>
          <p:nvSpPr>
            <p:cNvPr id="166930" name="Text Box 18"/>
            <p:cNvSpPr txBox="1">
              <a:spLocks noChangeArrowheads="1"/>
            </p:cNvSpPr>
            <p:nvPr/>
          </p:nvSpPr>
          <p:spPr bwMode="auto">
            <a:xfrm>
              <a:off x="2108" y="2478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25</a:t>
              </a:r>
            </a:p>
          </p:txBody>
        </p:sp>
      </p:grpSp>
      <p:sp>
        <p:nvSpPr>
          <p:cNvPr id="166931" name="AutoShape 19"/>
          <p:cNvSpPr>
            <a:spLocks noChangeArrowheads="1"/>
          </p:cNvSpPr>
          <p:nvPr/>
        </p:nvSpPr>
        <p:spPr bwMode="auto">
          <a:xfrm>
            <a:off x="4787900" y="2205534"/>
            <a:ext cx="3960813" cy="2087562"/>
          </a:xfrm>
          <a:prstGeom prst="cloudCallout">
            <a:avLst>
              <a:gd name="adj1" fmla="val -63226"/>
              <a:gd name="adj2" fmla="val 2821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400" b="1">
                <a:latin typeface="Times New Roman" pitchFamily="16" charset="0"/>
              </a:rPr>
              <a:t>Poset ini tidak punya elemen terbesar maupun elemen terkecil </a:t>
            </a:r>
          </a:p>
        </p:txBody>
      </p:sp>
      <p:sp>
        <p:nvSpPr>
          <p:cNvPr id="166932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88988"/>
          </a:xfrm>
          <a:noFill/>
          <a:ln/>
        </p:spPr>
        <p:txBody>
          <a:bodyPr/>
          <a:lstStyle/>
          <a:p>
            <a:r>
              <a:rPr lang="en-US"/>
              <a:t>Poset ({2,4,5,10,12,12,20,25}, |)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31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Batas Bawah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764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/>
              <a:t>Jika </a:t>
            </a:r>
            <a:r>
              <a:rPr lang="en-US" sz="2400" b="1" i="1"/>
              <a:t>A</a:t>
            </a:r>
            <a:r>
              <a:rPr lang="en-US" sz="2400" b="1"/>
              <a:t>⊆</a:t>
            </a:r>
            <a:r>
              <a:rPr lang="en-US" sz="2400" b="1" i="1"/>
              <a:t>S</a:t>
            </a:r>
            <a:r>
              <a:rPr lang="en-US" sz="2400" b="1"/>
              <a:t>, </a:t>
            </a:r>
            <a:r>
              <a:rPr lang="en-US" sz="2400" b="1" i="1"/>
              <a:t>A </a:t>
            </a:r>
            <a:r>
              <a:rPr lang="en-US" sz="2400" b="1"/>
              <a:t>≠ φ, maka </a:t>
            </a:r>
            <a:r>
              <a:rPr lang="en-US" sz="2400" b="1" i="1"/>
              <a:t>b </a:t>
            </a:r>
            <a:r>
              <a:rPr lang="en-US" sz="2400" b="1"/>
              <a:t>∈</a:t>
            </a:r>
            <a:r>
              <a:rPr lang="en-US" sz="2400" b="1" i="1"/>
              <a:t>S </a:t>
            </a:r>
            <a:r>
              <a:rPr lang="en-US" sz="2400" b="1"/>
              <a:t>disebut </a:t>
            </a:r>
            <a:r>
              <a:rPr lang="en-US" sz="2400"/>
              <a:t>batas bawah </a:t>
            </a:r>
            <a:r>
              <a:rPr lang="en-US" sz="2400" b="1"/>
              <a:t>(</a:t>
            </a:r>
            <a:r>
              <a:rPr lang="en-US" sz="2400" i="1"/>
              <a:t>lower bound</a:t>
            </a:r>
            <a:r>
              <a:rPr lang="en-US" sz="2400" b="1"/>
              <a:t>) dari </a:t>
            </a:r>
            <a:r>
              <a:rPr lang="en-US" sz="2400" b="1" i="1"/>
              <a:t>A </a:t>
            </a:r>
            <a:r>
              <a:rPr lang="en-US" sz="2400" b="1"/>
              <a:t>jika ∀</a:t>
            </a:r>
            <a:r>
              <a:rPr lang="en-US" sz="2400" b="1" i="1"/>
              <a:t>a </a:t>
            </a:r>
            <a:r>
              <a:rPr lang="en-US" sz="2400" b="1"/>
              <a:t>∈</a:t>
            </a:r>
            <a:r>
              <a:rPr lang="en-US" sz="2400" b="1" i="1"/>
              <a:t>A,  b </a:t>
            </a:r>
            <a:r>
              <a:rPr lang="en-US" sz="2400" b="1"/>
              <a:t>=≺ </a:t>
            </a:r>
            <a:r>
              <a:rPr lang="en-US" sz="2400" b="1" i="1"/>
              <a:t>a</a:t>
            </a:r>
            <a:r>
              <a:rPr lang="en-US" sz="2400" b="1"/>
              <a:t>. </a:t>
            </a:r>
          </a:p>
          <a:p>
            <a:pPr>
              <a:lnSpc>
                <a:spcPct val="90000"/>
              </a:lnSpc>
            </a:pPr>
            <a:r>
              <a:rPr lang="en-US" sz="2400" b="1" i="1"/>
              <a:t>x</a:t>
            </a:r>
            <a:r>
              <a:rPr lang="en-US" sz="2400" b="1"/>
              <a:t>∈</a:t>
            </a:r>
            <a:r>
              <a:rPr lang="en-US" sz="2400" b="1" i="1"/>
              <a:t>S </a:t>
            </a:r>
            <a:r>
              <a:rPr lang="en-US" sz="2400" b="1"/>
              <a:t>disebut </a:t>
            </a:r>
            <a:r>
              <a:rPr lang="en-US" sz="2400"/>
              <a:t>batas bawah terbesar </a:t>
            </a:r>
            <a:r>
              <a:rPr lang="en-US" sz="2400" b="1"/>
              <a:t>(</a:t>
            </a:r>
            <a:r>
              <a:rPr lang="en-US" sz="2400" i="1"/>
              <a:t>greatest lower bound</a:t>
            </a:r>
            <a:r>
              <a:rPr lang="en-US" sz="2400" b="1"/>
              <a:t>) untuk </a:t>
            </a:r>
            <a:r>
              <a:rPr lang="en-US" sz="2400" b="1" i="1"/>
              <a:t>A </a:t>
            </a:r>
            <a:r>
              <a:rPr lang="en-US" sz="2400" b="1"/>
              <a:t>bila </a:t>
            </a:r>
            <a:r>
              <a:rPr lang="en-US" sz="2400" b="1" i="1"/>
              <a:t>b </a:t>
            </a:r>
            <a:r>
              <a:rPr lang="en-US" sz="2400" b="1"/>
              <a:t>=≺ </a:t>
            </a:r>
            <a:r>
              <a:rPr lang="en-US" sz="2400" b="1" i="1"/>
              <a:t>x </a:t>
            </a:r>
            <a:r>
              <a:rPr lang="en-US" sz="2400" b="1"/>
              <a:t>untuk semua batas bawah </a:t>
            </a:r>
            <a:r>
              <a:rPr lang="en-US" sz="2400" b="1" i="1"/>
              <a:t>b </a:t>
            </a:r>
            <a:r>
              <a:rPr lang="en-US" sz="2400" b="1"/>
              <a:t>dari </a:t>
            </a:r>
            <a:r>
              <a:rPr lang="en-US" sz="2400" b="1" i="1"/>
              <a:t>A</a:t>
            </a:r>
            <a:r>
              <a:rPr lang="en-US" sz="2400" b="1"/>
              <a:t>. </a:t>
            </a:r>
          </a:p>
          <a:p>
            <a:pPr>
              <a:lnSpc>
                <a:spcPct val="90000"/>
              </a:lnSpc>
            </a:pPr>
            <a:endParaRPr lang="en-US" sz="2400" b="1"/>
          </a:p>
          <a:p>
            <a:pPr>
              <a:lnSpc>
                <a:spcPct val="90000"/>
              </a:lnSpc>
            </a:pPr>
            <a:endParaRPr lang="en-US" sz="2400"/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900113" y="3043238"/>
            <a:ext cx="1960562" cy="3265487"/>
            <a:chOff x="703" y="1917"/>
            <a:chExt cx="1235" cy="2057"/>
          </a:xfrm>
        </p:grpSpPr>
        <p:sp>
          <p:nvSpPr>
            <p:cNvPr id="167955" name="Line 19"/>
            <p:cNvSpPr>
              <a:spLocks noChangeShapeType="1"/>
            </p:cNvSpPr>
            <p:nvPr/>
          </p:nvSpPr>
          <p:spPr bwMode="auto">
            <a:xfrm flipV="1">
              <a:off x="1020" y="2976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7962" name="Text Box 26"/>
            <p:cNvSpPr txBox="1">
              <a:spLocks noChangeArrowheads="1"/>
            </p:cNvSpPr>
            <p:nvPr/>
          </p:nvSpPr>
          <p:spPr bwMode="auto">
            <a:xfrm>
              <a:off x="703" y="3278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b</a:t>
              </a:r>
            </a:p>
          </p:txBody>
        </p:sp>
        <p:sp>
          <p:nvSpPr>
            <p:cNvPr id="167969" name="Line 33"/>
            <p:cNvSpPr>
              <a:spLocks noChangeShapeType="1"/>
            </p:cNvSpPr>
            <p:nvPr/>
          </p:nvSpPr>
          <p:spPr bwMode="auto">
            <a:xfrm flipV="1">
              <a:off x="1020" y="2523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7970" name="Line 34"/>
            <p:cNvSpPr>
              <a:spLocks noChangeShapeType="1"/>
            </p:cNvSpPr>
            <p:nvPr/>
          </p:nvSpPr>
          <p:spPr bwMode="auto">
            <a:xfrm flipV="1">
              <a:off x="1746" y="2977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7971" name="Line 35"/>
            <p:cNvSpPr>
              <a:spLocks noChangeShapeType="1"/>
            </p:cNvSpPr>
            <p:nvPr/>
          </p:nvSpPr>
          <p:spPr bwMode="auto">
            <a:xfrm flipV="1">
              <a:off x="1746" y="2524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7972" name="Line 36"/>
            <p:cNvSpPr>
              <a:spLocks noChangeShapeType="1"/>
            </p:cNvSpPr>
            <p:nvPr/>
          </p:nvSpPr>
          <p:spPr bwMode="auto">
            <a:xfrm>
              <a:off x="1020" y="3430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7973" name="Line 37"/>
            <p:cNvSpPr>
              <a:spLocks noChangeShapeType="1"/>
            </p:cNvSpPr>
            <p:nvPr/>
          </p:nvSpPr>
          <p:spPr bwMode="auto">
            <a:xfrm flipH="1">
              <a:off x="1383" y="3430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7974" name="Line 38"/>
            <p:cNvSpPr>
              <a:spLocks noChangeShapeType="1"/>
            </p:cNvSpPr>
            <p:nvPr/>
          </p:nvSpPr>
          <p:spPr bwMode="auto">
            <a:xfrm flipH="1">
              <a:off x="1020" y="2195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7975" name="Line 39"/>
            <p:cNvSpPr>
              <a:spLocks noChangeShapeType="1"/>
            </p:cNvSpPr>
            <p:nvPr/>
          </p:nvSpPr>
          <p:spPr bwMode="auto">
            <a:xfrm>
              <a:off x="1383" y="2205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7976" name="Line 40"/>
            <p:cNvSpPr>
              <a:spLocks noChangeShapeType="1"/>
            </p:cNvSpPr>
            <p:nvPr/>
          </p:nvSpPr>
          <p:spPr bwMode="auto">
            <a:xfrm flipV="1">
              <a:off x="1020" y="2523"/>
              <a:ext cx="726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7977" name="Line 41"/>
            <p:cNvSpPr>
              <a:spLocks noChangeShapeType="1"/>
            </p:cNvSpPr>
            <p:nvPr/>
          </p:nvSpPr>
          <p:spPr bwMode="auto">
            <a:xfrm flipV="1">
              <a:off x="1020" y="2976"/>
              <a:ext cx="726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7978" name="Line 42"/>
            <p:cNvSpPr>
              <a:spLocks noChangeShapeType="1"/>
            </p:cNvSpPr>
            <p:nvPr/>
          </p:nvSpPr>
          <p:spPr bwMode="auto">
            <a:xfrm flipV="1">
              <a:off x="1746" y="2205"/>
              <a:ext cx="0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7979" name="Text Box 43"/>
            <p:cNvSpPr txBox="1">
              <a:spLocks noChangeArrowheads="1"/>
            </p:cNvSpPr>
            <p:nvPr/>
          </p:nvSpPr>
          <p:spPr bwMode="auto">
            <a:xfrm>
              <a:off x="1156" y="3686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a</a:t>
              </a:r>
            </a:p>
          </p:txBody>
        </p:sp>
        <p:sp>
          <p:nvSpPr>
            <p:cNvPr id="167980" name="Text Box 44"/>
            <p:cNvSpPr txBox="1">
              <a:spLocks noChangeArrowheads="1"/>
            </p:cNvSpPr>
            <p:nvPr/>
          </p:nvSpPr>
          <p:spPr bwMode="auto">
            <a:xfrm>
              <a:off x="1610" y="3278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c</a:t>
              </a:r>
            </a:p>
          </p:txBody>
        </p:sp>
        <p:sp>
          <p:nvSpPr>
            <p:cNvPr id="167981" name="Text Box 45"/>
            <p:cNvSpPr txBox="1">
              <a:spLocks noChangeArrowheads="1"/>
            </p:cNvSpPr>
            <p:nvPr/>
          </p:nvSpPr>
          <p:spPr bwMode="auto">
            <a:xfrm>
              <a:off x="703" y="2795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d</a:t>
              </a:r>
            </a:p>
          </p:txBody>
        </p:sp>
        <p:sp>
          <p:nvSpPr>
            <p:cNvPr id="167982" name="Text Box 46"/>
            <p:cNvSpPr txBox="1">
              <a:spLocks noChangeArrowheads="1"/>
            </p:cNvSpPr>
            <p:nvPr/>
          </p:nvSpPr>
          <p:spPr bwMode="auto">
            <a:xfrm>
              <a:off x="1619" y="2805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e</a:t>
              </a:r>
            </a:p>
          </p:txBody>
        </p:sp>
        <p:sp>
          <p:nvSpPr>
            <p:cNvPr id="167983" name="Text Box 47"/>
            <p:cNvSpPr txBox="1">
              <a:spLocks noChangeArrowheads="1"/>
            </p:cNvSpPr>
            <p:nvPr/>
          </p:nvSpPr>
          <p:spPr bwMode="auto">
            <a:xfrm>
              <a:off x="1620" y="2361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f</a:t>
              </a:r>
            </a:p>
          </p:txBody>
        </p:sp>
        <p:sp>
          <p:nvSpPr>
            <p:cNvPr id="167984" name="Text Box 48"/>
            <p:cNvSpPr txBox="1">
              <a:spLocks noChangeArrowheads="1"/>
            </p:cNvSpPr>
            <p:nvPr/>
          </p:nvSpPr>
          <p:spPr bwMode="auto">
            <a:xfrm>
              <a:off x="703" y="2341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g</a:t>
              </a:r>
            </a:p>
          </p:txBody>
        </p:sp>
        <p:sp>
          <p:nvSpPr>
            <p:cNvPr id="167985" name="Text Box 49"/>
            <p:cNvSpPr txBox="1">
              <a:spLocks noChangeArrowheads="1"/>
            </p:cNvSpPr>
            <p:nvPr/>
          </p:nvSpPr>
          <p:spPr bwMode="auto">
            <a:xfrm>
              <a:off x="1565" y="1917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j</a:t>
              </a:r>
            </a:p>
          </p:txBody>
        </p:sp>
        <p:sp>
          <p:nvSpPr>
            <p:cNvPr id="167986" name="Text Box 50"/>
            <p:cNvSpPr txBox="1">
              <a:spLocks noChangeArrowheads="1"/>
            </p:cNvSpPr>
            <p:nvPr/>
          </p:nvSpPr>
          <p:spPr bwMode="auto">
            <a:xfrm>
              <a:off x="1201" y="1933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h</a:t>
              </a:r>
            </a:p>
          </p:txBody>
        </p:sp>
      </p:grpSp>
      <p:sp>
        <p:nvSpPr>
          <p:cNvPr id="167989" name="Text Box 53"/>
          <p:cNvSpPr txBox="1">
            <a:spLocks noChangeArrowheads="1"/>
          </p:cNvSpPr>
          <p:nvPr/>
        </p:nvSpPr>
        <p:spPr bwMode="auto">
          <a:xfrm>
            <a:off x="3348038" y="31416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bawah dari {</a:t>
            </a:r>
            <a:r>
              <a:rPr lang="en-US" sz="2000" b="1" i="1">
                <a:latin typeface="Times New Roman" pitchFamily="16" charset="0"/>
              </a:rPr>
              <a:t>a,b,c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a</a:t>
            </a:r>
          </a:p>
        </p:txBody>
      </p:sp>
      <p:sp>
        <p:nvSpPr>
          <p:cNvPr id="167990" name="Text Box 54"/>
          <p:cNvSpPr txBox="1">
            <a:spLocks noChangeArrowheads="1"/>
          </p:cNvSpPr>
          <p:nvPr/>
        </p:nvSpPr>
        <p:spPr bwMode="auto">
          <a:xfrm>
            <a:off x="3348038" y="37893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bawah dari {</a:t>
            </a:r>
            <a:r>
              <a:rPr lang="en-US" sz="2000" b="1" i="1">
                <a:latin typeface="Times New Roman" pitchFamily="16" charset="0"/>
              </a:rPr>
              <a:t>j,h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a,b,c,d,e,f</a:t>
            </a:r>
          </a:p>
        </p:txBody>
      </p:sp>
      <p:sp>
        <p:nvSpPr>
          <p:cNvPr id="167991" name="Text Box 55"/>
          <p:cNvSpPr txBox="1">
            <a:spLocks noChangeArrowheads="1"/>
          </p:cNvSpPr>
          <p:nvPr/>
        </p:nvSpPr>
        <p:spPr bwMode="auto">
          <a:xfrm>
            <a:off x="3348038" y="5270500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bawah terbesar dari {</a:t>
            </a:r>
            <a:r>
              <a:rPr lang="en-US" sz="2000" b="1" i="1">
                <a:latin typeface="Times New Roman" pitchFamily="16" charset="0"/>
              </a:rPr>
              <a:t>j,h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f</a:t>
            </a:r>
          </a:p>
        </p:txBody>
      </p:sp>
      <p:sp>
        <p:nvSpPr>
          <p:cNvPr id="167992" name="Text Box 56"/>
          <p:cNvSpPr txBox="1">
            <a:spLocks noChangeArrowheads="1"/>
          </p:cNvSpPr>
          <p:nvPr/>
        </p:nvSpPr>
        <p:spPr bwMode="auto">
          <a:xfrm>
            <a:off x="3348038" y="45513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bawah terbesar dari {</a:t>
            </a:r>
            <a:r>
              <a:rPr lang="en-US" sz="2000" b="1" i="1">
                <a:latin typeface="Times New Roman" pitchFamily="16" charset="0"/>
              </a:rPr>
              <a:t>a,b,c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Relasi Ekuivalen</a:t>
            </a:r>
          </a:p>
          <a:p>
            <a:r>
              <a:rPr lang="en-US"/>
              <a:t>Relasi Terurut</a:t>
            </a:r>
          </a:p>
          <a:p>
            <a:r>
              <a:rPr lang="en-US"/>
              <a:t>Representasi Relasi dengan Matriks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Batas Atas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44650"/>
          </a:xfrm>
        </p:spPr>
        <p:txBody>
          <a:bodyPr/>
          <a:lstStyle/>
          <a:p>
            <a:r>
              <a:rPr lang="en-US" sz="2400" b="1"/>
              <a:t>Jika </a:t>
            </a:r>
            <a:r>
              <a:rPr lang="en-US" sz="2400" b="1" i="1"/>
              <a:t>A</a:t>
            </a:r>
            <a:r>
              <a:rPr lang="en-US" sz="2400" b="1"/>
              <a:t>⊆</a:t>
            </a:r>
            <a:r>
              <a:rPr lang="en-US" sz="2400" b="1" i="1"/>
              <a:t>S</a:t>
            </a:r>
            <a:r>
              <a:rPr lang="en-US" sz="2400" b="1"/>
              <a:t>, </a:t>
            </a:r>
            <a:r>
              <a:rPr lang="en-US" sz="2400" b="1" i="1"/>
              <a:t>A </a:t>
            </a:r>
            <a:r>
              <a:rPr lang="en-US" sz="2400" b="1"/>
              <a:t>≠ φ, maka </a:t>
            </a:r>
            <a:r>
              <a:rPr lang="en-US" sz="2400" b="1" i="1"/>
              <a:t>a </a:t>
            </a:r>
            <a:r>
              <a:rPr lang="en-US" sz="2400" b="1"/>
              <a:t>∈</a:t>
            </a:r>
            <a:r>
              <a:rPr lang="en-US" sz="2400" b="1" i="1"/>
              <a:t>S </a:t>
            </a:r>
            <a:r>
              <a:rPr lang="en-US" sz="2400" b="1"/>
              <a:t>disebut </a:t>
            </a:r>
            <a:r>
              <a:rPr lang="en-US" sz="2400"/>
              <a:t>batas atas </a:t>
            </a:r>
            <a:r>
              <a:rPr lang="en-US" sz="2400" b="1"/>
              <a:t>(</a:t>
            </a:r>
            <a:r>
              <a:rPr lang="en-US" sz="2400" i="1"/>
              <a:t>upper bound</a:t>
            </a:r>
            <a:r>
              <a:rPr lang="en-US" sz="2400" b="1"/>
              <a:t>) untuk </a:t>
            </a:r>
            <a:r>
              <a:rPr lang="en-US" sz="2400" b="1" i="1"/>
              <a:t>A </a:t>
            </a:r>
            <a:r>
              <a:rPr lang="en-US" sz="2400" b="1"/>
              <a:t>jika ∀</a:t>
            </a:r>
            <a:r>
              <a:rPr lang="en-US" sz="2400" b="1" i="1"/>
              <a:t>s</a:t>
            </a:r>
            <a:r>
              <a:rPr lang="en-US" sz="2400" b="1"/>
              <a:t>∈</a:t>
            </a:r>
            <a:r>
              <a:rPr lang="en-US" sz="2400" b="1" i="1"/>
              <a:t>A, s </a:t>
            </a:r>
            <a:r>
              <a:rPr lang="en-US" sz="2400" b="1"/>
              <a:t>=≺ </a:t>
            </a:r>
            <a:r>
              <a:rPr lang="en-US" sz="2400" b="1" i="1"/>
              <a:t>a</a:t>
            </a:r>
            <a:r>
              <a:rPr lang="en-US" sz="2400" b="1"/>
              <a:t>. </a:t>
            </a:r>
          </a:p>
          <a:p>
            <a:r>
              <a:rPr lang="en-US" sz="2400" b="1" i="1"/>
              <a:t>y </a:t>
            </a:r>
            <a:r>
              <a:rPr lang="en-US" sz="2400" b="1"/>
              <a:t>∈ </a:t>
            </a:r>
            <a:r>
              <a:rPr lang="en-US" sz="2400" b="1" i="1"/>
              <a:t>S </a:t>
            </a:r>
            <a:r>
              <a:rPr lang="en-US" sz="2400" b="1"/>
              <a:t>disebut </a:t>
            </a:r>
            <a:r>
              <a:rPr lang="en-US" sz="2400"/>
              <a:t>batas atas terkecil </a:t>
            </a:r>
            <a:r>
              <a:rPr lang="en-US" sz="2400" b="1"/>
              <a:t>(</a:t>
            </a:r>
            <a:r>
              <a:rPr lang="en-US" sz="2400" i="1"/>
              <a:t>least upper bound</a:t>
            </a:r>
            <a:r>
              <a:rPr lang="en-US" sz="2400" b="1"/>
              <a:t>) untuk </a:t>
            </a:r>
            <a:r>
              <a:rPr lang="en-US" sz="2400" b="1" i="1"/>
              <a:t>A </a:t>
            </a:r>
            <a:r>
              <a:rPr lang="en-US" sz="2400" b="1"/>
              <a:t>bila </a:t>
            </a:r>
            <a:r>
              <a:rPr lang="en-US" sz="2400" b="1" i="1"/>
              <a:t>y </a:t>
            </a:r>
            <a:r>
              <a:rPr lang="en-US" sz="2400" b="1"/>
              <a:t>=≺ </a:t>
            </a:r>
            <a:r>
              <a:rPr lang="en-US" sz="2400" b="1" i="1"/>
              <a:t>a </a:t>
            </a:r>
            <a:r>
              <a:rPr lang="en-US" sz="2400" b="1"/>
              <a:t>untuk semua batas atas </a:t>
            </a:r>
            <a:r>
              <a:rPr lang="en-US" sz="2400" b="1" i="1"/>
              <a:t>a </a:t>
            </a:r>
            <a:r>
              <a:rPr lang="en-US" sz="2400" b="1"/>
              <a:t>dari </a:t>
            </a:r>
            <a:r>
              <a:rPr lang="en-US" sz="2400" b="1" i="1"/>
              <a:t>A</a:t>
            </a:r>
            <a:r>
              <a:rPr lang="en-US" sz="2400" b="1"/>
              <a:t>. </a:t>
            </a:r>
          </a:p>
          <a:p>
            <a:endParaRPr lang="en-US" sz="2400" b="1"/>
          </a:p>
          <a:p>
            <a:endParaRPr lang="en-US" sz="2000" b="1"/>
          </a:p>
          <a:p>
            <a:endParaRPr lang="en-US" sz="20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00113" y="3043238"/>
            <a:ext cx="1960562" cy="3265487"/>
            <a:chOff x="703" y="1917"/>
            <a:chExt cx="1235" cy="2057"/>
          </a:xfrm>
        </p:grpSpPr>
        <p:sp>
          <p:nvSpPr>
            <p:cNvPr id="168965" name="Line 5"/>
            <p:cNvSpPr>
              <a:spLocks noChangeShapeType="1"/>
            </p:cNvSpPr>
            <p:nvPr/>
          </p:nvSpPr>
          <p:spPr bwMode="auto">
            <a:xfrm flipV="1">
              <a:off x="1020" y="2976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8966" name="Text Box 6"/>
            <p:cNvSpPr txBox="1">
              <a:spLocks noChangeArrowheads="1"/>
            </p:cNvSpPr>
            <p:nvPr/>
          </p:nvSpPr>
          <p:spPr bwMode="auto">
            <a:xfrm>
              <a:off x="703" y="3278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b</a:t>
              </a:r>
            </a:p>
          </p:txBody>
        </p:sp>
        <p:sp>
          <p:nvSpPr>
            <p:cNvPr id="168967" name="Line 7"/>
            <p:cNvSpPr>
              <a:spLocks noChangeShapeType="1"/>
            </p:cNvSpPr>
            <p:nvPr/>
          </p:nvSpPr>
          <p:spPr bwMode="auto">
            <a:xfrm flipV="1">
              <a:off x="1020" y="2523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8968" name="Line 8"/>
            <p:cNvSpPr>
              <a:spLocks noChangeShapeType="1"/>
            </p:cNvSpPr>
            <p:nvPr/>
          </p:nvSpPr>
          <p:spPr bwMode="auto">
            <a:xfrm flipV="1">
              <a:off x="1746" y="2977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 flipV="1">
              <a:off x="1746" y="2524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id-ID"/>
            </a:p>
          </p:txBody>
        </p:sp>
        <p:sp>
          <p:nvSpPr>
            <p:cNvPr id="168970" name="Line 10"/>
            <p:cNvSpPr>
              <a:spLocks noChangeShapeType="1"/>
            </p:cNvSpPr>
            <p:nvPr/>
          </p:nvSpPr>
          <p:spPr bwMode="auto">
            <a:xfrm>
              <a:off x="1020" y="3430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8971" name="Line 11"/>
            <p:cNvSpPr>
              <a:spLocks noChangeShapeType="1"/>
            </p:cNvSpPr>
            <p:nvPr/>
          </p:nvSpPr>
          <p:spPr bwMode="auto">
            <a:xfrm flipH="1">
              <a:off x="1383" y="3430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 flipH="1">
              <a:off x="1020" y="2195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8973" name="Line 13"/>
            <p:cNvSpPr>
              <a:spLocks noChangeShapeType="1"/>
            </p:cNvSpPr>
            <p:nvPr/>
          </p:nvSpPr>
          <p:spPr bwMode="auto">
            <a:xfrm>
              <a:off x="1383" y="2205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8974" name="Line 14"/>
            <p:cNvSpPr>
              <a:spLocks noChangeShapeType="1"/>
            </p:cNvSpPr>
            <p:nvPr/>
          </p:nvSpPr>
          <p:spPr bwMode="auto">
            <a:xfrm flipV="1">
              <a:off x="1020" y="2523"/>
              <a:ext cx="726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8975" name="Line 15"/>
            <p:cNvSpPr>
              <a:spLocks noChangeShapeType="1"/>
            </p:cNvSpPr>
            <p:nvPr/>
          </p:nvSpPr>
          <p:spPr bwMode="auto">
            <a:xfrm flipV="1">
              <a:off x="1020" y="2976"/>
              <a:ext cx="726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8976" name="Line 16"/>
            <p:cNvSpPr>
              <a:spLocks noChangeShapeType="1"/>
            </p:cNvSpPr>
            <p:nvPr/>
          </p:nvSpPr>
          <p:spPr bwMode="auto">
            <a:xfrm flipV="1">
              <a:off x="1746" y="2205"/>
              <a:ext cx="0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id-ID"/>
            </a:p>
          </p:txBody>
        </p:sp>
        <p:sp>
          <p:nvSpPr>
            <p:cNvPr id="168977" name="Text Box 17"/>
            <p:cNvSpPr txBox="1">
              <a:spLocks noChangeArrowheads="1"/>
            </p:cNvSpPr>
            <p:nvPr/>
          </p:nvSpPr>
          <p:spPr bwMode="auto">
            <a:xfrm>
              <a:off x="1156" y="3686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a</a:t>
              </a:r>
            </a:p>
          </p:txBody>
        </p:sp>
        <p:sp>
          <p:nvSpPr>
            <p:cNvPr id="168978" name="Text Box 18"/>
            <p:cNvSpPr txBox="1">
              <a:spLocks noChangeArrowheads="1"/>
            </p:cNvSpPr>
            <p:nvPr/>
          </p:nvSpPr>
          <p:spPr bwMode="auto">
            <a:xfrm>
              <a:off x="1610" y="3278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c</a:t>
              </a:r>
            </a:p>
          </p:txBody>
        </p:sp>
        <p:sp>
          <p:nvSpPr>
            <p:cNvPr id="168979" name="Text Box 19"/>
            <p:cNvSpPr txBox="1">
              <a:spLocks noChangeArrowheads="1"/>
            </p:cNvSpPr>
            <p:nvPr/>
          </p:nvSpPr>
          <p:spPr bwMode="auto">
            <a:xfrm>
              <a:off x="703" y="2795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d</a:t>
              </a:r>
            </a:p>
          </p:txBody>
        </p:sp>
        <p:sp>
          <p:nvSpPr>
            <p:cNvPr id="168980" name="Text Box 20"/>
            <p:cNvSpPr txBox="1">
              <a:spLocks noChangeArrowheads="1"/>
            </p:cNvSpPr>
            <p:nvPr/>
          </p:nvSpPr>
          <p:spPr bwMode="auto">
            <a:xfrm>
              <a:off x="1619" y="2805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e</a:t>
              </a:r>
            </a:p>
          </p:txBody>
        </p:sp>
        <p:sp>
          <p:nvSpPr>
            <p:cNvPr id="168981" name="Text Box 21"/>
            <p:cNvSpPr txBox="1">
              <a:spLocks noChangeArrowheads="1"/>
            </p:cNvSpPr>
            <p:nvPr/>
          </p:nvSpPr>
          <p:spPr bwMode="auto">
            <a:xfrm>
              <a:off x="1620" y="2361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f</a:t>
              </a:r>
            </a:p>
          </p:txBody>
        </p:sp>
        <p:sp>
          <p:nvSpPr>
            <p:cNvPr id="168982" name="Text Box 22"/>
            <p:cNvSpPr txBox="1">
              <a:spLocks noChangeArrowheads="1"/>
            </p:cNvSpPr>
            <p:nvPr/>
          </p:nvSpPr>
          <p:spPr bwMode="auto">
            <a:xfrm>
              <a:off x="703" y="2341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g</a:t>
              </a:r>
            </a:p>
          </p:txBody>
        </p:sp>
        <p:sp>
          <p:nvSpPr>
            <p:cNvPr id="168983" name="Text Box 23"/>
            <p:cNvSpPr txBox="1">
              <a:spLocks noChangeArrowheads="1"/>
            </p:cNvSpPr>
            <p:nvPr/>
          </p:nvSpPr>
          <p:spPr bwMode="auto">
            <a:xfrm>
              <a:off x="1565" y="1917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j</a:t>
              </a:r>
            </a:p>
          </p:txBody>
        </p:sp>
        <p:sp>
          <p:nvSpPr>
            <p:cNvPr id="168984" name="Text Box 24"/>
            <p:cNvSpPr txBox="1">
              <a:spLocks noChangeArrowheads="1"/>
            </p:cNvSpPr>
            <p:nvPr/>
          </p:nvSpPr>
          <p:spPr bwMode="auto">
            <a:xfrm>
              <a:off x="1201" y="1933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h</a:t>
              </a:r>
            </a:p>
          </p:txBody>
        </p:sp>
      </p:grpSp>
      <p:sp>
        <p:nvSpPr>
          <p:cNvPr id="168985" name="Text Box 25"/>
          <p:cNvSpPr txBox="1">
            <a:spLocks noChangeArrowheads="1"/>
          </p:cNvSpPr>
          <p:nvPr/>
        </p:nvSpPr>
        <p:spPr bwMode="auto">
          <a:xfrm>
            <a:off x="3348038" y="31416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atas dari {</a:t>
            </a:r>
            <a:r>
              <a:rPr lang="en-US" sz="2000" b="1" i="1">
                <a:latin typeface="Times New Roman" pitchFamily="16" charset="0"/>
              </a:rPr>
              <a:t>a,b,c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e, f, j, h</a:t>
            </a:r>
          </a:p>
        </p:txBody>
      </p:sp>
      <p:sp>
        <p:nvSpPr>
          <p:cNvPr id="168986" name="Text Box 26"/>
          <p:cNvSpPr txBox="1">
            <a:spLocks noChangeArrowheads="1"/>
          </p:cNvSpPr>
          <p:nvPr/>
        </p:nvSpPr>
        <p:spPr bwMode="auto">
          <a:xfrm>
            <a:off x="3348038" y="37893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atas dari {</a:t>
            </a:r>
            <a:r>
              <a:rPr lang="en-US" sz="2000" b="1" i="1">
                <a:latin typeface="Times New Roman" pitchFamily="16" charset="0"/>
              </a:rPr>
              <a:t>j,h</a:t>
            </a:r>
            <a:r>
              <a:rPr lang="en-US" sz="2000" b="1">
                <a:latin typeface="Times New Roman" pitchFamily="16" charset="0"/>
              </a:rPr>
              <a:t>} tidak ada</a:t>
            </a:r>
            <a:endParaRPr lang="en-US" sz="2000" b="1" i="1">
              <a:latin typeface="Times New Roman" pitchFamily="16" charset="0"/>
            </a:endParaRPr>
          </a:p>
        </p:txBody>
      </p:sp>
      <p:sp>
        <p:nvSpPr>
          <p:cNvPr id="168987" name="Text Box 27"/>
          <p:cNvSpPr txBox="1">
            <a:spLocks noChangeArrowheads="1"/>
          </p:cNvSpPr>
          <p:nvPr/>
        </p:nvSpPr>
        <p:spPr bwMode="auto">
          <a:xfrm>
            <a:off x="3348038" y="5270500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atas terkecil dari {</a:t>
            </a:r>
            <a:r>
              <a:rPr lang="en-US" sz="2000" b="1" i="1">
                <a:latin typeface="Times New Roman" pitchFamily="16" charset="0"/>
              </a:rPr>
              <a:t>j,h</a:t>
            </a:r>
            <a:r>
              <a:rPr lang="en-US" sz="2000" b="1">
                <a:latin typeface="Times New Roman" pitchFamily="16" charset="0"/>
              </a:rPr>
              <a:t>} tidak ada</a:t>
            </a:r>
            <a:endParaRPr lang="en-US" sz="2000" b="1" i="1">
              <a:latin typeface="Times New Roman" pitchFamily="16" charset="0"/>
            </a:endParaRPr>
          </a:p>
        </p:txBody>
      </p:sp>
      <p:sp>
        <p:nvSpPr>
          <p:cNvPr id="168988" name="Text Box 28"/>
          <p:cNvSpPr txBox="1">
            <a:spLocks noChangeArrowheads="1"/>
          </p:cNvSpPr>
          <p:nvPr/>
        </p:nvSpPr>
        <p:spPr bwMode="auto">
          <a:xfrm>
            <a:off x="3348038" y="45513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atas terkecil dari {</a:t>
            </a:r>
            <a:r>
              <a:rPr lang="en-US" sz="2000" b="1" i="1">
                <a:latin typeface="Times New Roman" pitchFamily="16" charset="0"/>
              </a:rPr>
              <a:t>a,b,c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Munir, Rinaldi. “(Buku Teks Ilmu Komputer) Matematika Diskrit”. Informatika bandung.</a:t>
            </a:r>
          </a:p>
          <a:p>
            <a:pPr>
              <a:buNone/>
            </a:pPr>
            <a:r>
              <a:rPr lang="id-ID" dirty="0" smtClean="0"/>
              <a:t>	Bandung.2001</a:t>
            </a:r>
          </a:p>
          <a:p>
            <a:endParaRPr lang="id-ID" dirty="0" smtClean="0"/>
          </a:p>
          <a:p>
            <a:r>
              <a:rPr lang="id-ID" dirty="0" smtClean="0"/>
              <a:t>Munir, Rinaldi, Materi Kuliah Matematika Diskrit ITB http://informatika.stei.itb.ac.id/~rinaldi.munir/Matdis/matdis.htm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31913" y="549275"/>
            <a:ext cx="6288087" cy="5832475"/>
            <a:chOff x="1043" y="636"/>
            <a:chExt cx="3598" cy="3520"/>
          </a:xfrm>
        </p:grpSpPr>
        <p:sp>
          <p:nvSpPr>
            <p:cNvPr id="101382" name="Rectangle 6"/>
            <p:cNvSpPr>
              <a:spLocks noChangeArrowheads="1"/>
            </p:cNvSpPr>
            <p:nvPr/>
          </p:nvSpPr>
          <p:spPr bwMode="gray">
            <a:xfrm rot="-572871">
              <a:off x="1247" y="636"/>
              <a:ext cx="3134" cy="3302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rgbClr val="E6E6E6"/>
              </a:solidFill>
              <a:miter lim="800000"/>
              <a:headEnd type="none" w="sm" len="sm"/>
              <a:tailEnd type="none" w="sm" len="sm"/>
            </a:ln>
            <a:effectLst>
              <a:outerShdw dist="107763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83" name="Line 7"/>
            <p:cNvSpPr>
              <a:spLocks noChangeShapeType="1"/>
            </p:cNvSpPr>
            <p:nvPr/>
          </p:nvSpPr>
          <p:spPr bwMode="gray">
            <a:xfrm rot="-572871">
              <a:off x="1517" y="854"/>
              <a:ext cx="0" cy="3302"/>
            </a:xfrm>
            <a:prstGeom prst="line">
              <a:avLst/>
            </a:prstGeom>
            <a:noFill/>
            <a:ln w="12700">
              <a:solidFill>
                <a:srgbClr val="F38F8E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84" name="Line 8"/>
            <p:cNvSpPr>
              <a:spLocks noChangeShapeType="1"/>
            </p:cNvSpPr>
            <p:nvPr/>
          </p:nvSpPr>
          <p:spPr bwMode="gray">
            <a:xfrm rot="-572871">
              <a:off x="1544" y="849"/>
              <a:ext cx="0" cy="3302"/>
            </a:xfrm>
            <a:prstGeom prst="line">
              <a:avLst/>
            </a:prstGeom>
            <a:noFill/>
            <a:ln w="12700">
              <a:solidFill>
                <a:srgbClr val="F38F8E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85" name="Line 9"/>
            <p:cNvSpPr>
              <a:spLocks noChangeShapeType="1"/>
            </p:cNvSpPr>
            <p:nvPr/>
          </p:nvSpPr>
          <p:spPr bwMode="gray">
            <a:xfrm rot="-572871">
              <a:off x="1043" y="1079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86" name="Line 10"/>
            <p:cNvSpPr>
              <a:spLocks noChangeShapeType="1"/>
            </p:cNvSpPr>
            <p:nvPr/>
          </p:nvSpPr>
          <p:spPr bwMode="gray">
            <a:xfrm rot="-572871">
              <a:off x="1069" y="1233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87" name="Line 11"/>
            <p:cNvSpPr>
              <a:spLocks noChangeShapeType="1"/>
            </p:cNvSpPr>
            <p:nvPr/>
          </p:nvSpPr>
          <p:spPr bwMode="gray">
            <a:xfrm rot="-572871">
              <a:off x="1095" y="1386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88" name="Line 12"/>
            <p:cNvSpPr>
              <a:spLocks noChangeShapeType="1"/>
            </p:cNvSpPr>
            <p:nvPr/>
          </p:nvSpPr>
          <p:spPr bwMode="gray">
            <a:xfrm rot="-572871">
              <a:off x="1121" y="1539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89" name="Line 13"/>
            <p:cNvSpPr>
              <a:spLocks noChangeShapeType="1"/>
            </p:cNvSpPr>
            <p:nvPr/>
          </p:nvSpPr>
          <p:spPr bwMode="gray">
            <a:xfrm rot="-572871">
              <a:off x="1147" y="1693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0" name="Line 14"/>
            <p:cNvSpPr>
              <a:spLocks noChangeShapeType="1"/>
            </p:cNvSpPr>
            <p:nvPr/>
          </p:nvSpPr>
          <p:spPr bwMode="gray">
            <a:xfrm rot="-572871">
              <a:off x="1172" y="1846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1" name="Line 15"/>
            <p:cNvSpPr>
              <a:spLocks noChangeShapeType="1"/>
            </p:cNvSpPr>
            <p:nvPr/>
          </p:nvSpPr>
          <p:spPr bwMode="gray">
            <a:xfrm rot="-572871">
              <a:off x="1198" y="2000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2" name="Line 16"/>
            <p:cNvSpPr>
              <a:spLocks noChangeShapeType="1"/>
            </p:cNvSpPr>
            <p:nvPr/>
          </p:nvSpPr>
          <p:spPr bwMode="gray">
            <a:xfrm rot="-572871">
              <a:off x="1224" y="2152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3" name="Line 17"/>
            <p:cNvSpPr>
              <a:spLocks noChangeShapeType="1"/>
            </p:cNvSpPr>
            <p:nvPr/>
          </p:nvSpPr>
          <p:spPr bwMode="gray">
            <a:xfrm rot="-572871">
              <a:off x="1250" y="2305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4" name="Line 18"/>
            <p:cNvSpPr>
              <a:spLocks noChangeShapeType="1"/>
            </p:cNvSpPr>
            <p:nvPr/>
          </p:nvSpPr>
          <p:spPr bwMode="gray">
            <a:xfrm rot="-572871">
              <a:off x="1276" y="2459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5" name="Line 19"/>
            <p:cNvSpPr>
              <a:spLocks noChangeShapeType="1"/>
            </p:cNvSpPr>
            <p:nvPr/>
          </p:nvSpPr>
          <p:spPr bwMode="gray">
            <a:xfrm rot="-572871">
              <a:off x="1301" y="2612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6" name="Line 20"/>
            <p:cNvSpPr>
              <a:spLocks noChangeShapeType="1"/>
            </p:cNvSpPr>
            <p:nvPr/>
          </p:nvSpPr>
          <p:spPr bwMode="gray">
            <a:xfrm rot="-572871">
              <a:off x="1327" y="2766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7" name="Line 21"/>
            <p:cNvSpPr>
              <a:spLocks noChangeShapeType="1"/>
            </p:cNvSpPr>
            <p:nvPr/>
          </p:nvSpPr>
          <p:spPr bwMode="gray">
            <a:xfrm rot="-572871">
              <a:off x="1353" y="2919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8" name="Line 22"/>
            <p:cNvSpPr>
              <a:spLocks noChangeShapeType="1"/>
            </p:cNvSpPr>
            <p:nvPr/>
          </p:nvSpPr>
          <p:spPr bwMode="gray">
            <a:xfrm rot="-572871">
              <a:off x="1379" y="3071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399" name="Line 23"/>
            <p:cNvSpPr>
              <a:spLocks noChangeShapeType="1"/>
            </p:cNvSpPr>
            <p:nvPr/>
          </p:nvSpPr>
          <p:spPr bwMode="gray">
            <a:xfrm rot="-572871">
              <a:off x="1404" y="3225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400" name="Line 24"/>
            <p:cNvSpPr>
              <a:spLocks noChangeShapeType="1"/>
            </p:cNvSpPr>
            <p:nvPr/>
          </p:nvSpPr>
          <p:spPr bwMode="gray">
            <a:xfrm rot="-572871">
              <a:off x="1430" y="3378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401" name="Line 25"/>
            <p:cNvSpPr>
              <a:spLocks noChangeShapeType="1"/>
            </p:cNvSpPr>
            <p:nvPr/>
          </p:nvSpPr>
          <p:spPr bwMode="gray">
            <a:xfrm rot="-572871">
              <a:off x="1456" y="3532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402" name="Line 26"/>
            <p:cNvSpPr>
              <a:spLocks noChangeShapeType="1"/>
            </p:cNvSpPr>
            <p:nvPr/>
          </p:nvSpPr>
          <p:spPr bwMode="gray">
            <a:xfrm rot="-572871">
              <a:off x="1482" y="3685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1403" name="Line 27"/>
            <p:cNvSpPr>
              <a:spLocks noChangeShapeType="1"/>
            </p:cNvSpPr>
            <p:nvPr/>
          </p:nvSpPr>
          <p:spPr bwMode="gray">
            <a:xfrm rot="-572871">
              <a:off x="1507" y="3838"/>
              <a:ext cx="3134" cy="0"/>
            </a:xfrm>
            <a:prstGeom prst="line">
              <a:avLst/>
            </a:prstGeom>
            <a:noFill/>
            <a:ln w="12700">
              <a:solidFill>
                <a:srgbClr val="33CC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  <p:sp>
        <p:nvSpPr>
          <p:cNvPr id="101404" name="Text Box 28"/>
          <p:cNvSpPr txBox="1">
            <a:spLocks noChangeArrowheads="1"/>
          </p:cNvSpPr>
          <p:nvPr/>
        </p:nvSpPr>
        <p:spPr bwMode="auto">
          <a:xfrm rot="-532213">
            <a:off x="2163763" y="1427163"/>
            <a:ext cx="4821237" cy="44465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</a:pP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Sebelum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membaca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slide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ini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pastikan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kamu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telah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telah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faham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semua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kelas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relasi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 (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refleksif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Arial" charset="0"/>
              </a:rPr>
              <a:t>simetri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Arial" charset="0"/>
              </a:rPr>
              <a:t>antisimetri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Arial" charset="0"/>
              </a:rPr>
              <a:t>transitif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)</a:t>
            </a:r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7364413" y="1438275"/>
            <a:ext cx="1398587" cy="1587500"/>
            <a:chOff x="4658" y="672"/>
            <a:chExt cx="881" cy="1000"/>
          </a:xfrm>
        </p:grpSpPr>
        <p:grpSp>
          <p:nvGrpSpPr>
            <p:cNvPr id="4" name="Group 59"/>
            <p:cNvGrpSpPr>
              <a:grpSpLocks noChangeAspect="1"/>
            </p:cNvGrpSpPr>
            <p:nvPr/>
          </p:nvGrpSpPr>
          <p:grpSpPr bwMode="auto">
            <a:xfrm>
              <a:off x="4658" y="672"/>
              <a:ext cx="881" cy="1000"/>
              <a:chOff x="3787" y="164"/>
              <a:chExt cx="1758" cy="1995"/>
            </a:xfrm>
          </p:grpSpPr>
          <p:sp>
            <p:nvSpPr>
              <p:cNvPr id="101436" name="Oval 60"/>
              <p:cNvSpPr>
                <a:spLocks noChangeAspect="1" noChangeArrowheads="1"/>
              </p:cNvSpPr>
              <p:nvPr/>
            </p:nvSpPr>
            <p:spPr bwMode="auto">
              <a:xfrm flipH="1">
                <a:off x="4021" y="164"/>
                <a:ext cx="1524" cy="1524"/>
              </a:xfrm>
              <a:prstGeom prst="ellipse">
                <a:avLst/>
              </a:prstGeom>
              <a:solidFill>
                <a:srgbClr val="ABCCED"/>
              </a:solidFill>
              <a:ln w="12700" algn="ctr">
                <a:noFill/>
                <a:round/>
                <a:headEnd/>
                <a:tailEnd/>
              </a:ln>
              <a:effectLst>
                <a:outerShdw dist="50800" dir="5400000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37" name="Rectangle 61"/>
              <p:cNvSpPr>
                <a:spLocks noChangeAspect="1" noChangeArrowheads="1"/>
              </p:cNvSpPr>
              <p:nvPr/>
            </p:nvSpPr>
            <p:spPr bwMode="auto">
              <a:xfrm flipH="1">
                <a:off x="4493" y="1507"/>
                <a:ext cx="762" cy="652"/>
              </a:xfrm>
              <a:prstGeom prst="rect">
                <a:avLst/>
              </a:prstGeom>
              <a:solidFill>
                <a:srgbClr val="ABCCED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6796" dir="3806097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38" name="Rectangle 62"/>
              <p:cNvSpPr>
                <a:spLocks noChangeAspect="1" noChangeArrowheads="1"/>
              </p:cNvSpPr>
              <p:nvPr/>
            </p:nvSpPr>
            <p:spPr bwMode="auto">
              <a:xfrm flipH="1">
                <a:off x="4021" y="889"/>
                <a:ext cx="472" cy="834"/>
              </a:xfrm>
              <a:prstGeom prst="rect">
                <a:avLst/>
              </a:prstGeom>
              <a:solidFill>
                <a:srgbClr val="ABCCED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0800" dir="5400000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39" name="AutoShape 63"/>
              <p:cNvSpPr>
                <a:spLocks noChangeAspect="1" noChangeArrowheads="1"/>
              </p:cNvSpPr>
              <p:nvPr/>
            </p:nvSpPr>
            <p:spPr bwMode="auto">
              <a:xfrm flipH="1">
                <a:off x="3787" y="780"/>
                <a:ext cx="253" cy="436"/>
              </a:xfrm>
              <a:prstGeom prst="rtTriangle">
                <a:avLst/>
              </a:prstGeom>
              <a:solidFill>
                <a:srgbClr val="ABCCED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2363" dir="6242175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</p:grpSp>
        <p:grpSp>
          <p:nvGrpSpPr>
            <p:cNvPr id="5" name="Group 64"/>
            <p:cNvGrpSpPr>
              <a:grpSpLocks noChangeAspect="1"/>
            </p:cNvGrpSpPr>
            <p:nvPr/>
          </p:nvGrpSpPr>
          <p:grpSpPr bwMode="auto">
            <a:xfrm flipH="1">
              <a:off x="4794" y="981"/>
              <a:ext cx="145" cy="128"/>
              <a:chOff x="2879" y="1326"/>
              <a:chExt cx="290" cy="254"/>
            </a:xfrm>
          </p:grpSpPr>
          <p:sp>
            <p:nvSpPr>
              <p:cNvPr id="101441" name="Oval 65"/>
              <p:cNvSpPr>
                <a:spLocks noChangeAspect="1" noChangeArrowheads="1"/>
              </p:cNvSpPr>
              <p:nvPr/>
            </p:nvSpPr>
            <p:spPr bwMode="auto">
              <a:xfrm>
                <a:off x="2879" y="1326"/>
                <a:ext cx="290" cy="254"/>
              </a:xfrm>
              <a:prstGeom prst="ellipse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42" name="Oval 66"/>
              <p:cNvSpPr>
                <a:spLocks noChangeAspect="1" noChangeArrowheads="1"/>
              </p:cNvSpPr>
              <p:nvPr/>
            </p:nvSpPr>
            <p:spPr bwMode="auto">
              <a:xfrm>
                <a:off x="3024" y="1362"/>
                <a:ext cx="145" cy="182"/>
              </a:xfrm>
              <a:prstGeom prst="ellipse">
                <a:avLst/>
              </a:prstGeom>
              <a:solidFill>
                <a:srgbClr val="000000"/>
              </a:solidFill>
              <a:ln w="1270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</p:grpSp>
      </p:grpSp>
      <p:grpSp>
        <p:nvGrpSpPr>
          <p:cNvPr id="6" name="Group 67"/>
          <p:cNvGrpSpPr>
            <a:grpSpLocks/>
          </p:cNvGrpSpPr>
          <p:nvPr/>
        </p:nvGrpSpPr>
        <p:grpSpPr bwMode="auto">
          <a:xfrm>
            <a:off x="7364413" y="3281363"/>
            <a:ext cx="1398587" cy="1587500"/>
            <a:chOff x="4658" y="1833"/>
            <a:chExt cx="881" cy="1000"/>
          </a:xfrm>
        </p:grpSpPr>
        <p:grpSp>
          <p:nvGrpSpPr>
            <p:cNvPr id="7" name="Group 68"/>
            <p:cNvGrpSpPr>
              <a:grpSpLocks noChangeAspect="1"/>
            </p:cNvGrpSpPr>
            <p:nvPr/>
          </p:nvGrpSpPr>
          <p:grpSpPr bwMode="auto">
            <a:xfrm>
              <a:off x="4658" y="1833"/>
              <a:ext cx="881" cy="1000"/>
              <a:chOff x="3787" y="164"/>
              <a:chExt cx="1758" cy="1995"/>
            </a:xfrm>
          </p:grpSpPr>
          <p:sp>
            <p:nvSpPr>
              <p:cNvPr id="101445" name="Oval 69"/>
              <p:cNvSpPr>
                <a:spLocks noChangeAspect="1" noChangeArrowheads="1"/>
              </p:cNvSpPr>
              <p:nvPr/>
            </p:nvSpPr>
            <p:spPr bwMode="auto">
              <a:xfrm flipH="1">
                <a:off x="4021" y="164"/>
                <a:ext cx="1524" cy="1524"/>
              </a:xfrm>
              <a:prstGeom prst="ellipse">
                <a:avLst/>
              </a:prstGeom>
              <a:solidFill>
                <a:srgbClr val="F69E9E"/>
              </a:solidFill>
              <a:ln w="12700" algn="ctr">
                <a:noFill/>
                <a:round/>
                <a:headEnd/>
                <a:tailEnd/>
              </a:ln>
              <a:effectLst>
                <a:outerShdw dist="50800" dir="5400000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46" name="Rectangle 70"/>
              <p:cNvSpPr>
                <a:spLocks noChangeAspect="1" noChangeArrowheads="1"/>
              </p:cNvSpPr>
              <p:nvPr/>
            </p:nvSpPr>
            <p:spPr bwMode="auto">
              <a:xfrm flipH="1">
                <a:off x="4493" y="1507"/>
                <a:ext cx="762" cy="652"/>
              </a:xfrm>
              <a:prstGeom prst="rect">
                <a:avLst/>
              </a:prstGeom>
              <a:solidFill>
                <a:srgbClr val="F69E9E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6796" dir="3806097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47" name="Rectangle 71"/>
              <p:cNvSpPr>
                <a:spLocks noChangeAspect="1" noChangeArrowheads="1"/>
              </p:cNvSpPr>
              <p:nvPr/>
            </p:nvSpPr>
            <p:spPr bwMode="auto">
              <a:xfrm flipH="1">
                <a:off x="4021" y="889"/>
                <a:ext cx="472" cy="834"/>
              </a:xfrm>
              <a:prstGeom prst="rect">
                <a:avLst/>
              </a:prstGeom>
              <a:solidFill>
                <a:srgbClr val="F69E9E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0800" dir="5400000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48" name="AutoShape 72"/>
              <p:cNvSpPr>
                <a:spLocks noChangeAspect="1" noChangeArrowheads="1"/>
              </p:cNvSpPr>
              <p:nvPr/>
            </p:nvSpPr>
            <p:spPr bwMode="auto">
              <a:xfrm flipH="1">
                <a:off x="3787" y="780"/>
                <a:ext cx="253" cy="436"/>
              </a:xfrm>
              <a:prstGeom prst="rtTriangle">
                <a:avLst/>
              </a:prstGeom>
              <a:solidFill>
                <a:srgbClr val="F69E9E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2363" dir="6242175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</p:grpSp>
        <p:grpSp>
          <p:nvGrpSpPr>
            <p:cNvPr id="8" name="Group 73"/>
            <p:cNvGrpSpPr>
              <a:grpSpLocks noChangeAspect="1"/>
            </p:cNvGrpSpPr>
            <p:nvPr/>
          </p:nvGrpSpPr>
          <p:grpSpPr bwMode="auto">
            <a:xfrm flipH="1">
              <a:off x="4794" y="2142"/>
              <a:ext cx="145" cy="128"/>
              <a:chOff x="2879" y="1326"/>
              <a:chExt cx="290" cy="254"/>
            </a:xfrm>
          </p:grpSpPr>
          <p:sp>
            <p:nvSpPr>
              <p:cNvPr id="101450" name="Oval 74"/>
              <p:cNvSpPr>
                <a:spLocks noChangeAspect="1" noChangeArrowheads="1"/>
              </p:cNvSpPr>
              <p:nvPr/>
            </p:nvSpPr>
            <p:spPr bwMode="auto">
              <a:xfrm>
                <a:off x="2879" y="1326"/>
                <a:ext cx="290" cy="254"/>
              </a:xfrm>
              <a:prstGeom prst="ellipse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51" name="Oval 75"/>
              <p:cNvSpPr>
                <a:spLocks noChangeAspect="1" noChangeArrowheads="1"/>
              </p:cNvSpPr>
              <p:nvPr/>
            </p:nvSpPr>
            <p:spPr bwMode="auto">
              <a:xfrm>
                <a:off x="3024" y="1362"/>
                <a:ext cx="145" cy="182"/>
              </a:xfrm>
              <a:prstGeom prst="ellipse">
                <a:avLst/>
              </a:prstGeom>
              <a:solidFill>
                <a:srgbClr val="000000"/>
              </a:solidFill>
              <a:ln w="1270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</p:grpSp>
      </p:grpSp>
      <p:grpSp>
        <p:nvGrpSpPr>
          <p:cNvPr id="9" name="Group 85"/>
          <p:cNvGrpSpPr>
            <a:grpSpLocks/>
          </p:cNvGrpSpPr>
          <p:nvPr/>
        </p:nvGrpSpPr>
        <p:grpSpPr bwMode="auto">
          <a:xfrm>
            <a:off x="92075" y="1450975"/>
            <a:ext cx="1398588" cy="1587500"/>
            <a:chOff x="267" y="745"/>
            <a:chExt cx="881" cy="1000"/>
          </a:xfrm>
        </p:grpSpPr>
        <p:grpSp>
          <p:nvGrpSpPr>
            <p:cNvPr id="10" name="Group 86"/>
            <p:cNvGrpSpPr>
              <a:grpSpLocks noChangeAspect="1"/>
            </p:cNvGrpSpPr>
            <p:nvPr/>
          </p:nvGrpSpPr>
          <p:grpSpPr bwMode="auto">
            <a:xfrm>
              <a:off x="267" y="745"/>
              <a:ext cx="881" cy="1000"/>
              <a:chOff x="1682" y="672"/>
              <a:chExt cx="1758" cy="1995"/>
            </a:xfrm>
          </p:grpSpPr>
          <p:sp>
            <p:nvSpPr>
              <p:cNvPr id="101463" name="Oval 87"/>
              <p:cNvSpPr>
                <a:spLocks noChangeAspect="1" noChangeArrowheads="1"/>
              </p:cNvSpPr>
              <p:nvPr/>
            </p:nvSpPr>
            <p:spPr bwMode="auto">
              <a:xfrm>
                <a:off x="1682" y="672"/>
                <a:ext cx="1524" cy="1524"/>
              </a:xfrm>
              <a:prstGeom prst="ellipse">
                <a:avLst/>
              </a:prstGeom>
              <a:solidFill>
                <a:srgbClr val="ABCCED"/>
              </a:solidFill>
              <a:ln w="12700" algn="ctr">
                <a:noFill/>
                <a:round/>
                <a:headEnd/>
                <a:tailEnd/>
              </a:ln>
              <a:effectLst>
                <a:outerShdw dist="50800" dir="5400000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64" name="Rectangle 88"/>
              <p:cNvSpPr>
                <a:spLocks noChangeAspect="1" noChangeArrowheads="1"/>
              </p:cNvSpPr>
              <p:nvPr/>
            </p:nvSpPr>
            <p:spPr bwMode="auto">
              <a:xfrm>
                <a:off x="1972" y="1833"/>
                <a:ext cx="762" cy="834"/>
              </a:xfrm>
              <a:prstGeom prst="rect">
                <a:avLst/>
              </a:prstGeom>
              <a:solidFill>
                <a:srgbClr val="ABCCED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6796" dir="3806097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65" name="Rectangle 89"/>
              <p:cNvSpPr>
                <a:spLocks noChangeAspect="1" noChangeArrowheads="1"/>
              </p:cNvSpPr>
              <p:nvPr/>
            </p:nvSpPr>
            <p:spPr bwMode="auto">
              <a:xfrm>
                <a:off x="2734" y="1397"/>
                <a:ext cx="472" cy="834"/>
              </a:xfrm>
              <a:prstGeom prst="rect">
                <a:avLst/>
              </a:prstGeom>
              <a:solidFill>
                <a:srgbClr val="ABCCED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6796" dir="3806097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66" name="AutoShape 90"/>
              <p:cNvSpPr>
                <a:spLocks noChangeAspect="1" noChangeArrowheads="1"/>
              </p:cNvSpPr>
              <p:nvPr/>
            </p:nvSpPr>
            <p:spPr bwMode="auto">
              <a:xfrm>
                <a:off x="3187" y="1288"/>
                <a:ext cx="253" cy="436"/>
              </a:xfrm>
              <a:prstGeom prst="rtTriangle">
                <a:avLst/>
              </a:prstGeom>
              <a:solidFill>
                <a:srgbClr val="ABCCED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2363" dir="4557825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</p:grpSp>
        <p:grpSp>
          <p:nvGrpSpPr>
            <p:cNvPr id="11" name="Group 91"/>
            <p:cNvGrpSpPr>
              <a:grpSpLocks noChangeAspect="1"/>
            </p:cNvGrpSpPr>
            <p:nvPr/>
          </p:nvGrpSpPr>
          <p:grpSpPr bwMode="auto">
            <a:xfrm>
              <a:off x="867" y="1054"/>
              <a:ext cx="145" cy="128"/>
              <a:chOff x="2879" y="1326"/>
              <a:chExt cx="290" cy="254"/>
            </a:xfrm>
          </p:grpSpPr>
          <p:sp>
            <p:nvSpPr>
              <p:cNvPr id="101468" name="Oval 92"/>
              <p:cNvSpPr>
                <a:spLocks noChangeAspect="1" noChangeArrowheads="1"/>
              </p:cNvSpPr>
              <p:nvPr/>
            </p:nvSpPr>
            <p:spPr bwMode="auto">
              <a:xfrm>
                <a:off x="2879" y="1326"/>
                <a:ext cx="290" cy="254"/>
              </a:xfrm>
              <a:prstGeom prst="ellipse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69" name="Oval 93"/>
              <p:cNvSpPr>
                <a:spLocks noChangeAspect="1" noChangeArrowheads="1"/>
              </p:cNvSpPr>
              <p:nvPr/>
            </p:nvSpPr>
            <p:spPr bwMode="auto">
              <a:xfrm>
                <a:off x="3024" y="1362"/>
                <a:ext cx="145" cy="182"/>
              </a:xfrm>
              <a:prstGeom prst="ellipse">
                <a:avLst/>
              </a:prstGeom>
              <a:solidFill>
                <a:srgbClr val="000000"/>
              </a:solidFill>
              <a:ln w="1270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</p:grpSp>
      </p:grpSp>
      <p:grpSp>
        <p:nvGrpSpPr>
          <p:cNvPr id="12" name="Group 94"/>
          <p:cNvGrpSpPr>
            <a:grpSpLocks/>
          </p:cNvGrpSpPr>
          <p:nvPr/>
        </p:nvGrpSpPr>
        <p:grpSpPr bwMode="auto">
          <a:xfrm>
            <a:off x="34925" y="3294063"/>
            <a:ext cx="1398588" cy="1587500"/>
            <a:chOff x="231" y="1906"/>
            <a:chExt cx="881" cy="1000"/>
          </a:xfrm>
        </p:grpSpPr>
        <p:grpSp>
          <p:nvGrpSpPr>
            <p:cNvPr id="13" name="Group 95"/>
            <p:cNvGrpSpPr>
              <a:grpSpLocks noChangeAspect="1"/>
            </p:cNvGrpSpPr>
            <p:nvPr/>
          </p:nvGrpSpPr>
          <p:grpSpPr bwMode="auto">
            <a:xfrm>
              <a:off x="231" y="1906"/>
              <a:ext cx="881" cy="1000"/>
              <a:chOff x="1682" y="672"/>
              <a:chExt cx="1758" cy="1995"/>
            </a:xfrm>
          </p:grpSpPr>
          <p:sp>
            <p:nvSpPr>
              <p:cNvPr id="101472" name="Oval 96"/>
              <p:cNvSpPr>
                <a:spLocks noChangeAspect="1" noChangeArrowheads="1"/>
              </p:cNvSpPr>
              <p:nvPr/>
            </p:nvSpPr>
            <p:spPr bwMode="auto">
              <a:xfrm>
                <a:off x="1682" y="672"/>
                <a:ext cx="1524" cy="1524"/>
              </a:xfrm>
              <a:prstGeom prst="ellipse">
                <a:avLst/>
              </a:prstGeom>
              <a:solidFill>
                <a:srgbClr val="F69E9E"/>
              </a:solidFill>
              <a:ln w="12700" algn="ctr">
                <a:noFill/>
                <a:round/>
                <a:headEnd/>
                <a:tailEnd/>
              </a:ln>
              <a:effectLst>
                <a:outerShdw dist="50800" dir="5400000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73" name="Rectangle 97"/>
              <p:cNvSpPr>
                <a:spLocks noChangeAspect="1" noChangeArrowheads="1"/>
              </p:cNvSpPr>
              <p:nvPr/>
            </p:nvSpPr>
            <p:spPr bwMode="auto">
              <a:xfrm>
                <a:off x="1972" y="1833"/>
                <a:ext cx="762" cy="834"/>
              </a:xfrm>
              <a:prstGeom prst="rect">
                <a:avLst/>
              </a:prstGeom>
              <a:solidFill>
                <a:srgbClr val="F69E9E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6796" dir="3806097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74" name="Rectangle 98"/>
              <p:cNvSpPr>
                <a:spLocks noChangeAspect="1" noChangeArrowheads="1"/>
              </p:cNvSpPr>
              <p:nvPr/>
            </p:nvSpPr>
            <p:spPr bwMode="auto">
              <a:xfrm>
                <a:off x="2734" y="1397"/>
                <a:ext cx="472" cy="834"/>
              </a:xfrm>
              <a:prstGeom prst="rect">
                <a:avLst/>
              </a:prstGeom>
              <a:solidFill>
                <a:srgbClr val="F69E9E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6796" dir="3806097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75" name="AutoShape 99"/>
              <p:cNvSpPr>
                <a:spLocks noChangeAspect="1" noChangeArrowheads="1"/>
              </p:cNvSpPr>
              <p:nvPr/>
            </p:nvSpPr>
            <p:spPr bwMode="auto">
              <a:xfrm>
                <a:off x="3187" y="1288"/>
                <a:ext cx="253" cy="436"/>
              </a:xfrm>
              <a:prstGeom prst="rtTriangle">
                <a:avLst/>
              </a:prstGeom>
              <a:solidFill>
                <a:srgbClr val="F69E9E"/>
              </a:solidFill>
              <a:ln w="12700" algn="ctr">
                <a:noFill/>
                <a:miter lim="800000"/>
                <a:headEnd/>
                <a:tailEnd/>
              </a:ln>
              <a:effectLst>
                <a:outerShdw dist="52363" dir="4557825" algn="ctr" rotWithShape="0">
                  <a:srgbClr val="333333"/>
                </a:outerShdw>
              </a:effectLst>
            </p:spPr>
            <p:txBody>
              <a:bodyPr wrap="none" anchor="ctr"/>
              <a:lstStyle/>
              <a:p>
                <a:endParaRPr lang="id-ID"/>
              </a:p>
            </p:txBody>
          </p:sp>
        </p:grpSp>
        <p:grpSp>
          <p:nvGrpSpPr>
            <p:cNvPr id="14" name="Group 100"/>
            <p:cNvGrpSpPr>
              <a:grpSpLocks noChangeAspect="1"/>
            </p:cNvGrpSpPr>
            <p:nvPr/>
          </p:nvGrpSpPr>
          <p:grpSpPr bwMode="auto">
            <a:xfrm>
              <a:off x="831" y="2215"/>
              <a:ext cx="145" cy="128"/>
              <a:chOff x="2879" y="1326"/>
              <a:chExt cx="290" cy="254"/>
            </a:xfrm>
          </p:grpSpPr>
          <p:sp>
            <p:nvSpPr>
              <p:cNvPr id="101477" name="Oval 101"/>
              <p:cNvSpPr>
                <a:spLocks noChangeAspect="1" noChangeArrowheads="1"/>
              </p:cNvSpPr>
              <p:nvPr/>
            </p:nvSpPr>
            <p:spPr bwMode="auto">
              <a:xfrm>
                <a:off x="2879" y="1326"/>
                <a:ext cx="290" cy="254"/>
              </a:xfrm>
              <a:prstGeom prst="ellipse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01478" name="Oval 102"/>
              <p:cNvSpPr>
                <a:spLocks noChangeAspect="1" noChangeArrowheads="1"/>
              </p:cNvSpPr>
              <p:nvPr/>
            </p:nvSpPr>
            <p:spPr bwMode="auto">
              <a:xfrm>
                <a:off x="3024" y="1362"/>
                <a:ext cx="145" cy="182"/>
              </a:xfrm>
              <a:prstGeom prst="ellipse">
                <a:avLst/>
              </a:prstGeom>
              <a:solidFill>
                <a:srgbClr val="000000"/>
              </a:solidFill>
              <a:ln w="1270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0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0" y="1628775"/>
            <a:ext cx="9144000" cy="2263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>
                  <a:alpha val="75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auto">
          <a:xfrm>
            <a:off x="2286000" y="1557338"/>
            <a:ext cx="64055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Aft>
                <a:spcPct val="30000"/>
              </a:spcAft>
            </a:pPr>
            <a:r>
              <a:rPr lang="en-US" sz="5800">
                <a:solidFill>
                  <a:schemeClr val="tx2"/>
                </a:solidFill>
                <a:latin typeface="Garamond" pitchFamily="16" charset="0"/>
              </a:rPr>
              <a:t>Relasi Setara</a:t>
            </a:r>
          </a:p>
        </p:txBody>
      </p:sp>
      <p:pic>
        <p:nvPicPr>
          <p:cNvPr id="110599" name="Picture 7" descr="emblem_cla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057400"/>
            <a:ext cx="1371600" cy="1371600"/>
          </a:xfrm>
          <a:prstGeom prst="rect">
            <a:avLst/>
          </a:prstGeom>
          <a:noFill/>
        </p:spPr>
      </p:pic>
      <p:sp>
        <p:nvSpPr>
          <p:cNvPr id="110600" name="Rectangle 8"/>
          <p:cNvSpPr>
            <a:spLocks noChangeArrowheads="1"/>
          </p:cNvSpPr>
          <p:nvPr/>
        </p:nvSpPr>
        <p:spPr bwMode="auto">
          <a:xfrm>
            <a:off x="3810000" y="6553200"/>
            <a:ext cx="533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1" hangingPunct="1"/>
            <a:endParaRPr lang="en-US" sz="9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827088" y="1268413"/>
            <a:ext cx="7446962" cy="414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63500" tIns="63500" rIns="63500" bIns="63500">
            <a:spAutoFit/>
          </a:bodyPr>
          <a:lstStyle/>
          <a:p>
            <a:r>
              <a:rPr lang="en-US" sz="4400">
                <a:solidFill>
                  <a:srgbClr val="252593"/>
                </a:solidFill>
                <a:latin typeface="Arial" charset="0"/>
              </a:rPr>
              <a:t>Suatu relasi ρ pada suatu himpunan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disebut </a:t>
            </a:r>
            <a:r>
              <a:rPr lang="en-US" sz="4400" b="1">
                <a:solidFill>
                  <a:srgbClr val="A50021"/>
                </a:solidFill>
                <a:latin typeface="Arial" charset="0"/>
              </a:rPr>
              <a:t>relasi setara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atau </a:t>
            </a:r>
            <a:r>
              <a:rPr lang="en-US" sz="4400" b="1">
                <a:solidFill>
                  <a:srgbClr val="A50021"/>
                </a:solidFill>
                <a:latin typeface="Arial" charset="0"/>
              </a:rPr>
              <a:t>relasi ekivalen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(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equivalence relation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) pada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apabila ρ bersifat refleksif, simetri dan transitif. </a:t>
            </a:r>
            <a:endParaRPr lang="en-US" sz="9600" b="1">
              <a:solidFill>
                <a:srgbClr val="252593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Relasi Setara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77975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Contoh:</a:t>
            </a:r>
          </a:p>
          <a:p>
            <a:pPr>
              <a:buFont typeface="Wingdings" charset="2"/>
              <a:buNone/>
            </a:pPr>
            <a:r>
              <a:rPr lang="en-US" i="1"/>
              <a:t>	S</a:t>
            </a:r>
            <a:r>
              <a:rPr lang="en-US"/>
              <a:t> = {mahasiswa peserta kuliah MD2}</a:t>
            </a:r>
          </a:p>
          <a:p>
            <a:pPr>
              <a:buFont typeface="Wingdings" charset="2"/>
              <a:buNone/>
            </a:pPr>
            <a:r>
              <a:rPr lang="en-US"/>
              <a:t>	</a:t>
            </a:r>
            <a:r>
              <a:rPr lang="en-US" i="1"/>
              <a:t>R</a:t>
            </a:r>
            <a:r>
              <a:rPr lang="en-US"/>
              <a:t> = {(</a:t>
            </a:r>
            <a:r>
              <a:rPr lang="en-US" i="1"/>
              <a:t>a</a:t>
            </a:r>
            <a:r>
              <a:rPr lang="en-US"/>
              <a:t>,</a:t>
            </a:r>
            <a:r>
              <a:rPr lang="en-US" i="1"/>
              <a:t>b</a:t>
            </a:r>
            <a:r>
              <a:rPr lang="en-US"/>
              <a:t>) | ukuran sepatu </a:t>
            </a:r>
            <a:r>
              <a:rPr lang="en-US" i="1"/>
              <a:t>a</a:t>
            </a:r>
            <a:r>
              <a:rPr lang="en-US"/>
              <a:t> sama dengan </a:t>
            </a:r>
            <a:r>
              <a:rPr lang="en-US" i="1"/>
              <a:t>b</a:t>
            </a:r>
            <a:r>
              <a:rPr lang="en-US"/>
              <a:t>}</a:t>
            </a: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3849688" y="3943350"/>
            <a:ext cx="649287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3849688" y="4781550"/>
            <a:ext cx="649287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3849688" y="5619750"/>
            <a:ext cx="649287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04455" name="Text Box 7"/>
          <p:cNvSpPr txBox="1">
            <a:spLocks noChangeArrowheads="1"/>
          </p:cNvSpPr>
          <p:nvPr/>
        </p:nvSpPr>
        <p:spPr bwMode="gray">
          <a:xfrm>
            <a:off x="609600" y="3943350"/>
            <a:ext cx="3097213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refleksif?</a:t>
            </a:r>
          </a:p>
        </p:txBody>
      </p:sp>
      <p:sp>
        <p:nvSpPr>
          <p:cNvPr id="104456" name="Text Box 8"/>
          <p:cNvSpPr txBox="1">
            <a:spLocks noChangeArrowheads="1"/>
          </p:cNvSpPr>
          <p:nvPr/>
        </p:nvSpPr>
        <p:spPr bwMode="gray">
          <a:xfrm>
            <a:off x="609600" y="4781550"/>
            <a:ext cx="3097213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simetri?</a:t>
            </a:r>
          </a:p>
        </p:txBody>
      </p:sp>
      <p:sp>
        <p:nvSpPr>
          <p:cNvPr id="104457" name="Text Box 9"/>
          <p:cNvSpPr txBox="1">
            <a:spLocks noChangeArrowheads="1"/>
          </p:cNvSpPr>
          <p:nvPr/>
        </p:nvSpPr>
        <p:spPr bwMode="gray">
          <a:xfrm>
            <a:off x="609600" y="5619750"/>
            <a:ext cx="3097213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transitif?</a:t>
            </a:r>
          </a:p>
        </p:txBody>
      </p:sp>
      <p:sp>
        <p:nvSpPr>
          <p:cNvPr id="104458" name="AutoShape 10"/>
          <p:cNvSpPr>
            <a:spLocks noChangeArrowheads="1"/>
          </p:cNvSpPr>
          <p:nvPr/>
        </p:nvSpPr>
        <p:spPr bwMode="auto">
          <a:xfrm>
            <a:off x="5651500" y="3860800"/>
            <a:ext cx="3167063" cy="2808288"/>
          </a:xfrm>
          <a:prstGeom prst="cloudCallout">
            <a:avLst>
              <a:gd name="adj1" fmla="val -83435"/>
              <a:gd name="adj2" fmla="val -4920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000" b="1" i="1">
                <a:latin typeface="Arial" charset="0"/>
              </a:rPr>
              <a:t>R</a:t>
            </a:r>
            <a:r>
              <a:rPr lang="en-US" sz="2000" b="1">
                <a:latin typeface="Arial" charset="0"/>
              </a:rPr>
              <a:t> adalah contoh relasi yang memiliki karakteristik spesial.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animBg="1"/>
      <p:bldP spid="104453" grpId="0" animBg="1"/>
      <p:bldP spid="104454" grpId="0" animBg="1"/>
      <p:bldP spid="104455" grpId="0" animBg="1"/>
      <p:bldP spid="104456" grpId="0" animBg="1"/>
      <p:bldP spid="104457" grpId="0" animBg="1"/>
      <p:bldP spid="10445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3165</Words>
  <Application>Microsoft Office PowerPoint</Application>
  <PresentationFormat>On-screen Show (4:3)</PresentationFormat>
  <Paragraphs>375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Relasi 2</vt:lpstr>
      <vt:lpstr>Tujuan Pembelajaran</vt:lpstr>
      <vt:lpstr>Tujuan Pembelajaran</vt:lpstr>
      <vt:lpstr>Tujuan Pembelajaran</vt:lpstr>
      <vt:lpstr>Outline</vt:lpstr>
      <vt:lpstr>PowerPoint Presentation</vt:lpstr>
      <vt:lpstr>PowerPoint Presentation</vt:lpstr>
      <vt:lpstr>Definisi</vt:lpstr>
      <vt:lpstr>Relasi Setara</vt:lpstr>
      <vt:lpstr>PowerPoint Presentation</vt:lpstr>
      <vt:lpstr>Relasi Setara</vt:lpstr>
      <vt:lpstr>PowerPoint Presentation</vt:lpstr>
      <vt:lpstr>Definisi Kelas Ekivalen</vt:lpstr>
      <vt:lpstr>Kelas Ekivalen</vt:lpstr>
      <vt:lpstr>PowerPoint Presentation</vt:lpstr>
      <vt:lpstr>Contoh</vt:lpstr>
      <vt:lpstr>PowerPoint Presentation</vt:lpstr>
      <vt:lpstr>Partisi</vt:lpstr>
      <vt:lpstr>Partisi</vt:lpstr>
      <vt:lpstr>PowerPoint Presentation</vt:lpstr>
      <vt:lpstr>Definisi</vt:lpstr>
      <vt:lpstr>PowerPoint Presentation</vt:lpstr>
      <vt:lpstr>Definisi</vt:lpstr>
      <vt:lpstr>Contoh poset</vt:lpstr>
      <vt:lpstr>Jawab</vt:lpstr>
      <vt:lpstr>PowerPoint Presentation</vt:lpstr>
      <vt:lpstr>Diagram Hasse</vt:lpstr>
      <vt:lpstr>Diagram Hasse</vt:lpstr>
      <vt:lpstr>Aturan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Diagram Hasse</vt:lpstr>
      <vt:lpstr>Elemen Minimal dan Maksimal</vt:lpstr>
      <vt:lpstr>Elemen Minimal dan Maksimal</vt:lpstr>
      <vt:lpstr>Elemen Minimal dan Maksimal</vt:lpstr>
      <vt:lpstr>Elemen Terkecil dan Elemen Terbesar</vt:lpstr>
      <vt:lpstr>Elemen Terkecil dan Elemen Terbesar</vt:lpstr>
      <vt:lpstr>Elemen Terbesar dan Elemen Terkecil</vt:lpstr>
      <vt:lpstr>Batas Bawah</vt:lpstr>
      <vt:lpstr>Batas Atas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rifki</cp:lastModifiedBy>
  <cp:revision>46</cp:revision>
  <dcterms:created xsi:type="dcterms:W3CDTF">2014-01-31T01:13:01Z</dcterms:created>
  <dcterms:modified xsi:type="dcterms:W3CDTF">2015-10-02T04:49:41Z</dcterms:modified>
</cp:coreProperties>
</file>