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34"/>
  </p:notesMasterIdLst>
  <p:sldIdLst>
    <p:sldId id="256" r:id="rId2"/>
    <p:sldId id="293" r:id="rId3"/>
    <p:sldId id="263" r:id="rId4"/>
    <p:sldId id="295" r:id="rId5"/>
    <p:sldId id="296" r:id="rId6"/>
    <p:sldId id="297" r:id="rId7"/>
    <p:sldId id="298" r:id="rId8"/>
    <p:sldId id="290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13" r:id="rId17"/>
    <p:sldId id="262" r:id="rId18"/>
    <p:sldId id="306" r:id="rId19"/>
    <p:sldId id="307" r:id="rId20"/>
    <p:sldId id="308" r:id="rId21"/>
    <p:sldId id="309" r:id="rId22"/>
    <p:sldId id="310" r:id="rId23"/>
    <p:sldId id="311" r:id="rId24"/>
    <p:sldId id="312" r:id="rId25"/>
    <p:sldId id="314" r:id="rId26"/>
    <p:sldId id="317" r:id="rId27"/>
    <p:sldId id="318" r:id="rId28"/>
    <p:sldId id="315" r:id="rId29"/>
    <p:sldId id="316" r:id="rId30"/>
    <p:sldId id="319" r:id="rId31"/>
    <p:sldId id="320" r:id="rId32"/>
    <p:sldId id="269" r:id="rId33"/>
  </p:sldIdLst>
  <p:sldSz cx="9144000" cy="5143500" type="screen16x9"/>
  <p:notesSz cx="6858000" cy="9144000"/>
  <p:embeddedFontLst>
    <p:embeddedFont>
      <p:font typeface="Georgia" pitchFamily="18" charset="0"/>
      <p:regular r:id="rId35"/>
      <p:bold r:id="rId36"/>
      <p:italic r:id="rId37"/>
      <p:boldItalic r:id="rId38"/>
    </p:embeddedFont>
    <p:embeddedFont>
      <p:font typeface="Barlow Condensed Medium" charset="0"/>
      <p:regular r:id="rId39"/>
      <p:bold r:id="rId40"/>
      <p:italic r:id="rId41"/>
      <p:boldItalic r:id="rId42"/>
    </p:embeddedFont>
    <p:embeddedFont>
      <p:font typeface="Arvo" charset="0"/>
      <p:regular r:id="rId43"/>
      <p:bold r:id="rId44"/>
      <p:italic r:id="rId45"/>
      <p:boldItalic r:id="rId46"/>
    </p:embeddedFont>
    <p:embeddedFont>
      <p:font typeface="Trebuchet MS" pitchFamily="34" charset="0"/>
      <p:regular r:id="rId47"/>
      <p:bold r:id="rId48"/>
      <p:italic r:id="rId49"/>
      <p:boldItalic r:id="rId50"/>
    </p:embeddedFont>
    <p:embeddedFont>
      <p:font typeface="Arial Narrow" pitchFamily="34" charset="0"/>
      <p:regular r:id="rId51"/>
      <p:bold r:id="rId52"/>
      <p:italic r:id="rId53"/>
      <p:boldItalic r:id="rId5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pos="2880">
          <p15:clr>
            <a:srgbClr val="A4A3A4"/>
          </p15:clr>
        </p15:guide>
        <p15:guide id="2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4" d="100"/>
          <a:sy n="64" d="100"/>
        </p:scale>
        <p:origin x="-1566" y="-5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5.fntdata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42" Type="http://schemas.openxmlformats.org/officeDocument/2006/relationships/font" Target="fonts/font8.fntdata"/><Relationship Id="rId47" Type="http://schemas.openxmlformats.org/officeDocument/2006/relationships/font" Target="fonts/font13.fntdata"/><Relationship Id="rId50" Type="http://schemas.openxmlformats.org/officeDocument/2006/relationships/font" Target="fonts/font16.fntdata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4.fntdata"/><Relationship Id="rId46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7.fntdata"/><Relationship Id="rId54" Type="http://schemas.openxmlformats.org/officeDocument/2006/relationships/font" Target="fonts/font2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3.fntdata"/><Relationship Id="rId40" Type="http://schemas.openxmlformats.org/officeDocument/2006/relationships/font" Target="fonts/font6.fntdata"/><Relationship Id="rId45" Type="http://schemas.openxmlformats.org/officeDocument/2006/relationships/font" Target="fonts/font11.fntdata"/><Relationship Id="rId53" Type="http://schemas.openxmlformats.org/officeDocument/2006/relationships/font" Target="fonts/font19.fntdata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2.fntdata"/><Relationship Id="rId49" Type="http://schemas.openxmlformats.org/officeDocument/2006/relationships/font" Target="fonts/font15.fntdata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10.fntdata"/><Relationship Id="rId52" Type="http://schemas.openxmlformats.org/officeDocument/2006/relationships/font" Target="fonts/font1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1.fntdata"/><Relationship Id="rId43" Type="http://schemas.openxmlformats.org/officeDocument/2006/relationships/font" Target="fonts/font9.fntdata"/><Relationship Id="rId48" Type="http://schemas.openxmlformats.org/officeDocument/2006/relationships/font" Target="fonts/font14.fntdata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font" Target="fonts/font17.fntdata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C7C388-7D97-456F-9996-C0210CA63D4C}" type="doc">
      <dgm:prSet loTypeId="urn:microsoft.com/office/officeart/2005/8/layout/StepDownProcess" loCatId="process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1552330-86A9-4D59-BB02-0F42FE566DDF}">
      <dgm:prSet phldrT="[Text]" custT="1"/>
      <dgm:spPr/>
      <dgm:t>
        <a:bodyPr/>
        <a:lstStyle/>
        <a:p>
          <a:r>
            <a:rPr lang="en-US" sz="1400" b="1" dirty="0" err="1">
              <a:solidFill>
                <a:schemeClr val="tx2">
                  <a:lumMod val="25000"/>
                </a:schemeClr>
              </a:solidFill>
              <a:latin typeface="Arvo" panose="020B0604020202020204" charset="0"/>
            </a:rPr>
            <a:t>Rencana</a:t>
          </a:r>
          <a:r>
            <a:rPr lang="en-US" sz="1400" b="1" dirty="0">
              <a:solidFill>
                <a:schemeClr val="tx2">
                  <a:lumMod val="25000"/>
                </a:schemeClr>
              </a:solidFill>
              <a:latin typeface="Arvo" panose="020B0604020202020204" charset="0"/>
            </a:rPr>
            <a:t> </a:t>
          </a:r>
          <a:r>
            <a:rPr lang="en-US" sz="1400" b="1" dirty="0" err="1">
              <a:solidFill>
                <a:schemeClr val="tx2">
                  <a:lumMod val="25000"/>
                </a:schemeClr>
              </a:solidFill>
              <a:latin typeface="Arvo" panose="020B0604020202020204" charset="0"/>
            </a:rPr>
            <a:t>Strategis</a:t>
          </a:r>
          <a:endParaRPr lang="en-US" sz="1400" b="1" dirty="0">
            <a:solidFill>
              <a:schemeClr val="tx2">
                <a:lumMod val="25000"/>
              </a:schemeClr>
            </a:solidFill>
            <a:latin typeface="Arvo" panose="020B0604020202020204" charset="0"/>
          </a:endParaRPr>
        </a:p>
      </dgm:t>
    </dgm:pt>
    <dgm:pt modelId="{6851F2CA-B564-43ED-9002-C39DA4E55862}" type="parTrans" cxnId="{174A63B6-08D5-4A91-A514-F2E47D88DCD5}">
      <dgm:prSet/>
      <dgm:spPr/>
      <dgm:t>
        <a:bodyPr/>
        <a:lstStyle/>
        <a:p>
          <a:endParaRPr lang="en-US"/>
        </a:p>
      </dgm:t>
    </dgm:pt>
    <dgm:pt modelId="{C833169E-23C3-43A3-A736-BC448BCA925E}" type="sibTrans" cxnId="{174A63B6-08D5-4A91-A514-F2E47D88DCD5}">
      <dgm:prSet/>
      <dgm:spPr/>
      <dgm:t>
        <a:bodyPr/>
        <a:lstStyle/>
        <a:p>
          <a:endParaRPr lang="en-US"/>
        </a:p>
      </dgm:t>
    </dgm:pt>
    <dgm:pt modelId="{249A19CA-BA32-451D-845D-8DE6BAF100B8}">
      <dgm:prSet phldrT="[Text]" custT="1"/>
      <dgm:spPr/>
      <dgm:t>
        <a:bodyPr/>
        <a:lstStyle/>
        <a:p>
          <a:r>
            <a:rPr lang="en-US" sz="1400" b="1" dirty="0" err="1">
              <a:solidFill>
                <a:schemeClr val="tx2">
                  <a:lumMod val="25000"/>
                </a:schemeClr>
              </a:solidFill>
              <a:latin typeface="Arvo" panose="020B0604020202020204" charset="0"/>
            </a:rPr>
            <a:t>Portofolio</a:t>
          </a:r>
          <a:endParaRPr lang="en-US" sz="1400" b="1" dirty="0">
            <a:solidFill>
              <a:schemeClr val="tx2">
                <a:lumMod val="25000"/>
              </a:schemeClr>
            </a:solidFill>
            <a:latin typeface="Arvo" panose="020B0604020202020204" charset="0"/>
          </a:endParaRPr>
        </a:p>
      </dgm:t>
    </dgm:pt>
    <dgm:pt modelId="{6C9C5350-F843-4C26-AF34-B4A43BAB3B82}" type="parTrans" cxnId="{24E3A095-72CB-4282-BFA3-D94C9D1F3505}">
      <dgm:prSet/>
      <dgm:spPr/>
      <dgm:t>
        <a:bodyPr/>
        <a:lstStyle/>
        <a:p>
          <a:endParaRPr lang="en-US"/>
        </a:p>
      </dgm:t>
    </dgm:pt>
    <dgm:pt modelId="{B1903940-9504-418F-99CC-C09984261919}" type="sibTrans" cxnId="{24E3A095-72CB-4282-BFA3-D94C9D1F3505}">
      <dgm:prSet/>
      <dgm:spPr/>
      <dgm:t>
        <a:bodyPr/>
        <a:lstStyle/>
        <a:p>
          <a:endParaRPr lang="en-US"/>
        </a:p>
      </dgm:t>
    </dgm:pt>
    <dgm:pt modelId="{F9592309-5629-40A2-98D7-0FE8529E9E38}">
      <dgm:prSet phldrT="[Text]" custT="1"/>
      <dgm:spPr/>
      <dgm:t>
        <a:bodyPr/>
        <a:lstStyle/>
        <a:p>
          <a:r>
            <a:rPr lang="en-US" sz="1400" b="1" dirty="0">
              <a:solidFill>
                <a:schemeClr val="tx2">
                  <a:lumMod val="25000"/>
                </a:schemeClr>
              </a:solidFill>
              <a:latin typeface="Arvo" panose="020B0604020202020204" charset="0"/>
            </a:rPr>
            <a:t>Program</a:t>
          </a:r>
        </a:p>
      </dgm:t>
    </dgm:pt>
    <dgm:pt modelId="{1C2CED89-8DA4-4B15-B0F9-BDB6497A51CA}" type="parTrans" cxnId="{4DF731C9-3F8F-4E1C-A17D-F115CE56BA5A}">
      <dgm:prSet/>
      <dgm:spPr/>
      <dgm:t>
        <a:bodyPr/>
        <a:lstStyle/>
        <a:p>
          <a:endParaRPr lang="en-US"/>
        </a:p>
      </dgm:t>
    </dgm:pt>
    <dgm:pt modelId="{BF0560DE-7D7C-499D-B55F-49D0C06F811A}" type="sibTrans" cxnId="{4DF731C9-3F8F-4E1C-A17D-F115CE56BA5A}">
      <dgm:prSet/>
      <dgm:spPr/>
      <dgm:t>
        <a:bodyPr/>
        <a:lstStyle/>
        <a:p>
          <a:endParaRPr lang="en-US"/>
        </a:p>
      </dgm:t>
    </dgm:pt>
    <dgm:pt modelId="{2E3F658E-68BB-46EA-B76A-E78B210DFC90}">
      <dgm:prSet phldrT="[Text]" custT="1"/>
      <dgm:spPr/>
      <dgm:t>
        <a:bodyPr/>
        <a:lstStyle/>
        <a:p>
          <a:r>
            <a:rPr lang="en-US" sz="1400" b="1" dirty="0" err="1">
              <a:solidFill>
                <a:schemeClr val="tx2">
                  <a:lumMod val="25000"/>
                </a:schemeClr>
              </a:solidFill>
              <a:latin typeface="Arvo" panose="020B0604020202020204" charset="0"/>
            </a:rPr>
            <a:t>Proyek</a:t>
          </a:r>
          <a:endParaRPr lang="en-US" sz="1400" b="1" dirty="0">
            <a:solidFill>
              <a:schemeClr val="tx2">
                <a:lumMod val="25000"/>
              </a:schemeClr>
            </a:solidFill>
            <a:latin typeface="Arvo" panose="020B0604020202020204" charset="0"/>
          </a:endParaRPr>
        </a:p>
      </dgm:t>
    </dgm:pt>
    <dgm:pt modelId="{FCA92F00-8443-4B26-80DF-CFA976B08348}" type="parTrans" cxnId="{7033318F-2776-46B1-9542-6FD57346CB70}">
      <dgm:prSet/>
      <dgm:spPr/>
      <dgm:t>
        <a:bodyPr/>
        <a:lstStyle/>
        <a:p>
          <a:endParaRPr lang="en-US"/>
        </a:p>
      </dgm:t>
    </dgm:pt>
    <dgm:pt modelId="{69624BE4-4896-428E-ABA2-1E672425CDC0}" type="sibTrans" cxnId="{7033318F-2776-46B1-9542-6FD57346CB70}">
      <dgm:prSet/>
      <dgm:spPr/>
      <dgm:t>
        <a:bodyPr/>
        <a:lstStyle/>
        <a:p>
          <a:endParaRPr lang="en-US"/>
        </a:p>
      </dgm:t>
    </dgm:pt>
    <dgm:pt modelId="{223E2180-45DE-4473-8311-EB03FA869873}">
      <dgm:prSet phldrT="[Text]" custT="1"/>
      <dgm:spPr/>
      <dgm:t>
        <a:bodyPr/>
        <a:lstStyle/>
        <a:p>
          <a:r>
            <a:rPr lang="en-US" sz="1400" b="1" dirty="0" err="1">
              <a:solidFill>
                <a:schemeClr val="tx2">
                  <a:lumMod val="25000"/>
                </a:schemeClr>
              </a:solidFill>
              <a:latin typeface="Arvo" panose="020B0604020202020204" charset="0"/>
            </a:rPr>
            <a:t>SubProyek</a:t>
          </a:r>
          <a:endParaRPr lang="en-US" sz="1400" b="1" dirty="0">
            <a:solidFill>
              <a:schemeClr val="tx2">
                <a:lumMod val="25000"/>
              </a:schemeClr>
            </a:solidFill>
            <a:latin typeface="Arvo" panose="020B0604020202020204" charset="0"/>
          </a:endParaRPr>
        </a:p>
      </dgm:t>
    </dgm:pt>
    <dgm:pt modelId="{8242F707-1923-4A0C-9B59-5019DCD0D1E0}" type="parTrans" cxnId="{6D6FF64A-6A18-4D69-AAF4-D4D9924671DD}">
      <dgm:prSet/>
      <dgm:spPr/>
      <dgm:t>
        <a:bodyPr/>
        <a:lstStyle/>
        <a:p>
          <a:endParaRPr lang="en-US"/>
        </a:p>
      </dgm:t>
    </dgm:pt>
    <dgm:pt modelId="{596807D2-09ED-4F69-92C2-112C25420584}" type="sibTrans" cxnId="{6D6FF64A-6A18-4D69-AAF4-D4D9924671DD}">
      <dgm:prSet/>
      <dgm:spPr/>
      <dgm:t>
        <a:bodyPr/>
        <a:lstStyle/>
        <a:p>
          <a:endParaRPr lang="en-US"/>
        </a:p>
      </dgm:t>
    </dgm:pt>
    <dgm:pt modelId="{3B16E868-03B5-41A1-9C59-DD338BF38571}" type="pres">
      <dgm:prSet presAssocID="{ECC7C388-7D97-456F-9996-C0210CA63D4C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0999F70-DFE4-4F26-8DBE-954A19F04CF2}" type="pres">
      <dgm:prSet presAssocID="{41552330-86A9-4D59-BB02-0F42FE566DDF}" presName="composite" presStyleCnt="0"/>
      <dgm:spPr/>
    </dgm:pt>
    <dgm:pt modelId="{4E68B6A0-8B17-44EB-AA7B-8BCAE281892C}" type="pres">
      <dgm:prSet presAssocID="{41552330-86A9-4D59-BB02-0F42FE566DDF}" presName="bentUpArrow1" presStyleLbl="alignImgPlace1" presStyleIdx="0" presStyleCnt="4"/>
      <dgm:spPr/>
    </dgm:pt>
    <dgm:pt modelId="{A236894A-BC6A-45E9-8652-1379D37AB176}" type="pres">
      <dgm:prSet presAssocID="{41552330-86A9-4D59-BB02-0F42FE566DDF}" presName="ParentText" presStyleLbl="node1" presStyleIdx="0" presStyleCnt="5" custScaleX="13563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690857-7633-4C99-AF56-F796E74E386B}" type="pres">
      <dgm:prSet presAssocID="{41552330-86A9-4D59-BB02-0F42FE566DDF}" presName="Child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6C7EE12F-6D16-44E1-9248-0EF3E33BF936}" type="pres">
      <dgm:prSet presAssocID="{C833169E-23C3-43A3-A736-BC448BCA925E}" presName="sibTrans" presStyleCnt="0"/>
      <dgm:spPr/>
    </dgm:pt>
    <dgm:pt modelId="{70080596-53D4-44EC-B8CF-7DE17A5C9B06}" type="pres">
      <dgm:prSet presAssocID="{249A19CA-BA32-451D-845D-8DE6BAF100B8}" presName="composite" presStyleCnt="0"/>
      <dgm:spPr/>
    </dgm:pt>
    <dgm:pt modelId="{0611A3B5-63A2-4A79-A63C-E192FE1E66ED}" type="pres">
      <dgm:prSet presAssocID="{249A19CA-BA32-451D-845D-8DE6BAF100B8}" presName="bentUpArrow1" presStyleLbl="alignImgPlace1" presStyleIdx="1" presStyleCnt="4"/>
      <dgm:spPr/>
    </dgm:pt>
    <dgm:pt modelId="{D09B9A6F-BC65-45D0-9DC7-5E5752DB3248}" type="pres">
      <dgm:prSet presAssocID="{249A19CA-BA32-451D-845D-8DE6BAF100B8}" presName="ParentText" presStyleLbl="node1" presStyleIdx="1" presStyleCnt="5" custScaleX="12066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406445-CE59-4B71-A580-DA595B90481E}" type="pres">
      <dgm:prSet presAssocID="{249A19CA-BA32-451D-845D-8DE6BAF100B8}" presName="Child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7ABDBB0B-D597-4C4F-8D19-95BA7DB77C36}" type="pres">
      <dgm:prSet presAssocID="{B1903940-9504-418F-99CC-C09984261919}" presName="sibTrans" presStyleCnt="0"/>
      <dgm:spPr/>
    </dgm:pt>
    <dgm:pt modelId="{DF64C4C4-FEDB-44A7-A8DA-96D47D07EB99}" type="pres">
      <dgm:prSet presAssocID="{F9592309-5629-40A2-98D7-0FE8529E9E38}" presName="composite" presStyleCnt="0"/>
      <dgm:spPr/>
    </dgm:pt>
    <dgm:pt modelId="{9EACD231-C49E-4B34-AA21-5E3475FF10C2}" type="pres">
      <dgm:prSet presAssocID="{F9592309-5629-40A2-98D7-0FE8529E9E38}" presName="bentUpArrow1" presStyleLbl="alignImgPlace1" presStyleIdx="2" presStyleCnt="4"/>
      <dgm:spPr/>
    </dgm:pt>
    <dgm:pt modelId="{8DFD3CFA-B4FA-410D-A01A-FC73EBF2FE95}" type="pres">
      <dgm:prSet presAssocID="{F9592309-5629-40A2-98D7-0FE8529E9E38}" presName="ParentText" presStyleLbl="node1" presStyleIdx="2" presStyleCnt="5" custScaleX="127906" custLinFactNeighborX="101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0277A2-B61D-4569-A37C-700648B7E71E}" type="pres">
      <dgm:prSet presAssocID="{F9592309-5629-40A2-98D7-0FE8529E9E38}" presName="Child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F3DF909A-A4E2-471F-8C1C-B8CE770F8BB9}" type="pres">
      <dgm:prSet presAssocID="{BF0560DE-7D7C-499D-B55F-49D0C06F811A}" presName="sibTrans" presStyleCnt="0"/>
      <dgm:spPr/>
    </dgm:pt>
    <dgm:pt modelId="{A6AB9574-0B8B-421F-B0CB-052A23F13C4B}" type="pres">
      <dgm:prSet presAssocID="{2E3F658E-68BB-46EA-B76A-E78B210DFC90}" presName="composite" presStyleCnt="0"/>
      <dgm:spPr/>
    </dgm:pt>
    <dgm:pt modelId="{4791FFA0-9CC0-4756-A8CF-935BA3D90F39}" type="pres">
      <dgm:prSet presAssocID="{2E3F658E-68BB-46EA-B76A-E78B210DFC90}" presName="bentUpArrow1" presStyleLbl="alignImgPlace1" presStyleIdx="3" presStyleCnt="4"/>
      <dgm:spPr/>
    </dgm:pt>
    <dgm:pt modelId="{35827A69-2B7C-4E99-94D7-385B0A23B4C7}" type="pres">
      <dgm:prSet presAssocID="{2E3F658E-68BB-46EA-B76A-E78B210DFC90}" presName="ParentText" presStyleLbl="node1" presStyleIdx="3" presStyleCnt="5" custScaleX="125060" custLinFactNeighborX="8149" custLinFactNeighborY="-145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6CEA1A-6C69-4805-9421-028DB48456F4}" type="pres">
      <dgm:prSet presAssocID="{2E3F658E-68BB-46EA-B76A-E78B210DFC90}" presName="ChildText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3F764BAA-E6B1-43B4-8FDA-2ED9E42E1024}" type="pres">
      <dgm:prSet presAssocID="{69624BE4-4896-428E-ABA2-1E672425CDC0}" presName="sibTrans" presStyleCnt="0"/>
      <dgm:spPr/>
    </dgm:pt>
    <dgm:pt modelId="{CF4498C2-17EF-4325-839A-5BDE37746A5C}" type="pres">
      <dgm:prSet presAssocID="{223E2180-45DE-4473-8311-EB03FA869873}" presName="composite" presStyleCnt="0"/>
      <dgm:spPr/>
    </dgm:pt>
    <dgm:pt modelId="{49672DFE-B3AB-4DA0-AFC0-EA3AE0308326}" type="pres">
      <dgm:prSet presAssocID="{223E2180-45DE-4473-8311-EB03FA869873}" presName="ParentText" presStyleLbl="node1" presStyleIdx="4" presStyleCnt="5" custScaleX="140646" custLinFactNeighborX="11205" custLinFactNeighborY="-664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DF731C9-3F8F-4E1C-A17D-F115CE56BA5A}" srcId="{ECC7C388-7D97-456F-9996-C0210CA63D4C}" destId="{F9592309-5629-40A2-98D7-0FE8529E9E38}" srcOrd="2" destOrd="0" parTransId="{1C2CED89-8DA4-4B15-B0F9-BDB6497A51CA}" sibTransId="{BF0560DE-7D7C-499D-B55F-49D0C06F811A}"/>
    <dgm:cxn modelId="{174A63B6-08D5-4A91-A514-F2E47D88DCD5}" srcId="{ECC7C388-7D97-456F-9996-C0210CA63D4C}" destId="{41552330-86A9-4D59-BB02-0F42FE566DDF}" srcOrd="0" destOrd="0" parTransId="{6851F2CA-B564-43ED-9002-C39DA4E55862}" sibTransId="{C833169E-23C3-43A3-A736-BC448BCA925E}"/>
    <dgm:cxn modelId="{62FB5D40-6B18-4723-A617-F35963B56FE3}" type="presOf" srcId="{223E2180-45DE-4473-8311-EB03FA869873}" destId="{49672DFE-B3AB-4DA0-AFC0-EA3AE0308326}" srcOrd="0" destOrd="0" presId="urn:microsoft.com/office/officeart/2005/8/layout/StepDownProcess"/>
    <dgm:cxn modelId="{6D6FF64A-6A18-4D69-AAF4-D4D9924671DD}" srcId="{ECC7C388-7D97-456F-9996-C0210CA63D4C}" destId="{223E2180-45DE-4473-8311-EB03FA869873}" srcOrd="4" destOrd="0" parTransId="{8242F707-1923-4A0C-9B59-5019DCD0D1E0}" sibTransId="{596807D2-09ED-4F69-92C2-112C25420584}"/>
    <dgm:cxn modelId="{D471C91E-2DB4-4CC7-AFB0-318DC594DC1C}" type="presOf" srcId="{2E3F658E-68BB-46EA-B76A-E78B210DFC90}" destId="{35827A69-2B7C-4E99-94D7-385B0A23B4C7}" srcOrd="0" destOrd="0" presId="urn:microsoft.com/office/officeart/2005/8/layout/StepDownProcess"/>
    <dgm:cxn modelId="{24E3A095-72CB-4282-BFA3-D94C9D1F3505}" srcId="{ECC7C388-7D97-456F-9996-C0210CA63D4C}" destId="{249A19CA-BA32-451D-845D-8DE6BAF100B8}" srcOrd="1" destOrd="0" parTransId="{6C9C5350-F843-4C26-AF34-B4A43BAB3B82}" sibTransId="{B1903940-9504-418F-99CC-C09984261919}"/>
    <dgm:cxn modelId="{0D0B2C84-C35C-4674-98B7-23C445F91D7F}" type="presOf" srcId="{41552330-86A9-4D59-BB02-0F42FE566DDF}" destId="{A236894A-BC6A-45E9-8652-1379D37AB176}" srcOrd="0" destOrd="0" presId="urn:microsoft.com/office/officeart/2005/8/layout/StepDownProcess"/>
    <dgm:cxn modelId="{E7A3589C-CBF1-4D4B-91CA-80BCBB5A4690}" type="presOf" srcId="{ECC7C388-7D97-456F-9996-C0210CA63D4C}" destId="{3B16E868-03B5-41A1-9C59-DD338BF38571}" srcOrd="0" destOrd="0" presId="urn:microsoft.com/office/officeart/2005/8/layout/StepDownProcess"/>
    <dgm:cxn modelId="{378EA745-C89D-427C-A130-E17D9532F5D5}" type="presOf" srcId="{249A19CA-BA32-451D-845D-8DE6BAF100B8}" destId="{D09B9A6F-BC65-45D0-9DC7-5E5752DB3248}" srcOrd="0" destOrd="0" presId="urn:microsoft.com/office/officeart/2005/8/layout/StepDownProcess"/>
    <dgm:cxn modelId="{184A26B7-61CB-4BC5-BF30-23BD5A3B08C7}" type="presOf" srcId="{F9592309-5629-40A2-98D7-0FE8529E9E38}" destId="{8DFD3CFA-B4FA-410D-A01A-FC73EBF2FE95}" srcOrd="0" destOrd="0" presId="urn:microsoft.com/office/officeart/2005/8/layout/StepDownProcess"/>
    <dgm:cxn modelId="{7033318F-2776-46B1-9542-6FD57346CB70}" srcId="{ECC7C388-7D97-456F-9996-C0210CA63D4C}" destId="{2E3F658E-68BB-46EA-B76A-E78B210DFC90}" srcOrd="3" destOrd="0" parTransId="{FCA92F00-8443-4B26-80DF-CFA976B08348}" sibTransId="{69624BE4-4896-428E-ABA2-1E672425CDC0}"/>
    <dgm:cxn modelId="{C34585F9-67A8-4D28-998B-B814F158DE4B}" type="presParOf" srcId="{3B16E868-03B5-41A1-9C59-DD338BF38571}" destId="{90999F70-DFE4-4F26-8DBE-954A19F04CF2}" srcOrd="0" destOrd="0" presId="urn:microsoft.com/office/officeart/2005/8/layout/StepDownProcess"/>
    <dgm:cxn modelId="{A53BE7C6-FFCF-40E6-BD69-21C62716DBEB}" type="presParOf" srcId="{90999F70-DFE4-4F26-8DBE-954A19F04CF2}" destId="{4E68B6A0-8B17-44EB-AA7B-8BCAE281892C}" srcOrd="0" destOrd="0" presId="urn:microsoft.com/office/officeart/2005/8/layout/StepDownProcess"/>
    <dgm:cxn modelId="{80074590-8F12-4B65-BDA1-1669DCE2E820}" type="presParOf" srcId="{90999F70-DFE4-4F26-8DBE-954A19F04CF2}" destId="{A236894A-BC6A-45E9-8652-1379D37AB176}" srcOrd="1" destOrd="0" presId="urn:microsoft.com/office/officeart/2005/8/layout/StepDownProcess"/>
    <dgm:cxn modelId="{BFE73C12-1A77-45AF-88A4-E618A7085627}" type="presParOf" srcId="{90999F70-DFE4-4F26-8DBE-954A19F04CF2}" destId="{54690857-7633-4C99-AF56-F796E74E386B}" srcOrd="2" destOrd="0" presId="urn:microsoft.com/office/officeart/2005/8/layout/StepDownProcess"/>
    <dgm:cxn modelId="{F168B97A-C9AD-4FA4-A8A5-D607BC48B1D6}" type="presParOf" srcId="{3B16E868-03B5-41A1-9C59-DD338BF38571}" destId="{6C7EE12F-6D16-44E1-9248-0EF3E33BF936}" srcOrd="1" destOrd="0" presId="urn:microsoft.com/office/officeart/2005/8/layout/StepDownProcess"/>
    <dgm:cxn modelId="{959BF5D5-2FAF-44F7-939A-228DC3A01FEB}" type="presParOf" srcId="{3B16E868-03B5-41A1-9C59-DD338BF38571}" destId="{70080596-53D4-44EC-B8CF-7DE17A5C9B06}" srcOrd="2" destOrd="0" presId="urn:microsoft.com/office/officeart/2005/8/layout/StepDownProcess"/>
    <dgm:cxn modelId="{66296608-9544-4A29-9D0D-7582856A6CAB}" type="presParOf" srcId="{70080596-53D4-44EC-B8CF-7DE17A5C9B06}" destId="{0611A3B5-63A2-4A79-A63C-E192FE1E66ED}" srcOrd="0" destOrd="0" presId="urn:microsoft.com/office/officeart/2005/8/layout/StepDownProcess"/>
    <dgm:cxn modelId="{C240D2F2-6A2F-449A-9408-19F144483E8E}" type="presParOf" srcId="{70080596-53D4-44EC-B8CF-7DE17A5C9B06}" destId="{D09B9A6F-BC65-45D0-9DC7-5E5752DB3248}" srcOrd="1" destOrd="0" presId="urn:microsoft.com/office/officeart/2005/8/layout/StepDownProcess"/>
    <dgm:cxn modelId="{A2C8307C-5AAC-4DB9-AC36-292E2B80CCC1}" type="presParOf" srcId="{70080596-53D4-44EC-B8CF-7DE17A5C9B06}" destId="{B0406445-CE59-4B71-A580-DA595B90481E}" srcOrd="2" destOrd="0" presId="urn:microsoft.com/office/officeart/2005/8/layout/StepDownProcess"/>
    <dgm:cxn modelId="{AF470FB0-C0D6-411A-A699-CCA97D4F59A9}" type="presParOf" srcId="{3B16E868-03B5-41A1-9C59-DD338BF38571}" destId="{7ABDBB0B-D597-4C4F-8D19-95BA7DB77C36}" srcOrd="3" destOrd="0" presId="urn:microsoft.com/office/officeart/2005/8/layout/StepDownProcess"/>
    <dgm:cxn modelId="{0E19749C-053D-42F5-93CB-66A703A7A034}" type="presParOf" srcId="{3B16E868-03B5-41A1-9C59-DD338BF38571}" destId="{DF64C4C4-FEDB-44A7-A8DA-96D47D07EB99}" srcOrd="4" destOrd="0" presId="urn:microsoft.com/office/officeart/2005/8/layout/StepDownProcess"/>
    <dgm:cxn modelId="{2D5A52C0-F508-4B2A-AD9D-561C3C282E02}" type="presParOf" srcId="{DF64C4C4-FEDB-44A7-A8DA-96D47D07EB99}" destId="{9EACD231-C49E-4B34-AA21-5E3475FF10C2}" srcOrd="0" destOrd="0" presId="urn:microsoft.com/office/officeart/2005/8/layout/StepDownProcess"/>
    <dgm:cxn modelId="{80BE40D7-D365-4280-BF5E-FB5092D2BD74}" type="presParOf" srcId="{DF64C4C4-FEDB-44A7-A8DA-96D47D07EB99}" destId="{8DFD3CFA-B4FA-410D-A01A-FC73EBF2FE95}" srcOrd="1" destOrd="0" presId="urn:microsoft.com/office/officeart/2005/8/layout/StepDownProcess"/>
    <dgm:cxn modelId="{34381252-97DD-4BA7-A9F4-8B201AD36B9C}" type="presParOf" srcId="{DF64C4C4-FEDB-44A7-A8DA-96D47D07EB99}" destId="{A80277A2-B61D-4569-A37C-700648B7E71E}" srcOrd="2" destOrd="0" presId="urn:microsoft.com/office/officeart/2005/8/layout/StepDownProcess"/>
    <dgm:cxn modelId="{E0E4C0C5-8306-45D7-B9C5-52EA584DDEF5}" type="presParOf" srcId="{3B16E868-03B5-41A1-9C59-DD338BF38571}" destId="{F3DF909A-A4E2-471F-8C1C-B8CE770F8BB9}" srcOrd="5" destOrd="0" presId="urn:microsoft.com/office/officeart/2005/8/layout/StepDownProcess"/>
    <dgm:cxn modelId="{2E9CEE8D-23DC-47D7-9E48-683558589506}" type="presParOf" srcId="{3B16E868-03B5-41A1-9C59-DD338BF38571}" destId="{A6AB9574-0B8B-421F-B0CB-052A23F13C4B}" srcOrd="6" destOrd="0" presId="urn:microsoft.com/office/officeart/2005/8/layout/StepDownProcess"/>
    <dgm:cxn modelId="{0074EAA9-C390-422D-BBF3-5147377DD877}" type="presParOf" srcId="{A6AB9574-0B8B-421F-B0CB-052A23F13C4B}" destId="{4791FFA0-9CC0-4756-A8CF-935BA3D90F39}" srcOrd="0" destOrd="0" presId="urn:microsoft.com/office/officeart/2005/8/layout/StepDownProcess"/>
    <dgm:cxn modelId="{2F15B7E0-5AB2-4DCE-A8C5-6B709F5460E8}" type="presParOf" srcId="{A6AB9574-0B8B-421F-B0CB-052A23F13C4B}" destId="{35827A69-2B7C-4E99-94D7-385B0A23B4C7}" srcOrd="1" destOrd="0" presId="urn:microsoft.com/office/officeart/2005/8/layout/StepDownProcess"/>
    <dgm:cxn modelId="{938CB918-A3A3-4C3C-B6EF-062E5ADAD4F2}" type="presParOf" srcId="{A6AB9574-0B8B-421F-B0CB-052A23F13C4B}" destId="{5B6CEA1A-6C69-4805-9421-028DB48456F4}" srcOrd="2" destOrd="0" presId="urn:microsoft.com/office/officeart/2005/8/layout/StepDownProcess"/>
    <dgm:cxn modelId="{968A7F74-3784-4D39-936F-B9C487A1A1CB}" type="presParOf" srcId="{3B16E868-03B5-41A1-9C59-DD338BF38571}" destId="{3F764BAA-E6B1-43B4-8FDA-2ED9E42E1024}" srcOrd="7" destOrd="0" presId="urn:microsoft.com/office/officeart/2005/8/layout/StepDownProcess"/>
    <dgm:cxn modelId="{224C9EB5-3E57-4D43-B446-A79FF415ED79}" type="presParOf" srcId="{3B16E868-03B5-41A1-9C59-DD338BF38571}" destId="{CF4498C2-17EF-4325-839A-5BDE37746A5C}" srcOrd="8" destOrd="0" presId="urn:microsoft.com/office/officeart/2005/8/layout/StepDownProcess"/>
    <dgm:cxn modelId="{A1148F4F-6E54-4609-ABF3-420FC1F8CF7E}" type="presParOf" srcId="{CF4498C2-17EF-4325-839A-5BDE37746A5C}" destId="{49672DFE-B3AB-4DA0-AFC0-EA3AE0308326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68B6A0-8B17-44EB-AA7B-8BCAE281892C}">
      <dsp:nvSpPr>
        <dsp:cNvPr id="0" name=""/>
        <dsp:cNvSpPr/>
      </dsp:nvSpPr>
      <dsp:spPr>
        <a:xfrm rot="5400000">
          <a:off x="926634" y="712499"/>
          <a:ext cx="620077" cy="70593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2540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36894A-BC6A-45E9-8652-1379D37AB176}">
      <dsp:nvSpPr>
        <dsp:cNvPr id="0" name=""/>
        <dsp:cNvSpPr/>
      </dsp:nvSpPr>
      <dsp:spPr>
        <a:xfrm>
          <a:off x="576364" y="25130"/>
          <a:ext cx="1415819" cy="73065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>
              <a:solidFill>
                <a:schemeClr val="tx2">
                  <a:lumMod val="25000"/>
                </a:schemeClr>
              </a:solidFill>
              <a:latin typeface="Arvo" panose="020B0604020202020204" charset="0"/>
            </a:rPr>
            <a:t>Rencana</a:t>
          </a:r>
          <a:r>
            <a:rPr lang="en-US" sz="1400" b="1" kern="1200" dirty="0">
              <a:solidFill>
                <a:schemeClr val="tx2">
                  <a:lumMod val="25000"/>
                </a:schemeClr>
              </a:solidFill>
              <a:latin typeface="Arvo" panose="020B0604020202020204" charset="0"/>
            </a:rPr>
            <a:t> </a:t>
          </a:r>
          <a:r>
            <a:rPr lang="en-US" sz="1400" b="1" kern="1200" dirty="0" err="1">
              <a:solidFill>
                <a:schemeClr val="tx2">
                  <a:lumMod val="25000"/>
                </a:schemeClr>
              </a:solidFill>
              <a:latin typeface="Arvo" panose="020B0604020202020204" charset="0"/>
            </a:rPr>
            <a:t>Strategis</a:t>
          </a:r>
          <a:endParaRPr lang="en-US" sz="1400" b="1" kern="1200" dirty="0">
            <a:solidFill>
              <a:schemeClr val="tx2">
                <a:lumMod val="25000"/>
              </a:schemeClr>
            </a:solidFill>
            <a:latin typeface="Arvo" panose="020B0604020202020204" charset="0"/>
          </a:endParaRPr>
        </a:p>
      </dsp:txBody>
      <dsp:txXfrm>
        <a:off x="612038" y="60804"/>
        <a:ext cx="1344471" cy="659309"/>
      </dsp:txXfrm>
    </dsp:sp>
    <dsp:sp modelId="{54690857-7633-4C99-AF56-F796E74E386B}">
      <dsp:nvSpPr>
        <dsp:cNvPr id="0" name=""/>
        <dsp:cNvSpPr/>
      </dsp:nvSpPr>
      <dsp:spPr>
        <a:xfrm>
          <a:off x="1806196" y="94815"/>
          <a:ext cx="759193" cy="590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11A3B5-63A2-4A79-A63C-E192FE1E66ED}">
      <dsp:nvSpPr>
        <dsp:cNvPr id="0" name=""/>
        <dsp:cNvSpPr/>
      </dsp:nvSpPr>
      <dsp:spPr>
        <a:xfrm rot="5400000">
          <a:off x="1803229" y="1533269"/>
          <a:ext cx="620077" cy="70593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1299435"/>
            <a:satOff val="-9974"/>
            <a:lumOff val="2671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2540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9B9A6F-BC65-45D0-9DC7-5E5752DB3248}">
      <dsp:nvSpPr>
        <dsp:cNvPr id="0" name=""/>
        <dsp:cNvSpPr/>
      </dsp:nvSpPr>
      <dsp:spPr>
        <a:xfrm>
          <a:off x="1531096" y="845900"/>
          <a:ext cx="1259545" cy="73065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1156379"/>
                <a:satOff val="-6199"/>
                <a:lumOff val="-834"/>
                <a:alphaOff val="0"/>
                <a:lumMod val="95000"/>
              </a:schemeClr>
            </a:gs>
            <a:gs pos="100000">
              <a:schemeClr val="accent3">
                <a:hueOff val="1156379"/>
                <a:satOff val="-6199"/>
                <a:lumOff val="-834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>
              <a:solidFill>
                <a:schemeClr val="tx2">
                  <a:lumMod val="25000"/>
                </a:schemeClr>
              </a:solidFill>
              <a:latin typeface="Arvo" panose="020B0604020202020204" charset="0"/>
            </a:rPr>
            <a:t>Portofolio</a:t>
          </a:r>
          <a:endParaRPr lang="en-US" sz="1400" b="1" kern="1200" dirty="0">
            <a:solidFill>
              <a:schemeClr val="tx2">
                <a:lumMod val="25000"/>
              </a:schemeClr>
            </a:solidFill>
            <a:latin typeface="Arvo" panose="020B0604020202020204" charset="0"/>
          </a:endParaRPr>
        </a:p>
      </dsp:txBody>
      <dsp:txXfrm>
        <a:off x="1566770" y="881574"/>
        <a:ext cx="1188197" cy="659309"/>
      </dsp:txXfrm>
    </dsp:sp>
    <dsp:sp modelId="{B0406445-CE59-4B71-A580-DA595B90481E}">
      <dsp:nvSpPr>
        <dsp:cNvPr id="0" name=""/>
        <dsp:cNvSpPr/>
      </dsp:nvSpPr>
      <dsp:spPr>
        <a:xfrm>
          <a:off x="2682792" y="915585"/>
          <a:ext cx="759193" cy="590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ACD231-C49E-4B34-AA21-5E3475FF10C2}">
      <dsp:nvSpPr>
        <dsp:cNvPr id="0" name=""/>
        <dsp:cNvSpPr/>
      </dsp:nvSpPr>
      <dsp:spPr>
        <a:xfrm rot="5400000">
          <a:off x="2795760" y="2354039"/>
          <a:ext cx="620077" cy="70593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2598870"/>
            <a:satOff val="-19948"/>
            <a:lumOff val="5343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2540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FD3CFA-B4FA-410D-A01A-FC73EBF2FE95}">
      <dsp:nvSpPr>
        <dsp:cNvPr id="0" name=""/>
        <dsp:cNvSpPr/>
      </dsp:nvSpPr>
      <dsp:spPr>
        <a:xfrm>
          <a:off x="2496466" y="1666671"/>
          <a:ext cx="1335141" cy="73065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2312758"/>
                <a:satOff val="-12398"/>
                <a:lumOff val="-1667"/>
                <a:alphaOff val="0"/>
                <a:lumMod val="95000"/>
              </a:schemeClr>
            </a:gs>
            <a:gs pos="100000">
              <a:schemeClr val="accent3">
                <a:hueOff val="2312758"/>
                <a:satOff val="-12398"/>
                <a:lumOff val="-1667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solidFill>
                <a:schemeClr val="tx2">
                  <a:lumMod val="25000"/>
                </a:schemeClr>
              </a:solidFill>
              <a:latin typeface="Arvo" panose="020B0604020202020204" charset="0"/>
            </a:rPr>
            <a:t>Program</a:t>
          </a:r>
        </a:p>
      </dsp:txBody>
      <dsp:txXfrm>
        <a:off x="2532140" y="1702345"/>
        <a:ext cx="1263793" cy="659309"/>
      </dsp:txXfrm>
    </dsp:sp>
    <dsp:sp modelId="{A80277A2-B61D-4569-A37C-700648B7E71E}">
      <dsp:nvSpPr>
        <dsp:cNvPr id="0" name=""/>
        <dsp:cNvSpPr/>
      </dsp:nvSpPr>
      <dsp:spPr>
        <a:xfrm>
          <a:off x="3675322" y="1736355"/>
          <a:ext cx="759193" cy="590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91FFA0-9CC0-4756-A8CF-935BA3D90F39}">
      <dsp:nvSpPr>
        <dsp:cNvPr id="0" name=""/>
        <dsp:cNvSpPr/>
      </dsp:nvSpPr>
      <dsp:spPr>
        <a:xfrm rot="5400000">
          <a:off x="3735638" y="3174809"/>
          <a:ext cx="620077" cy="70593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3898305"/>
            <a:satOff val="-29922"/>
            <a:lumOff val="8014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2540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27A69-2B7C-4E99-94D7-385B0A23B4C7}">
      <dsp:nvSpPr>
        <dsp:cNvPr id="0" name=""/>
        <dsp:cNvSpPr/>
      </dsp:nvSpPr>
      <dsp:spPr>
        <a:xfrm>
          <a:off x="3525625" y="2476809"/>
          <a:ext cx="1305433" cy="73065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3469137"/>
                <a:satOff val="-18597"/>
                <a:lumOff val="-2501"/>
                <a:alphaOff val="0"/>
                <a:lumMod val="95000"/>
              </a:schemeClr>
            </a:gs>
            <a:gs pos="100000">
              <a:schemeClr val="accent3">
                <a:hueOff val="3469137"/>
                <a:satOff val="-18597"/>
                <a:lumOff val="-2501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>
              <a:solidFill>
                <a:schemeClr val="tx2">
                  <a:lumMod val="25000"/>
                </a:schemeClr>
              </a:solidFill>
              <a:latin typeface="Arvo" panose="020B0604020202020204" charset="0"/>
            </a:rPr>
            <a:t>Proyek</a:t>
          </a:r>
          <a:endParaRPr lang="en-US" sz="1400" b="1" kern="1200" dirty="0">
            <a:solidFill>
              <a:schemeClr val="tx2">
                <a:lumMod val="25000"/>
              </a:schemeClr>
            </a:solidFill>
            <a:latin typeface="Arvo" panose="020B0604020202020204" charset="0"/>
          </a:endParaRPr>
        </a:p>
      </dsp:txBody>
      <dsp:txXfrm>
        <a:off x="3561299" y="2512483"/>
        <a:ext cx="1234085" cy="659309"/>
      </dsp:txXfrm>
    </dsp:sp>
    <dsp:sp modelId="{5B6CEA1A-6C69-4805-9421-028DB48456F4}">
      <dsp:nvSpPr>
        <dsp:cNvPr id="0" name=""/>
        <dsp:cNvSpPr/>
      </dsp:nvSpPr>
      <dsp:spPr>
        <a:xfrm>
          <a:off x="4615201" y="2557125"/>
          <a:ext cx="759193" cy="590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672DFE-B3AB-4DA0-AFC0-EA3AE0308326}">
      <dsp:nvSpPr>
        <dsp:cNvPr id="0" name=""/>
        <dsp:cNvSpPr/>
      </dsp:nvSpPr>
      <dsp:spPr>
        <a:xfrm>
          <a:off x="4512257" y="3259651"/>
          <a:ext cx="1468126" cy="73065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4625516"/>
                <a:satOff val="-24796"/>
                <a:lumOff val="-3334"/>
                <a:alphaOff val="0"/>
                <a:lumMod val="95000"/>
              </a:schemeClr>
            </a:gs>
            <a:gs pos="100000">
              <a:schemeClr val="accent3">
                <a:hueOff val="4625516"/>
                <a:satOff val="-24796"/>
                <a:lumOff val="-3334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>
              <a:solidFill>
                <a:schemeClr val="tx2">
                  <a:lumMod val="25000"/>
                </a:schemeClr>
              </a:solidFill>
              <a:latin typeface="Arvo" panose="020B0604020202020204" charset="0"/>
            </a:rPr>
            <a:t>SubProyek</a:t>
          </a:r>
          <a:endParaRPr lang="en-US" sz="1400" b="1" kern="1200" dirty="0">
            <a:solidFill>
              <a:schemeClr val="tx2">
                <a:lumMod val="25000"/>
              </a:schemeClr>
            </a:solidFill>
            <a:latin typeface="Arvo" panose="020B0604020202020204" charset="0"/>
          </a:endParaRPr>
        </a:p>
      </dsp:txBody>
      <dsp:txXfrm>
        <a:off x="4547931" y="3295325"/>
        <a:ext cx="1396778" cy="6593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4716474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55e1ed11e4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55e1ed11e4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g55d2cabac8_1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1" name="Google Shape;391;g55d2cabac8_1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42944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g55e1ed11e4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3" name="Google Shape;443;g55e1ed11e4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336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g55e1ed11e4_0_3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9" name="Google Shape;699;g55e1ed11e4_0_3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09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 smtClean="0"/>
              <a:t>‹#›</a:t>
            </a:fld>
            <a:endParaRPr lang="e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2349218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 smtClean="0"/>
              <a:t>‹#›</a:t>
            </a:fld>
            <a:endParaRPr lang="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548640"/>
            <a:ext cx="4829287" cy="36710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 smtClean="0"/>
              <a:t>‹#›</a:t>
            </a:fld>
            <a:endParaRPr lang="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 OPENING" type="title">
  <p:cSld name="BIG TITLE OPENING">
    <p:bg>
      <p:bgPr>
        <a:solidFill>
          <a:srgbClr val="E9E6E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795512" y="1245627"/>
            <a:ext cx="55530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Barlow Condensed Medium"/>
              <a:buNone/>
              <a:defRPr sz="6000">
                <a:latin typeface="Barlow Condensed Medium"/>
                <a:ea typeface="Barlow Condensed Medium"/>
                <a:cs typeface="Barlow Condensed Medium"/>
                <a:sym typeface="Barlow Condensed Medium"/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bg>
      <p:bgPr>
        <a:solidFill>
          <a:srgbClr val="E9E6E1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>
            <a:spLocks noGrp="1"/>
          </p:cNvSpPr>
          <p:nvPr>
            <p:ph type="ctrTitle"/>
          </p:nvPr>
        </p:nvSpPr>
        <p:spPr>
          <a:xfrm>
            <a:off x="1795512" y="1545452"/>
            <a:ext cx="5553000" cy="205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Font typeface="Barlow Condensed Medium"/>
              <a:buNone/>
              <a:defRPr sz="6000">
                <a:latin typeface="Barlow Condensed Medium"/>
                <a:ea typeface="Barlow Condensed Medium"/>
                <a:cs typeface="Barlow Condensed Medium"/>
                <a:sym typeface="Barlow Condensed Medium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DESIGN 2">
  <p:cSld name="TITLE DESIGN 2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7"/>
          <p:cNvSpPr txBox="1">
            <a:spLocks noGrp="1"/>
          </p:cNvSpPr>
          <p:nvPr>
            <p:ph type="ctrTitle"/>
          </p:nvPr>
        </p:nvSpPr>
        <p:spPr>
          <a:xfrm flipH="1">
            <a:off x="770700" y="468450"/>
            <a:ext cx="80955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>
  <p:cSld name="BLANK SLIDE"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DESIGN 1">
  <p:cSld name="TITLE DESIGN 1"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6"/>
          <p:cNvSpPr txBox="1">
            <a:spLocks noGrp="1"/>
          </p:cNvSpPr>
          <p:nvPr>
            <p:ph type="ctrTitle"/>
          </p:nvPr>
        </p:nvSpPr>
        <p:spPr>
          <a:xfrm>
            <a:off x="266501" y="468450"/>
            <a:ext cx="80955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 smtClean="0"/>
              <a:t>‹#›</a:t>
            </a:fld>
            <a:endParaRPr lang="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 smtClean="0"/>
              <a:t>‹#›</a:t>
            </a:fld>
            <a:endParaRPr lang="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 smtClean="0"/>
              <a:t>‹#›</a:t>
            </a:fld>
            <a:endParaRPr lang="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 smtClean="0"/>
              <a:t>‹#›</a:t>
            </a:fld>
            <a:endParaRPr lang="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 smtClean="0"/>
              <a:t>‹#›</a:t>
            </a:fld>
            <a:endParaRPr lang="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 smtClean="0"/>
              <a:t>‹#›</a:t>
            </a:fld>
            <a:endParaRPr lang="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 smtClean="0"/>
              <a:t>‹#›</a:t>
            </a:fld>
            <a:endParaRPr lang="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 smtClean="0"/>
              <a:t>‹#›</a:t>
            </a:fld>
            <a:endParaRPr lang="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 smtClean="0"/>
              <a:t>‹#›</a:t>
            </a:fld>
            <a:endParaRPr lang="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6E1"/>
        </a:solidFill>
        <a:effectLst/>
      </p:bgPr>
    </p:bg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11"/>
          <p:cNvSpPr txBox="1">
            <a:spLocks noGrp="1"/>
          </p:cNvSpPr>
          <p:nvPr>
            <p:ph type="ctrTitle"/>
          </p:nvPr>
        </p:nvSpPr>
        <p:spPr>
          <a:xfrm>
            <a:off x="2362500" y="426024"/>
            <a:ext cx="4419000" cy="338743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200" b="1" dirty="0"/>
              <a:t>MANAJEMEN PROYEK PERANGKAT LUNAK</a:t>
            </a:r>
            <a:endParaRPr sz="5200" b="1" dirty="0"/>
          </a:p>
        </p:txBody>
      </p:sp>
      <p:sp>
        <p:nvSpPr>
          <p:cNvPr id="5" name="Google Shape;361;p13">
            <a:extLst>
              <a:ext uri="{FF2B5EF4-FFF2-40B4-BE49-F238E27FC236}">
                <a16:creationId xmlns:a16="http://schemas.microsoft.com/office/drawing/2014/main" xmlns="" id="{2D5F60A4-10C4-47E5-BEDC-57D1FE939CDB}"/>
              </a:ext>
            </a:extLst>
          </p:cNvPr>
          <p:cNvSpPr txBox="1">
            <a:spLocks/>
          </p:cNvSpPr>
          <p:nvPr/>
        </p:nvSpPr>
        <p:spPr>
          <a:xfrm>
            <a:off x="2164152" y="4260272"/>
            <a:ext cx="4815695" cy="7481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1600" dirty="0" err="1" smtClean="0">
                <a:latin typeface="Arvo" panose="020B0604020202020204" charset="0"/>
                <a:ea typeface="Adobe Ming Std L" panose="02020300000000000000" pitchFamily="18" charset="-128"/>
              </a:rPr>
              <a:t>Yuli</a:t>
            </a:r>
            <a:r>
              <a:rPr lang="en-US" sz="1600" dirty="0" smtClean="0">
                <a:latin typeface="Arvo" panose="020B0604020202020204" charset="0"/>
                <a:ea typeface="Adobe Ming Std L" panose="02020300000000000000" pitchFamily="18" charset="-128"/>
              </a:rPr>
              <a:t>  </a:t>
            </a:r>
            <a:r>
              <a:rPr lang="en-US" sz="1600" dirty="0" err="1" smtClean="0">
                <a:latin typeface="Arvo" panose="020B0604020202020204" charset="0"/>
                <a:ea typeface="Adobe Ming Std L" panose="02020300000000000000" pitchFamily="18" charset="-128"/>
              </a:rPr>
              <a:t>Fauziah</a:t>
            </a:r>
            <a:r>
              <a:rPr lang="en-US" sz="1600" dirty="0" smtClean="0">
                <a:latin typeface="Arvo" panose="020B0604020202020204" charset="0"/>
                <a:ea typeface="Adobe Ming Std L" panose="02020300000000000000" pitchFamily="18" charset="-128"/>
              </a:rPr>
              <a:t>, S.T., M.T.</a:t>
            </a:r>
            <a:endParaRPr lang="en-US" sz="1600" dirty="0">
              <a:latin typeface="Arvo" panose="020B0604020202020204" charset="0"/>
              <a:ea typeface="Adobe Ming Std L" panose="02020300000000000000" pitchFamily="1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A82D12-42E4-43CF-B195-8E0EE76E85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033" y="234524"/>
            <a:ext cx="8095500" cy="577800"/>
          </a:xfrm>
        </p:spPr>
        <p:txBody>
          <a:bodyPr/>
          <a:lstStyle/>
          <a:p>
            <a:r>
              <a:rPr lang="en-US" b="1" i="1" dirty="0"/>
              <a:t>Project Management Framework (</a:t>
            </a:r>
            <a:r>
              <a:rPr lang="en-US" b="1" i="1" dirty="0" err="1"/>
              <a:t>con’t</a:t>
            </a:r>
            <a:r>
              <a:rPr lang="en-US" b="1" i="1" dirty="0"/>
              <a:t>)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EF0645A-609E-4CDF-9F1F-835393D185CE}"/>
              </a:ext>
            </a:extLst>
          </p:cNvPr>
          <p:cNvSpPr/>
          <p:nvPr/>
        </p:nvSpPr>
        <p:spPr>
          <a:xfrm>
            <a:off x="890569" y="1153444"/>
            <a:ext cx="72858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800" b="1" dirty="0">
                <a:latin typeface="Arvo" panose="020B0604020202020204" charset="0"/>
              </a:rPr>
              <a:t>Project time </a:t>
            </a:r>
            <a:r>
              <a:rPr lang="en-US" sz="1800" b="1" dirty="0" err="1">
                <a:latin typeface="Arvo" panose="020B0604020202020204" charset="0"/>
              </a:rPr>
              <a:t>menagement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kompetensi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untuk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memperkirakan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waktu</a:t>
            </a:r>
            <a:r>
              <a:rPr lang="en-US" sz="1800" dirty="0">
                <a:latin typeface="Arvo" panose="020B0604020202020204" charset="0"/>
              </a:rPr>
              <a:t> yang </a:t>
            </a:r>
            <a:r>
              <a:rPr lang="en-US" sz="1800" dirty="0" err="1">
                <a:latin typeface="Arvo" panose="020B0604020202020204" charset="0"/>
              </a:rPr>
              <a:t>dibutuhkan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guna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menyeselsaikan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, </a:t>
            </a:r>
            <a:r>
              <a:rPr lang="en-US" sz="1800" dirty="0" err="1">
                <a:latin typeface="Arvo" panose="020B0604020202020204" charset="0"/>
              </a:rPr>
              <a:t>membuat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jadwal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 yang </a:t>
            </a:r>
            <a:r>
              <a:rPr lang="en-US" sz="1800" dirty="0" err="1">
                <a:latin typeface="Arvo" panose="020B0604020202020204" charset="0"/>
              </a:rPr>
              <a:t>wajar</a:t>
            </a:r>
            <a:r>
              <a:rPr lang="en-US" sz="1800" dirty="0">
                <a:latin typeface="Arvo" panose="020B0604020202020204" charset="0"/>
              </a:rPr>
              <a:t> dan </a:t>
            </a:r>
            <a:r>
              <a:rPr lang="en-US" sz="1800" dirty="0" err="1">
                <a:latin typeface="Arvo" panose="020B0604020202020204" charset="0"/>
              </a:rPr>
              <a:t>menjamin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ketepatan</a:t>
            </a:r>
            <a:endParaRPr lang="en-US" sz="1800" dirty="0">
              <a:latin typeface="Arvo" panose="020B0604020202020204" charset="0"/>
            </a:endParaRPr>
          </a:p>
          <a:p>
            <a:pPr algn="just"/>
            <a:r>
              <a:rPr lang="en-US" sz="1800" dirty="0" err="1">
                <a:latin typeface="Arvo" panose="020B0604020202020204" charset="0"/>
              </a:rPr>
              <a:t>waktu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dalam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menyelesaikan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AD253AE-F05B-4BC5-BB66-C40895828912}"/>
              </a:ext>
            </a:extLst>
          </p:cNvPr>
          <p:cNvSpPr/>
          <p:nvPr/>
        </p:nvSpPr>
        <p:spPr>
          <a:xfrm>
            <a:off x="890568" y="2482512"/>
            <a:ext cx="7362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latin typeface="Arvo" panose="020B0604020202020204" charset="0"/>
              </a:rPr>
              <a:t>Project cost management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kompetensi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untuk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mempersiapkan</a:t>
            </a:r>
            <a:r>
              <a:rPr lang="en-US" sz="1800" dirty="0">
                <a:latin typeface="Arvo" panose="020B0604020202020204" charset="0"/>
              </a:rPr>
              <a:t> dan </a:t>
            </a:r>
            <a:r>
              <a:rPr lang="en-US" sz="1800" dirty="0" err="1">
                <a:latin typeface="Arvo" panose="020B0604020202020204" charset="0"/>
              </a:rPr>
              <a:t>pengelolaan</a:t>
            </a:r>
            <a:r>
              <a:rPr lang="en-US" sz="1800" dirty="0">
                <a:latin typeface="Arvo" panose="020B0604020202020204" charset="0"/>
              </a:rPr>
              <a:t> budget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39408C8-AD7E-4C26-B1C8-D492AF7C04A7}"/>
              </a:ext>
            </a:extLst>
          </p:cNvPr>
          <p:cNvSpPr/>
          <p:nvPr/>
        </p:nvSpPr>
        <p:spPr>
          <a:xfrm>
            <a:off x="890568" y="3187393"/>
            <a:ext cx="75139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800" b="1" dirty="0">
                <a:latin typeface="Arvo" panose="020B0604020202020204" charset="0"/>
              </a:rPr>
              <a:t>Project human resources management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kompetensi</a:t>
            </a:r>
            <a:r>
              <a:rPr lang="en-US" sz="1800" dirty="0">
                <a:latin typeface="Arvo" panose="020B0604020202020204" charset="0"/>
              </a:rPr>
              <a:t> yang </a:t>
            </a:r>
            <a:r>
              <a:rPr lang="en-US" sz="1800" dirty="0" err="1">
                <a:latin typeface="Arvo" panose="020B0604020202020204" charset="0"/>
              </a:rPr>
              <a:t>berkaitan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dengan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efektivitas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menggunakan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sumber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daya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manusia</a:t>
            </a:r>
            <a:r>
              <a:rPr lang="en-US" sz="1800" dirty="0">
                <a:latin typeface="Arvo" panose="020B0604020202020204" charset="0"/>
              </a:rPr>
              <a:t> yang </a:t>
            </a:r>
            <a:r>
              <a:rPr lang="en-US" sz="1800" dirty="0" err="1">
                <a:latin typeface="Arvo" panose="020B0604020202020204" charset="0"/>
              </a:rPr>
              <a:t>terlibat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dalam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409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A82D12-42E4-43CF-B195-8E0EE76E85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0932" y="128194"/>
            <a:ext cx="8095500" cy="577800"/>
          </a:xfrm>
        </p:spPr>
        <p:txBody>
          <a:bodyPr/>
          <a:lstStyle/>
          <a:p>
            <a:r>
              <a:rPr lang="en-US" b="1" i="1" dirty="0"/>
              <a:t>Project Management Framework (</a:t>
            </a:r>
            <a:r>
              <a:rPr lang="en-US" b="1" i="1" dirty="0" err="1"/>
              <a:t>con’t</a:t>
            </a:r>
            <a:r>
              <a:rPr lang="en-US" b="1" i="1" dirty="0"/>
              <a:t>)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EF0645A-609E-4CDF-9F1F-835393D185CE}"/>
              </a:ext>
            </a:extLst>
          </p:cNvPr>
          <p:cNvSpPr/>
          <p:nvPr/>
        </p:nvSpPr>
        <p:spPr>
          <a:xfrm>
            <a:off x="890569" y="930154"/>
            <a:ext cx="72858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800" b="1" dirty="0">
                <a:latin typeface="Arvo" panose="020B0604020202020204" charset="0"/>
              </a:rPr>
              <a:t>Project quality </a:t>
            </a:r>
            <a:r>
              <a:rPr lang="en-US" sz="1800" b="1" dirty="0" err="1">
                <a:latin typeface="Arvo" panose="020B0604020202020204" charset="0"/>
              </a:rPr>
              <a:t>menagement</a:t>
            </a:r>
            <a:r>
              <a:rPr lang="en-US" sz="1800" b="1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kompetensi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untuk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menjamin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bahwa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 yang </a:t>
            </a:r>
            <a:r>
              <a:rPr lang="en-US" sz="1800" dirty="0" err="1">
                <a:latin typeface="Arvo" panose="020B0604020202020204" charset="0"/>
              </a:rPr>
              <a:t>dilakukan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akan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memuaskan</a:t>
            </a:r>
            <a:r>
              <a:rPr lang="en-US" sz="1800" dirty="0">
                <a:latin typeface="Arvo" panose="020B0604020202020204" charset="0"/>
              </a:rPr>
              <a:t> dan </a:t>
            </a:r>
            <a:r>
              <a:rPr lang="en-US" sz="1800" dirty="0" err="1">
                <a:latin typeface="Arvo" panose="020B0604020202020204" charset="0"/>
              </a:rPr>
              <a:t>memenuhi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kebutuhan</a:t>
            </a:r>
            <a:r>
              <a:rPr lang="en-US" sz="1800" dirty="0">
                <a:latin typeface="Arvo" panose="020B0604020202020204" charset="0"/>
              </a:rPr>
              <a:t> yang </a:t>
            </a:r>
            <a:r>
              <a:rPr lang="en-US" sz="1800" dirty="0" err="1">
                <a:latin typeface="Arvo" panose="020B0604020202020204" charset="0"/>
              </a:rPr>
              <a:t>sudah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disepakati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sebelumnnya</a:t>
            </a:r>
            <a:r>
              <a:rPr lang="en-US" sz="1800" dirty="0">
                <a:latin typeface="Arvo" panose="020B060402020202020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AD253AE-F05B-4BC5-BB66-C40895828912}"/>
              </a:ext>
            </a:extLst>
          </p:cNvPr>
          <p:cNvSpPr/>
          <p:nvPr/>
        </p:nvSpPr>
        <p:spPr>
          <a:xfrm>
            <a:off x="890568" y="1987608"/>
            <a:ext cx="73628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800" b="1" dirty="0">
                <a:latin typeface="Arvo" panose="020B0604020202020204" charset="0"/>
              </a:rPr>
              <a:t>Project communication management </a:t>
            </a:r>
            <a:r>
              <a:rPr lang="en-US" sz="1800" dirty="0" err="1">
                <a:latin typeface="Arvo" panose="020B0604020202020204" charset="0"/>
              </a:rPr>
              <a:t>kompetensi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untuk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membuat</a:t>
            </a:r>
            <a:r>
              <a:rPr lang="en-US" sz="1800" dirty="0">
                <a:latin typeface="Arvo" panose="020B0604020202020204" charset="0"/>
              </a:rPr>
              <a:t>, </a:t>
            </a:r>
            <a:r>
              <a:rPr lang="en-US" sz="1800" dirty="0" err="1">
                <a:latin typeface="Arvo" panose="020B0604020202020204" charset="0"/>
              </a:rPr>
              <a:t>mengumpulkan</a:t>
            </a:r>
            <a:r>
              <a:rPr lang="en-US" sz="1800" dirty="0">
                <a:latin typeface="Arvo" panose="020B0604020202020204" charset="0"/>
              </a:rPr>
              <a:t>, </a:t>
            </a:r>
            <a:r>
              <a:rPr lang="en-US" sz="1800" dirty="0" err="1">
                <a:latin typeface="Arvo" panose="020B0604020202020204" charset="0"/>
              </a:rPr>
              <a:t>menyebarkan</a:t>
            </a:r>
            <a:r>
              <a:rPr lang="en-US" sz="1800" dirty="0">
                <a:latin typeface="Arvo" panose="020B0604020202020204" charset="0"/>
              </a:rPr>
              <a:t> dan </a:t>
            </a:r>
            <a:r>
              <a:rPr lang="en-US" sz="1800" dirty="0" err="1">
                <a:latin typeface="Arvo" panose="020B0604020202020204" charset="0"/>
              </a:rPr>
              <a:t>menyimpan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informasi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39408C8-AD7E-4C26-B1C8-D492AF7C04A7}"/>
              </a:ext>
            </a:extLst>
          </p:cNvPr>
          <p:cNvSpPr/>
          <p:nvPr/>
        </p:nvSpPr>
        <p:spPr>
          <a:xfrm>
            <a:off x="890568" y="2910938"/>
            <a:ext cx="75139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800" b="1" dirty="0">
                <a:latin typeface="Arvo" panose="020B0604020202020204" charset="0"/>
              </a:rPr>
              <a:t>Project risk </a:t>
            </a:r>
            <a:r>
              <a:rPr lang="en-US" sz="1800" b="1" dirty="0" err="1">
                <a:latin typeface="Arvo" panose="020B0604020202020204" charset="0"/>
              </a:rPr>
              <a:t>menagement</a:t>
            </a:r>
            <a:r>
              <a:rPr lang="en-US" sz="1800" b="1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kompetensi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untuk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menidentifikasi</a:t>
            </a:r>
            <a:r>
              <a:rPr lang="en-US" sz="1800" dirty="0">
                <a:latin typeface="Arvo" panose="020B0604020202020204" charset="0"/>
              </a:rPr>
              <a:t>, </a:t>
            </a:r>
            <a:r>
              <a:rPr lang="en-US" sz="1800" dirty="0" err="1">
                <a:latin typeface="Arvo" panose="020B0604020202020204" charset="0"/>
              </a:rPr>
              <a:t>menganalisa</a:t>
            </a:r>
            <a:r>
              <a:rPr lang="en-US" sz="1800" dirty="0">
                <a:latin typeface="Arvo" panose="020B0604020202020204" charset="0"/>
              </a:rPr>
              <a:t> dan </a:t>
            </a:r>
            <a:r>
              <a:rPr lang="en-US" sz="1800" dirty="0" err="1">
                <a:latin typeface="Arvo" panose="020B0604020202020204" charset="0"/>
              </a:rPr>
              <a:t>merespon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resiko-resiko</a:t>
            </a:r>
            <a:r>
              <a:rPr lang="en-US" sz="1800" dirty="0">
                <a:latin typeface="Arvo" panose="020B0604020202020204" charset="0"/>
              </a:rPr>
              <a:t> yang </a:t>
            </a:r>
            <a:r>
              <a:rPr lang="en-US" sz="1800" dirty="0" err="1">
                <a:latin typeface="Arvo" panose="020B0604020202020204" charset="0"/>
              </a:rPr>
              <a:t>berkaitan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dengan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 yang </a:t>
            </a:r>
            <a:r>
              <a:rPr lang="en-US" sz="1800" dirty="0" err="1">
                <a:latin typeface="Arvo" panose="020B0604020202020204" charset="0"/>
              </a:rPr>
              <a:t>dikerjakan</a:t>
            </a:r>
            <a:r>
              <a:rPr lang="en-US" sz="1800" dirty="0">
                <a:latin typeface="Arvo" panose="020B0604020202020204" charset="0"/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2895C39-A5F8-46E5-BD84-E5E47D808F2F}"/>
              </a:ext>
            </a:extLst>
          </p:cNvPr>
          <p:cNvSpPr/>
          <p:nvPr/>
        </p:nvSpPr>
        <p:spPr>
          <a:xfrm>
            <a:off x="2785729" y="3891630"/>
            <a:ext cx="60499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800" b="1" dirty="0">
                <a:latin typeface="Arvo" panose="020B0604020202020204" charset="0"/>
              </a:rPr>
              <a:t>Project procurement management </a:t>
            </a:r>
            <a:r>
              <a:rPr lang="en-US" sz="1800" dirty="0" err="1">
                <a:latin typeface="Arvo" panose="020B0604020202020204" charset="0"/>
              </a:rPr>
              <a:t>kompetensi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untuk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memperoleh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barang-barang</a:t>
            </a:r>
            <a:r>
              <a:rPr lang="en-US" sz="1800" dirty="0">
                <a:latin typeface="Arvo" panose="020B0604020202020204" charset="0"/>
              </a:rPr>
              <a:t> dan </a:t>
            </a:r>
            <a:r>
              <a:rPr lang="en-US" sz="1800" dirty="0" err="1">
                <a:latin typeface="Arvo" panose="020B0604020202020204" charset="0"/>
              </a:rPr>
              <a:t>servis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untuk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mendukung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pelaksanaan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baik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dari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dalam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maupun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dari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luar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organisasi</a:t>
            </a:r>
            <a:r>
              <a:rPr lang="en-US" sz="1800" dirty="0">
                <a:latin typeface="Arvo" panose="020B060402020202020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100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DACB667C-7329-4C6F-8079-56B1AC2E55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643109" y="255799"/>
            <a:ext cx="8095500" cy="577800"/>
          </a:xfrm>
        </p:spPr>
        <p:txBody>
          <a:bodyPr/>
          <a:lstStyle/>
          <a:p>
            <a:r>
              <a:rPr lang="en-US" dirty="0" err="1"/>
              <a:t>Alat</a:t>
            </a:r>
            <a:r>
              <a:rPr lang="en-US" dirty="0"/>
              <a:t> Bantu dan Teknik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Proyek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AF87D6C2-5FD2-4494-A84A-C0382D7437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311988"/>
              </p:ext>
            </p:extLst>
          </p:nvPr>
        </p:nvGraphicFramePr>
        <p:xfrm>
          <a:off x="314794" y="870231"/>
          <a:ext cx="8604354" cy="413648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72376">
                  <a:extLst>
                    <a:ext uri="{9D8B030D-6E8A-4147-A177-3AD203B41FA5}">
                      <a16:colId xmlns:a16="http://schemas.microsoft.com/office/drawing/2014/main" xmlns="" val="1335909913"/>
                    </a:ext>
                  </a:extLst>
                </a:gridCol>
                <a:gridCol w="6131978">
                  <a:extLst>
                    <a:ext uri="{9D8B030D-6E8A-4147-A177-3AD203B41FA5}">
                      <a16:colId xmlns:a16="http://schemas.microsoft.com/office/drawing/2014/main" xmlns="" val="4242902774"/>
                    </a:ext>
                  </a:extLst>
                </a:gridCol>
              </a:tblGrid>
              <a:tr h="68598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vo" panose="020B0604020202020204" charset="0"/>
                        </a:rPr>
                        <a:t>Area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Pengetahuan</a:t>
                      </a:r>
                      <a:endParaRPr lang="en-US" sz="1600" dirty="0">
                        <a:latin typeface="Arvo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Arvo" panose="020B0604020202020204" charset="0"/>
                        </a:rPr>
                        <a:t>Alat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Bantu dan Teknik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45650921"/>
                  </a:ext>
                </a:extLst>
              </a:tr>
              <a:tr h="1486791">
                <a:tc>
                  <a:txBody>
                    <a:bodyPr/>
                    <a:lstStyle/>
                    <a:p>
                      <a:r>
                        <a:rPr kumimoji="0" lang="en-US" sz="1400" b="1" u="none" strike="noStrike" kern="0" cap="none" spc="0" normalizeH="0" baseline="0" noProof="0" dirty="0" err="1">
                          <a:ln>
                            <a:noFill/>
                          </a:ln>
                          <a:effectLst/>
                          <a:uLnTx/>
                          <a:uFillTx/>
                          <a:latin typeface="Arvo" panose="020B0604020202020204" charset="0"/>
                          <a:sym typeface="Arial"/>
                        </a:rPr>
                        <a:t>Projek</a:t>
                      </a:r>
                      <a:r>
                        <a:rPr kumimoji="0" lang="en-US" sz="1400" b="1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Arvo" panose="020B0604020202020204" charset="0"/>
                          <a:sym typeface="Arial"/>
                        </a:rPr>
                        <a:t> Integration </a:t>
                      </a:r>
                      <a:r>
                        <a:rPr kumimoji="0" lang="en-US" sz="1400" b="1" u="none" strike="noStrike" kern="0" cap="none" spc="0" normalizeH="0" baseline="0" noProof="0" dirty="0" err="1">
                          <a:ln>
                            <a:noFill/>
                          </a:ln>
                          <a:effectLst/>
                          <a:uLnTx/>
                          <a:uFillTx/>
                          <a:latin typeface="Arvo" panose="020B0604020202020204" charset="0"/>
                          <a:sym typeface="Arial"/>
                        </a:rPr>
                        <a:t>menagement</a:t>
                      </a:r>
                      <a:r>
                        <a:rPr kumimoji="0" lang="en-US" sz="1400" b="1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Arvo" panose="020B0604020202020204" charset="0"/>
                          <a:sym typeface="Arial"/>
                        </a:rPr>
                        <a:t> </a:t>
                      </a:r>
                      <a:endParaRPr lang="en-US" sz="1100" b="1" dirty="0">
                        <a:latin typeface="Arvo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 dirty="0" err="1">
                          <a:latin typeface="Arvo" panose="020B0604020202020204" charset="0"/>
                        </a:rPr>
                        <a:t>Metode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seleksi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proyek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metode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manajemen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proyek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analisa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stakeholder, project charter,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rencana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manajemen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proyek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piranti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lunak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manajemen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proyek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, change requests, change control boards,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pertemuan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peninjauan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proyek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laporan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pembelajaran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6091393"/>
                  </a:ext>
                </a:extLst>
              </a:tr>
              <a:tr h="1229194">
                <a:tc>
                  <a:txBody>
                    <a:bodyPr/>
                    <a:lstStyle/>
                    <a:p>
                      <a:r>
                        <a:rPr kumimoji="0" lang="en-US" sz="1400" b="1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Arvo" panose="020B0604020202020204" charset="0"/>
                          <a:sym typeface="Arial"/>
                        </a:rPr>
                        <a:t>Project Scope management </a:t>
                      </a:r>
                      <a:endParaRPr lang="en-US" sz="1100" b="1" dirty="0">
                        <a:latin typeface="Arvo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 dirty="0" err="1">
                          <a:latin typeface="Arvo" panose="020B0604020202020204" charset="0"/>
                        </a:rPr>
                        <a:t>Pernyataan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cakupan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, work breakdown structure,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surat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perintah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kerja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analisa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kebutuhan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rencana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manajemen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cakupan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teknik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verifikasi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cakupan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pengaturan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perubahan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cakupan</a:t>
                      </a:r>
                      <a:endParaRPr lang="en-US" sz="1600" dirty="0">
                        <a:latin typeface="Arvo" panose="020B0604020202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25616661"/>
                  </a:ext>
                </a:extLst>
              </a:tr>
              <a:tr h="734518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Arvo" panose="020B0604020202020204" charset="0"/>
                        </a:rPr>
                        <a:t>Project Time </a:t>
                      </a:r>
                      <a:r>
                        <a:rPr lang="en-US" sz="1400" b="1" dirty="0" err="1">
                          <a:latin typeface="Arvo" panose="020B0604020202020204" charset="0"/>
                        </a:rPr>
                        <a:t>menagement</a:t>
                      </a:r>
                      <a:endParaRPr lang="en-US" sz="1400" b="1" dirty="0">
                        <a:latin typeface="Arvo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 dirty="0" err="1">
                          <a:latin typeface="Arvo" panose="020B0604020202020204" charset="0"/>
                        </a:rPr>
                        <a:t>Grafik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Gantt, diagram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jaringan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proyek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analisa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jalur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kritis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, crashing, fast tracking,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pengukuran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kinerja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jadwal</a:t>
                      </a:r>
                      <a:endParaRPr lang="en-US" sz="1600" dirty="0">
                        <a:latin typeface="Arvo" panose="020B0604020202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06407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01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DACB667C-7329-4C6F-8079-56B1AC2E55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643109" y="450152"/>
            <a:ext cx="8095500" cy="5778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/>
              <a:t>Bantu dan Teknik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(</a:t>
            </a:r>
            <a:r>
              <a:rPr lang="en-US" dirty="0" err="1"/>
              <a:t>con’t</a:t>
            </a:r>
            <a:r>
              <a:rPr lang="en-US" dirty="0"/>
              <a:t>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AF87D6C2-5FD2-4494-A84A-C0382D7437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752549"/>
              </p:ext>
            </p:extLst>
          </p:nvPr>
        </p:nvGraphicFramePr>
        <p:xfrm>
          <a:off x="653741" y="1188344"/>
          <a:ext cx="8011794" cy="31089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302110">
                  <a:extLst>
                    <a:ext uri="{9D8B030D-6E8A-4147-A177-3AD203B41FA5}">
                      <a16:colId xmlns:a16="http://schemas.microsoft.com/office/drawing/2014/main" xmlns="" val="1335909913"/>
                    </a:ext>
                  </a:extLst>
                </a:gridCol>
                <a:gridCol w="5709684">
                  <a:extLst>
                    <a:ext uri="{9D8B030D-6E8A-4147-A177-3AD203B41FA5}">
                      <a16:colId xmlns:a16="http://schemas.microsoft.com/office/drawing/2014/main" xmlns="" val="42429027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vo" panose="020B0604020202020204" charset="0"/>
                        </a:rPr>
                        <a:t>Area </a:t>
                      </a:r>
                      <a:r>
                        <a:rPr lang="en-US" dirty="0" err="1">
                          <a:latin typeface="Arvo" panose="020B0604020202020204" charset="0"/>
                        </a:rPr>
                        <a:t>Pengetahuan</a:t>
                      </a:r>
                      <a:endParaRPr lang="en-US" dirty="0">
                        <a:latin typeface="Arvo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vo" panose="020B0604020202020204" charset="0"/>
                        </a:rPr>
                        <a:t>Alat</a:t>
                      </a:r>
                      <a:r>
                        <a:rPr lang="en-US" dirty="0">
                          <a:latin typeface="Arvo" panose="020B0604020202020204" charset="0"/>
                        </a:rPr>
                        <a:t> Bantu dan Teknik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45650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Arvo" panose="020B0604020202020204" charset="0"/>
                        </a:rPr>
                        <a:t>Project cost management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 dirty="0">
                          <a:latin typeface="Arvo" panose="020B0604020202020204" charset="0"/>
                        </a:rPr>
                        <a:t>NPV, ROI,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analisa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payback, earned value management,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manajemen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portofolio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proyek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estimasi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biaya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rencana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manajemen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biaya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, cost baselines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6091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400" b="1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Arvo" panose="020B0604020202020204" charset="0"/>
                          <a:sym typeface="Arial"/>
                        </a:rPr>
                        <a:t>Project human resources management </a:t>
                      </a:r>
                      <a:endParaRPr lang="en-US" sz="1100" b="1" dirty="0">
                        <a:latin typeface="Arvo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 dirty="0">
                          <a:latin typeface="Arvo" panose="020B0604020202020204" charset="0"/>
                        </a:rPr>
                        <a:t>Teknik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motivasi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pendengaran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empatik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, responsibility </a:t>
                      </a:r>
                    </a:p>
                    <a:p>
                      <a:pPr algn="just"/>
                      <a:r>
                        <a:rPr lang="en-US" sz="1600" dirty="0">
                          <a:latin typeface="Arvo" panose="020B0604020202020204" charset="0"/>
                        </a:rPr>
                        <a:t>assignment matrices,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grafik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organisasi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proyek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, histogram 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sumber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daya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latihan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team building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25616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Arvo" panose="020B0604020202020204" charset="0"/>
                        </a:rPr>
                        <a:t>Project quality </a:t>
                      </a:r>
                      <a:r>
                        <a:rPr lang="en-US" sz="1400" b="1" dirty="0" err="1">
                          <a:latin typeface="Arvo" panose="020B0604020202020204" charset="0"/>
                        </a:rPr>
                        <a:t>menagement</a:t>
                      </a:r>
                      <a:r>
                        <a:rPr lang="en-US" sz="1400" b="1" dirty="0">
                          <a:latin typeface="Arvo" panose="020B060402020202020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 dirty="0">
                          <a:latin typeface="Arvo" panose="020B0604020202020204" charset="0"/>
                        </a:rPr>
                        <a:t>Quality metrics, checklists, quality control charts, diagram pareto, fishbone diagrams, maturity models, </a:t>
                      </a:r>
                      <a:r>
                        <a:rPr lang="en-US" sz="1600" dirty="0" err="1">
                          <a:latin typeface="Arvo" panose="020B0604020202020204" charset="0"/>
                        </a:rPr>
                        <a:t>metode</a:t>
                      </a:r>
                      <a:r>
                        <a:rPr lang="en-US" sz="1600" dirty="0">
                          <a:latin typeface="Arvo" panose="020B0604020202020204" charset="0"/>
                        </a:rPr>
                        <a:t> statistic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06407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329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DACB667C-7329-4C6F-8079-56B1AC2E55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643109" y="450151"/>
            <a:ext cx="8095500" cy="577800"/>
          </a:xfrm>
        </p:spPr>
        <p:txBody>
          <a:bodyPr/>
          <a:lstStyle/>
          <a:p>
            <a:r>
              <a:rPr lang="en-US" dirty="0" err="1"/>
              <a:t>Alat</a:t>
            </a:r>
            <a:r>
              <a:rPr lang="en-US" dirty="0"/>
              <a:t> Bantu dan Teknik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(</a:t>
            </a:r>
            <a:r>
              <a:rPr lang="en-US" dirty="0" err="1"/>
              <a:t>con’t</a:t>
            </a:r>
            <a:r>
              <a:rPr lang="en-US" dirty="0"/>
              <a:t>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AF87D6C2-5FD2-4494-A84A-C0382D7437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414559"/>
              </p:ext>
            </p:extLst>
          </p:nvPr>
        </p:nvGraphicFramePr>
        <p:xfrm>
          <a:off x="653741" y="1188344"/>
          <a:ext cx="8011794" cy="33832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38315">
                  <a:extLst>
                    <a:ext uri="{9D8B030D-6E8A-4147-A177-3AD203B41FA5}">
                      <a16:colId xmlns:a16="http://schemas.microsoft.com/office/drawing/2014/main" xmlns="" val="1335909913"/>
                    </a:ext>
                  </a:extLst>
                </a:gridCol>
                <a:gridCol w="5773479">
                  <a:extLst>
                    <a:ext uri="{9D8B030D-6E8A-4147-A177-3AD203B41FA5}">
                      <a16:colId xmlns:a16="http://schemas.microsoft.com/office/drawing/2014/main" xmlns="" val="42429027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vo" panose="020B0604020202020204" charset="0"/>
                        </a:rPr>
                        <a:t>Area </a:t>
                      </a:r>
                      <a:r>
                        <a:rPr lang="en-US" dirty="0" err="1">
                          <a:latin typeface="Arvo" panose="020B0604020202020204" charset="0"/>
                        </a:rPr>
                        <a:t>Pengetahuan</a:t>
                      </a:r>
                      <a:endParaRPr lang="en-US" dirty="0">
                        <a:latin typeface="Arvo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vo" panose="020B0604020202020204" charset="0"/>
                        </a:rPr>
                        <a:t>Alat</a:t>
                      </a:r>
                      <a:r>
                        <a:rPr lang="en-US" dirty="0">
                          <a:latin typeface="Arvo" panose="020B0604020202020204" charset="0"/>
                        </a:rPr>
                        <a:t> Bantu dan Teknik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45650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vo" panose="020B0604020202020204" charset="0"/>
                        </a:rPr>
                        <a:t>Project communication management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err="1">
                          <a:latin typeface="Arvo" panose="020B0604020202020204" charset="0"/>
                        </a:rPr>
                        <a:t>Rencana</a:t>
                      </a:r>
                      <a:r>
                        <a:rPr lang="en-US" dirty="0">
                          <a:latin typeface="Arvo" panose="020B0604020202020204" charset="0"/>
                        </a:rPr>
                        <a:t> </a:t>
                      </a:r>
                      <a:r>
                        <a:rPr lang="en-US" dirty="0" err="1">
                          <a:latin typeface="Arvo" panose="020B0604020202020204" charset="0"/>
                        </a:rPr>
                        <a:t>manajemen</a:t>
                      </a:r>
                      <a:r>
                        <a:rPr lang="en-US" dirty="0">
                          <a:latin typeface="Arvo" panose="020B0604020202020204" charset="0"/>
                        </a:rPr>
                        <a:t> </a:t>
                      </a:r>
                      <a:r>
                        <a:rPr lang="en-US" dirty="0" err="1">
                          <a:latin typeface="Arvo" panose="020B0604020202020204" charset="0"/>
                        </a:rPr>
                        <a:t>komunikasi</a:t>
                      </a:r>
                      <a:r>
                        <a:rPr lang="en-US" dirty="0">
                          <a:latin typeface="Arvo" panose="020B0604020202020204" charset="0"/>
                        </a:rPr>
                        <a:t>, kick-off meetings,  </a:t>
                      </a:r>
                      <a:r>
                        <a:rPr lang="en-US" dirty="0" err="1">
                          <a:latin typeface="Arvo" panose="020B0604020202020204" charset="0"/>
                        </a:rPr>
                        <a:t>manajemen</a:t>
                      </a:r>
                      <a:r>
                        <a:rPr lang="en-US" dirty="0">
                          <a:latin typeface="Arvo" panose="020B0604020202020204" charset="0"/>
                        </a:rPr>
                        <a:t> </a:t>
                      </a:r>
                      <a:r>
                        <a:rPr lang="en-US" dirty="0" err="1">
                          <a:latin typeface="Arvo" panose="020B0604020202020204" charset="0"/>
                        </a:rPr>
                        <a:t>konflik</a:t>
                      </a:r>
                      <a:r>
                        <a:rPr lang="en-US" dirty="0">
                          <a:latin typeface="Arvo" panose="020B0604020202020204" charset="0"/>
                        </a:rPr>
                        <a:t>, </a:t>
                      </a:r>
                      <a:r>
                        <a:rPr lang="en-US" dirty="0" err="1">
                          <a:latin typeface="Arvo" panose="020B0604020202020204" charset="0"/>
                        </a:rPr>
                        <a:t>seleksi</a:t>
                      </a:r>
                      <a:r>
                        <a:rPr lang="en-US" dirty="0">
                          <a:latin typeface="Arvo" panose="020B0604020202020204" charset="0"/>
                        </a:rPr>
                        <a:t> media </a:t>
                      </a:r>
                      <a:r>
                        <a:rPr lang="en-US" dirty="0" err="1">
                          <a:latin typeface="Arvo" panose="020B0604020202020204" charset="0"/>
                        </a:rPr>
                        <a:t>komunikasi</a:t>
                      </a:r>
                      <a:r>
                        <a:rPr lang="en-US" dirty="0">
                          <a:latin typeface="Arvo" panose="020B0604020202020204" charset="0"/>
                        </a:rPr>
                        <a:t>, status and  progress reports, </a:t>
                      </a:r>
                      <a:r>
                        <a:rPr lang="en-US" dirty="0" err="1">
                          <a:latin typeface="Arvo" panose="020B0604020202020204" charset="0"/>
                        </a:rPr>
                        <a:t>komunikasi</a:t>
                      </a:r>
                      <a:r>
                        <a:rPr lang="en-US" dirty="0">
                          <a:latin typeface="Arvo" panose="020B0604020202020204" charset="0"/>
                        </a:rPr>
                        <a:t> virtual, templates, web sites </a:t>
                      </a:r>
                      <a:r>
                        <a:rPr lang="en-US" dirty="0" err="1">
                          <a:latin typeface="Arvo" panose="020B0604020202020204" charset="0"/>
                        </a:rPr>
                        <a:t>proyek</a:t>
                      </a:r>
                      <a:endParaRPr lang="en-US" dirty="0">
                        <a:latin typeface="Arvo" panose="020B0604020202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6091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vo" panose="020B0604020202020204" charset="0"/>
                        </a:rPr>
                        <a:t>Project risk </a:t>
                      </a:r>
                      <a:r>
                        <a:rPr lang="en-US" sz="1600" b="1" dirty="0" err="1">
                          <a:latin typeface="Arvo" panose="020B0604020202020204" charset="0"/>
                        </a:rPr>
                        <a:t>menagement</a:t>
                      </a:r>
                      <a:r>
                        <a:rPr lang="en-US" sz="1600" b="1" dirty="0">
                          <a:latin typeface="Arvo" panose="020B0604020202020204" charset="0"/>
                        </a:rPr>
                        <a:t> </a:t>
                      </a:r>
                      <a:endParaRPr lang="en-US" sz="1200" b="1" dirty="0">
                        <a:latin typeface="Arvo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err="1">
                          <a:latin typeface="Arvo" panose="020B0604020202020204" charset="0"/>
                        </a:rPr>
                        <a:t>Rencana</a:t>
                      </a:r>
                      <a:r>
                        <a:rPr lang="en-US" dirty="0">
                          <a:latin typeface="Arvo" panose="020B0604020202020204" charset="0"/>
                        </a:rPr>
                        <a:t> </a:t>
                      </a:r>
                      <a:r>
                        <a:rPr lang="en-US" dirty="0" err="1">
                          <a:latin typeface="Arvo" panose="020B0604020202020204" charset="0"/>
                        </a:rPr>
                        <a:t>manajemen</a:t>
                      </a:r>
                      <a:r>
                        <a:rPr lang="en-US" dirty="0">
                          <a:latin typeface="Arvo" panose="020B0604020202020204" charset="0"/>
                        </a:rPr>
                        <a:t> </a:t>
                      </a:r>
                      <a:r>
                        <a:rPr lang="en-US" dirty="0" err="1">
                          <a:latin typeface="Arvo" panose="020B0604020202020204" charset="0"/>
                        </a:rPr>
                        <a:t>resiko</a:t>
                      </a:r>
                      <a:r>
                        <a:rPr lang="en-US" dirty="0">
                          <a:latin typeface="Arvo" panose="020B0604020202020204" charset="0"/>
                        </a:rPr>
                        <a:t>, risk register, probability/impact matrices, risk rankings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25616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vo" panose="020B0604020202020204" charset="0"/>
                        </a:rPr>
                        <a:t>Project procurement management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>
                          <a:latin typeface="Arvo" panose="020B0604020202020204" charset="0"/>
                        </a:rPr>
                        <a:t>Analisa </a:t>
                      </a:r>
                      <a:r>
                        <a:rPr lang="en-US" dirty="0" err="1">
                          <a:latin typeface="Arvo" panose="020B0604020202020204" charset="0"/>
                        </a:rPr>
                        <a:t>buat</a:t>
                      </a:r>
                      <a:r>
                        <a:rPr lang="en-US" dirty="0">
                          <a:latin typeface="Arvo" panose="020B0604020202020204" charset="0"/>
                        </a:rPr>
                        <a:t> </a:t>
                      </a:r>
                      <a:r>
                        <a:rPr lang="en-US" dirty="0" err="1">
                          <a:latin typeface="Arvo" panose="020B0604020202020204" charset="0"/>
                        </a:rPr>
                        <a:t>atau</a:t>
                      </a:r>
                      <a:r>
                        <a:rPr lang="en-US" dirty="0">
                          <a:latin typeface="Arvo" panose="020B0604020202020204" charset="0"/>
                        </a:rPr>
                        <a:t> </a:t>
                      </a:r>
                      <a:r>
                        <a:rPr lang="en-US" dirty="0" err="1">
                          <a:latin typeface="Arvo" panose="020B0604020202020204" charset="0"/>
                        </a:rPr>
                        <a:t>beli</a:t>
                      </a:r>
                      <a:r>
                        <a:rPr lang="en-US" dirty="0">
                          <a:latin typeface="Arvo" panose="020B0604020202020204" charset="0"/>
                        </a:rPr>
                        <a:t>, </a:t>
                      </a:r>
                      <a:r>
                        <a:rPr lang="en-US" dirty="0" err="1">
                          <a:latin typeface="Arvo" panose="020B0604020202020204" charset="0"/>
                        </a:rPr>
                        <a:t>kontrak</a:t>
                      </a:r>
                      <a:r>
                        <a:rPr lang="en-US" dirty="0">
                          <a:latin typeface="Arvo" panose="020B0604020202020204" charset="0"/>
                        </a:rPr>
                        <a:t>, </a:t>
                      </a:r>
                      <a:r>
                        <a:rPr lang="en-US" dirty="0" err="1">
                          <a:latin typeface="Arvo" panose="020B0604020202020204" charset="0"/>
                        </a:rPr>
                        <a:t>permintaan</a:t>
                      </a:r>
                      <a:r>
                        <a:rPr lang="en-US" dirty="0">
                          <a:latin typeface="Arvo" panose="020B0604020202020204" charset="0"/>
                        </a:rPr>
                        <a:t> proposal </a:t>
                      </a:r>
                      <a:r>
                        <a:rPr lang="en-US" dirty="0" err="1">
                          <a:latin typeface="Arvo" panose="020B0604020202020204" charset="0"/>
                        </a:rPr>
                        <a:t>atau</a:t>
                      </a:r>
                      <a:r>
                        <a:rPr lang="en-US" dirty="0">
                          <a:latin typeface="Arvo" panose="020B0604020202020204" charset="0"/>
                        </a:rPr>
                        <a:t>  quotes, </a:t>
                      </a:r>
                      <a:r>
                        <a:rPr lang="en-US" dirty="0" err="1">
                          <a:latin typeface="Arvo" panose="020B0604020202020204" charset="0"/>
                        </a:rPr>
                        <a:t>seleksi</a:t>
                      </a:r>
                      <a:r>
                        <a:rPr lang="en-US" dirty="0">
                          <a:latin typeface="Arvo" panose="020B0604020202020204" charset="0"/>
                        </a:rPr>
                        <a:t> </a:t>
                      </a:r>
                      <a:r>
                        <a:rPr lang="en-US" dirty="0" err="1">
                          <a:latin typeface="Arvo" panose="020B0604020202020204" charset="0"/>
                        </a:rPr>
                        <a:t>sumber</a:t>
                      </a:r>
                      <a:r>
                        <a:rPr lang="en-US" dirty="0">
                          <a:latin typeface="Arvo" panose="020B0604020202020204" charset="0"/>
                        </a:rPr>
                        <a:t>, supplier evaluation matrices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06407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779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83B629C4-E7CE-40EC-85F7-2966A0F63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031" y="85060"/>
            <a:ext cx="8095500" cy="1014352"/>
          </a:xfrm>
        </p:spPr>
        <p:txBody>
          <a:bodyPr/>
          <a:lstStyle/>
          <a:p>
            <a:r>
              <a:rPr lang="en-US" dirty="0"/>
              <a:t>Sembilan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Proyek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992914C-EA38-4608-930E-C1182CF0ACDA}"/>
              </a:ext>
            </a:extLst>
          </p:cNvPr>
          <p:cNvSpPr/>
          <p:nvPr/>
        </p:nvSpPr>
        <p:spPr>
          <a:xfrm>
            <a:off x="309031" y="1151186"/>
            <a:ext cx="80955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latin typeface="Arvo" panose="020B0604020202020204" charset="0"/>
              </a:rPr>
              <a:t>Bidang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pengetahuan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adalah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kompetensi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utama</a:t>
            </a:r>
            <a:r>
              <a:rPr lang="en-US" sz="1600" dirty="0">
                <a:latin typeface="Arvo" panose="020B0604020202020204" charset="0"/>
              </a:rPr>
              <a:t> yang </a:t>
            </a:r>
            <a:r>
              <a:rPr lang="en-US" sz="1600" dirty="0" err="1">
                <a:latin typeface="Arvo" panose="020B0604020202020204" charset="0"/>
              </a:rPr>
              <a:t>harus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dikembangkan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Manajer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Proyek</a:t>
            </a:r>
            <a:r>
              <a:rPr lang="en-US" sz="1600" dirty="0">
                <a:latin typeface="Arvo" panose="020B0604020202020204" charset="0"/>
              </a:rPr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B70B59D-1427-4B76-9AE5-9639F33E224C}"/>
              </a:ext>
            </a:extLst>
          </p:cNvPr>
          <p:cNvSpPr/>
          <p:nvPr/>
        </p:nvSpPr>
        <p:spPr>
          <a:xfrm>
            <a:off x="837404" y="1848746"/>
            <a:ext cx="75353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600" dirty="0" err="1">
                <a:latin typeface="Arvo" panose="020B0604020202020204" charset="0"/>
              </a:rPr>
              <a:t>Empat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bidang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pengetahuan</a:t>
            </a:r>
            <a:r>
              <a:rPr lang="en-US" sz="1600" dirty="0">
                <a:latin typeface="Arvo" panose="020B0604020202020204" charset="0"/>
              </a:rPr>
              <a:t> inti </a:t>
            </a:r>
            <a:r>
              <a:rPr lang="en-US" sz="1600" dirty="0" err="1">
                <a:latin typeface="Arvo" panose="020B0604020202020204" charset="0"/>
              </a:rPr>
              <a:t>mengarah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kepada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tujuan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proyek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spesifik</a:t>
            </a:r>
            <a:r>
              <a:rPr lang="en-US" sz="1600" dirty="0">
                <a:latin typeface="Arvo" panose="020B0604020202020204" charset="0"/>
              </a:rPr>
              <a:t> (</a:t>
            </a:r>
            <a:r>
              <a:rPr lang="en-US" sz="1600" dirty="0" err="1">
                <a:latin typeface="Arvo" panose="020B0604020202020204" charset="0"/>
              </a:rPr>
              <a:t>lingkup</a:t>
            </a:r>
            <a:r>
              <a:rPr lang="en-US" sz="1600" dirty="0">
                <a:latin typeface="Arvo" panose="020B0604020202020204" charset="0"/>
              </a:rPr>
              <a:t>, </a:t>
            </a:r>
            <a:r>
              <a:rPr lang="en-US" sz="1600" dirty="0" err="1">
                <a:latin typeface="Arvo" panose="020B0604020202020204" charset="0"/>
              </a:rPr>
              <a:t>waktu</a:t>
            </a:r>
            <a:r>
              <a:rPr lang="en-US" sz="1600" dirty="0">
                <a:latin typeface="Arvo" panose="020B0604020202020204" charset="0"/>
              </a:rPr>
              <a:t>, </a:t>
            </a:r>
            <a:r>
              <a:rPr lang="en-US" sz="1600" dirty="0" err="1">
                <a:latin typeface="Arvo" panose="020B0604020202020204" charset="0"/>
              </a:rPr>
              <a:t>biaya</a:t>
            </a:r>
            <a:r>
              <a:rPr lang="en-US" sz="1600" dirty="0">
                <a:latin typeface="Arvo" panose="020B0604020202020204" charset="0"/>
              </a:rPr>
              <a:t>, dan </a:t>
            </a:r>
            <a:r>
              <a:rPr lang="en-US" sz="1600" dirty="0" err="1">
                <a:latin typeface="Arvo" panose="020B0604020202020204" charset="0"/>
              </a:rPr>
              <a:t>mutu</a:t>
            </a:r>
            <a:r>
              <a:rPr lang="en-US" sz="1600" dirty="0">
                <a:latin typeface="Arvo" panose="020B0604020202020204" charset="0"/>
              </a:rPr>
              <a:t>).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672C29D-992D-4EB2-90B9-B95EA678F6D2}"/>
              </a:ext>
            </a:extLst>
          </p:cNvPr>
          <p:cNvSpPr/>
          <p:nvPr/>
        </p:nvSpPr>
        <p:spPr>
          <a:xfrm>
            <a:off x="837403" y="2546306"/>
            <a:ext cx="75353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600" dirty="0" err="1">
                <a:latin typeface="Arvo" panose="020B0604020202020204" charset="0"/>
              </a:rPr>
              <a:t>Empat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bidang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pengetahuan</a:t>
            </a:r>
            <a:r>
              <a:rPr lang="en-US" sz="1600" dirty="0">
                <a:latin typeface="Arvo" panose="020B0604020202020204" charset="0"/>
              </a:rPr>
              <a:t> yang </a:t>
            </a:r>
            <a:r>
              <a:rPr lang="en-US" sz="1600" dirty="0" err="1">
                <a:latin typeface="Arvo" panose="020B0604020202020204" charset="0"/>
              </a:rPr>
              <a:t>merupakan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alat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pencapaian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tujuan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proyek</a:t>
            </a:r>
            <a:r>
              <a:rPr lang="en-US" sz="1600" dirty="0">
                <a:latin typeface="Arvo" panose="020B0604020202020204" charset="0"/>
              </a:rPr>
              <a:t> (SDM, </a:t>
            </a:r>
            <a:r>
              <a:rPr lang="en-US" sz="1600" dirty="0" err="1">
                <a:latin typeface="Arvo" panose="020B0604020202020204" charset="0"/>
              </a:rPr>
              <a:t>komunikasi</a:t>
            </a:r>
            <a:r>
              <a:rPr lang="en-US" sz="1600" dirty="0">
                <a:latin typeface="Arvo" panose="020B0604020202020204" charset="0"/>
              </a:rPr>
              <a:t>, </a:t>
            </a:r>
            <a:r>
              <a:rPr lang="en-US" sz="1600" dirty="0" err="1">
                <a:latin typeface="Arvo" panose="020B0604020202020204" charset="0"/>
              </a:rPr>
              <a:t>resiko</a:t>
            </a:r>
            <a:r>
              <a:rPr lang="en-US" sz="1600" dirty="0">
                <a:latin typeface="Arvo" panose="020B0604020202020204" charset="0"/>
              </a:rPr>
              <a:t>, dan </a:t>
            </a:r>
            <a:r>
              <a:rPr lang="en-US" sz="1600" dirty="0" err="1">
                <a:latin typeface="Arvo" panose="020B0604020202020204" charset="0"/>
              </a:rPr>
              <a:t>manajemen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pengadaan</a:t>
            </a:r>
            <a:r>
              <a:rPr lang="en-US" sz="1600" dirty="0">
                <a:latin typeface="Arvo" panose="020B0604020202020204" charset="0"/>
              </a:rPr>
              <a:t>).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645CBDC-3F96-456D-B142-1F0BCFDFC9B7}"/>
              </a:ext>
            </a:extLst>
          </p:cNvPr>
          <p:cNvSpPr/>
          <p:nvPr/>
        </p:nvSpPr>
        <p:spPr>
          <a:xfrm>
            <a:off x="837403" y="3243866"/>
            <a:ext cx="75671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600" dirty="0">
                <a:latin typeface="Arvo" panose="020B0604020202020204" charset="0"/>
              </a:rPr>
              <a:t>Satu </a:t>
            </a:r>
            <a:r>
              <a:rPr lang="en-US" sz="1600" dirty="0" err="1">
                <a:latin typeface="Arvo" panose="020B0604020202020204" charset="0"/>
              </a:rPr>
              <a:t>bidang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pengetahuan</a:t>
            </a:r>
            <a:r>
              <a:rPr lang="en-US" sz="1600" dirty="0">
                <a:latin typeface="Arvo" panose="020B0604020202020204" charset="0"/>
              </a:rPr>
              <a:t> (</a:t>
            </a:r>
            <a:r>
              <a:rPr lang="en-US" sz="1600" dirty="0" err="1">
                <a:latin typeface="Arvo" panose="020B0604020202020204" charset="0"/>
              </a:rPr>
              <a:t>manajemen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integrasi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proyek</a:t>
            </a:r>
            <a:r>
              <a:rPr lang="en-US" sz="1600" dirty="0">
                <a:latin typeface="Arvo" panose="020B0604020202020204" charset="0"/>
              </a:rPr>
              <a:t>) </a:t>
            </a:r>
            <a:r>
              <a:rPr lang="en-US" sz="1600" dirty="0" err="1">
                <a:latin typeface="Arvo" panose="020B0604020202020204" charset="0"/>
              </a:rPr>
              <a:t>mempengaruhi</a:t>
            </a:r>
            <a:r>
              <a:rPr lang="en-US" sz="1600" dirty="0">
                <a:latin typeface="Arvo" panose="020B0604020202020204" charset="0"/>
              </a:rPr>
              <a:t> dan </a:t>
            </a:r>
            <a:r>
              <a:rPr lang="en-US" sz="1600" dirty="0" err="1">
                <a:latin typeface="Arvo" panose="020B0604020202020204" charset="0"/>
              </a:rPr>
              <a:t>dipengaruhi</a:t>
            </a:r>
            <a:r>
              <a:rPr lang="en-US" sz="1600" dirty="0">
                <a:latin typeface="Arvo" panose="020B0604020202020204" charset="0"/>
              </a:rPr>
              <a:t> oleh </a:t>
            </a:r>
            <a:r>
              <a:rPr lang="en-US" sz="1600" dirty="0" err="1">
                <a:latin typeface="Arvo" panose="020B0604020202020204" charset="0"/>
              </a:rPr>
              <a:t>semua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bidang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pengetahuan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lainnya</a:t>
            </a:r>
            <a:endParaRPr lang="en-US" sz="1600" dirty="0">
              <a:latin typeface="Arvo" panose="020B060402020202020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25AB603-1A7C-4F33-A3C9-CE0D3B33884A}"/>
              </a:ext>
            </a:extLst>
          </p:cNvPr>
          <p:cNvSpPr/>
          <p:nvPr/>
        </p:nvSpPr>
        <p:spPr>
          <a:xfrm>
            <a:off x="3472361" y="4406150"/>
            <a:ext cx="440636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Arvo" panose="020B0604020202020204" charset="0"/>
              </a:rPr>
              <a:t>Semua</a:t>
            </a:r>
            <a:r>
              <a:rPr lang="en-US" b="1" dirty="0">
                <a:latin typeface="Arvo" panose="020B0604020202020204" charset="0"/>
              </a:rPr>
              <a:t> area </a:t>
            </a:r>
            <a:r>
              <a:rPr lang="en-US" b="1" dirty="0" err="1">
                <a:latin typeface="Arvo" panose="020B0604020202020204" charset="0"/>
              </a:rPr>
              <a:t>pengetahuan</a:t>
            </a:r>
            <a:r>
              <a:rPr lang="en-US" b="1" dirty="0">
                <a:latin typeface="Arvo" panose="020B0604020202020204" charset="0"/>
              </a:rPr>
              <a:t> </a:t>
            </a:r>
            <a:r>
              <a:rPr lang="en-US" b="1" dirty="0" err="1">
                <a:latin typeface="Arvo" panose="020B0604020202020204" charset="0"/>
              </a:rPr>
              <a:t>tsb</a:t>
            </a:r>
            <a:r>
              <a:rPr lang="en-US" b="1" dirty="0">
                <a:latin typeface="Arvo" panose="020B0604020202020204" charset="0"/>
              </a:rPr>
              <a:t> </a:t>
            </a:r>
            <a:r>
              <a:rPr lang="en-US" b="1" dirty="0" err="1">
                <a:latin typeface="Arvo" panose="020B0604020202020204" charset="0"/>
              </a:rPr>
              <a:t>penting</a:t>
            </a:r>
            <a:r>
              <a:rPr lang="en-US" b="1" dirty="0">
                <a:latin typeface="Arvo" panose="020B060402020202020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20693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20676F-A4E9-496C-8B0F-4BB3C60FC0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73" y="468450"/>
            <a:ext cx="8095500" cy="577800"/>
          </a:xfrm>
        </p:spPr>
        <p:txBody>
          <a:bodyPr/>
          <a:lstStyle/>
          <a:p>
            <a:r>
              <a:rPr lang="en-US" dirty="0"/>
              <a:t>Project Management Tools and </a:t>
            </a:r>
            <a:br>
              <a:rPr lang="en-US" dirty="0"/>
            </a:br>
            <a:r>
              <a:rPr lang="en-US" dirty="0"/>
              <a:t>Techniques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FCCBC350-4DEF-48B2-90EA-C4B2507A2B64}"/>
              </a:ext>
            </a:extLst>
          </p:cNvPr>
          <p:cNvSpPr/>
          <p:nvPr/>
        </p:nvSpPr>
        <p:spPr>
          <a:xfrm>
            <a:off x="518427" y="1237108"/>
            <a:ext cx="79344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Arvo" panose="020B0604020202020204" charset="0"/>
              </a:rPr>
              <a:t>Project management tools and techniques assist project managers and their teams in various aspects of project management.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2679C17-F0A5-4C58-9094-159E48EF0C11}"/>
              </a:ext>
            </a:extLst>
          </p:cNvPr>
          <p:cNvSpPr/>
          <p:nvPr/>
        </p:nvSpPr>
        <p:spPr>
          <a:xfrm>
            <a:off x="518427" y="1963837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1600" dirty="0">
                <a:latin typeface="Arvo" panose="020B0604020202020204" charset="0"/>
              </a:rPr>
              <a:t>Specific tools and techniques include: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A85BEAE-ACD3-484E-8D07-2E7037B2C2CC}"/>
              </a:ext>
            </a:extLst>
          </p:cNvPr>
          <p:cNvSpPr/>
          <p:nvPr/>
        </p:nvSpPr>
        <p:spPr>
          <a:xfrm>
            <a:off x="923748" y="2302391"/>
            <a:ext cx="71238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vo" panose="020B0604020202020204" charset="0"/>
              </a:rPr>
              <a:t>Project charters, scope statements, and WBS (</a:t>
            </a:r>
            <a:r>
              <a:rPr lang="en-US" sz="1600" b="1" dirty="0">
                <a:latin typeface="Arvo" panose="020B0604020202020204" charset="0"/>
              </a:rPr>
              <a:t>scope</a:t>
            </a:r>
            <a:r>
              <a:rPr lang="en-US" sz="1600" dirty="0">
                <a:latin typeface="Arvo" panose="020B0604020202020204" charset="0"/>
              </a:rPr>
              <a:t>).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vo" panose="020B0604020202020204" charset="0"/>
              </a:rPr>
              <a:t>Gantt charts, network diagrams, critical path analyses, critical chain scheduling (</a:t>
            </a:r>
            <a:r>
              <a:rPr lang="en-US" sz="1600" b="1" dirty="0">
                <a:latin typeface="Arvo" panose="020B0604020202020204" charset="0"/>
              </a:rPr>
              <a:t>time</a:t>
            </a:r>
            <a:r>
              <a:rPr lang="en-US" sz="1600" dirty="0">
                <a:latin typeface="Arvo" panose="020B0604020202020204" charset="0"/>
              </a:rPr>
              <a:t>).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vo" panose="020B0604020202020204" charset="0"/>
              </a:rPr>
              <a:t>Cost estimates and earned value management (</a:t>
            </a:r>
            <a:r>
              <a:rPr lang="en-US" sz="1600" b="1" dirty="0">
                <a:latin typeface="Arvo" panose="020B0604020202020204" charset="0"/>
              </a:rPr>
              <a:t>cost</a:t>
            </a:r>
            <a:r>
              <a:rPr lang="en-US" sz="1600" dirty="0">
                <a:latin typeface="Arvo" panose="020B0604020202020204" charset="0"/>
              </a:rPr>
              <a:t>).</a:t>
            </a:r>
          </a:p>
        </p:txBody>
      </p:sp>
      <p:grpSp>
        <p:nvGrpSpPr>
          <p:cNvPr id="6" name="Google Shape;5681;p33">
            <a:extLst>
              <a:ext uri="{FF2B5EF4-FFF2-40B4-BE49-F238E27FC236}">
                <a16:creationId xmlns:a16="http://schemas.microsoft.com/office/drawing/2014/main" xmlns="" id="{6E48FED5-2361-4263-87F7-11B73BAF17F1}"/>
              </a:ext>
            </a:extLst>
          </p:cNvPr>
          <p:cNvGrpSpPr/>
          <p:nvPr/>
        </p:nvGrpSpPr>
        <p:grpSpPr>
          <a:xfrm>
            <a:off x="7577908" y="4082906"/>
            <a:ext cx="1406601" cy="925293"/>
            <a:chOff x="-47527350" y="2747625"/>
            <a:chExt cx="300100" cy="228425"/>
          </a:xfrm>
          <a:solidFill>
            <a:srgbClr val="0070C0"/>
          </a:solidFill>
        </p:grpSpPr>
        <p:sp>
          <p:nvSpPr>
            <p:cNvPr id="7" name="Google Shape;5682;p33">
              <a:extLst>
                <a:ext uri="{FF2B5EF4-FFF2-40B4-BE49-F238E27FC236}">
                  <a16:creationId xmlns:a16="http://schemas.microsoft.com/office/drawing/2014/main" xmlns="" id="{5DBBDE56-7D37-4855-89C6-4289878EC7D4}"/>
                </a:ext>
              </a:extLst>
            </p:cNvPr>
            <p:cNvSpPr/>
            <p:nvPr/>
          </p:nvSpPr>
          <p:spPr>
            <a:xfrm>
              <a:off x="-47475350" y="2782275"/>
              <a:ext cx="124450" cy="124475"/>
            </a:xfrm>
            <a:custGeom>
              <a:avLst/>
              <a:gdLst/>
              <a:ahLst/>
              <a:cxnLst/>
              <a:rect l="l" t="t" r="r" b="b"/>
              <a:pathLst>
                <a:path w="4978" h="4979" extrusionOk="0">
                  <a:moveTo>
                    <a:pt x="2804" y="2080"/>
                  </a:moveTo>
                  <a:cubicBezTo>
                    <a:pt x="2678" y="2395"/>
                    <a:pt x="2457" y="2647"/>
                    <a:pt x="2174" y="2710"/>
                  </a:cubicBezTo>
                  <a:lnTo>
                    <a:pt x="2174" y="2080"/>
                  </a:lnTo>
                  <a:close/>
                  <a:moveTo>
                    <a:pt x="1827" y="725"/>
                  </a:moveTo>
                  <a:cubicBezTo>
                    <a:pt x="2300" y="725"/>
                    <a:pt x="2678" y="977"/>
                    <a:pt x="2804" y="1418"/>
                  </a:cubicBezTo>
                  <a:lnTo>
                    <a:pt x="1827" y="1418"/>
                  </a:lnTo>
                  <a:cubicBezTo>
                    <a:pt x="1607" y="1418"/>
                    <a:pt x="1481" y="1576"/>
                    <a:pt x="1481" y="1765"/>
                  </a:cubicBezTo>
                  <a:lnTo>
                    <a:pt x="1481" y="2773"/>
                  </a:lnTo>
                  <a:cubicBezTo>
                    <a:pt x="1071" y="2615"/>
                    <a:pt x="756" y="2206"/>
                    <a:pt x="756" y="1765"/>
                  </a:cubicBezTo>
                  <a:cubicBezTo>
                    <a:pt x="756" y="1197"/>
                    <a:pt x="1229" y="725"/>
                    <a:pt x="1827" y="725"/>
                  </a:cubicBezTo>
                  <a:close/>
                  <a:moveTo>
                    <a:pt x="4253" y="2080"/>
                  </a:moveTo>
                  <a:lnTo>
                    <a:pt x="4253" y="4222"/>
                  </a:lnTo>
                  <a:lnTo>
                    <a:pt x="2142" y="4222"/>
                  </a:lnTo>
                  <a:lnTo>
                    <a:pt x="2142" y="3466"/>
                  </a:lnTo>
                  <a:cubicBezTo>
                    <a:pt x="2804" y="3308"/>
                    <a:pt x="3371" y="2804"/>
                    <a:pt x="3529" y="2080"/>
                  </a:cubicBezTo>
                  <a:close/>
                  <a:moveTo>
                    <a:pt x="1764" y="0"/>
                  </a:moveTo>
                  <a:cubicBezTo>
                    <a:pt x="788" y="0"/>
                    <a:pt x="0" y="788"/>
                    <a:pt x="0" y="1765"/>
                  </a:cubicBezTo>
                  <a:cubicBezTo>
                    <a:pt x="0" y="2647"/>
                    <a:pt x="599" y="3340"/>
                    <a:pt x="1418" y="3497"/>
                  </a:cubicBezTo>
                  <a:lnTo>
                    <a:pt x="1418" y="4600"/>
                  </a:lnTo>
                  <a:cubicBezTo>
                    <a:pt x="1418" y="4821"/>
                    <a:pt x="1575" y="4978"/>
                    <a:pt x="1764" y="4978"/>
                  </a:cubicBezTo>
                  <a:lnTo>
                    <a:pt x="4568" y="4978"/>
                  </a:lnTo>
                  <a:cubicBezTo>
                    <a:pt x="4757" y="4978"/>
                    <a:pt x="4915" y="4821"/>
                    <a:pt x="4915" y="4600"/>
                  </a:cubicBezTo>
                  <a:lnTo>
                    <a:pt x="4915" y="1828"/>
                  </a:lnTo>
                  <a:cubicBezTo>
                    <a:pt x="4978" y="1576"/>
                    <a:pt x="4820" y="1418"/>
                    <a:pt x="4600" y="1418"/>
                  </a:cubicBezTo>
                  <a:lnTo>
                    <a:pt x="3497" y="1418"/>
                  </a:lnTo>
                  <a:cubicBezTo>
                    <a:pt x="3340" y="630"/>
                    <a:pt x="2646" y="0"/>
                    <a:pt x="176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5683;p33">
              <a:extLst>
                <a:ext uri="{FF2B5EF4-FFF2-40B4-BE49-F238E27FC236}">
                  <a16:creationId xmlns:a16="http://schemas.microsoft.com/office/drawing/2014/main" xmlns="" id="{6D1B1167-A66F-4A29-A48C-DF7072A52427}"/>
                </a:ext>
              </a:extLst>
            </p:cNvPr>
            <p:cNvSpPr/>
            <p:nvPr/>
          </p:nvSpPr>
          <p:spPr>
            <a:xfrm>
              <a:off x="-47333600" y="2782275"/>
              <a:ext cx="53600" cy="18125"/>
            </a:xfrm>
            <a:custGeom>
              <a:avLst/>
              <a:gdLst/>
              <a:ahLst/>
              <a:cxnLst/>
              <a:rect l="l" t="t" r="r" b="b"/>
              <a:pathLst>
                <a:path w="2144" h="725" extrusionOk="0">
                  <a:moveTo>
                    <a:pt x="347" y="0"/>
                  </a:moveTo>
                  <a:cubicBezTo>
                    <a:pt x="158" y="0"/>
                    <a:pt x="1" y="158"/>
                    <a:pt x="1" y="347"/>
                  </a:cubicBezTo>
                  <a:cubicBezTo>
                    <a:pt x="1" y="567"/>
                    <a:pt x="158" y="725"/>
                    <a:pt x="347" y="725"/>
                  </a:cubicBezTo>
                  <a:lnTo>
                    <a:pt x="1797" y="725"/>
                  </a:lnTo>
                  <a:cubicBezTo>
                    <a:pt x="1986" y="725"/>
                    <a:pt x="2143" y="567"/>
                    <a:pt x="2143" y="347"/>
                  </a:cubicBezTo>
                  <a:cubicBezTo>
                    <a:pt x="2143" y="158"/>
                    <a:pt x="1986" y="0"/>
                    <a:pt x="17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5684;p33">
              <a:extLst>
                <a:ext uri="{FF2B5EF4-FFF2-40B4-BE49-F238E27FC236}">
                  <a16:creationId xmlns:a16="http://schemas.microsoft.com/office/drawing/2014/main" xmlns="" id="{CE4108C8-85DE-403E-9B95-845F0560A14A}"/>
                </a:ext>
              </a:extLst>
            </p:cNvPr>
            <p:cNvSpPr/>
            <p:nvPr/>
          </p:nvSpPr>
          <p:spPr>
            <a:xfrm>
              <a:off x="-47333600" y="2817725"/>
              <a:ext cx="53600" cy="18125"/>
            </a:xfrm>
            <a:custGeom>
              <a:avLst/>
              <a:gdLst/>
              <a:ahLst/>
              <a:cxnLst/>
              <a:rect l="l" t="t" r="r" b="b"/>
              <a:pathLst>
                <a:path w="2144" h="725" extrusionOk="0">
                  <a:moveTo>
                    <a:pt x="347" y="0"/>
                  </a:moveTo>
                  <a:cubicBezTo>
                    <a:pt x="158" y="0"/>
                    <a:pt x="1" y="158"/>
                    <a:pt x="1" y="347"/>
                  </a:cubicBezTo>
                  <a:cubicBezTo>
                    <a:pt x="1" y="567"/>
                    <a:pt x="158" y="725"/>
                    <a:pt x="347" y="725"/>
                  </a:cubicBezTo>
                  <a:lnTo>
                    <a:pt x="1797" y="725"/>
                  </a:lnTo>
                  <a:cubicBezTo>
                    <a:pt x="1986" y="725"/>
                    <a:pt x="2143" y="567"/>
                    <a:pt x="2143" y="347"/>
                  </a:cubicBezTo>
                  <a:cubicBezTo>
                    <a:pt x="2143" y="158"/>
                    <a:pt x="1986" y="0"/>
                    <a:pt x="17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5685;p33">
              <a:extLst>
                <a:ext uri="{FF2B5EF4-FFF2-40B4-BE49-F238E27FC236}">
                  <a16:creationId xmlns:a16="http://schemas.microsoft.com/office/drawing/2014/main" xmlns="" id="{B89AF419-B0E6-44C5-BCE8-8B3383FACE9B}"/>
                </a:ext>
              </a:extLst>
            </p:cNvPr>
            <p:cNvSpPr/>
            <p:nvPr/>
          </p:nvSpPr>
          <p:spPr>
            <a:xfrm>
              <a:off x="-47333600" y="2852375"/>
              <a:ext cx="53600" cy="17350"/>
            </a:xfrm>
            <a:custGeom>
              <a:avLst/>
              <a:gdLst/>
              <a:ahLst/>
              <a:cxnLst/>
              <a:rect l="l" t="t" r="r" b="b"/>
              <a:pathLst>
                <a:path w="2144" h="694" extrusionOk="0">
                  <a:moveTo>
                    <a:pt x="347" y="0"/>
                  </a:moveTo>
                  <a:cubicBezTo>
                    <a:pt x="158" y="0"/>
                    <a:pt x="1" y="158"/>
                    <a:pt x="1" y="347"/>
                  </a:cubicBezTo>
                  <a:cubicBezTo>
                    <a:pt x="1" y="536"/>
                    <a:pt x="158" y="693"/>
                    <a:pt x="347" y="693"/>
                  </a:cubicBezTo>
                  <a:lnTo>
                    <a:pt x="1797" y="693"/>
                  </a:lnTo>
                  <a:cubicBezTo>
                    <a:pt x="1986" y="693"/>
                    <a:pt x="2143" y="536"/>
                    <a:pt x="2143" y="347"/>
                  </a:cubicBezTo>
                  <a:cubicBezTo>
                    <a:pt x="2143" y="158"/>
                    <a:pt x="1986" y="0"/>
                    <a:pt x="17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5686;p33">
              <a:extLst>
                <a:ext uri="{FF2B5EF4-FFF2-40B4-BE49-F238E27FC236}">
                  <a16:creationId xmlns:a16="http://schemas.microsoft.com/office/drawing/2014/main" xmlns="" id="{08F83E11-A199-4C12-8A35-AFA764C0B74C}"/>
                </a:ext>
              </a:extLst>
            </p:cNvPr>
            <p:cNvSpPr/>
            <p:nvPr/>
          </p:nvSpPr>
          <p:spPr>
            <a:xfrm>
              <a:off x="-47333600" y="2887800"/>
              <a:ext cx="53600" cy="17375"/>
            </a:xfrm>
            <a:custGeom>
              <a:avLst/>
              <a:gdLst/>
              <a:ahLst/>
              <a:cxnLst/>
              <a:rect l="l" t="t" r="r" b="b"/>
              <a:pathLst>
                <a:path w="2144" h="695" extrusionOk="0">
                  <a:moveTo>
                    <a:pt x="347" y="1"/>
                  </a:moveTo>
                  <a:cubicBezTo>
                    <a:pt x="158" y="1"/>
                    <a:pt x="1" y="158"/>
                    <a:pt x="1" y="347"/>
                  </a:cubicBezTo>
                  <a:cubicBezTo>
                    <a:pt x="1" y="537"/>
                    <a:pt x="158" y="694"/>
                    <a:pt x="347" y="694"/>
                  </a:cubicBezTo>
                  <a:lnTo>
                    <a:pt x="1797" y="694"/>
                  </a:lnTo>
                  <a:cubicBezTo>
                    <a:pt x="1986" y="694"/>
                    <a:pt x="2143" y="537"/>
                    <a:pt x="2143" y="347"/>
                  </a:cubicBezTo>
                  <a:cubicBezTo>
                    <a:pt x="2143" y="158"/>
                    <a:pt x="1986" y="1"/>
                    <a:pt x="179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5687;p33">
              <a:extLst>
                <a:ext uri="{FF2B5EF4-FFF2-40B4-BE49-F238E27FC236}">
                  <a16:creationId xmlns:a16="http://schemas.microsoft.com/office/drawing/2014/main" xmlns="" id="{A604031E-94B1-44DE-99AB-6A0D7501247C}"/>
                </a:ext>
              </a:extLst>
            </p:cNvPr>
            <p:cNvSpPr/>
            <p:nvPr/>
          </p:nvSpPr>
          <p:spPr>
            <a:xfrm>
              <a:off x="-47527350" y="2747625"/>
              <a:ext cx="300100" cy="228425"/>
            </a:xfrm>
            <a:custGeom>
              <a:avLst/>
              <a:gdLst/>
              <a:ahLst/>
              <a:cxnLst/>
              <a:rect l="l" t="t" r="r" b="b"/>
              <a:pathLst>
                <a:path w="12004" h="9137" extrusionOk="0">
                  <a:moveTo>
                    <a:pt x="10586" y="693"/>
                  </a:moveTo>
                  <a:lnTo>
                    <a:pt x="10586" y="7026"/>
                  </a:lnTo>
                  <a:lnTo>
                    <a:pt x="1418" y="7026"/>
                  </a:lnTo>
                  <a:lnTo>
                    <a:pt x="1418" y="693"/>
                  </a:lnTo>
                  <a:close/>
                  <a:moveTo>
                    <a:pt x="11311" y="7687"/>
                  </a:moveTo>
                  <a:lnTo>
                    <a:pt x="11311" y="8412"/>
                  </a:lnTo>
                  <a:lnTo>
                    <a:pt x="725" y="8412"/>
                  </a:lnTo>
                  <a:lnTo>
                    <a:pt x="725" y="7687"/>
                  </a:lnTo>
                  <a:close/>
                  <a:moveTo>
                    <a:pt x="1072" y="0"/>
                  </a:moveTo>
                  <a:cubicBezTo>
                    <a:pt x="883" y="0"/>
                    <a:pt x="725" y="158"/>
                    <a:pt x="725" y="378"/>
                  </a:cubicBezTo>
                  <a:lnTo>
                    <a:pt x="725" y="7026"/>
                  </a:lnTo>
                  <a:lnTo>
                    <a:pt x="347" y="7026"/>
                  </a:lnTo>
                  <a:cubicBezTo>
                    <a:pt x="158" y="7026"/>
                    <a:pt x="1" y="7183"/>
                    <a:pt x="1" y="7372"/>
                  </a:cubicBezTo>
                  <a:lnTo>
                    <a:pt x="1" y="8790"/>
                  </a:lnTo>
                  <a:cubicBezTo>
                    <a:pt x="1" y="8979"/>
                    <a:pt x="158" y="9136"/>
                    <a:pt x="347" y="9136"/>
                  </a:cubicBezTo>
                  <a:lnTo>
                    <a:pt x="11658" y="9136"/>
                  </a:lnTo>
                  <a:cubicBezTo>
                    <a:pt x="11847" y="9136"/>
                    <a:pt x="12004" y="8979"/>
                    <a:pt x="12004" y="8790"/>
                  </a:cubicBezTo>
                  <a:lnTo>
                    <a:pt x="12004" y="7372"/>
                  </a:lnTo>
                  <a:cubicBezTo>
                    <a:pt x="12004" y="7183"/>
                    <a:pt x="11847" y="7026"/>
                    <a:pt x="11658" y="7026"/>
                  </a:cubicBezTo>
                  <a:lnTo>
                    <a:pt x="11311" y="7026"/>
                  </a:lnTo>
                  <a:lnTo>
                    <a:pt x="11311" y="378"/>
                  </a:lnTo>
                  <a:cubicBezTo>
                    <a:pt x="11311" y="158"/>
                    <a:pt x="11153" y="0"/>
                    <a:pt x="1096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62641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17"/>
          <p:cNvSpPr txBox="1">
            <a:spLocks noGrp="1"/>
          </p:cNvSpPr>
          <p:nvPr>
            <p:ph type="ctrTitle"/>
          </p:nvPr>
        </p:nvSpPr>
        <p:spPr>
          <a:xfrm flipH="1">
            <a:off x="682692" y="341251"/>
            <a:ext cx="80955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Project Success Factor</a:t>
            </a:r>
            <a:endParaRPr dirty="0"/>
          </a:p>
        </p:txBody>
      </p:sp>
      <p:grpSp>
        <p:nvGrpSpPr>
          <p:cNvPr id="446" name="Google Shape;446;p17"/>
          <p:cNvGrpSpPr/>
          <p:nvPr/>
        </p:nvGrpSpPr>
        <p:grpSpPr>
          <a:xfrm>
            <a:off x="7917260" y="220600"/>
            <a:ext cx="980695" cy="982361"/>
            <a:chOff x="917250" y="2165250"/>
            <a:chExt cx="980695" cy="982361"/>
          </a:xfrm>
        </p:grpSpPr>
        <p:sp>
          <p:nvSpPr>
            <p:cNvPr id="447" name="Google Shape;447;p17"/>
            <p:cNvSpPr/>
            <p:nvPr/>
          </p:nvSpPr>
          <p:spPr>
            <a:xfrm>
              <a:off x="917250" y="2165250"/>
              <a:ext cx="980695" cy="982361"/>
            </a:xfrm>
            <a:custGeom>
              <a:avLst/>
              <a:gdLst/>
              <a:ahLst/>
              <a:cxnLst/>
              <a:rect l="l" t="t" r="r" b="b"/>
              <a:pathLst>
                <a:path w="14713" h="14738" extrusionOk="0">
                  <a:moveTo>
                    <a:pt x="7419" y="1"/>
                  </a:moveTo>
                  <a:cubicBezTo>
                    <a:pt x="3334" y="1"/>
                    <a:pt x="0" y="3359"/>
                    <a:pt x="0" y="7420"/>
                  </a:cubicBezTo>
                  <a:cubicBezTo>
                    <a:pt x="0" y="11505"/>
                    <a:pt x="3334" y="14738"/>
                    <a:pt x="7419" y="14738"/>
                  </a:cubicBezTo>
                  <a:cubicBezTo>
                    <a:pt x="11479" y="14738"/>
                    <a:pt x="14712" y="11505"/>
                    <a:pt x="14712" y="7420"/>
                  </a:cubicBezTo>
                  <a:cubicBezTo>
                    <a:pt x="14712" y="3359"/>
                    <a:pt x="11479" y="1"/>
                    <a:pt x="7419" y="1"/>
                  </a:cubicBezTo>
                  <a:close/>
                </a:path>
              </a:pathLst>
            </a:custGeom>
            <a:solidFill>
              <a:srgbClr val="F5413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17"/>
            <p:cNvSpPr/>
            <p:nvPr/>
          </p:nvSpPr>
          <p:spPr>
            <a:xfrm>
              <a:off x="1037015" y="2285225"/>
              <a:ext cx="741167" cy="742427"/>
            </a:xfrm>
            <a:custGeom>
              <a:avLst/>
              <a:gdLst/>
              <a:ahLst/>
              <a:cxnLst/>
              <a:rect l="l" t="t" r="r" b="b"/>
              <a:pathLst>
                <a:path w="14713" h="14738" extrusionOk="0">
                  <a:moveTo>
                    <a:pt x="7419" y="1"/>
                  </a:moveTo>
                  <a:cubicBezTo>
                    <a:pt x="3334" y="1"/>
                    <a:pt x="0" y="3359"/>
                    <a:pt x="0" y="7420"/>
                  </a:cubicBezTo>
                  <a:cubicBezTo>
                    <a:pt x="0" y="11505"/>
                    <a:pt x="3334" y="14738"/>
                    <a:pt x="7419" y="14738"/>
                  </a:cubicBezTo>
                  <a:cubicBezTo>
                    <a:pt x="11479" y="14738"/>
                    <a:pt x="14712" y="11505"/>
                    <a:pt x="14712" y="7420"/>
                  </a:cubicBezTo>
                  <a:cubicBezTo>
                    <a:pt x="14712" y="3359"/>
                    <a:pt x="11479" y="1"/>
                    <a:pt x="7419" y="1"/>
                  </a:cubicBezTo>
                  <a:close/>
                </a:path>
              </a:pathLst>
            </a:custGeom>
            <a:solidFill>
              <a:srgbClr val="F5413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5" name="Google Shape;4937;p31">
            <a:extLst>
              <a:ext uri="{FF2B5EF4-FFF2-40B4-BE49-F238E27FC236}">
                <a16:creationId xmlns:a16="http://schemas.microsoft.com/office/drawing/2014/main" xmlns="" id="{2170C7DF-8CFF-44D3-8AAA-DB1BC71A5896}"/>
              </a:ext>
            </a:extLst>
          </p:cNvPr>
          <p:cNvGrpSpPr/>
          <p:nvPr/>
        </p:nvGrpSpPr>
        <p:grpSpPr>
          <a:xfrm>
            <a:off x="8233323" y="537050"/>
            <a:ext cx="348568" cy="349449"/>
            <a:chOff x="-61783350" y="3743950"/>
            <a:chExt cx="316650" cy="317450"/>
          </a:xfrm>
          <a:solidFill>
            <a:schemeClr val="bg1"/>
          </a:solidFill>
        </p:grpSpPr>
        <p:sp>
          <p:nvSpPr>
            <p:cNvPr id="26" name="Google Shape;4938;p31">
              <a:extLst>
                <a:ext uri="{FF2B5EF4-FFF2-40B4-BE49-F238E27FC236}">
                  <a16:creationId xmlns:a16="http://schemas.microsoft.com/office/drawing/2014/main" xmlns="" id="{1E22B73C-5B0F-4427-9178-AA3AEB37162F}"/>
                </a:ext>
              </a:extLst>
            </p:cNvPr>
            <p:cNvSpPr/>
            <p:nvPr/>
          </p:nvSpPr>
          <p:spPr>
            <a:xfrm>
              <a:off x="-61783350" y="3743950"/>
              <a:ext cx="316650" cy="317450"/>
            </a:xfrm>
            <a:custGeom>
              <a:avLst/>
              <a:gdLst/>
              <a:ahLst/>
              <a:cxnLst/>
              <a:rect l="l" t="t" r="r" b="b"/>
              <a:pathLst>
                <a:path w="12666" h="12698" extrusionOk="0">
                  <a:moveTo>
                    <a:pt x="379" y="1"/>
                  </a:moveTo>
                  <a:cubicBezTo>
                    <a:pt x="158" y="1"/>
                    <a:pt x="1" y="190"/>
                    <a:pt x="1" y="410"/>
                  </a:cubicBezTo>
                  <a:lnTo>
                    <a:pt x="1" y="12256"/>
                  </a:lnTo>
                  <a:cubicBezTo>
                    <a:pt x="1" y="12508"/>
                    <a:pt x="190" y="12697"/>
                    <a:pt x="379" y="12697"/>
                  </a:cubicBezTo>
                  <a:lnTo>
                    <a:pt x="12256" y="12697"/>
                  </a:lnTo>
                  <a:cubicBezTo>
                    <a:pt x="12477" y="12697"/>
                    <a:pt x="12666" y="12508"/>
                    <a:pt x="12666" y="12256"/>
                  </a:cubicBezTo>
                  <a:cubicBezTo>
                    <a:pt x="12634" y="12067"/>
                    <a:pt x="12477" y="11878"/>
                    <a:pt x="12256" y="11878"/>
                  </a:cubicBezTo>
                  <a:lnTo>
                    <a:pt x="820" y="11878"/>
                  </a:lnTo>
                  <a:lnTo>
                    <a:pt x="820" y="410"/>
                  </a:lnTo>
                  <a:cubicBezTo>
                    <a:pt x="820" y="158"/>
                    <a:pt x="631" y="1"/>
                    <a:pt x="37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4939;p31">
              <a:extLst>
                <a:ext uri="{FF2B5EF4-FFF2-40B4-BE49-F238E27FC236}">
                  <a16:creationId xmlns:a16="http://schemas.microsoft.com/office/drawing/2014/main" xmlns="" id="{97F0AD38-855A-4042-BF69-99FB66C08E4A}"/>
                </a:ext>
              </a:extLst>
            </p:cNvPr>
            <p:cNvSpPr/>
            <p:nvPr/>
          </p:nvSpPr>
          <p:spPr>
            <a:xfrm>
              <a:off x="-61739225" y="3833750"/>
              <a:ext cx="272525" cy="149675"/>
            </a:xfrm>
            <a:custGeom>
              <a:avLst/>
              <a:gdLst/>
              <a:ahLst/>
              <a:cxnLst/>
              <a:rect l="l" t="t" r="r" b="b"/>
              <a:pathLst>
                <a:path w="10901" h="5987" extrusionOk="0">
                  <a:moveTo>
                    <a:pt x="9641" y="0"/>
                  </a:moveTo>
                  <a:cubicBezTo>
                    <a:pt x="8979" y="0"/>
                    <a:pt x="8444" y="536"/>
                    <a:pt x="8444" y="1229"/>
                  </a:cubicBezTo>
                  <a:cubicBezTo>
                    <a:pt x="8444" y="1418"/>
                    <a:pt x="8475" y="1575"/>
                    <a:pt x="8538" y="1733"/>
                  </a:cubicBezTo>
                  <a:lnTo>
                    <a:pt x="6900" y="3403"/>
                  </a:lnTo>
                  <a:cubicBezTo>
                    <a:pt x="6742" y="3308"/>
                    <a:pt x="6553" y="3277"/>
                    <a:pt x="6396" y="3277"/>
                  </a:cubicBezTo>
                  <a:cubicBezTo>
                    <a:pt x="6238" y="3277"/>
                    <a:pt x="6018" y="3308"/>
                    <a:pt x="5860" y="3403"/>
                  </a:cubicBezTo>
                  <a:lnTo>
                    <a:pt x="5041" y="2552"/>
                  </a:lnTo>
                  <a:cubicBezTo>
                    <a:pt x="5136" y="2395"/>
                    <a:pt x="5167" y="2206"/>
                    <a:pt x="5167" y="2048"/>
                  </a:cubicBezTo>
                  <a:cubicBezTo>
                    <a:pt x="5167" y="1386"/>
                    <a:pt x="4600" y="819"/>
                    <a:pt x="3938" y="819"/>
                  </a:cubicBezTo>
                  <a:cubicBezTo>
                    <a:pt x="3277" y="819"/>
                    <a:pt x="2710" y="1386"/>
                    <a:pt x="2710" y="2048"/>
                  </a:cubicBezTo>
                  <a:cubicBezTo>
                    <a:pt x="2710" y="2237"/>
                    <a:pt x="2773" y="2395"/>
                    <a:pt x="2836" y="2552"/>
                  </a:cubicBezTo>
                  <a:lnTo>
                    <a:pt x="1733" y="3655"/>
                  </a:lnTo>
                  <a:cubicBezTo>
                    <a:pt x="1575" y="3592"/>
                    <a:pt x="1386" y="3560"/>
                    <a:pt x="1229" y="3560"/>
                  </a:cubicBezTo>
                  <a:cubicBezTo>
                    <a:pt x="567" y="3560"/>
                    <a:pt x="0" y="4096"/>
                    <a:pt x="0" y="4757"/>
                  </a:cubicBezTo>
                  <a:cubicBezTo>
                    <a:pt x="0" y="5451"/>
                    <a:pt x="567" y="5986"/>
                    <a:pt x="1229" y="5986"/>
                  </a:cubicBezTo>
                  <a:cubicBezTo>
                    <a:pt x="1891" y="5986"/>
                    <a:pt x="2458" y="5451"/>
                    <a:pt x="2458" y="4757"/>
                  </a:cubicBezTo>
                  <a:cubicBezTo>
                    <a:pt x="2458" y="4568"/>
                    <a:pt x="2395" y="4411"/>
                    <a:pt x="2332" y="4253"/>
                  </a:cubicBezTo>
                  <a:lnTo>
                    <a:pt x="3434" y="3151"/>
                  </a:lnTo>
                  <a:cubicBezTo>
                    <a:pt x="3592" y="3214"/>
                    <a:pt x="3781" y="3277"/>
                    <a:pt x="3938" y="3277"/>
                  </a:cubicBezTo>
                  <a:cubicBezTo>
                    <a:pt x="4096" y="3277"/>
                    <a:pt x="4285" y="3214"/>
                    <a:pt x="4442" y="3151"/>
                  </a:cubicBezTo>
                  <a:lnTo>
                    <a:pt x="5293" y="3970"/>
                  </a:lnTo>
                  <a:cubicBezTo>
                    <a:pt x="5199" y="4127"/>
                    <a:pt x="5167" y="4348"/>
                    <a:pt x="5167" y="4505"/>
                  </a:cubicBezTo>
                  <a:cubicBezTo>
                    <a:pt x="5167" y="5167"/>
                    <a:pt x="5703" y="5703"/>
                    <a:pt x="6396" y="5703"/>
                  </a:cubicBezTo>
                  <a:cubicBezTo>
                    <a:pt x="7057" y="5703"/>
                    <a:pt x="7593" y="5167"/>
                    <a:pt x="7593" y="4505"/>
                  </a:cubicBezTo>
                  <a:cubicBezTo>
                    <a:pt x="7593" y="4285"/>
                    <a:pt x="7561" y="4127"/>
                    <a:pt x="7498" y="3970"/>
                  </a:cubicBezTo>
                  <a:lnTo>
                    <a:pt x="9137" y="2332"/>
                  </a:lnTo>
                  <a:cubicBezTo>
                    <a:pt x="9294" y="2395"/>
                    <a:pt x="9483" y="2458"/>
                    <a:pt x="9641" y="2458"/>
                  </a:cubicBezTo>
                  <a:cubicBezTo>
                    <a:pt x="10334" y="2458"/>
                    <a:pt x="10901" y="1890"/>
                    <a:pt x="10901" y="1229"/>
                  </a:cubicBezTo>
                  <a:cubicBezTo>
                    <a:pt x="10901" y="536"/>
                    <a:pt x="10334" y="0"/>
                    <a:pt x="964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8C5B69CB-2AEE-449C-984D-A9D764B322BB}"/>
              </a:ext>
            </a:extLst>
          </p:cNvPr>
          <p:cNvSpPr txBox="1"/>
          <p:nvPr/>
        </p:nvSpPr>
        <p:spPr>
          <a:xfrm>
            <a:off x="777073" y="2235058"/>
            <a:ext cx="4289920" cy="513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sz="1800" dirty="0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Hasil </a:t>
            </a:r>
            <a:r>
              <a:rPr lang="en-US" sz="1800" dirty="0" err="1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dari</a:t>
            </a:r>
            <a:r>
              <a:rPr lang="en-US" sz="1800" dirty="0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 </a:t>
            </a:r>
            <a:r>
              <a:rPr lang="en-US" sz="1800" dirty="0" err="1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proyek</a:t>
            </a:r>
            <a:r>
              <a:rPr lang="en-US" sz="1800" dirty="0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 </a:t>
            </a:r>
            <a:r>
              <a:rPr lang="en-US" sz="1800" dirty="0" err="1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memenuhi</a:t>
            </a:r>
            <a:r>
              <a:rPr lang="en-US" sz="1800" dirty="0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 </a:t>
            </a:r>
            <a:r>
              <a:rPr lang="en-US" sz="1800" dirty="0" err="1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tujuan</a:t>
            </a:r>
            <a:endParaRPr lang="en-US" sz="1800" dirty="0">
              <a:latin typeface="Arvo" panose="020B0604020202020204" charset="0"/>
              <a:ea typeface="Adobe Fangsong Std R" panose="02020400000000000000" pitchFamily="18" charset="-128"/>
              <a:cs typeface="Arima Madurai Light" pitchFamily="2" charset="77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CBF956A8-C3A7-46CB-8717-26E359CE927E}"/>
              </a:ext>
            </a:extLst>
          </p:cNvPr>
          <p:cNvSpPr txBox="1"/>
          <p:nvPr/>
        </p:nvSpPr>
        <p:spPr>
          <a:xfrm>
            <a:off x="777074" y="1230895"/>
            <a:ext cx="5745166" cy="513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sz="1800" dirty="0" err="1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Proyek</a:t>
            </a:r>
            <a:r>
              <a:rPr lang="en-US" sz="1800" dirty="0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 </a:t>
            </a:r>
            <a:r>
              <a:rPr lang="en-US" sz="1800" dirty="0" err="1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sesuai</a:t>
            </a:r>
            <a:r>
              <a:rPr lang="en-US" sz="1800" dirty="0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 </a:t>
            </a:r>
            <a:r>
              <a:rPr lang="en-US" sz="1800" dirty="0" err="1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cakupan</a:t>
            </a:r>
            <a:endParaRPr lang="en-US" sz="1800" dirty="0">
              <a:latin typeface="Arvo" panose="020B0604020202020204" charset="0"/>
              <a:ea typeface="Adobe Fangsong Std R" panose="02020400000000000000" pitchFamily="18" charset="-128"/>
              <a:cs typeface="Arima Madurai Light" pitchFamily="2" charset="77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1B7644E9-FA1B-450F-B026-47FD93931F8C}"/>
              </a:ext>
            </a:extLst>
          </p:cNvPr>
          <p:cNvSpPr txBox="1"/>
          <p:nvPr/>
        </p:nvSpPr>
        <p:spPr>
          <a:xfrm>
            <a:off x="777073" y="1744555"/>
            <a:ext cx="5804488" cy="513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sz="1800" dirty="0" err="1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Proyek</a:t>
            </a:r>
            <a:r>
              <a:rPr lang="en-US" sz="1800" dirty="0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 </a:t>
            </a:r>
            <a:r>
              <a:rPr lang="en-US" sz="1800" dirty="0" err="1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memuaskan</a:t>
            </a:r>
            <a:r>
              <a:rPr lang="en-US" sz="1800" dirty="0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 </a:t>
            </a:r>
            <a:r>
              <a:rPr lang="en-US" sz="1800" dirty="0" err="1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bagi</a:t>
            </a:r>
            <a:r>
              <a:rPr lang="en-US" sz="1800" dirty="0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 sponsor </a:t>
            </a:r>
            <a:r>
              <a:rPr lang="en-US" sz="1800" dirty="0" err="1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atau</a:t>
            </a:r>
            <a:r>
              <a:rPr lang="en-US" sz="1800" dirty="0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 customer</a:t>
            </a:r>
          </a:p>
        </p:txBody>
      </p:sp>
      <p:sp>
        <p:nvSpPr>
          <p:cNvPr id="43" name="Freeform 55">
            <a:extLst>
              <a:ext uri="{FF2B5EF4-FFF2-40B4-BE49-F238E27FC236}">
                <a16:creationId xmlns:a16="http://schemas.microsoft.com/office/drawing/2014/main" xmlns="" id="{9DDFA4AC-2E2C-498B-B94B-9CCF1AE43AD5}"/>
              </a:ext>
            </a:extLst>
          </p:cNvPr>
          <p:cNvSpPr>
            <a:spLocks noChangeArrowheads="1"/>
          </p:cNvSpPr>
          <p:nvPr/>
        </p:nvSpPr>
        <p:spPr bwMode="auto">
          <a:xfrm rot="11369540">
            <a:off x="478442" y="1378298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chemeClr val="tx2">
              <a:lumMod val="25000"/>
            </a:schemeClr>
          </a:solidFill>
          <a:ln>
            <a:noFill/>
          </a:ln>
          <a:effectLst/>
        </p:spPr>
        <p:txBody>
          <a:bodyPr vert="wordArtVert" wrap="none" anchor="ctr"/>
          <a:lstStyle/>
          <a:p>
            <a:endParaRPr lang="es-ES_tradnl" dirty="0"/>
          </a:p>
        </p:txBody>
      </p:sp>
      <p:sp>
        <p:nvSpPr>
          <p:cNvPr id="44" name="Freeform 55">
            <a:extLst>
              <a:ext uri="{FF2B5EF4-FFF2-40B4-BE49-F238E27FC236}">
                <a16:creationId xmlns:a16="http://schemas.microsoft.com/office/drawing/2014/main" xmlns="" id="{1BE19B73-3E3E-444F-B5AC-2B16D08D1027}"/>
              </a:ext>
            </a:extLst>
          </p:cNvPr>
          <p:cNvSpPr>
            <a:spLocks noChangeArrowheads="1"/>
          </p:cNvSpPr>
          <p:nvPr/>
        </p:nvSpPr>
        <p:spPr bwMode="auto">
          <a:xfrm rot="11369540">
            <a:off x="478442" y="1898187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vert="wordArtVert" wrap="none" anchor="ctr"/>
          <a:lstStyle/>
          <a:p>
            <a:endParaRPr lang="es-ES_tradnl"/>
          </a:p>
        </p:txBody>
      </p:sp>
      <p:sp>
        <p:nvSpPr>
          <p:cNvPr id="45" name="Freeform 55">
            <a:extLst>
              <a:ext uri="{FF2B5EF4-FFF2-40B4-BE49-F238E27FC236}">
                <a16:creationId xmlns:a16="http://schemas.microsoft.com/office/drawing/2014/main" xmlns="" id="{3DF9804D-38A8-4894-89A9-A46128ADA639}"/>
              </a:ext>
            </a:extLst>
          </p:cNvPr>
          <p:cNvSpPr>
            <a:spLocks noChangeArrowheads="1"/>
          </p:cNvSpPr>
          <p:nvPr/>
        </p:nvSpPr>
        <p:spPr bwMode="auto">
          <a:xfrm rot="11369540">
            <a:off x="478442" y="2396810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0070C0"/>
          </a:solidFill>
          <a:ln>
            <a:noFill/>
          </a:ln>
          <a:effectLst/>
        </p:spPr>
        <p:txBody>
          <a:bodyPr vert="wordArtVert" wrap="none" anchor="ctr"/>
          <a:lstStyle/>
          <a:p>
            <a:endParaRPr lang="es-ES_tradnl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C1F0CB45-45AB-4A05-AE8B-3BABBB66B37E}"/>
              </a:ext>
            </a:extLst>
          </p:cNvPr>
          <p:cNvSpPr txBox="1"/>
          <p:nvPr/>
        </p:nvSpPr>
        <p:spPr>
          <a:xfrm>
            <a:off x="777073" y="2762746"/>
            <a:ext cx="5804488" cy="513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sz="1800" dirty="0" err="1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Dukungan</a:t>
            </a:r>
            <a:r>
              <a:rPr lang="en-US" sz="1800" dirty="0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 </a:t>
            </a:r>
            <a:r>
              <a:rPr lang="en-US" sz="1800" dirty="0" err="1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dari</a:t>
            </a:r>
            <a:r>
              <a:rPr lang="en-US" sz="1800" dirty="0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 </a:t>
            </a:r>
            <a:r>
              <a:rPr lang="en-US" sz="1800" dirty="0" err="1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eksekutif</a:t>
            </a:r>
            <a:r>
              <a:rPr lang="en-US" sz="1800" dirty="0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/</a:t>
            </a:r>
            <a:r>
              <a:rPr lang="en-US" sz="1800" dirty="0" err="1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petinggi</a:t>
            </a:r>
            <a:endParaRPr lang="en-US" sz="1800" dirty="0">
              <a:latin typeface="Arvo" panose="020B0604020202020204" charset="0"/>
              <a:ea typeface="Adobe Fangsong Std R" panose="02020400000000000000" pitchFamily="18" charset="-128"/>
              <a:cs typeface="Arima Madurai Light" pitchFamily="2" charset="77"/>
            </a:endParaRPr>
          </a:p>
        </p:txBody>
      </p:sp>
      <p:sp>
        <p:nvSpPr>
          <p:cNvPr id="47" name="Freeform 55">
            <a:extLst>
              <a:ext uri="{FF2B5EF4-FFF2-40B4-BE49-F238E27FC236}">
                <a16:creationId xmlns:a16="http://schemas.microsoft.com/office/drawing/2014/main" xmlns="" id="{3E3550FB-ED81-40EE-A127-00A1C4D6AC5E}"/>
              </a:ext>
            </a:extLst>
          </p:cNvPr>
          <p:cNvSpPr>
            <a:spLocks noChangeArrowheads="1"/>
          </p:cNvSpPr>
          <p:nvPr/>
        </p:nvSpPr>
        <p:spPr bwMode="auto">
          <a:xfrm rot="11369540">
            <a:off x="478442" y="2927332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00B050"/>
          </a:solidFill>
          <a:ln>
            <a:noFill/>
          </a:ln>
          <a:effectLst/>
        </p:spPr>
        <p:txBody>
          <a:bodyPr vert="wordArtVert" wrap="none" anchor="ctr"/>
          <a:lstStyle/>
          <a:p>
            <a:endParaRPr lang="es-ES_tradnl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D2E20F09-98ED-4F7C-9936-71723F1DD36A}"/>
              </a:ext>
            </a:extLst>
          </p:cNvPr>
          <p:cNvSpPr txBox="1"/>
          <p:nvPr/>
        </p:nvSpPr>
        <p:spPr>
          <a:xfrm>
            <a:off x="790919" y="3279500"/>
            <a:ext cx="5804488" cy="513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sz="1800" dirty="0" err="1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Keterlibatan</a:t>
            </a:r>
            <a:r>
              <a:rPr lang="en-US" sz="1800" dirty="0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 </a:t>
            </a:r>
            <a:r>
              <a:rPr lang="en-US" sz="1800" dirty="0" err="1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dari</a:t>
            </a:r>
            <a:r>
              <a:rPr lang="en-US" sz="1800" dirty="0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 </a:t>
            </a:r>
            <a:r>
              <a:rPr lang="en-US" sz="1800" dirty="0" err="1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pengguna</a:t>
            </a:r>
            <a:r>
              <a:rPr lang="en-US" sz="1800" dirty="0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 (user)</a:t>
            </a:r>
          </a:p>
        </p:txBody>
      </p:sp>
      <p:sp>
        <p:nvSpPr>
          <p:cNvPr id="49" name="Freeform 55">
            <a:extLst>
              <a:ext uri="{FF2B5EF4-FFF2-40B4-BE49-F238E27FC236}">
                <a16:creationId xmlns:a16="http://schemas.microsoft.com/office/drawing/2014/main" xmlns="" id="{BB987959-EF53-414C-B369-A26D633D5BEC}"/>
              </a:ext>
            </a:extLst>
          </p:cNvPr>
          <p:cNvSpPr>
            <a:spLocks noChangeArrowheads="1"/>
          </p:cNvSpPr>
          <p:nvPr/>
        </p:nvSpPr>
        <p:spPr bwMode="auto">
          <a:xfrm rot="11369540">
            <a:off x="478442" y="3447221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vert="wordArtVert" wrap="none" anchor="ctr"/>
          <a:lstStyle/>
          <a:p>
            <a:endParaRPr lang="es-ES_tradnl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309AE114-67AC-43E3-8506-B5AAEB300C85}"/>
              </a:ext>
            </a:extLst>
          </p:cNvPr>
          <p:cNvSpPr txBox="1"/>
          <p:nvPr/>
        </p:nvSpPr>
        <p:spPr>
          <a:xfrm>
            <a:off x="790919" y="3795201"/>
            <a:ext cx="5804488" cy="513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sz="1800" dirty="0" err="1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Metodologi</a:t>
            </a:r>
            <a:r>
              <a:rPr lang="en-US" sz="1800" dirty="0">
                <a:latin typeface="Arvo" panose="020B0604020202020204" charset="0"/>
                <a:ea typeface="Adobe Fangsong Std R" panose="02020400000000000000" pitchFamily="18" charset="-128"/>
                <a:cs typeface="Arima Madurai Light" pitchFamily="2" charset="77"/>
              </a:rPr>
              <a:t> formal</a:t>
            </a:r>
          </a:p>
        </p:txBody>
      </p:sp>
      <p:sp>
        <p:nvSpPr>
          <p:cNvPr id="51" name="Freeform 55">
            <a:extLst>
              <a:ext uri="{FF2B5EF4-FFF2-40B4-BE49-F238E27FC236}">
                <a16:creationId xmlns:a16="http://schemas.microsoft.com/office/drawing/2014/main" xmlns="" id="{C3F57190-7BAE-4250-BDBB-2F382E8E00F4}"/>
              </a:ext>
            </a:extLst>
          </p:cNvPr>
          <p:cNvSpPr>
            <a:spLocks noChangeArrowheads="1"/>
          </p:cNvSpPr>
          <p:nvPr/>
        </p:nvSpPr>
        <p:spPr bwMode="auto">
          <a:xfrm rot="11369540">
            <a:off x="478442" y="3967111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7030A0"/>
          </a:solidFill>
          <a:ln>
            <a:noFill/>
          </a:ln>
          <a:effectLst/>
        </p:spPr>
        <p:txBody>
          <a:bodyPr vert="wordArtVert" wrap="none" anchor="ctr"/>
          <a:lstStyle/>
          <a:p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A9F020-C00B-49CF-9BC5-DEC489A7E0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7133" y="287696"/>
            <a:ext cx="8095500" cy="577800"/>
          </a:xfrm>
        </p:spPr>
        <p:txBody>
          <a:bodyPr/>
          <a:lstStyle/>
          <a:p>
            <a:r>
              <a:rPr lang="en-US" dirty="0"/>
              <a:t>What the Winners Do in Project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082FC167-805D-4513-9E7C-86A60E254024}"/>
              </a:ext>
            </a:extLst>
          </p:cNvPr>
          <p:cNvSpPr/>
          <p:nvPr/>
        </p:nvSpPr>
        <p:spPr>
          <a:xfrm>
            <a:off x="393403" y="1003210"/>
            <a:ext cx="76341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 err="1">
                <a:latin typeface="Arvo" panose="020B0604020202020204" charset="0"/>
              </a:rPr>
              <a:t>Mengapa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ada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beberapa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proyek</a:t>
            </a:r>
            <a:r>
              <a:rPr lang="en-US" sz="1600" dirty="0">
                <a:latin typeface="Arvo" panose="020B0604020202020204" charset="0"/>
              </a:rPr>
              <a:t> IT yang </a:t>
            </a:r>
            <a:r>
              <a:rPr lang="en-US" sz="1600" dirty="0" err="1">
                <a:latin typeface="Arvo" panose="020B0604020202020204" charset="0"/>
              </a:rPr>
              <a:t>berhasil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tetapi</a:t>
            </a:r>
            <a:r>
              <a:rPr lang="en-US" sz="1600" dirty="0">
                <a:latin typeface="Arvo" panose="020B0604020202020204" charset="0"/>
              </a:rPr>
              <a:t> di lain </a:t>
            </a:r>
            <a:r>
              <a:rPr lang="en-US" sz="1600" dirty="0" err="1">
                <a:latin typeface="Arvo" panose="020B0604020202020204" charset="0"/>
              </a:rPr>
              <a:t>sisi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ada</a:t>
            </a:r>
            <a:r>
              <a:rPr lang="en-US" sz="1600" dirty="0">
                <a:latin typeface="Arvo" panose="020B0604020202020204" charset="0"/>
              </a:rPr>
              <a:t> juga yang </a:t>
            </a:r>
            <a:r>
              <a:rPr lang="en-US" sz="1600" dirty="0" err="1">
                <a:latin typeface="Arvo" panose="020B0604020202020204" charset="0"/>
              </a:rPr>
              <a:t>gagal</a:t>
            </a:r>
            <a:r>
              <a:rPr lang="en-US" sz="1600" dirty="0">
                <a:latin typeface="Arvo" panose="020B0604020202020204" charset="0"/>
              </a:rPr>
              <a:t>?. Setelah </a:t>
            </a:r>
            <a:r>
              <a:rPr lang="en-US" sz="1600" dirty="0" err="1">
                <a:latin typeface="Arvo" panose="020B0604020202020204" charset="0"/>
              </a:rPr>
              <a:t>diteliti</a:t>
            </a:r>
            <a:r>
              <a:rPr lang="en-US" sz="1600" dirty="0">
                <a:latin typeface="Arvo" panose="020B0604020202020204" charset="0"/>
              </a:rPr>
              <a:t>, </a:t>
            </a:r>
            <a:r>
              <a:rPr lang="en-US" sz="1600" dirty="0" err="1">
                <a:latin typeface="Arvo" panose="020B0604020202020204" charset="0"/>
              </a:rPr>
              <a:t>maka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kita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bisa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berkesimpulan</a:t>
            </a:r>
            <a:r>
              <a:rPr lang="en-US" sz="1600" dirty="0">
                <a:latin typeface="Arvo" panose="020B0604020202020204" charset="0"/>
              </a:rPr>
              <a:t> pada </a:t>
            </a:r>
            <a:r>
              <a:rPr lang="en-US" sz="1600" dirty="0" err="1">
                <a:latin typeface="Arvo" panose="020B0604020202020204" charset="0"/>
              </a:rPr>
              <a:t>beberapa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b="1" i="1" dirty="0">
                <a:latin typeface="Arvo" panose="020B0604020202020204" charset="0"/>
              </a:rPr>
              <a:t>best practice </a:t>
            </a:r>
            <a:r>
              <a:rPr lang="en-US" sz="1600" dirty="0" err="1">
                <a:latin typeface="Arvo" panose="020B0604020202020204" charset="0"/>
              </a:rPr>
              <a:t>berikut</a:t>
            </a:r>
            <a:r>
              <a:rPr lang="en-US" sz="1600" dirty="0">
                <a:latin typeface="Arvo" panose="020B0604020202020204" charset="0"/>
              </a:rPr>
              <a:t> 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499E057-5586-468A-96B8-3DC23143DE27}"/>
              </a:ext>
            </a:extLst>
          </p:cNvPr>
          <p:cNvSpPr/>
          <p:nvPr/>
        </p:nvSpPr>
        <p:spPr>
          <a:xfrm>
            <a:off x="958256" y="1971921"/>
            <a:ext cx="45432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 err="1">
                <a:latin typeface="Arvo" panose="020B0604020202020204" charset="0"/>
              </a:rPr>
              <a:t>Menggunakan</a:t>
            </a:r>
            <a:r>
              <a:rPr lang="en-US" sz="1600" dirty="0">
                <a:latin typeface="Arvo" panose="020B0604020202020204" charset="0"/>
              </a:rPr>
              <a:t> toolbox yang </a:t>
            </a:r>
            <a:r>
              <a:rPr lang="en-US" sz="1600" dirty="0" err="1">
                <a:latin typeface="Arvo" panose="020B0604020202020204" charset="0"/>
              </a:rPr>
              <a:t>terintegrasi</a:t>
            </a:r>
            <a:r>
              <a:rPr lang="en-US" sz="1600" dirty="0">
                <a:latin typeface="Arvo" panose="020B0604020202020204" charset="0"/>
              </a:rPr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C0A93D8-08EA-49A4-AC23-BA559EE99D85}"/>
              </a:ext>
            </a:extLst>
          </p:cNvPr>
          <p:cNvSpPr/>
          <p:nvPr/>
        </p:nvSpPr>
        <p:spPr>
          <a:xfrm>
            <a:off x="1170250" y="2402473"/>
            <a:ext cx="75165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 err="1">
                <a:latin typeface="Arvo" panose="020B0604020202020204" charset="0"/>
              </a:rPr>
              <a:t>Mengembangkan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manajer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proyek</a:t>
            </a:r>
            <a:r>
              <a:rPr lang="en-US" sz="1600" dirty="0">
                <a:latin typeface="Arvo" panose="020B0604020202020204" charset="0"/>
              </a:rPr>
              <a:t>, </a:t>
            </a:r>
            <a:r>
              <a:rPr lang="en-US" sz="1600" dirty="0" err="1">
                <a:latin typeface="Arvo" panose="020B0604020202020204" charset="0"/>
              </a:rPr>
              <a:t>dengan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menekankan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bisnis</a:t>
            </a:r>
            <a:r>
              <a:rPr lang="en-US" sz="1600" dirty="0">
                <a:latin typeface="Arvo" panose="020B0604020202020204" charset="0"/>
              </a:rPr>
              <a:t> dan </a:t>
            </a:r>
            <a:r>
              <a:rPr lang="en-US" sz="1600" dirty="0" err="1">
                <a:latin typeface="Arvo" panose="020B0604020202020204" charset="0"/>
              </a:rPr>
              <a:t>softskill</a:t>
            </a:r>
            <a:r>
              <a:rPr lang="en-US" sz="1600" dirty="0">
                <a:latin typeface="Arvo" panose="020B0604020202020204" charset="0"/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4021D3A-1E2D-4BEF-A9B4-5696E9698803}"/>
              </a:ext>
            </a:extLst>
          </p:cNvPr>
          <p:cNvSpPr/>
          <p:nvPr/>
        </p:nvSpPr>
        <p:spPr>
          <a:xfrm>
            <a:off x="1586170" y="2952556"/>
            <a:ext cx="743023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 err="1">
                <a:latin typeface="Arvo" panose="020B0604020202020204" charset="0"/>
              </a:rPr>
              <a:t>Mengembangkan</a:t>
            </a:r>
            <a:r>
              <a:rPr lang="en-US" sz="1600" dirty="0">
                <a:latin typeface="Arvo" panose="020B0604020202020204" charset="0"/>
              </a:rPr>
              <a:t> proses </a:t>
            </a:r>
            <a:r>
              <a:rPr lang="en-US" sz="1600" dirty="0" err="1">
                <a:latin typeface="Arvo" panose="020B0604020202020204" charset="0"/>
              </a:rPr>
              <a:t>pelaksanaan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proyek</a:t>
            </a:r>
            <a:r>
              <a:rPr lang="en-US" sz="1600" dirty="0">
                <a:latin typeface="Arvo" panose="020B0604020202020204" charset="0"/>
              </a:rPr>
              <a:t> (</a:t>
            </a:r>
            <a:r>
              <a:rPr lang="en-US" sz="1600" dirty="0" err="1">
                <a:latin typeface="Arvo" panose="020B0604020202020204" charset="0"/>
              </a:rPr>
              <a:t>efektif</a:t>
            </a:r>
            <a:r>
              <a:rPr lang="en-US" sz="1600" dirty="0">
                <a:latin typeface="Arvo" panose="020B0604020202020204" charset="0"/>
              </a:rPr>
              <a:t> dan </a:t>
            </a:r>
            <a:r>
              <a:rPr lang="en-US" sz="1600" dirty="0" err="1">
                <a:latin typeface="Arvo" panose="020B0604020202020204" charset="0"/>
              </a:rPr>
              <a:t>sederhana</a:t>
            </a:r>
            <a:r>
              <a:rPr lang="en-US" sz="1600" dirty="0">
                <a:latin typeface="Arvo" panose="020B0604020202020204" charset="0"/>
              </a:rPr>
              <a:t>).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D8797CD-7271-4881-B327-F064F33FED45}"/>
              </a:ext>
            </a:extLst>
          </p:cNvPr>
          <p:cNvSpPr/>
          <p:nvPr/>
        </p:nvSpPr>
        <p:spPr>
          <a:xfrm>
            <a:off x="2047328" y="3375043"/>
            <a:ext cx="63253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600" dirty="0" err="1">
                <a:latin typeface="Arvo" panose="020B0604020202020204" charset="0"/>
              </a:rPr>
              <a:t>Mengukur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kesehatan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proyek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menggunakan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matriks</a:t>
            </a:r>
            <a:r>
              <a:rPr lang="en-US" sz="1600" dirty="0">
                <a:latin typeface="Arvo" panose="020B0604020202020204" charset="0"/>
              </a:rPr>
              <a:t>, </a:t>
            </a:r>
            <a:r>
              <a:rPr lang="en-US" sz="1600" dirty="0" err="1">
                <a:latin typeface="Arvo" panose="020B0604020202020204" charset="0"/>
              </a:rPr>
              <a:t>termasuk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kepuasan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pelanggan</a:t>
            </a:r>
            <a:r>
              <a:rPr lang="en-US" sz="1600" dirty="0">
                <a:latin typeface="Arvo" panose="020B0604020202020204" charset="0"/>
              </a:rPr>
              <a:t> dan </a:t>
            </a:r>
            <a:r>
              <a:rPr lang="en-US" sz="1600" dirty="0" err="1">
                <a:latin typeface="Arvo" panose="020B0604020202020204" charset="0"/>
              </a:rPr>
              <a:t>pengembalian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investasi</a:t>
            </a:r>
            <a:r>
              <a:rPr lang="en-US" sz="1600" dirty="0">
                <a:latin typeface="Arvo" panose="020B0604020202020204" charset="0"/>
              </a:rPr>
              <a:t> (</a:t>
            </a:r>
            <a:r>
              <a:rPr lang="en-US" sz="1600" i="1" dirty="0">
                <a:latin typeface="Arvo" panose="020B0604020202020204" charset="0"/>
              </a:rPr>
              <a:t>return on investment</a:t>
            </a:r>
            <a:r>
              <a:rPr lang="en-US" sz="1600" dirty="0">
                <a:latin typeface="Arvo" panose="020B060402020202020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549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3C333E-E26A-43FB-8506-943E893C91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1561" y="330227"/>
            <a:ext cx="8095500" cy="577800"/>
          </a:xfrm>
        </p:spPr>
        <p:txBody>
          <a:bodyPr/>
          <a:lstStyle/>
          <a:p>
            <a:r>
              <a:rPr lang="en-US" dirty="0"/>
              <a:t>The Role of the Project Manager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A32A7B5-60D4-4545-A79C-3F9C84D4F8EE}"/>
              </a:ext>
            </a:extLst>
          </p:cNvPr>
          <p:cNvSpPr/>
          <p:nvPr/>
        </p:nvSpPr>
        <p:spPr>
          <a:xfrm>
            <a:off x="387582" y="1344831"/>
            <a:ext cx="80594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>
                <a:latin typeface="Arvo" panose="020B0604020202020204" charset="0"/>
              </a:rPr>
              <a:t>Job descriptions vary, but most include responsibilities such as </a:t>
            </a:r>
            <a:r>
              <a:rPr lang="en-US" sz="1600" b="1" dirty="0">
                <a:latin typeface="Arvo" panose="020B0604020202020204" charset="0"/>
              </a:rPr>
              <a:t>planning</a:t>
            </a:r>
            <a:r>
              <a:rPr lang="en-US" sz="1600" dirty="0">
                <a:latin typeface="Arvo" panose="020B0604020202020204" charset="0"/>
              </a:rPr>
              <a:t>, </a:t>
            </a:r>
            <a:r>
              <a:rPr lang="en-US" sz="1600" b="1" dirty="0">
                <a:latin typeface="Arvo" panose="020B0604020202020204" charset="0"/>
              </a:rPr>
              <a:t>scheduling</a:t>
            </a:r>
            <a:r>
              <a:rPr lang="en-US" sz="1600" dirty="0">
                <a:latin typeface="Arvo" panose="020B0604020202020204" charset="0"/>
              </a:rPr>
              <a:t>, </a:t>
            </a:r>
            <a:r>
              <a:rPr lang="en-US" sz="1600" b="1" dirty="0">
                <a:latin typeface="Arvo" panose="020B0604020202020204" charset="0"/>
              </a:rPr>
              <a:t>coordinating</a:t>
            </a:r>
            <a:r>
              <a:rPr lang="en-US" sz="1600" dirty="0">
                <a:latin typeface="Arvo" panose="020B0604020202020204" charset="0"/>
              </a:rPr>
              <a:t>, </a:t>
            </a:r>
            <a:r>
              <a:rPr lang="en-US" sz="1600" b="1" dirty="0">
                <a:latin typeface="Arvo" panose="020B0604020202020204" charset="0"/>
              </a:rPr>
              <a:t>and working with people </a:t>
            </a:r>
            <a:r>
              <a:rPr lang="en-US" sz="1600" dirty="0">
                <a:latin typeface="Arvo" panose="020B0604020202020204" charset="0"/>
              </a:rPr>
              <a:t>to achieve project goals.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45B74545-78B7-47D6-9886-93757E2A0836}"/>
              </a:ext>
            </a:extLst>
          </p:cNvPr>
          <p:cNvSpPr/>
          <p:nvPr/>
        </p:nvSpPr>
        <p:spPr>
          <a:xfrm>
            <a:off x="914399" y="2197133"/>
            <a:ext cx="805947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Arvo" panose="020B0604020202020204" charset="0"/>
              </a:rPr>
              <a:t>97 percent of successful projects were led by </a:t>
            </a:r>
            <a:r>
              <a:rPr lang="en-US" sz="1600" b="1" dirty="0">
                <a:latin typeface="Arvo" panose="020B0604020202020204" charset="0"/>
              </a:rPr>
              <a:t>experienced project managers</a:t>
            </a:r>
            <a:endParaRPr lang="en-US" sz="1600" b="1" dirty="0"/>
          </a:p>
        </p:txBody>
      </p:sp>
      <p:sp>
        <p:nvSpPr>
          <p:cNvPr id="5" name="Google Shape;8541;p40">
            <a:extLst>
              <a:ext uri="{FF2B5EF4-FFF2-40B4-BE49-F238E27FC236}">
                <a16:creationId xmlns:a16="http://schemas.microsoft.com/office/drawing/2014/main" xmlns="" id="{35765C69-98D2-4767-80FA-EE6DD60EF33B}"/>
              </a:ext>
            </a:extLst>
          </p:cNvPr>
          <p:cNvSpPr/>
          <p:nvPr/>
        </p:nvSpPr>
        <p:spPr>
          <a:xfrm>
            <a:off x="7682497" y="3824793"/>
            <a:ext cx="1291381" cy="1183142"/>
          </a:xfrm>
          <a:custGeom>
            <a:avLst/>
            <a:gdLst/>
            <a:ahLst/>
            <a:cxnLst/>
            <a:rect l="l" t="t" r="r" b="b"/>
            <a:pathLst>
              <a:path w="11973" h="11815" extrusionOk="0">
                <a:moveTo>
                  <a:pt x="5986" y="631"/>
                </a:moveTo>
                <a:cubicBezTo>
                  <a:pt x="6396" y="631"/>
                  <a:pt x="6711" y="946"/>
                  <a:pt x="6711" y="1324"/>
                </a:cubicBezTo>
                <a:cubicBezTo>
                  <a:pt x="6711" y="1733"/>
                  <a:pt x="6396" y="2048"/>
                  <a:pt x="5986" y="2048"/>
                </a:cubicBezTo>
                <a:cubicBezTo>
                  <a:pt x="5608" y="2048"/>
                  <a:pt x="5293" y="1733"/>
                  <a:pt x="5293" y="1324"/>
                </a:cubicBezTo>
                <a:cubicBezTo>
                  <a:pt x="5293" y="946"/>
                  <a:pt x="5608" y="631"/>
                  <a:pt x="5986" y="631"/>
                </a:cubicBezTo>
                <a:close/>
                <a:moveTo>
                  <a:pt x="5986" y="2710"/>
                </a:moveTo>
                <a:cubicBezTo>
                  <a:pt x="6931" y="2710"/>
                  <a:pt x="7719" y="3498"/>
                  <a:pt x="7719" y="4443"/>
                </a:cubicBezTo>
                <a:lnTo>
                  <a:pt x="7719" y="4789"/>
                </a:lnTo>
                <a:lnTo>
                  <a:pt x="4253" y="4789"/>
                </a:lnTo>
                <a:lnTo>
                  <a:pt x="4253" y="4443"/>
                </a:lnTo>
                <a:cubicBezTo>
                  <a:pt x="4253" y="3498"/>
                  <a:pt x="5041" y="2710"/>
                  <a:pt x="5986" y="2710"/>
                </a:cubicBezTo>
                <a:close/>
                <a:moveTo>
                  <a:pt x="3245" y="6900"/>
                </a:moveTo>
                <a:cubicBezTo>
                  <a:pt x="3623" y="6900"/>
                  <a:pt x="3938" y="7215"/>
                  <a:pt x="3938" y="7593"/>
                </a:cubicBezTo>
                <a:cubicBezTo>
                  <a:pt x="3938" y="8003"/>
                  <a:pt x="3623" y="8318"/>
                  <a:pt x="3245" y="8318"/>
                </a:cubicBezTo>
                <a:cubicBezTo>
                  <a:pt x="2836" y="8255"/>
                  <a:pt x="2521" y="7940"/>
                  <a:pt x="2521" y="7593"/>
                </a:cubicBezTo>
                <a:cubicBezTo>
                  <a:pt x="2521" y="7215"/>
                  <a:pt x="2836" y="6900"/>
                  <a:pt x="3245" y="6900"/>
                </a:cubicBezTo>
                <a:close/>
                <a:moveTo>
                  <a:pt x="8759" y="6900"/>
                </a:moveTo>
                <a:cubicBezTo>
                  <a:pt x="9137" y="6900"/>
                  <a:pt x="9452" y="7215"/>
                  <a:pt x="9452" y="7593"/>
                </a:cubicBezTo>
                <a:cubicBezTo>
                  <a:pt x="9452" y="8003"/>
                  <a:pt x="9137" y="8318"/>
                  <a:pt x="8759" y="8318"/>
                </a:cubicBezTo>
                <a:cubicBezTo>
                  <a:pt x="8349" y="8318"/>
                  <a:pt x="8034" y="7940"/>
                  <a:pt x="8034" y="7593"/>
                </a:cubicBezTo>
                <a:cubicBezTo>
                  <a:pt x="8034" y="7215"/>
                  <a:pt x="8349" y="6900"/>
                  <a:pt x="8759" y="6900"/>
                </a:cubicBezTo>
                <a:close/>
                <a:moveTo>
                  <a:pt x="10365" y="5545"/>
                </a:moveTo>
                <a:cubicBezTo>
                  <a:pt x="10523" y="5545"/>
                  <a:pt x="10680" y="5672"/>
                  <a:pt x="10712" y="5829"/>
                </a:cubicBezTo>
                <a:lnTo>
                  <a:pt x="11216" y="8570"/>
                </a:lnTo>
                <a:cubicBezTo>
                  <a:pt x="11247" y="8790"/>
                  <a:pt x="11027" y="8980"/>
                  <a:pt x="10838" y="8980"/>
                </a:cubicBezTo>
                <a:lnTo>
                  <a:pt x="10460" y="8980"/>
                </a:lnTo>
                <a:cubicBezTo>
                  <a:pt x="10239" y="8790"/>
                  <a:pt x="10019" y="8633"/>
                  <a:pt x="9767" y="8507"/>
                </a:cubicBezTo>
                <a:cubicBezTo>
                  <a:pt x="10019" y="8255"/>
                  <a:pt x="10145" y="7940"/>
                  <a:pt x="10145" y="7562"/>
                </a:cubicBezTo>
                <a:cubicBezTo>
                  <a:pt x="10145" y="6806"/>
                  <a:pt x="9515" y="6176"/>
                  <a:pt x="8759" y="6176"/>
                </a:cubicBezTo>
                <a:cubicBezTo>
                  <a:pt x="8002" y="6176"/>
                  <a:pt x="7372" y="6806"/>
                  <a:pt x="7372" y="7562"/>
                </a:cubicBezTo>
                <a:cubicBezTo>
                  <a:pt x="7372" y="7908"/>
                  <a:pt x="7498" y="8223"/>
                  <a:pt x="7719" y="8507"/>
                </a:cubicBezTo>
                <a:cubicBezTo>
                  <a:pt x="7498" y="8633"/>
                  <a:pt x="7246" y="8790"/>
                  <a:pt x="7057" y="8980"/>
                </a:cubicBezTo>
                <a:lnTo>
                  <a:pt x="4883" y="8980"/>
                </a:lnTo>
                <a:cubicBezTo>
                  <a:pt x="4694" y="8790"/>
                  <a:pt x="4442" y="8633"/>
                  <a:pt x="4222" y="8507"/>
                </a:cubicBezTo>
                <a:cubicBezTo>
                  <a:pt x="4474" y="8255"/>
                  <a:pt x="4568" y="7940"/>
                  <a:pt x="4568" y="7562"/>
                </a:cubicBezTo>
                <a:cubicBezTo>
                  <a:pt x="4568" y="6806"/>
                  <a:pt x="3938" y="6176"/>
                  <a:pt x="3214" y="6176"/>
                </a:cubicBezTo>
                <a:cubicBezTo>
                  <a:pt x="2458" y="6176"/>
                  <a:pt x="1828" y="6806"/>
                  <a:pt x="1828" y="7562"/>
                </a:cubicBezTo>
                <a:cubicBezTo>
                  <a:pt x="1828" y="7908"/>
                  <a:pt x="1954" y="8223"/>
                  <a:pt x="2174" y="8507"/>
                </a:cubicBezTo>
                <a:cubicBezTo>
                  <a:pt x="1922" y="8633"/>
                  <a:pt x="1701" y="8790"/>
                  <a:pt x="1512" y="8980"/>
                </a:cubicBezTo>
                <a:lnTo>
                  <a:pt x="1103" y="8980"/>
                </a:lnTo>
                <a:cubicBezTo>
                  <a:pt x="882" y="8980"/>
                  <a:pt x="725" y="8790"/>
                  <a:pt x="756" y="8570"/>
                </a:cubicBezTo>
                <a:lnTo>
                  <a:pt x="1260" y="5829"/>
                </a:lnTo>
                <a:cubicBezTo>
                  <a:pt x="1323" y="5672"/>
                  <a:pt x="1418" y="5545"/>
                  <a:pt x="1638" y="5545"/>
                </a:cubicBezTo>
                <a:close/>
                <a:moveTo>
                  <a:pt x="3214" y="8948"/>
                </a:moveTo>
                <a:cubicBezTo>
                  <a:pt x="4127" y="8948"/>
                  <a:pt x="4915" y="9736"/>
                  <a:pt x="4915" y="10712"/>
                </a:cubicBezTo>
                <a:lnTo>
                  <a:pt x="4915" y="11059"/>
                </a:lnTo>
                <a:lnTo>
                  <a:pt x="1481" y="11059"/>
                </a:lnTo>
                <a:lnTo>
                  <a:pt x="1481" y="10712"/>
                </a:lnTo>
                <a:cubicBezTo>
                  <a:pt x="1481" y="9736"/>
                  <a:pt x="2269" y="8948"/>
                  <a:pt x="3214" y="8948"/>
                </a:cubicBezTo>
                <a:close/>
                <a:moveTo>
                  <a:pt x="8759" y="8948"/>
                </a:moveTo>
                <a:cubicBezTo>
                  <a:pt x="9704" y="8948"/>
                  <a:pt x="10491" y="9736"/>
                  <a:pt x="10491" y="10712"/>
                </a:cubicBezTo>
                <a:lnTo>
                  <a:pt x="10491" y="11059"/>
                </a:lnTo>
                <a:lnTo>
                  <a:pt x="7026" y="11059"/>
                </a:lnTo>
                <a:lnTo>
                  <a:pt x="7026" y="10712"/>
                </a:lnTo>
                <a:cubicBezTo>
                  <a:pt x="7026" y="9736"/>
                  <a:pt x="7813" y="8948"/>
                  <a:pt x="8759" y="8948"/>
                </a:cubicBezTo>
                <a:close/>
                <a:moveTo>
                  <a:pt x="5986" y="1"/>
                </a:moveTo>
                <a:cubicBezTo>
                  <a:pt x="5262" y="1"/>
                  <a:pt x="4631" y="631"/>
                  <a:pt x="4631" y="1387"/>
                </a:cubicBezTo>
                <a:cubicBezTo>
                  <a:pt x="4631" y="1733"/>
                  <a:pt x="4726" y="2048"/>
                  <a:pt x="4978" y="2269"/>
                </a:cubicBezTo>
                <a:cubicBezTo>
                  <a:pt x="4127" y="2679"/>
                  <a:pt x="3592" y="3498"/>
                  <a:pt x="3592" y="4474"/>
                </a:cubicBezTo>
                <a:lnTo>
                  <a:pt x="3592" y="4852"/>
                </a:lnTo>
                <a:lnTo>
                  <a:pt x="1670" y="4852"/>
                </a:lnTo>
                <a:cubicBezTo>
                  <a:pt x="1166" y="4852"/>
                  <a:pt x="725" y="5199"/>
                  <a:pt x="630" y="5703"/>
                </a:cubicBezTo>
                <a:lnTo>
                  <a:pt x="126" y="8475"/>
                </a:lnTo>
                <a:cubicBezTo>
                  <a:pt x="0" y="9043"/>
                  <a:pt x="473" y="9610"/>
                  <a:pt x="1071" y="9673"/>
                </a:cubicBezTo>
                <a:cubicBezTo>
                  <a:pt x="914" y="9988"/>
                  <a:pt x="819" y="10366"/>
                  <a:pt x="819" y="10744"/>
                </a:cubicBezTo>
                <a:lnTo>
                  <a:pt x="819" y="11468"/>
                </a:lnTo>
                <a:cubicBezTo>
                  <a:pt x="819" y="11657"/>
                  <a:pt x="977" y="11815"/>
                  <a:pt x="1197" y="11815"/>
                </a:cubicBezTo>
                <a:lnTo>
                  <a:pt x="5356" y="11815"/>
                </a:lnTo>
                <a:cubicBezTo>
                  <a:pt x="5545" y="11815"/>
                  <a:pt x="5703" y="11657"/>
                  <a:pt x="5703" y="11468"/>
                </a:cubicBezTo>
                <a:lnTo>
                  <a:pt x="5703" y="10744"/>
                </a:lnTo>
                <a:cubicBezTo>
                  <a:pt x="5703" y="10366"/>
                  <a:pt x="5640" y="9988"/>
                  <a:pt x="5482" y="9673"/>
                </a:cubicBezTo>
                <a:lnTo>
                  <a:pt x="6648" y="9673"/>
                </a:lnTo>
                <a:cubicBezTo>
                  <a:pt x="6490" y="9988"/>
                  <a:pt x="6427" y="10366"/>
                  <a:pt x="6427" y="10744"/>
                </a:cubicBezTo>
                <a:lnTo>
                  <a:pt x="6427" y="11468"/>
                </a:lnTo>
                <a:cubicBezTo>
                  <a:pt x="6427" y="11657"/>
                  <a:pt x="6585" y="11815"/>
                  <a:pt x="6774" y="11815"/>
                </a:cubicBezTo>
                <a:lnTo>
                  <a:pt x="10838" y="11815"/>
                </a:lnTo>
                <a:cubicBezTo>
                  <a:pt x="11027" y="11815"/>
                  <a:pt x="11184" y="11657"/>
                  <a:pt x="11184" y="11468"/>
                </a:cubicBezTo>
                <a:lnTo>
                  <a:pt x="11184" y="10744"/>
                </a:lnTo>
                <a:cubicBezTo>
                  <a:pt x="11184" y="10366"/>
                  <a:pt x="11121" y="9988"/>
                  <a:pt x="10964" y="9673"/>
                </a:cubicBezTo>
                <a:cubicBezTo>
                  <a:pt x="11563" y="9610"/>
                  <a:pt x="11972" y="9043"/>
                  <a:pt x="11878" y="8475"/>
                </a:cubicBezTo>
                <a:lnTo>
                  <a:pt x="11342" y="5703"/>
                </a:lnTo>
                <a:cubicBezTo>
                  <a:pt x="11279" y="5199"/>
                  <a:pt x="10838" y="4852"/>
                  <a:pt x="10334" y="4852"/>
                </a:cubicBezTo>
                <a:lnTo>
                  <a:pt x="8412" y="4852"/>
                </a:lnTo>
                <a:lnTo>
                  <a:pt x="8412" y="4474"/>
                </a:lnTo>
                <a:cubicBezTo>
                  <a:pt x="8412" y="3498"/>
                  <a:pt x="7845" y="2679"/>
                  <a:pt x="7026" y="2269"/>
                </a:cubicBezTo>
                <a:cubicBezTo>
                  <a:pt x="7246" y="2048"/>
                  <a:pt x="7372" y="1733"/>
                  <a:pt x="7372" y="1387"/>
                </a:cubicBezTo>
                <a:cubicBezTo>
                  <a:pt x="7372" y="631"/>
                  <a:pt x="6742" y="1"/>
                  <a:pt x="5986" y="1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608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380A88-E2D3-45EB-A2E1-BCF8AF05B0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</a:t>
            </a:r>
            <a:br>
              <a:rPr lang="en-US" dirty="0"/>
            </a:br>
            <a:r>
              <a:rPr lang="en-US" dirty="0"/>
              <a:t>Project Management</a:t>
            </a:r>
          </a:p>
        </p:txBody>
      </p:sp>
    </p:spTree>
    <p:extLst>
      <p:ext uri="{BB962C8B-B14F-4D97-AF65-F5344CB8AC3E}">
        <p14:creationId xmlns:p14="http://schemas.microsoft.com/office/powerpoint/2010/main" val="128476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E4E68086-EF01-40E1-A14B-B58DE764C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632477" y="266431"/>
            <a:ext cx="8095500" cy="577800"/>
          </a:xfrm>
        </p:spPr>
        <p:txBody>
          <a:bodyPr/>
          <a:lstStyle/>
          <a:p>
            <a:r>
              <a:rPr lang="en-US" dirty="0"/>
              <a:t>Fifteen Project Management Job Functions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4FC81F9-8BF3-4751-9606-05BE1EE36107}"/>
              </a:ext>
            </a:extLst>
          </p:cNvPr>
          <p:cNvSpPr/>
          <p:nvPr/>
        </p:nvSpPr>
        <p:spPr>
          <a:xfrm>
            <a:off x="368566" y="1371421"/>
            <a:ext cx="440735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500" dirty="0" err="1">
                <a:latin typeface="Arvo" panose="020B0604020202020204" charset="0"/>
              </a:rPr>
              <a:t>Mendefinisikan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ruang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lingkup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proyek</a:t>
            </a:r>
            <a:endParaRPr lang="en-US" sz="1500" dirty="0">
              <a:latin typeface="Arvo" panose="020B060402020202020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500" dirty="0" err="1">
                <a:latin typeface="Arvo" panose="020B0604020202020204" charset="0"/>
              </a:rPr>
              <a:t>Mengidentifikasi</a:t>
            </a:r>
            <a:r>
              <a:rPr lang="en-US" sz="1500" dirty="0">
                <a:latin typeface="Arvo" panose="020B0604020202020204" charset="0"/>
              </a:rPr>
              <a:t> stakeholder, </a:t>
            </a:r>
            <a:r>
              <a:rPr lang="en-US" sz="1500" dirty="0" err="1">
                <a:latin typeface="Arvo" panose="020B0604020202020204" charset="0"/>
              </a:rPr>
              <a:t>pembuat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keputusan</a:t>
            </a:r>
            <a:endParaRPr lang="en-US" sz="1500" dirty="0">
              <a:latin typeface="Arvo" panose="020B060402020202020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500" dirty="0" err="1">
                <a:latin typeface="Arvo" panose="020B0604020202020204" charset="0"/>
              </a:rPr>
              <a:t>Mengembangkan</a:t>
            </a:r>
            <a:r>
              <a:rPr lang="en-US" sz="1500" dirty="0">
                <a:latin typeface="Arvo" panose="020B0604020202020204" charset="0"/>
              </a:rPr>
              <a:t> daftar </a:t>
            </a:r>
            <a:r>
              <a:rPr lang="en-US" sz="1500" dirty="0" err="1">
                <a:latin typeface="Arvo" panose="020B0604020202020204" charset="0"/>
              </a:rPr>
              <a:t>tugas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mendetail</a:t>
            </a:r>
            <a:r>
              <a:rPr lang="en-US" sz="1500" dirty="0">
                <a:latin typeface="Arvo" panose="020B0604020202020204" charset="0"/>
              </a:rPr>
              <a:t> (</a:t>
            </a:r>
            <a:r>
              <a:rPr lang="en-US" sz="1500" i="1" dirty="0">
                <a:latin typeface="Arvo" panose="020B0604020202020204" charset="0"/>
              </a:rPr>
              <a:t>Work Breakdown Structure</a:t>
            </a:r>
            <a:r>
              <a:rPr lang="en-US" sz="1500" dirty="0">
                <a:latin typeface="Arvo" panose="020B0604020202020204" charset="0"/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500" dirty="0" err="1">
                <a:latin typeface="Arvo" panose="020B0604020202020204" charset="0"/>
              </a:rPr>
              <a:t>Memperkirakan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kebutuhan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waktu</a:t>
            </a:r>
            <a:endParaRPr lang="en-US" sz="1500" dirty="0">
              <a:latin typeface="Arvo" panose="020B060402020202020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500" dirty="0" err="1">
                <a:latin typeface="Arvo" panose="020B0604020202020204" charset="0"/>
              </a:rPr>
              <a:t>Mengembangkan</a:t>
            </a:r>
            <a:r>
              <a:rPr lang="en-US" sz="1500" dirty="0">
                <a:latin typeface="Arvo" panose="020B0604020202020204" charset="0"/>
              </a:rPr>
              <a:t> flowchart </a:t>
            </a:r>
            <a:r>
              <a:rPr lang="en-US" sz="1500" dirty="0" err="1">
                <a:latin typeface="Arvo" panose="020B0604020202020204" charset="0"/>
              </a:rPr>
              <a:t>manajemen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proyek</a:t>
            </a:r>
            <a:endParaRPr lang="en-US" sz="1500" dirty="0">
              <a:latin typeface="Arvo" panose="020B060402020202020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500" dirty="0" err="1">
                <a:latin typeface="Arvo" panose="020B0604020202020204" charset="0"/>
              </a:rPr>
              <a:t>Mengidentifikasi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sumber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daya</a:t>
            </a:r>
            <a:r>
              <a:rPr lang="en-US" sz="1500" dirty="0">
                <a:latin typeface="Arvo" panose="020B0604020202020204" charset="0"/>
              </a:rPr>
              <a:t> dan </a:t>
            </a:r>
            <a:r>
              <a:rPr lang="en-US" sz="1500" dirty="0" err="1">
                <a:latin typeface="Arvo" panose="020B0604020202020204" charset="0"/>
              </a:rPr>
              <a:t>anggaran</a:t>
            </a:r>
            <a:r>
              <a:rPr lang="en-US" sz="1500" dirty="0">
                <a:latin typeface="Arvo" panose="020B0604020202020204" charset="0"/>
              </a:rPr>
              <a:t> yang </a:t>
            </a:r>
            <a:r>
              <a:rPr lang="en-US" sz="1500" dirty="0" err="1">
                <a:latin typeface="Arvo" panose="020B0604020202020204" charset="0"/>
              </a:rPr>
              <a:t>dibutuhkan</a:t>
            </a:r>
            <a:endParaRPr lang="en-US" sz="1500" dirty="0">
              <a:latin typeface="Arvo" panose="020B060402020202020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500" dirty="0" err="1">
                <a:latin typeface="Arvo" panose="020B0604020202020204" charset="0"/>
              </a:rPr>
              <a:t>Mengevaluasi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kebutuhan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proyek</a:t>
            </a:r>
            <a:endParaRPr lang="en-US" sz="1500" dirty="0">
              <a:latin typeface="Arvo" panose="020B060402020202020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500" dirty="0" err="1">
                <a:latin typeface="Arvo" panose="020B0604020202020204" charset="0"/>
              </a:rPr>
              <a:t>Mengidentifikasi</a:t>
            </a:r>
            <a:r>
              <a:rPr lang="en-US" sz="1500" dirty="0">
                <a:latin typeface="Arvo" panose="020B0604020202020204" charset="0"/>
              </a:rPr>
              <a:t> dan </a:t>
            </a:r>
            <a:r>
              <a:rPr lang="en-US" sz="1500" dirty="0" err="1">
                <a:latin typeface="Arvo" panose="020B0604020202020204" charset="0"/>
              </a:rPr>
              <a:t>mengevaluasi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resiko</a:t>
            </a:r>
            <a:endParaRPr lang="en-US" sz="1500" dirty="0">
              <a:latin typeface="Arvo" panose="020B060402020202020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500" dirty="0" err="1">
                <a:latin typeface="Arvo" panose="020B0604020202020204" charset="0"/>
              </a:rPr>
              <a:t>Mempersiapkan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hal</a:t>
            </a:r>
            <a:r>
              <a:rPr lang="en-US" sz="1500" dirty="0">
                <a:latin typeface="Arvo" panose="020B0604020202020204" charset="0"/>
              </a:rPr>
              <a:t> di </a:t>
            </a:r>
            <a:r>
              <a:rPr lang="en-US" sz="1500" dirty="0" err="1">
                <a:latin typeface="Arvo" panose="020B0604020202020204" charset="0"/>
              </a:rPr>
              <a:t>luar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rencana</a:t>
            </a:r>
            <a:endParaRPr lang="en-US" sz="1500" dirty="0">
              <a:latin typeface="Arvo" panose="020B060402020202020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1EA34A2-5160-4244-99A4-5FD1A8C42CA2}"/>
              </a:ext>
            </a:extLst>
          </p:cNvPr>
          <p:cNvSpPr/>
          <p:nvPr/>
        </p:nvSpPr>
        <p:spPr>
          <a:xfrm>
            <a:off x="5061097" y="1371421"/>
            <a:ext cx="4008475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en-US" sz="1500" dirty="0" err="1">
                <a:latin typeface="Arvo" panose="020B0604020202020204" charset="0"/>
              </a:rPr>
              <a:t>Mengidentifikasi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saling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ketergantungan</a:t>
            </a:r>
            <a:endParaRPr lang="en-US" sz="1500" dirty="0">
              <a:latin typeface="Arvo" panose="020B0604020202020204" charset="0"/>
            </a:endParaRPr>
          </a:p>
          <a:p>
            <a:pPr marL="342900" indent="-342900">
              <a:buFont typeface="+mj-lt"/>
              <a:buAutoNum type="arabicPeriod" startAt="10"/>
            </a:pPr>
            <a:r>
              <a:rPr lang="en-US" sz="1500" dirty="0" err="1">
                <a:latin typeface="Arvo" panose="020B0604020202020204" charset="0"/>
              </a:rPr>
              <a:t>Mengindetifikasi</a:t>
            </a:r>
            <a:r>
              <a:rPr lang="en-US" sz="1500" dirty="0">
                <a:latin typeface="Arvo" panose="020B0604020202020204" charset="0"/>
              </a:rPr>
              <a:t> dan </a:t>
            </a:r>
            <a:r>
              <a:rPr lang="en-US" sz="1500" dirty="0" err="1">
                <a:latin typeface="Arvo" panose="020B0604020202020204" charset="0"/>
              </a:rPr>
              <a:t>mengecek</a:t>
            </a:r>
            <a:r>
              <a:rPr lang="en-US" sz="1500" dirty="0">
                <a:latin typeface="Arvo" panose="020B0604020202020204" charset="0"/>
              </a:rPr>
              <a:t> milestones yang </a:t>
            </a:r>
            <a:r>
              <a:rPr lang="en-US" sz="1500" dirty="0" err="1">
                <a:latin typeface="Arvo" panose="020B0604020202020204" charset="0"/>
              </a:rPr>
              <a:t>kritis</a:t>
            </a:r>
            <a:endParaRPr lang="en-US" sz="1500" dirty="0">
              <a:latin typeface="Arvo" panose="020B0604020202020204" charset="0"/>
            </a:endParaRPr>
          </a:p>
          <a:p>
            <a:pPr marL="342900" indent="-342900">
              <a:buFont typeface="+mj-lt"/>
              <a:buAutoNum type="arabicPeriod" startAt="10"/>
            </a:pPr>
            <a:r>
              <a:rPr lang="en-US" sz="1500" dirty="0" err="1">
                <a:latin typeface="Arvo" panose="020B0604020202020204" charset="0"/>
              </a:rPr>
              <a:t>Berpartisipasi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dalam</a:t>
            </a:r>
            <a:r>
              <a:rPr lang="en-US" sz="1500" dirty="0">
                <a:latin typeface="Arvo" panose="020B0604020202020204" charset="0"/>
              </a:rPr>
              <a:t> review </a:t>
            </a:r>
            <a:r>
              <a:rPr lang="en-US" sz="1500" dirty="0" err="1">
                <a:latin typeface="Arvo" panose="020B0604020202020204" charset="0"/>
              </a:rPr>
              <a:t>fase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proyek</a:t>
            </a:r>
            <a:endParaRPr lang="en-US" sz="1500" dirty="0">
              <a:latin typeface="Arvo" panose="020B0604020202020204" charset="0"/>
            </a:endParaRPr>
          </a:p>
          <a:p>
            <a:pPr marL="342900" indent="-342900">
              <a:buFont typeface="+mj-lt"/>
              <a:buAutoNum type="arabicPeriod" startAt="10"/>
            </a:pPr>
            <a:r>
              <a:rPr lang="en-US" sz="1500" dirty="0" err="1">
                <a:latin typeface="Arvo" panose="020B0604020202020204" charset="0"/>
              </a:rPr>
              <a:t>Sumber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daya</a:t>
            </a:r>
            <a:r>
              <a:rPr lang="en-US" sz="1500" dirty="0">
                <a:latin typeface="Arvo" panose="020B0604020202020204" charset="0"/>
              </a:rPr>
              <a:t> yang </a:t>
            </a:r>
            <a:r>
              <a:rPr lang="en-US" sz="1500" dirty="0" err="1">
                <a:latin typeface="Arvo" panose="020B0604020202020204" charset="0"/>
              </a:rPr>
              <a:t>memerlukan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keamanan</a:t>
            </a:r>
            <a:endParaRPr lang="en-US" sz="1500" dirty="0">
              <a:latin typeface="Arvo" panose="020B0604020202020204" charset="0"/>
            </a:endParaRPr>
          </a:p>
          <a:p>
            <a:pPr marL="342900" indent="-342900">
              <a:buFont typeface="+mj-lt"/>
              <a:buAutoNum type="arabicPeriod" startAt="10"/>
            </a:pPr>
            <a:r>
              <a:rPr lang="en-US" sz="1500" dirty="0" err="1">
                <a:latin typeface="Arvo" panose="020B0604020202020204" charset="0"/>
              </a:rPr>
              <a:t>Mengatur</a:t>
            </a:r>
            <a:r>
              <a:rPr lang="en-US" sz="1500" dirty="0">
                <a:latin typeface="Arvo" panose="020B0604020202020204" charset="0"/>
              </a:rPr>
              <a:t> proses </a:t>
            </a:r>
            <a:r>
              <a:rPr lang="en-US" sz="1500" dirty="0" err="1">
                <a:latin typeface="Arvo" panose="020B0604020202020204" charset="0"/>
              </a:rPr>
              <a:t>kontrol</a:t>
            </a:r>
            <a:r>
              <a:rPr lang="en-US" sz="1500" dirty="0">
                <a:latin typeface="Arvo" panose="020B0604020202020204" charset="0"/>
              </a:rPr>
              <a:t> </a:t>
            </a:r>
            <a:r>
              <a:rPr lang="en-US" sz="1500" dirty="0" err="1">
                <a:latin typeface="Arvo" panose="020B0604020202020204" charset="0"/>
              </a:rPr>
              <a:t>perubahan</a:t>
            </a:r>
            <a:endParaRPr lang="en-US" sz="1500" dirty="0">
              <a:latin typeface="Arvo" panose="020B0604020202020204" charset="0"/>
            </a:endParaRPr>
          </a:p>
          <a:p>
            <a:pPr marL="342900" indent="-342900">
              <a:buFont typeface="+mj-lt"/>
              <a:buAutoNum type="arabicPeriod" startAt="10"/>
            </a:pPr>
            <a:r>
              <a:rPr lang="en-US" sz="1500" dirty="0" err="1">
                <a:latin typeface="Arvo" panose="020B0604020202020204" charset="0"/>
              </a:rPr>
              <a:t>Melaporkan</a:t>
            </a:r>
            <a:r>
              <a:rPr lang="en-US" sz="1500" dirty="0">
                <a:latin typeface="Arvo" panose="020B0604020202020204" charset="0"/>
              </a:rPr>
              <a:t> status </a:t>
            </a:r>
            <a:r>
              <a:rPr lang="en-US" sz="1500" dirty="0" err="1">
                <a:latin typeface="Arvo" panose="020B0604020202020204" charset="0"/>
              </a:rPr>
              <a:t>proyek</a:t>
            </a:r>
            <a:r>
              <a:rPr lang="en-US" sz="1500" dirty="0">
                <a:latin typeface="Arvo" panose="020B060402020202020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829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CA3FBF-A319-4445-BAD3-79C3D50A35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611212" y="298329"/>
            <a:ext cx="8095500" cy="577800"/>
          </a:xfrm>
        </p:spPr>
        <p:txBody>
          <a:bodyPr/>
          <a:lstStyle/>
          <a:p>
            <a:r>
              <a:rPr lang="en-US" dirty="0"/>
              <a:t>Suggested Skills for Project Managers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0A0E7AF-73F6-4894-A27C-BF5CBA87F423}"/>
              </a:ext>
            </a:extLst>
          </p:cNvPr>
          <p:cNvSpPr/>
          <p:nvPr/>
        </p:nvSpPr>
        <p:spPr>
          <a:xfrm>
            <a:off x="611212" y="1263961"/>
            <a:ext cx="580022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>
                <a:latin typeface="Arvo" panose="020B0604020202020204" charset="0"/>
              </a:rPr>
              <a:t>Project managers need a wide variety of skills.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4C2FDB78-073D-4ECB-8EB2-DA5764B3E7E7}"/>
              </a:ext>
            </a:extLst>
          </p:cNvPr>
          <p:cNvSpPr/>
          <p:nvPr/>
        </p:nvSpPr>
        <p:spPr>
          <a:xfrm>
            <a:off x="611212" y="1651793"/>
            <a:ext cx="60286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>
                <a:latin typeface="Arvo" panose="020B0604020202020204" charset="0"/>
              </a:rPr>
              <a:t>They should: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5600AD1-8EA4-45A2-8C94-C8AF8943EE5B}"/>
              </a:ext>
            </a:extLst>
          </p:cNvPr>
          <p:cNvSpPr/>
          <p:nvPr/>
        </p:nvSpPr>
        <p:spPr>
          <a:xfrm>
            <a:off x="1094992" y="1990347"/>
            <a:ext cx="57071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vo" panose="020B0604020202020204" charset="0"/>
              </a:rPr>
              <a:t>Be comfortable with change.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vo" panose="020B0604020202020204" charset="0"/>
              </a:rPr>
              <a:t>Understand the organizations they work in and with.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vo" panose="020B0604020202020204" charset="0"/>
              </a:rPr>
              <a:t>Lead teams to accomplish project goals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8AE2C47-86BC-4CF9-8B81-1911E69FFBB0}"/>
              </a:ext>
            </a:extLst>
          </p:cNvPr>
          <p:cNvSpPr/>
          <p:nvPr/>
        </p:nvSpPr>
        <p:spPr>
          <a:xfrm>
            <a:off x="611212" y="2821344"/>
            <a:ext cx="567495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>
                <a:latin typeface="Arvo" panose="020B0604020202020204" charset="0"/>
              </a:rPr>
              <a:t>Project managers need both “hard” and “soft” skills.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34BF0AC-7D72-4ECB-A714-C11278E1371A}"/>
              </a:ext>
            </a:extLst>
          </p:cNvPr>
          <p:cNvSpPr/>
          <p:nvPr/>
        </p:nvSpPr>
        <p:spPr>
          <a:xfrm>
            <a:off x="1096974" y="3159898"/>
            <a:ext cx="71239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latin typeface="Arvo" panose="020B0604020202020204" charset="0"/>
              </a:rPr>
              <a:t>Hard skills </a:t>
            </a:r>
            <a:r>
              <a:rPr lang="en-US" sz="1600" dirty="0">
                <a:latin typeface="Arvo" panose="020B0604020202020204" charset="0"/>
              </a:rPr>
              <a:t>include product knowledge and knowing how to use  various project management tools and techniques.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latin typeface="Arvo" panose="020B0604020202020204" charset="0"/>
              </a:rPr>
              <a:t>Soft skills </a:t>
            </a:r>
            <a:r>
              <a:rPr lang="en-US" sz="1600" dirty="0">
                <a:latin typeface="Arvo" panose="020B0604020202020204" charset="0"/>
              </a:rPr>
              <a:t>include being able to work with various types of people.</a:t>
            </a:r>
          </a:p>
        </p:txBody>
      </p:sp>
    </p:spTree>
    <p:extLst>
      <p:ext uri="{BB962C8B-B14F-4D97-AF65-F5344CB8AC3E}">
        <p14:creationId xmlns:p14="http://schemas.microsoft.com/office/powerpoint/2010/main" val="422464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CA3FBF-A319-4445-BAD3-79C3D50A35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611212" y="298329"/>
            <a:ext cx="8095500" cy="5778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Suggested </a:t>
            </a:r>
            <a:r>
              <a:rPr lang="en-US" dirty="0"/>
              <a:t>Skills for Project Managers (</a:t>
            </a:r>
            <a:r>
              <a:rPr lang="en-US" dirty="0" err="1"/>
              <a:t>con’t</a:t>
            </a:r>
            <a:r>
              <a:rPr lang="en-US" dirty="0"/>
              <a:t>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0A0E7AF-73F6-4894-A27C-BF5CBA87F423}"/>
              </a:ext>
            </a:extLst>
          </p:cNvPr>
          <p:cNvSpPr/>
          <p:nvPr/>
        </p:nvSpPr>
        <p:spPr>
          <a:xfrm>
            <a:off x="611212" y="1263961"/>
            <a:ext cx="580022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b="1" dirty="0">
                <a:latin typeface="Arvo" panose="020B0604020202020204" charset="0"/>
              </a:rPr>
              <a:t>Communication skills</a:t>
            </a:r>
            <a:r>
              <a:rPr lang="en-US" sz="1600" dirty="0">
                <a:latin typeface="Arvo" panose="020B0604020202020204" charset="0"/>
              </a:rPr>
              <a:t>: Listens, persuades.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4C2FDB78-073D-4ECB-8EB2-DA5764B3E7E7}"/>
              </a:ext>
            </a:extLst>
          </p:cNvPr>
          <p:cNvSpPr/>
          <p:nvPr/>
        </p:nvSpPr>
        <p:spPr>
          <a:xfrm>
            <a:off x="611212" y="1756404"/>
            <a:ext cx="60286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b="1" dirty="0">
                <a:latin typeface="Arvo" panose="020B0604020202020204" charset="0"/>
              </a:rPr>
              <a:t>Organizational skills</a:t>
            </a:r>
            <a:r>
              <a:rPr lang="en-US" sz="1600" dirty="0">
                <a:latin typeface="Arvo" panose="020B0604020202020204" charset="0"/>
              </a:rPr>
              <a:t>: Plans, sets goals, analyzes.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8AE2C47-86BC-4CF9-8B81-1911E69FFBB0}"/>
              </a:ext>
            </a:extLst>
          </p:cNvPr>
          <p:cNvSpPr/>
          <p:nvPr/>
        </p:nvSpPr>
        <p:spPr>
          <a:xfrm>
            <a:off x="611212" y="2288874"/>
            <a:ext cx="81708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b="1" dirty="0">
                <a:latin typeface="Arvo" panose="020B0604020202020204" charset="0"/>
              </a:rPr>
              <a:t>Team-building skills</a:t>
            </a:r>
            <a:r>
              <a:rPr lang="en-US" sz="1600" dirty="0">
                <a:latin typeface="Arvo" panose="020B0604020202020204" charset="0"/>
              </a:rPr>
              <a:t>: Shows empathy, motivates, promotes  esprit de corps.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E5BF069-A791-4B0C-9268-850BF2C86E62}"/>
              </a:ext>
            </a:extLst>
          </p:cNvPr>
          <p:cNvSpPr/>
          <p:nvPr/>
        </p:nvSpPr>
        <p:spPr>
          <a:xfrm>
            <a:off x="592525" y="2805956"/>
            <a:ext cx="83919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b="1" dirty="0">
                <a:latin typeface="Arvo" panose="020B0604020202020204" charset="0"/>
              </a:rPr>
              <a:t>Leadership skills</a:t>
            </a:r>
            <a:r>
              <a:rPr lang="en-US" sz="1600" dirty="0">
                <a:latin typeface="Arvo" panose="020B0604020202020204" charset="0"/>
              </a:rPr>
              <a:t>: Sets examples, provides vision (big picture),  delegates, positive, energetic.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835C26B-090A-438F-B05D-2AEC4A0F87E3}"/>
              </a:ext>
            </a:extLst>
          </p:cNvPr>
          <p:cNvSpPr/>
          <p:nvPr/>
        </p:nvSpPr>
        <p:spPr>
          <a:xfrm>
            <a:off x="611212" y="3523091"/>
            <a:ext cx="56637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b="1" dirty="0">
                <a:latin typeface="Arvo" panose="020B0604020202020204" charset="0"/>
              </a:rPr>
              <a:t>Coping skills</a:t>
            </a:r>
            <a:r>
              <a:rPr lang="en-US" sz="1600" dirty="0">
                <a:latin typeface="Arvo" panose="020B0604020202020204" charset="0"/>
              </a:rPr>
              <a:t>: Flexible, creative, patient, persistent.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3F68C901-6642-4A60-B62D-BBD319989ED5}"/>
              </a:ext>
            </a:extLst>
          </p:cNvPr>
          <p:cNvSpPr/>
          <p:nvPr/>
        </p:nvSpPr>
        <p:spPr>
          <a:xfrm>
            <a:off x="611212" y="4101729"/>
            <a:ext cx="55948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b="1" dirty="0">
                <a:latin typeface="Arvo" panose="020B0604020202020204" charset="0"/>
              </a:rPr>
              <a:t>Technology skills</a:t>
            </a:r>
            <a:r>
              <a:rPr lang="en-US" sz="1600" dirty="0">
                <a:latin typeface="Arvo" panose="020B0604020202020204" charset="0"/>
              </a:rPr>
              <a:t>: Experience, project knowledge.</a:t>
            </a:r>
          </a:p>
        </p:txBody>
      </p:sp>
    </p:spTree>
    <p:extLst>
      <p:ext uri="{BB962C8B-B14F-4D97-AF65-F5344CB8AC3E}">
        <p14:creationId xmlns:p14="http://schemas.microsoft.com/office/powerpoint/2010/main" val="160150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CA3FBF-A319-4445-BAD3-79C3D50A35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67" y="417814"/>
            <a:ext cx="8391987" cy="577800"/>
          </a:xfrm>
        </p:spPr>
        <p:txBody>
          <a:bodyPr/>
          <a:lstStyle/>
          <a:p>
            <a:r>
              <a:rPr lang="en-US" sz="2800" dirty="0"/>
              <a:t>Most Significant Characteristics of Effective  </a:t>
            </a:r>
            <a:br>
              <a:rPr lang="en-US" sz="2800" dirty="0"/>
            </a:br>
            <a:r>
              <a:rPr lang="en-US" sz="2800" dirty="0"/>
              <a:t>and Ineffective Project Managers</a:t>
            </a: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xmlns="" id="{5E91EBDE-411A-467E-BBEB-D0B7236CDB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298954"/>
              </p:ext>
            </p:extLst>
          </p:nvPr>
        </p:nvGraphicFramePr>
        <p:xfrm>
          <a:off x="449706" y="997389"/>
          <a:ext cx="8409482" cy="3853733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4946753">
                  <a:extLst>
                    <a:ext uri="{9D8B030D-6E8A-4147-A177-3AD203B41FA5}">
                      <a16:colId xmlns:a16="http://schemas.microsoft.com/office/drawing/2014/main" xmlns="" val="738187048"/>
                    </a:ext>
                  </a:extLst>
                </a:gridCol>
                <a:gridCol w="3462729">
                  <a:extLst>
                    <a:ext uri="{9D8B030D-6E8A-4147-A177-3AD203B41FA5}">
                      <a16:colId xmlns:a16="http://schemas.microsoft.com/office/drawing/2014/main" xmlns="" val="2458097189"/>
                    </a:ext>
                  </a:extLst>
                </a:gridCol>
              </a:tblGrid>
              <a:tr h="356453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vo" panose="020B0604020202020204" charset="0"/>
                        </a:rPr>
                        <a:t>Effective Project Managers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vo" panose="020B0604020202020204" charset="0"/>
                        </a:rPr>
                        <a:t>Ineffective Project Managers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96738967"/>
                  </a:ext>
                </a:extLst>
              </a:tr>
              <a:tr h="356453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vo" panose="020B0604020202020204" charset="0"/>
                        </a:rPr>
                        <a:t>Leadership by 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vo" panose="020B0604020202020204" charset="0"/>
                        </a:rPr>
                        <a:t>Sets bad 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0456001"/>
                  </a:ext>
                </a:extLst>
              </a:tr>
              <a:tr h="356453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vo" panose="020B0604020202020204" charset="0"/>
                        </a:rPr>
                        <a:t>Visionary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vo" panose="020B0604020202020204" charset="0"/>
                        </a:rPr>
                        <a:t>Not self-assured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18416173"/>
                  </a:ext>
                </a:extLst>
              </a:tr>
              <a:tr h="356453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vo" panose="020B0604020202020204" charset="0"/>
                        </a:rPr>
                        <a:t>Technically competent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vo" panose="020B0604020202020204" charset="0"/>
                        </a:rPr>
                        <a:t>Lacks technical expertise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58039470"/>
                  </a:ext>
                </a:extLst>
              </a:tr>
              <a:tr h="356453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vo" panose="020B0604020202020204" charset="0"/>
                        </a:rPr>
                        <a:t>Decisive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vo" panose="020B0604020202020204" charset="0"/>
                        </a:rPr>
                        <a:t>Poor communicator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3828758"/>
                  </a:ext>
                </a:extLst>
              </a:tr>
              <a:tr h="356453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vo" panose="020B0604020202020204" charset="0"/>
                        </a:rPr>
                        <a:t>Good communicator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vo" panose="020B0604020202020204" charset="0"/>
                        </a:rPr>
                        <a:t>Poor motivator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4531654"/>
                  </a:ext>
                </a:extLst>
              </a:tr>
              <a:tr h="356453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vo" panose="020B0604020202020204" charset="0"/>
                        </a:rPr>
                        <a:t>Good motivator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vo" panose="020B0604020202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0494490"/>
                  </a:ext>
                </a:extLst>
              </a:tr>
              <a:tr h="54106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vo" panose="020B0604020202020204" charset="0"/>
                        </a:rPr>
                        <a:t>Stands up to upper management when necessary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vo" panose="020B0604020202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49438808"/>
                  </a:ext>
                </a:extLst>
              </a:tr>
              <a:tr h="358066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vo" panose="020B0604020202020204" charset="0"/>
                        </a:rPr>
                        <a:t>Supports team members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vo" panose="020B0604020202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64926808"/>
                  </a:ext>
                </a:extLst>
              </a:tr>
              <a:tr h="421376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vo" panose="020B0604020202020204" charset="0"/>
                        </a:rPr>
                        <a:t>Encourages new ideas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vo" panose="020B0604020202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251939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942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CA3FBF-A319-4445-BAD3-79C3D50A35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400" y="279591"/>
            <a:ext cx="8391987" cy="577800"/>
          </a:xfrm>
        </p:spPr>
        <p:txBody>
          <a:bodyPr/>
          <a:lstStyle/>
          <a:p>
            <a:r>
              <a:rPr lang="en-US" sz="3200" dirty="0"/>
              <a:t>Importance of Leadership Skills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2B4ADAA3-957F-42DD-8B1B-D225D8890B08}"/>
              </a:ext>
            </a:extLst>
          </p:cNvPr>
          <p:cNvSpPr/>
          <p:nvPr/>
        </p:nvSpPr>
        <p:spPr>
          <a:xfrm>
            <a:off x="651946" y="1147862"/>
            <a:ext cx="7901441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700" dirty="0" err="1">
                <a:latin typeface="Arvo" panose="020B0604020202020204" charset="0"/>
              </a:rPr>
              <a:t>Manajer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proyek</a:t>
            </a:r>
            <a:r>
              <a:rPr lang="en-US" sz="1700" dirty="0">
                <a:latin typeface="Arvo" panose="020B0604020202020204" charset="0"/>
              </a:rPr>
              <a:t> yang </a:t>
            </a:r>
            <a:r>
              <a:rPr lang="en-US" sz="1700" dirty="0" err="1">
                <a:latin typeface="Arvo" panose="020B0604020202020204" charset="0"/>
              </a:rPr>
              <a:t>efektif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memberikan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kepemimpinan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dengan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contoh</a:t>
            </a:r>
            <a:endParaRPr lang="en-US" sz="1700" dirty="0">
              <a:latin typeface="Arvo" panose="020B060402020202020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69A7157-C1DB-481F-B499-C06234AE1DF6}"/>
              </a:ext>
            </a:extLst>
          </p:cNvPr>
          <p:cNvSpPr/>
          <p:nvPr/>
        </p:nvSpPr>
        <p:spPr>
          <a:xfrm>
            <a:off x="651948" y="1843167"/>
            <a:ext cx="7901440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700" dirty="0" err="1">
                <a:latin typeface="Arvo" panose="020B0604020202020204" charset="0"/>
              </a:rPr>
              <a:t>Seorang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fokus</a:t>
            </a:r>
            <a:r>
              <a:rPr lang="en-US" sz="1700" dirty="0">
                <a:latin typeface="Arvo" panose="020B0604020202020204" charset="0"/>
              </a:rPr>
              <a:t> pada target-target </a:t>
            </a:r>
            <a:r>
              <a:rPr lang="en-US" sz="1700" dirty="0" err="1">
                <a:latin typeface="Arvo" panose="020B0604020202020204" charset="0"/>
              </a:rPr>
              <a:t>jangka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panjang</a:t>
            </a:r>
            <a:r>
              <a:rPr lang="en-US" sz="1700" dirty="0">
                <a:latin typeface="Arvo" panose="020B0604020202020204" charset="0"/>
              </a:rPr>
              <a:t> dan </a:t>
            </a:r>
            <a:r>
              <a:rPr lang="en-US" sz="1700" dirty="0" err="1">
                <a:latin typeface="Arvo" panose="020B0604020202020204" charset="0"/>
              </a:rPr>
              <a:t>tujuan-tujuan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besar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serta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memberi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inspirasi</a:t>
            </a:r>
            <a:r>
              <a:rPr lang="en-US" sz="1700" dirty="0">
                <a:latin typeface="Arvo" panose="020B0604020202020204" charset="0"/>
              </a:rPr>
              <a:t> orang-orang </a:t>
            </a:r>
            <a:r>
              <a:rPr lang="en-US" sz="1700" dirty="0" err="1">
                <a:latin typeface="Arvo" panose="020B0604020202020204" charset="0"/>
              </a:rPr>
              <a:t>untuk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mencapai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tujuan-tujuan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tersebut</a:t>
            </a:r>
            <a:r>
              <a:rPr lang="en-US" sz="1700" dirty="0">
                <a:latin typeface="Arvo" panose="020B0604020202020204" charset="0"/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8D63474-0B40-45DD-B603-DA02C59BE124}"/>
              </a:ext>
            </a:extLst>
          </p:cNvPr>
          <p:cNvSpPr/>
          <p:nvPr/>
        </p:nvSpPr>
        <p:spPr>
          <a:xfrm>
            <a:off x="651947" y="2758111"/>
            <a:ext cx="790144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1700" dirty="0" err="1">
                <a:latin typeface="Arvo" panose="020B0604020202020204" charset="0"/>
              </a:rPr>
              <a:t>Seorang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manajer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menangani</a:t>
            </a:r>
            <a:r>
              <a:rPr lang="en-US" sz="1700" dirty="0">
                <a:latin typeface="Arvo" panose="020B0604020202020204" charset="0"/>
              </a:rPr>
              <a:t> detail </a:t>
            </a:r>
            <a:r>
              <a:rPr lang="en-US" sz="1700" dirty="0" err="1">
                <a:latin typeface="Arvo" panose="020B0604020202020204" charset="0"/>
              </a:rPr>
              <a:t>hari-ke-hari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untuk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mencapai</a:t>
            </a:r>
            <a:r>
              <a:rPr lang="en-US" sz="1700" dirty="0">
                <a:latin typeface="Arvo" panose="020B0604020202020204" charset="0"/>
              </a:rPr>
              <a:t> target-target yang </a:t>
            </a:r>
            <a:r>
              <a:rPr lang="en-US" sz="1700" dirty="0" err="1">
                <a:latin typeface="Arvo" panose="020B0604020202020204" charset="0"/>
              </a:rPr>
              <a:t>spesifik</a:t>
            </a:r>
            <a:r>
              <a:rPr lang="en-US" sz="1700" dirty="0">
                <a:latin typeface="Arvo" panose="020B0604020202020204" charset="0"/>
              </a:rPr>
              <a:t>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7291D8E-78AF-4856-B350-D776500021F0}"/>
              </a:ext>
            </a:extLst>
          </p:cNvPr>
          <p:cNvSpPr/>
          <p:nvPr/>
        </p:nvSpPr>
        <p:spPr>
          <a:xfrm>
            <a:off x="651947" y="3516956"/>
            <a:ext cx="790144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1700" dirty="0" err="1">
                <a:latin typeface="Arvo" panose="020B0604020202020204" charset="0"/>
              </a:rPr>
              <a:t>Manajer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proyek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sering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mengambil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peran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pemimpin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ataupun</a:t>
            </a:r>
            <a:r>
              <a:rPr lang="en-US" sz="1700" dirty="0">
                <a:latin typeface="Arvo" panose="020B0604020202020204" charset="0"/>
              </a:rPr>
              <a:t> </a:t>
            </a:r>
            <a:r>
              <a:rPr lang="en-US" sz="1700" dirty="0" err="1">
                <a:latin typeface="Arvo" panose="020B0604020202020204" charset="0"/>
              </a:rPr>
              <a:t>manajer</a:t>
            </a:r>
            <a:r>
              <a:rPr lang="en-US" sz="1700" dirty="0">
                <a:latin typeface="Arvo" panose="020B060402020202020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40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6F80BB-20EF-4E18-B8D4-58ECB16611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27986"/>
            <a:ext cx="8457694" cy="577800"/>
          </a:xfrm>
        </p:spPr>
        <p:txBody>
          <a:bodyPr/>
          <a:lstStyle/>
          <a:p>
            <a:r>
              <a:rPr lang="en-US" dirty="0" err="1"/>
              <a:t>Keahlian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567102F-130F-4A27-B9BF-DEE01BCB6F46}"/>
              </a:ext>
            </a:extLst>
          </p:cNvPr>
          <p:cNvSpPr txBox="1"/>
          <p:nvPr/>
        </p:nvSpPr>
        <p:spPr>
          <a:xfrm>
            <a:off x="435935" y="1105786"/>
            <a:ext cx="16001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>
                <a:latin typeface="Arvo" panose="020B0604020202020204" charset="0"/>
              </a:rPr>
              <a:t>Proyek</a:t>
            </a:r>
            <a:r>
              <a:rPr lang="en-US" sz="1600" b="1" dirty="0">
                <a:latin typeface="Arvo" panose="020B0604020202020204" charset="0"/>
              </a:rPr>
              <a:t> </a:t>
            </a:r>
            <a:r>
              <a:rPr lang="en-US" sz="1600" b="1" dirty="0" err="1">
                <a:latin typeface="Arvo" panose="020B0604020202020204" charset="0"/>
              </a:rPr>
              <a:t>Besar</a:t>
            </a:r>
            <a:endParaRPr lang="en-US" sz="1600" b="1" dirty="0">
              <a:latin typeface="Arvo" panose="020B060402020202020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360E816-4F32-4615-B014-2E28C7E10F90}"/>
              </a:ext>
            </a:extLst>
          </p:cNvPr>
          <p:cNvSpPr/>
          <p:nvPr/>
        </p:nvSpPr>
        <p:spPr>
          <a:xfrm>
            <a:off x="435935" y="1422055"/>
            <a:ext cx="82721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 err="1">
                <a:latin typeface="Arvo" panose="020B0604020202020204" charset="0"/>
              </a:rPr>
              <a:t>Diperlukan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keahlian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kepemimpinan</a:t>
            </a:r>
            <a:r>
              <a:rPr lang="en-US" sz="1600" dirty="0">
                <a:latin typeface="Arvo" panose="020B0604020202020204" charset="0"/>
              </a:rPr>
              <a:t>, </a:t>
            </a:r>
            <a:r>
              <a:rPr lang="en-US" sz="1600" dirty="0" err="1">
                <a:latin typeface="Arvo" panose="020B0604020202020204" charset="0"/>
              </a:rPr>
              <a:t>pengalaman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mengelola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proyek</a:t>
            </a:r>
            <a:r>
              <a:rPr lang="en-US" sz="1600" dirty="0">
                <a:latin typeface="Arvo" panose="020B0604020202020204" charset="0"/>
              </a:rPr>
              <a:t> yang </a:t>
            </a:r>
            <a:r>
              <a:rPr lang="en-US" sz="1600" dirty="0" err="1">
                <a:latin typeface="Arvo" panose="020B0604020202020204" charset="0"/>
              </a:rPr>
              <a:t>sejenis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sebelumnya</a:t>
            </a:r>
            <a:r>
              <a:rPr lang="en-US" sz="1600" dirty="0">
                <a:latin typeface="Arvo" panose="020B0604020202020204" charset="0"/>
              </a:rPr>
              <a:t>, </a:t>
            </a:r>
            <a:r>
              <a:rPr lang="en-US" sz="1600" dirty="0" err="1">
                <a:latin typeface="Arvo" panose="020B0604020202020204" charset="0"/>
              </a:rPr>
              <a:t>perencanaan</a:t>
            </a:r>
            <a:r>
              <a:rPr lang="en-US" sz="1600" dirty="0">
                <a:latin typeface="Arvo" panose="020B0604020202020204" charset="0"/>
              </a:rPr>
              <a:t>, </a:t>
            </a:r>
            <a:r>
              <a:rPr lang="en-US" sz="1600" dirty="0" err="1">
                <a:latin typeface="Arvo" panose="020B0604020202020204" charset="0"/>
              </a:rPr>
              <a:t>kemampuan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menghadapi</a:t>
            </a:r>
            <a:r>
              <a:rPr lang="en-US" sz="1600" dirty="0">
                <a:latin typeface="Arvo" panose="020B0604020202020204" charset="0"/>
              </a:rPr>
              <a:t> orang lain, </a:t>
            </a:r>
            <a:r>
              <a:rPr lang="en-US" sz="1600" dirty="0" err="1">
                <a:latin typeface="Arvo" panose="020B0604020202020204" charset="0"/>
              </a:rPr>
              <a:t>komunikasi</a:t>
            </a:r>
            <a:r>
              <a:rPr lang="en-US" sz="1600" dirty="0">
                <a:latin typeface="Arvo" panose="020B0604020202020204" charset="0"/>
              </a:rPr>
              <a:t> verbal, dan </a:t>
            </a:r>
            <a:r>
              <a:rPr lang="en-US" sz="1600" dirty="0" err="1">
                <a:latin typeface="Arvo" panose="020B0604020202020204" charset="0"/>
              </a:rPr>
              <a:t>kemampuan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membangun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tim</a:t>
            </a:r>
            <a:r>
              <a:rPr lang="en-US" sz="1600" dirty="0">
                <a:latin typeface="Arvo" panose="020B0604020202020204" charset="0"/>
              </a:rPr>
              <a:t> yang paling </a:t>
            </a:r>
            <a:r>
              <a:rPr lang="en-US" sz="1600" dirty="0" err="1">
                <a:latin typeface="Arvo" panose="020B0604020202020204" charset="0"/>
              </a:rPr>
              <a:t>penting</a:t>
            </a:r>
            <a:r>
              <a:rPr lang="en-US" sz="1600" dirty="0">
                <a:latin typeface="Arvo" panose="020B0604020202020204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B1F992C-C5D1-4065-B6A0-67EBAE8ECBD3}"/>
              </a:ext>
            </a:extLst>
          </p:cNvPr>
          <p:cNvSpPr txBox="1"/>
          <p:nvPr/>
        </p:nvSpPr>
        <p:spPr>
          <a:xfrm>
            <a:off x="3671776" y="2400044"/>
            <a:ext cx="51507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>
                <a:latin typeface="Arvo" panose="020B0604020202020204" charset="0"/>
              </a:rPr>
              <a:t>Proyek</a:t>
            </a:r>
            <a:r>
              <a:rPr lang="en-US" sz="1600" b="1" dirty="0">
                <a:latin typeface="Arvo" panose="020B0604020202020204" charset="0"/>
              </a:rPr>
              <a:t> </a:t>
            </a:r>
            <a:r>
              <a:rPr lang="en-US" sz="1600" b="1" dirty="0" err="1">
                <a:latin typeface="Arvo" panose="020B0604020202020204" charset="0"/>
              </a:rPr>
              <a:t>dengan</a:t>
            </a:r>
            <a:r>
              <a:rPr lang="en-US" sz="1600" b="1" dirty="0">
                <a:latin typeface="Arvo" panose="020B0604020202020204" charset="0"/>
              </a:rPr>
              <a:t> Tingkat </a:t>
            </a:r>
            <a:r>
              <a:rPr lang="en-US" sz="1600" b="1" dirty="0" err="1">
                <a:latin typeface="Arvo" panose="020B0604020202020204" charset="0"/>
              </a:rPr>
              <a:t>Ketidakpastian</a:t>
            </a:r>
            <a:r>
              <a:rPr lang="en-US" sz="1600" b="1" dirty="0">
                <a:latin typeface="Arvo" panose="020B0604020202020204" charset="0"/>
              </a:rPr>
              <a:t> Tinggi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3C9C574-9D2D-4590-B819-8D73EE7F1D55}"/>
              </a:ext>
            </a:extLst>
          </p:cNvPr>
          <p:cNvSpPr/>
          <p:nvPr/>
        </p:nvSpPr>
        <p:spPr>
          <a:xfrm>
            <a:off x="1956390" y="2712525"/>
            <a:ext cx="69536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latin typeface="Arvo" panose="020B0604020202020204" charset="0"/>
              </a:rPr>
              <a:t>Diperlukan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keahlian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manajemen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risiko</a:t>
            </a:r>
            <a:r>
              <a:rPr lang="en-US" sz="1600" dirty="0">
                <a:latin typeface="Arvo" panose="020B0604020202020204" charset="0"/>
              </a:rPr>
              <a:t>, </a:t>
            </a:r>
            <a:r>
              <a:rPr lang="en-US" sz="1600" dirty="0" err="1">
                <a:latin typeface="Arvo" panose="020B0604020202020204" charset="0"/>
              </a:rPr>
              <a:t>manajemen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ekspektasi</a:t>
            </a:r>
            <a:r>
              <a:rPr lang="en-US" sz="1600" dirty="0">
                <a:latin typeface="Arvo" panose="020B0604020202020204" charset="0"/>
              </a:rPr>
              <a:t>, </a:t>
            </a:r>
            <a:r>
              <a:rPr lang="en-US" sz="1600" dirty="0" err="1">
                <a:latin typeface="Arvo" panose="020B0604020202020204" charset="0"/>
              </a:rPr>
              <a:t>kepemimpinan</a:t>
            </a:r>
            <a:r>
              <a:rPr lang="en-US" sz="1600" dirty="0">
                <a:latin typeface="Arvo" panose="020B0604020202020204" charset="0"/>
              </a:rPr>
              <a:t>, </a:t>
            </a:r>
            <a:r>
              <a:rPr lang="en-US" sz="1600" dirty="0" err="1">
                <a:latin typeface="Arvo" panose="020B0604020202020204" charset="0"/>
              </a:rPr>
              <a:t>kemampuan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menghadapi</a:t>
            </a:r>
            <a:r>
              <a:rPr lang="en-US" sz="1600" dirty="0">
                <a:latin typeface="Arvo" panose="020B0604020202020204" charset="0"/>
              </a:rPr>
              <a:t> orang lain, dan </a:t>
            </a:r>
            <a:r>
              <a:rPr lang="en-US" sz="1600" dirty="0" err="1">
                <a:latin typeface="Arvo" panose="020B0604020202020204" charset="0"/>
              </a:rPr>
              <a:t>keahlian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perencanaan</a:t>
            </a:r>
            <a:r>
              <a:rPr lang="en-US" sz="1600" dirty="0">
                <a:latin typeface="Arvo" panose="020B0604020202020204" charset="0"/>
              </a:rPr>
              <a:t> yang paling </a:t>
            </a:r>
            <a:r>
              <a:rPr lang="en-US" sz="1600" dirty="0" err="1">
                <a:latin typeface="Arvo" panose="020B0604020202020204" charset="0"/>
              </a:rPr>
              <a:t>penting</a:t>
            </a:r>
            <a:r>
              <a:rPr lang="en-US" sz="1600" dirty="0">
                <a:latin typeface="Arvo" panose="020B0604020202020204" charset="0"/>
              </a:rPr>
              <a:t>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DAC7BDB-0BE1-48C0-AEA8-A95D81D75C18}"/>
              </a:ext>
            </a:extLst>
          </p:cNvPr>
          <p:cNvSpPr txBox="1"/>
          <p:nvPr/>
        </p:nvSpPr>
        <p:spPr>
          <a:xfrm>
            <a:off x="2721935" y="3912452"/>
            <a:ext cx="28695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>
                <a:latin typeface="Arvo" panose="020B0604020202020204" charset="0"/>
              </a:rPr>
              <a:t>Proyek</a:t>
            </a:r>
            <a:r>
              <a:rPr lang="en-US" sz="1600" b="1" dirty="0">
                <a:latin typeface="Arvo" panose="020B0604020202020204" charset="0"/>
              </a:rPr>
              <a:t> yang </a:t>
            </a:r>
            <a:r>
              <a:rPr lang="en-US" sz="1600" b="1" dirty="0" err="1">
                <a:latin typeface="Arvo" panose="020B0604020202020204" charset="0"/>
              </a:rPr>
              <a:t>Sangat</a:t>
            </a:r>
            <a:r>
              <a:rPr lang="en-US" sz="1600" b="1" dirty="0">
                <a:latin typeface="Arvo" panose="020B0604020202020204" charset="0"/>
              </a:rPr>
              <a:t> </a:t>
            </a:r>
            <a:r>
              <a:rPr lang="en-US" sz="1600" b="1" dirty="0" err="1">
                <a:latin typeface="Arvo" panose="020B0604020202020204" charset="0"/>
              </a:rPr>
              <a:t>Baru</a:t>
            </a:r>
            <a:endParaRPr lang="en-US" sz="1600" b="1" dirty="0">
              <a:latin typeface="Arvo" panose="020B060402020202020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A97DFFC-5B65-4FF4-9FAD-902400536968}"/>
              </a:ext>
            </a:extLst>
          </p:cNvPr>
          <p:cNvSpPr/>
          <p:nvPr/>
        </p:nvSpPr>
        <p:spPr>
          <a:xfrm>
            <a:off x="2721935" y="4182952"/>
            <a:ext cx="63157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 err="1">
                <a:latin typeface="Arvo" panose="020B0604020202020204" charset="0"/>
              </a:rPr>
              <a:t>Diperlukan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kepemimpinan</a:t>
            </a:r>
            <a:r>
              <a:rPr lang="en-US" sz="1600" dirty="0">
                <a:latin typeface="Arvo" panose="020B0604020202020204" charset="0"/>
              </a:rPr>
              <a:t>, </a:t>
            </a:r>
            <a:r>
              <a:rPr lang="en-US" sz="1600" dirty="0" err="1">
                <a:latin typeface="Arvo" panose="020B0604020202020204" charset="0"/>
              </a:rPr>
              <a:t>kemampuan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menghadapi</a:t>
            </a:r>
            <a:r>
              <a:rPr lang="en-US" sz="1600" dirty="0">
                <a:latin typeface="Arvo" panose="020B0604020202020204" charset="0"/>
              </a:rPr>
              <a:t> orang lain, </a:t>
            </a:r>
            <a:r>
              <a:rPr lang="en-US" sz="1600" dirty="0" err="1">
                <a:latin typeface="Arvo" panose="020B0604020202020204" charset="0"/>
              </a:rPr>
              <a:t>memiliki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visi</a:t>
            </a:r>
            <a:r>
              <a:rPr lang="en-US" sz="1600" dirty="0">
                <a:latin typeface="Arvo" panose="020B0604020202020204" charset="0"/>
              </a:rPr>
              <a:t> dan </a:t>
            </a:r>
            <a:r>
              <a:rPr lang="en-US" sz="1600" dirty="0" err="1">
                <a:latin typeface="Arvo" panose="020B0604020202020204" charset="0"/>
              </a:rPr>
              <a:t>tujuan</a:t>
            </a:r>
            <a:r>
              <a:rPr lang="en-US" sz="1600" dirty="0">
                <a:latin typeface="Arvo" panose="020B0604020202020204" charset="0"/>
              </a:rPr>
              <a:t>, </a:t>
            </a:r>
            <a:r>
              <a:rPr lang="en-US" sz="1600" dirty="0" err="1">
                <a:latin typeface="Arvo" panose="020B0604020202020204" charset="0"/>
              </a:rPr>
              <a:t>percaya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diri</a:t>
            </a:r>
            <a:r>
              <a:rPr lang="en-US" sz="1600" dirty="0">
                <a:latin typeface="Arvo" panose="020B0604020202020204" charset="0"/>
              </a:rPr>
              <a:t>, </a:t>
            </a:r>
            <a:r>
              <a:rPr lang="en-US" sz="1600" dirty="0" err="1">
                <a:latin typeface="Arvo" panose="020B0604020202020204" charset="0"/>
              </a:rPr>
              <a:t>manajemen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ekspektasi</a:t>
            </a:r>
            <a:r>
              <a:rPr lang="en-US" sz="1600" dirty="0">
                <a:latin typeface="Arvo" panose="020B0604020202020204" charset="0"/>
              </a:rPr>
              <a:t>, dan </a:t>
            </a:r>
            <a:r>
              <a:rPr lang="en-US" sz="1600" dirty="0" err="1">
                <a:latin typeface="Arvo" panose="020B0604020202020204" charset="0"/>
              </a:rPr>
              <a:t>keahlian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mendengarkan</a:t>
            </a:r>
            <a:r>
              <a:rPr lang="en-US" sz="1600" dirty="0">
                <a:latin typeface="Arvo" panose="020B0604020202020204" charset="0"/>
              </a:rPr>
              <a:t> yang paling </a:t>
            </a:r>
            <a:r>
              <a:rPr lang="en-US" sz="1600" dirty="0" err="1">
                <a:latin typeface="Arvo" panose="020B0604020202020204" charset="0"/>
              </a:rPr>
              <a:t>penting</a:t>
            </a:r>
            <a:r>
              <a:rPr lang="en-US" sz="1600" dirty="0">
                <a:latin typeface="Arvo" panose="020B060402020202020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6920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E98AB7BA-AD04-44DF-A870-FE2A7DD93B3D}"/>
              </a:ext>
            </a:extLst>
          </p:cNvPr>
          <p:cNvSpPr txBox="1">
            <a:spLocks/>
          </p:cNvSpPr>
          <p:nvPr/>
        </p:nvSpPr>
        <p:spPr>
          <a:xfrm flipH="1">
            <a:off x="322231" y="67317"/>
            <a:ext cx="8095500" cy="5778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endParaRPr lang="en-US" sz="3000" b="1" dirty="0">
              <a:solidFill>
                <a:schemeClr val="tx2">
                  <a:lumMod val="25000"/>
                </a:schemeClr>
              </a:solidFill>
              <a:latin typeface="Barlow Condensed Medium" panose="020B0604020202020204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xmlns="" id="{C6564024-AE5F-407C-8AB6-784EFE396A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8918146"/>
              </p:ext>
            </p:extLst>
          </p:nvPr>
        </p:nvGraphicFramePr>
        <p:xfrm>
          <a:off x="992372" y="865496"/>
          <a:ext cx="643978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Google Shape;6104;p34">
            <a:extLst>
              <a:ext uri="{FF2B5EF4-FFF2-40B4-BE49-F238E27FC236}">
                <a16:creationId xmlns:a16="http://schemas.microsoft.com/office/drawing/2014/main" xmlns="" id="{AFA130BA-81BE-4935-AF57-E730A4155DA0}"/>
              </a:ext>
            </a:extLst>
          </p:cNvPr>
          <p:cNvSpPr/>
          <p:nvPr/>
        </p:nvSpPr>
        <p:spPr>
          <a:xfrm>
            <a:off x="180753" y="4189228"/>
            <a:ext cx="973569" cy="868596"/>
          </a:xfrm>
          <a:custGeom>
            <a:avLst/>
            <a:gdLst/>
            <a:ahLst/>
            <a:cxnLst/>
            <a:rect l="l" t="t" r="r" b="b"/>
            <a:pathLst>
              <a:path w="12666" h="12708" extrusionOk="0">
                <a:moveTo>
                  <a:pt x="6347" y="841"/>
                </a:moveTo>
                <a:cubicBezTo>
                  <a:pt x="6876" y="841"/>
                  <a:pt x="7350" y="1172"/>
                  <a:pt x="7530" y="1712"/>
                </a:cubicBezTo>
                <a:cubicBezTo>
                  <a:pt x="7719" y="2405"/>
                  <a:pt x="7372" y="3067"/>
                  <a:pt x="6679" y="3256"/>
                </a:cubicBezTo>
                <a:cubicBezTo>
                  <a:pt x="6569" y="3289"/>
                  <a:pt x="6457" y="3305"/>
                  <a:pt x="6345" y="3305"/>
                </a:cubicBezTo>
                <a:cubicBezTo>
                  <a:pt x="5822" y="3305"/>
                  <a:pt x="5323" y="2956"/>
                  <a:pt x="5167" y="2437"/>
                </a:cubicBezTo>
                <a:cubicBezTo>
                  <a:pt x="4947" y="1775"/>
                  <a:pt x="5325" y="1082"/>
                  <a:pt x="5986" y="893"/>
                </a:cubicBezTo>
                <a:cubicBezTo>
                  <a:pt x="6108" y="858"/>
                  <a:pt x="6229" y="841"/>
                  <a:pt x="6347" y="841"/>
                </a:cubicBezTo>
                <a:close/>
                <a:moveTo>
                  <a:pt x="6353" y="5919"/>
                </a:moveTo>
                <a:cubicBezTo>
                  <a:pt x="7021" y="5919"/>
                  <a:pt x="7624" y="6459"/>
                  <a:pt x="7624" y="7162"/>
                </a:cubicBezTo>
                <a:cubicBezTo>
                  <a:pt x="7593" y="7698"/>
                  <a:pt x="7215" y="8170"/>
                  <a:pt x="6742" y="8328"/>
                </a:cubicBezTo>
                <a:cubicBezTo>
                  <a:pt x="6608" y="8371"/>
                  <a:pt x="6474" y="8391"/>
                  <a:pt x="6345" y="8391"/>
                </a:cubicBezTo>
                <a:cubicBezTo>
                  <a:pt x="5810" y="8391"/>
                  <a:pt x="5351" y="8042"/>
                  <a:pt x="5199" y="7509"/>
                </a:cubicBezTo>
                <a:cubicBezTo>
                  <a:pt x="5010" y="6847"/>
                  <a:pt x="5356" y="6186"/>
                  <a:pt x="6018" y="5965"/>
                </a:cubicBezTo>
                <a:cubicBezTo>
                  <a:pt x="6130" y="5934"/>
                  <a:pt x="6242" y="5919"/>
                  <a:pt x="6353" y="5919"/>
                </a:cubicBezTo>
                <a:close/>
                <a:moveTo>
                  <a:pt x="2079" y="9351"/>
                </a:moveTo>
                <a:cubicBezTo>
                  <a:pt x="2744" y="9351"/>
                  <a:pt x="3340" y="9871"/>
                  <a:pt x="3340" y="10596"/>
                </a:cubicBezTo>
                <a:cubicBezTo>
                  <a:pt x="3308" y="11163"/>
                  <a:pt x="2962" y="11604"/>
                  <a:pt x="2426" y="11762"/>
                </a:cubicBezTo>
                <a:cubicBezTo>
                  <a:pt x="2305" y="11797"/>
                  <a:pt x="2183" y="11813"/>
                  <a:pt x="2065" y="11813"/>
                </a:cubicBezTo>
                <a:cubicBezTo>
                  <a:pt x="1538" y="11813"/>
                  <a:pt x="1068" y="11483"/>
                  <a:pt x="914" y="10943"/>
                </a:cubicBezTo>
                <a:cubicBezTo>
                  <a:pt x="693" y="10281"/>
                  <a:pt x="1071" y="9588"/>
                  <a:pt x="1733" y="9399"/>
                </a:cubicBezTo>
                <a:cubicBezTo>
                  <a:pt x="1849" y="9367"/>
                  <a:pt x="1965" y="9351"/>
                  <a:pt x="2079" y="9351"/>
                </a:cubicBezTo>
                <a:close/>
                <a:moveTo>
                  <a:pt x="10617" y="9351"/>
                </a:moveTo>
                <a:cubicBezTo>
                  <a:pt x="11281" y="9351"/>
                  <a:pt x="11878" y="9871"/>
                  <a:pt x="11878" y="10596"/>
                </a:cubicBezTo>
                <a:cubicBezTo>
                  <a:pt x="11846" y="11163"/>
                  <a:pt x="11500" y="11604"/>
                  <a:pt x="10995" y="11762"/>
                </a:cubicBezTo>
                <a:cubicBezTo>
                  <a:pt x="10868" y="11797"/>
                  <a:pt x="10742" y="11813"/>
                  <a:pt x="10620" y="11813"/>
                </a:cubicBezTo>
                <a:cubicBezTo>
                  <a:pt x="10076" y="11813"/>
                  <a:pt x="9606" y="11483"/>
                  <a:pt x="9452" y="10943"/>
                </a:cubicBezTo>
                <a:cubicBezTo>
                  <a:pt x="9263" y="10281"/>
                  <a:pt x="9609" y="9588"/>
                  <a:pt x="10271" y="9399"/>
                </a:cubicBezTo>
                <a:cubicBezTo>
                  <a:pt x="10387" y="9367"/>
                  <a:pt x="10503" y="9351"/>
                  <a:pt x="10617" y="9351"/>
                </a:cubicBezTo>
                <a:close/>
                <a:moveTo>
                  <a:pt x="6344" y="0"/>
                </a:moveTo>
                <a:cubicBezTo>
                  <a:pt x="5677" y="0"/>
                  <a:pt x="5021" y="308"/>
                  <a:pt x="4631" y="893"/>
                </a:cubicBezTo>
                <a:cubicBezTo>
                  <a:pt x="3812" y="2122"/>
                  <a:pt x="4474" y="3760"/>
                  <a:pt x="5955" y="4075"/>
                </a:cubicBezTo>
                <a:lnTo>
                  <a:pt x="5955" y="5146"/>
                </a:lnTo>
                <a:cubicBezTo>
                  <a:pt x="4600" y="5430"/>
                  <a:pt x="3907" y="6910"/>
                  <a:pt x="4537" y="8107"/>
                </a:cubicBezTo>
                <a:lnTo>
                  <a:pt x="3434" y="9021"/>
                </a:lnTo>
                <a:cubicBezTo>
                  <a:pt x="3025" y="8706"/>
                  <a:pt x="2584" y="8548"/>
                  <a:pt x="2080" y="8548"/>
                </a:cubicBezTo>
                <a:cubicBezTo>
                  <a:pt x="945" y="8548"/>
                  <a:pt x="0" y="9494"/>
                  <a:pt x="0" y="10628"/>
                </a:cubicBezTo>
                <a:cubicBezTo>
                  <a:pt x="0" y="11762"/>
                  <a:pt x="945" y="12707"/>
                  <a:pt x="2080" y="12707"/>
                </a:cubicBezTo>
                <a:cubicBezTo>
                  <a:pt x="3214" y="12707"/>
                  <a:pt x="4159" y="11793"/>
                  <a:pt x="4159" y="10628"/>
                </a:cubicBezTo>
                <a:cubicBezTo>
                  <a:pt x="4159" y="10281"/>
                  <a:pt x="4096" y="9966"/>
                  <a:pt x="3938" y="9683"/>
                </a:cubicBezTo>
                <a:lnTo>
                  <a:pt x="5041" y="8769"/>
                </a:lnTo>
                <a:cubicBezTo>
                  <a:pt x="5435" y="9084"/>
                  <a:pt x="5907" y="9242"/>
                  <a:pt x="6376" y="9242"/>
                </a:cubicBezTo>
                <a:cubicBezTo>
                  <a:pt x="6845" y="9242"/>
                  <a:pt x="7309" y="9084"/>
                  <a:pt x="7687" y="8769"/>
                </a:cubicBezTo>
                <a:lnTo>
                  <a:pt x="8790" y="9683"/>
                </a:lnTo>
                <a:cubicBezTo>
                  <a:pt x="8318" y="10596"/>
                  <a:pt x="8570" y="11730"/>
                  <a:pt x="9452" y="12361"/>
                </a:cubicBezTo>
                <a:cubicBezTo>
                  <a:pt x="9803" y="12595"/>
                  <a:pt x="10203" y="12707"/>
                  <a:pt x="10598" y="12707"/>
                </a:cubicBezTo>
                <a:cubicBezTo>
                  <a:pt x="11266" y="12707"/>
                  <a:pt x="11923" y="12387"/>
                  <a:pt x="12319" y="11793"/>
                </a:cubicBezTo>
                <a:cubicBezTo>
                  <a:pt x="12571" y="11478"/>
                  <a:pt x="12665" y="11069"/>
                  <a:pt x="12665" y="10659"/>
                </a:cubicBezTo>
                <a:cubicBezTo>
                  <a:pt x="12665" y="9431"/>
                  <a:pt x="11783" y="8548"/>
                  <a:pt x="10617" y="8548"/>
                </a:cubicBezTo>
                <a:cubicBezTo>
                  <a:pt x="10113" y="8548"/>
                  <a:pt x="9672" y="8706"/>
                  <a:pt x="9294" y="9021"/>
                </a:cubicBezTo>
                <a:lnTo>
                  <a:pt x="8192" y="8107"/>
                </a:lnTo>
                <a:cubicBezTo>
                  <a:pt x="8822" y="6879"/>
                  <a:pt x="8097" y="5398"/>
                  <a:pt x="6774" y="5146"/>
                </a:cubicBezTo>
                <a:lnTo>
                  <a:pt x="6774" y="4075"/>
                </a:lnTo>
                <a:cubicBezTo>
                  <a:pt x="7530" y="3917"/>
                  <a:pt x="8097" y="3382"/>
                  <a:pt x="8349" y="2657"/>
                </a:cubicBezTo>
                <a:cubicBezTo>
                  <a:pt x="8633" y="1806"/>
                  <a:pt x="8318" y="861"/>
                  <a:pt x="7530" y="357"/>
                </a:cubicBezTo>
                <a:cubicBezTo>
                  <a:pt x="7170" y="117"/>
                  <a:pt x="6755" y="0"/>
                  <a:pt x="6344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F08CE7E2-0472-4011-B668-926C44ADED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667537" y="159368"/>
            <a:ext cx="8095500" cy="577800"/>
          </a:xfrm>
        </p:spPr>
        <p:txBody>
          <a:bodyPr/>
          <a:lstStyle/>
          <a:p>
            <a:r>
              <a:rPr lang="en-US" b="1" dirty="0" err="1">
                <a:solidFill>
                  <a:schemeClr val="tx2">
                    <a:lumMod val="25000"/>
                  </a:schemeClr>
                </a:solidFill>
                <a:latin typeface="Barlow Condensed Medium" panose="020B0604020202020204" charset="0"/>
              </a:rPr>
              <a:t>Konteks</a:t>
            </a:r>
            <a:r>
              <a:rPr lang="en-US" b="1" dirty="0">
                <a:solidFill>
                  <a:schemeClr val="tx2">
                    <a:lumMod val="25000"/>
                  </a:schemeClr>
                </a:solidFill>
                <a:latin typeface="Barlow Condensed Medium" panose="020B0604020202020204" charset="0"/>
              </a:rPr>
              <a:t> Project Management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52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266AAB00-F4F9-4600-8B9B-71F4CCC789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1055" y="619026"/>
            <a:ext cx="3123142" cy="577800"/>
          </a:xfrm>
        </p:spPr>
        <p:txBody>
          <a:bodyPr/>
          <a:lstStyle/>
          <a:p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Strategi</a:t>
            </a:r>
            <a:endParaRPr lang="en-US" dirty="0"/>
          </a:p>
        </p:txBody>
      </p:sp>
      <p:sp>
        <p:nvSpPr>
          <p:cNvPr id="38" name="Rectangle 3">
            <a:extLst>
              <a:ext uri="{FF2B5EF4-FFF2-40B4-BE49-F238E27FC236}">
                <a16:creationId xmlns:a16="http://schemas.microsoft.com/office/drawing/2014/main" xmlns="" id="{04CE638F-27E7-4595-A24C-5A7C06BED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3555" y="495126"/>
            <a:ext cx="1403350" cy="6096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en-US" sz="1200">
                <a:latin typeface="Arial Narrow" panose="020B0606020202030204" pitchFamily="34" charset="0"/>
              </a:rPr>
              <a:t>Analisis Lingkungan</a:t>
            </a: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xmlns="" id="{52FB0C82-394C-4B42-A48F-222EA1310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405" y="495126"/>
            <a:ext cx="1898650" cy="3048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en-US" sz="1200">
                <a:latin typeface="Arial Narrow" panose="020B0606020202030204" pitchFamily="34" charset="0"/>
              </a:rPr>
              <a:t>Audit Strategis</a:t>
            </a:r>
          </a:p>
        </p:txBody>
      </p:sp>
      <p:sp>
        <p:nvSpPr>
          <p:cNvPr id="40" name="Rectangle 5">
            <a:extLst>
              <a:ext uri="{FF2B5EF4-FFF2-40B4-BE49-F238E27FC236}">
                <a16:creationId xmlns:a16="http://schemas.microsoft.com/office/drawing/2014/main" xmlns="" id="{F8B1FA2F-8D32-472E-9540-E88456F7A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405" y="1028526"/>
            <a:ext cx="1898650" cy="3048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en-US" sz="1200">
                <a:latin typeface="Arial Narrow" panose="020B0606020202030204" pitchFamily="34" charset="0"/>
              </a:rPr>
              <a:t>Memahami pesaing</a:t>
            </a:r>
          </a:p>
        </p:txBody>
      </p:sp>
      <p:sp>
        <p:nvSpPr>
          <p:cNvPr id="41" name="Rectangle 6">
            <a:extLst>
              <a:ext uri="{FF2B5EF4-FFF2-40B4-BE49-F238E27FC236}">
                <a16:creationId xmlns:a16="http://schemas.microsoft.com/office/drawing/2014/main" xmlns="" id="{64A70929-C68A-4C57-AB28-F3C77E676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405" y="1561926"/>
            <a:ext cx="1898650" cy="3048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en-US" sz="1200">
                <a:latin typeface="Arial Narrow" panose="020B0606020202030204" pitchFamily="34" charset="0"/>
              </a:rPr>
              <a:t>Memahami struktur pasar</a:t>
            </a:r>
          </a:p>
        </p:txBody>
      </p:sp>
      <p:sp>
        <p:nvSpPr>
          <p:cNvPr id="42" name="Rectangle 7">
            <a:extLst>
              <a:ext uri="{FF2B5EF4-FFF2-40B4-BE49-F238E27FC236}">
                <a16:creationId xmlns:a16="http://schemas.microsoft.com/office/drawing/2014/main" xmlns="" id="{01C8A96E-EB9F-4362-A9F0-EF68356AD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405" y="2019126"/>
            <a:ext cx="1898650" cy="3048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en-US" sz="1200">
                <a:latin typeface="Arial Narrow" panose="020B0606020202030204" pitchFamily="34" charset="0"/>
              </a:rPr>
              <a:t>Misi Organisasi</a:t>
            </a:r>
          </a:p>
        </p:txBody>
      </p:sp>
      <p:sp>
        <p:nvSpPr>
          <p:cNvPr id="43" name="Rectangle 8">
            <a:extLst>
              <a:ext uri="{FF2B5EF4-FFF2-40B4-BE49-F238E27FC236}">
                <a16:creationId xmlns:a16="http://schemas.microsoft.com/office/drawing/2014/main" xmlns="" id="{E2817B83-588E-406C-B1B6-934F052AC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405" y="2628726"/>
            <a:ext cx="1898650" cy="3048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en-US" sz="1200">
                <a:latin typeface="Arial Narrow" panose="020B0606020202030204" pitchFamily="34" charset="0"/>
              </a:rPr>
              <a:t>Tujuan Organisasi</a:t>
            </a:r>
          </a:p>
        </p:txBody>
      </p:sp>
      <p:sp>
        <p:nvSpPr>
          <p:cNvPr id="44" name="Rectangle 9">
            <a:extLst>
              <a:ext uri="{FF2B5EF4-FFF2-40B4-BE49-F238E27FC236}">
                <a16:creationId xmlns:a16="http://schemas.microsoft.com/office/drawing/2014/main" xmlns="" id="{9F1EBAA6-E332-4D56-B939-F2B86251F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405" y="3390726"/>
            <a:ext cx="1898650" cy="3048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en-US" sz="1200">
                <a:latin typeface="Arial Narrow" panose="020B0606020202030204" pitchFamily="34" charset="0"/>
              </a:rPr>
              <a:t>Pengaruh  struktural</a:t>
            </a:r>
          </a:p>
        </p:txBody>
      </p:sp>
      <p:sp>
        <p:nvSpPr>
          <p:cNvPr id="45" name="Rectangle 10">
            <a:extLst>
              <a:ext uri="{FF2B5EF4-FFF2-40B4-BE49-F238E27FC236}">
                <a16:creationId xmlns:a16="http://schemas.microsoft.com/office/drawing/2014/main" xmlns="" id="{CD89FC78-0D74-41B9-801D-10246D295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405" y="4457526"/>
            <a:ext cx="1898650" cy="3048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en-US" sz="1200">
                <a:latin typeface="Arial Narrow" panose="020B0606020202030204" pitchFamily="34" charset="0"/>
              </a:rPr>
              <a:t>Manajemen SDM</a:t>
            </a:r>
          </a:p>
        </p:txBody>
      </p:sp>
      <p:sp>
        <p:nvSpPr>
          <p:cNvPr id="46" name="Rectangle 11">
            <a:extLst>
              <a:ext uri="{FF2B5EF4-FFF2-40B4-BE49-F238E27FC236}">
                <a16:creationId xmlns:a16="http://schemas.microsoft.com/office/drawing/2014/main" xmlns="" id="{457871EC-741B-4C60-B572-C4D2E0D22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3555" y="2019126"/>
            <a:ext cx="1403350" cy="6096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en-US" sz="1200">
                <a:latin typeface="Arial Narrow" panose="020B0606020202030204" pitchFamily="34" charset="0"/>
              </a:rPr>
              <a:t>Merencanakan Arah</a:t>
            </a:r>
          </a:p>
        </p:txBody>
      </p:sp>
      <p:sp>
        <p:nvSpPr>
          <p:cNvPr id="47" name="Rectangle 12">
            <a:extLst>
              <a:ext uri="{FF2B5EF4-FFF2-40B4-BE49-F238E27FC236}">
                <a16:creationId xmlns:a16="http://schemas.microsoft.com/office/drawing/2014/main" xmlns="" id="{60464F2C-F994-4159-BC10-C6312D8179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3555" y="3085926"/>
            <a:ext cx="1403350" cy="6096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en-US" sz="1200">
                <a:latin typeface="Arial Narrow" panose="020B0606020202030204" pitchFamily="34" charset="0"/>
              </a:rPr>
              <a:t>Merencanakan Strategi</a:t>
            </a:r>
          </a:p>
        </p:txBody>
      </p:sp>
      <p:sp>
        <p:nvSpPr>
          <p:cNvPr id="48" name="Rectangle 13">
            <a:extLst>
              <a:ext uri="{FF2B5EF4-FFF2-40B4-BE49-F238E27FC236}">
                <a16:creationId xmlns:a16="http://schemas.microsoft.com/office/drawing/2014/main" xmlns="" id="{708C3934-3E92-46A9-9760-B9849D4C7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3555" y="4152726"/>
            <a:ext cx="1403350" cy="6096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en-US" sz="1200">
                <a:latin typeface="Arial Narrow" panose="020B0606020202030204" pitchFamily="34" charset="0"/>
              </a:rPr>
              <a:t>Implementasi Strategi</a:t>
            </a:r>
          </a:p>
        </p:txBody>
      </p:sp>
      <p:sp>
        <p:nvSpPr>
          <p:cNvPr id="49" name="Rectangle 14">
            <a:extLst>
              <a:ext uri="{FF2B5EF4-FFF2-40B4-BE49-F238E27FC236}">
                <a16:creationId xmlns:a16="http://schemas.microsoft.com/office/drawing/2014/main" xmlns="" id="{816B371E-FACD-44CB-A8A2-20B841853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3805" y="2323926"/>
            <a:ext cx="1898650" cy="3048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en-US" sz="1200">
                <a:latin typeface="Arial Narrow" panose="020B0606020202030204" pitchFamily="34" charset="0"/>
              </a:rPr>
              <a:t>Nilai dan ekspektasi</a:t>
            </a:r>
          </a:p>
        </p:txBody>
      </p:sp>
      <p:sp>
        <p:nvSpPr>
          <p:cNvPr id="50" name="Rectangle 15">
            <a:extLst>
              <a:ext uri="{FF2B5EF4-FFF2-40B4-BE49-F238E27FC236}">
                <a16:creationId xmlns:a16="http://schemas.microsoft.com/office/drawing/2014/main" xmlns="" id="{54B8120C-AC27-4220-AE68-E505C6952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3805" y="3085926"/>
            <a:ext cx="1898650" cy="3048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en-US" sz="1200">
                <a:latin typeface="Arial Narrow" panose="020B0606020202030204" pitchFamily="34" charset="0"/>
              </a:rPr>
              <a:t>Alternatif Strategi</a:t>
            </a:r>
          </a:p>
        </p:txBody>
      </p:sp>
      <p:sp>
        <p:nvSpPr>
          <p:cNvPr id="51" name="Rectangle 16">
            <a:extLst>
              <a:ext uri="{FF2B5EF4-FFF2-40B4-BE49-F238E27FC236}">
                <a16:creationId xmlns:a16="http://schemas.microsoft.com/office/drawing/2014/main" xmlns="" id="{9B2D9A0F-887F-4DD7-83D1-227077271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3805" y="3695526"/>
            <a:ext cx="1898650" cy="3048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en-US" sz="1200">
                <a:latin typeface="Arial Narrow" panose="020B0606020202030204" pitchFamily="34" charset="0"/>
              </a:rPr>
              <a:t>Pemilihan Strategi</a:t>
            </a:r>
          </a:p>
        </p:txBody>
      </p:sp>
      <p:sp>
        <p:nvSpPr>
          <p:cNvPr id="52" name="Rectangle 17">
            <a:extLst>
              <a:ext uri="{FF2B5EF4-FFF2-40B4-BE49-F238E27FC236}">
                <a16:creationId xmlns:a16="http://schemas.microsoft.com/office/drawing/2014/main" xmlns="" id="{874ED0C0-D20E-4E66-97C6-A28300D2B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3805" y="4152726"/>
            <a:ext cx="1898650" cy="3048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en-US" sz="1200">
                <a:latin typeface="Arial Narrow" panose="020B0606020202030204" pitchFamily="34" charset="0"/>
              </a:rPr>
              <a:t>Operasional Strategi</a:t>
            </a:r>
          </a:p>
        </p:txBody>
      </p:sp>
      <p:sp>
        <p:nvSpPr>
          <p:cNvPr id="53" name="Rectangle 18">
            <a:extLst>
              <a:ext uri="{FF2B5EF4-FFF2-40B4-BE49-F238E27FC236}">
                <a16:creationId xmlns:a16="http://schemas.microsoft.com/office/drawing/2014/main" xmlns="" id="{7AEC7DAC-A9ED-42F3-ABA6-5E292888F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3805" y="4762326"/>
            <a:ext cx="1898650" cy="3048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en-US" sz="1200">
                <a:latin typeface="Arial Narrow" panose="020B0606020202030204" pitchFamily="34" charset="0"/>
              </a:rPr>
              <a:t>Kontrol dan keefektifitasan</a:t>
            </a:r>
          </a:p>
        </p:txBody>
      </p:sp>
      <p:cxnSp>
        <p:nvCxnSpPr>
          <p:cNvPr id="54" name="AutoShape 19">
            <a:extLst>
              <a:ext uri="{FF2B5EF4-FFF2-40B4-BE49-F238E27FC236}">
                <a16:creationId xmlns:a16="http://schemas.microsoft.com/office/drawing/2014/main" xmlns="" id="{DEAA7AC4-C771-4128-BD41-2771E54C462A}"/>
              </a:ext>
            </a:extLst>
          </p:cNvPr>
          <p:cNvCxnSpPr>
            <a:cxnSpLocks noChangeShapeType="1"/>
            <a:stCxn id="38" idx="2"/>
            <a:endCxn id="46" idx="0"/>
          </p:cNvCxnSpPr>
          <p:nvPr/>
        </p:nvCxnSpPr>
        <p:spPr bwMode="auto">
          <a:xfrm>
            <a:off x="2295230" y="1104726"/>
            <a:ext cx="0" cy="9144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AutoShape 20">
            <a:extLst>
              <a:ext uri="{FF2B5EF4-FFF2-40B4-BE49-F238E27FC236}">
                <a16:creationId xmlns:a16="http://schemas.microsoft.com/office/drawing/2014/main" xmlns="" id="{A675EE99-52E1-42AD-9570-8904F13B7470}"/>
              </a:ext>
            </a:extLst>
          </p:cNvPr>
          <p:cNvCxnSpPr>
            <a:cxnSpLocks noChangeShapeType="1"/>
            <a:stCxn id="46" idx="2"/>
            <a:endCxn id="47" idx="0"/>
          </p:cNvCxnSpPr>
          <p:nvPr/>
        </p:nvCxnSpPr>
        <p:spPr bwMode="auto">
          <a:xfrm>
            <a:off x="2295230" y="2628726"/>
            <a:ext cx="0" cy="4572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AutoShape 21">
            <a:extLst>
              <a:ext uri="{FF2B5EF4-FFF2-40B4-BE49-F238E27FC236}">
                <a16:creationId xmlns:a16="http://schemas.microsoft.com/office/drawing/2014/main" xmlns="" id="{13999326-9E14-4A3F-8752-9095F4FA1FB7}"/>
              </a:ext>
            </a:extLst>
          </p:cNvPr>
          <p:cNvCxnSpPr>
            <a:cxnSpLocks noChangeShapeType="1"/>
            <a:stCxn id="47" idx="2"/>
            <a:endCxn id="48" idx="0"/>
          </p:cNvCxnSpPr>
          <p:nvPr/>
        </p:nvCxnSpPr>
        <p:spPr bwMode="auto">
          <a:xfrm>
            <a:off x="2295230" y="3695526"/>
            <a:ext cx="0" cy="4572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" name="AutoShape 22">
            <a:extLst>
              <a:ext uri="{FF2B5EF4-FFF2-40B4-BE49-F238E27FC236}">
                <a16:creationId xmlns:a16="http://schemas.microsoft.com/office/drawing/2014/main" xmlns="" id="{BC7C58C8-7EDC-4951-B3F8-81B0774591C3}"/>
              </a:ext>
            </a:extLst>
          </p:cNvPr>
          <p:cNvCxnSpPr>
            <a:cxnSpLocks noChangeShapeType="1"/>
            <a:stCxn id="39" idx="2"/>
            <a:endCxn id="40" idx="0"/>
          </p:cNvCxnSpPr>
          <p:nvPr/>
        </p:nvCxnSpPr>
        <p:spPr bwMode="auto">
          <a:xfrm>
            <a:off x="4771730" y="799926"/>
            <a:ext cx="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AutoShape 23">
            <a:extLst>
              <a:ext uri="{FF2B5EF4-FFF2-40B4-BE49-F238E27FC236}">
                <a16:creationId xmlns:a16="http://schemas.microsoft.com/office/drawing/2014/main" xmlns="" id="{0C5EDA52-176E-4BCA-BBEC-90BFE5F6FCD5}"/>
              </a:ext>
            </a:extLst>
          </p:cNvPr>
          <p:cNvCxnSpPr>
            <a:cxnSpLocks noChangeShapeType="1"/>
            <a:stCxn id="40" idx="2"/>
            <a:endCxn id="41" idx="0"/>
          </p:cNvCxnSpPr>
          <p:nvPr/>
        </p:nvCxnSpPr>
        <p:spPr bwMode="auto">
          <a:xfrm>
            <a:off x="4771730" y="1333326"/>
            <a:ext cx="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" name="AutoShape 24">
            <a:extLst>
              <a:ext uri="{FF2B5EF4-FFF2-40B4-BE49-F238E27FC236}">
                <a16:creationId xmlns:a16="http://schemas.microsoft.com/office/drawing/2014/main" xmlns="" id="{EA23A0BF-52C3-43A0-AF44-5BD0BB0DA24F}"/>
              </a:ext>
            </a:extLst>
          </p:cNvPr>
          <p:cNvCxnSpPr>
            <a:cxnSpLocks noChangeShapeType="1"/>
            <a:stCxn id="42" idx="2"/>
            <a:endCxn id="43" idx="0"/>
          </p:cNvCxnSpPr>
          <p:nvPr/>
        </p:nvCxnSpPr>
        <p:spPr bwMode="auto">
          <a:xfrm>
            <a:off x="4771730" y="2323926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0" name="Line 25">
            <a:extLst>
              <a:ext uri="{FF2B5EF4-FFF2-40B4-BE49-F238E27FC236}">
                <a16:creationId xmlns:a16="http://schemas.microsoft.com/office/drawing/2014/main" xmlns="" id="{57B68598-40FF-48FD-8BEA-70C57600D73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21055" y="2323926"/>
            <a:ext cx="412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" name="Line 26">
            <a:extLst>
              <a:ext uri="{FF2B5EF4-FFF2-40B4-BE49-F238E27FC236}">
                <a16:creationId xmlns:a16="http://schemas.microsoft.com/office/drawing/2014/main" xmlns="" id="{CD84AFCF-5763-444B-9A4B-473F71B95D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21055" y="2628726"/>
            <a:ext cx="412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" name="Line 27">
            <a:extLst>
              <a:ext uri="{FF2B5EF4-FFF2-40B4-BE49-F238E27FC236}">
                <a16:creationId xmlns:a16="http://schemas.microsoft.com/office/drawing/2014/main" xmlns="" id="{69F90EC1-4B11-4959-88AD-B1C316BA8F7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1055" y="3390726"/>
            <a:ext cx="412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" name="Line 28">
            <a:extLst>
              <a:ext uri="{FF2B5EF4-FFF2-40B4-BE49-F238E27FC236}">
                <a16:creationId xmlns:a16="http://schemas.microsoft.com/office/drawing/2014/main" xmlns="" id="{BB482087-2018-4EC7-ACC9-E53B14FFC1A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1055" y="3695526"/>
            <a:ext cx="412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" name="Line 29">
            <a:extLst>
              <a:ext uri="{FF2B5EF4-FFF2-40B4-BE49-F238E27FC236}">
                <a16:creationId xmlns:a16="http://schemas.microsoft.com/office/drawing/2014/main" xmlns="" id="{341E61A2-3729-4A20-919C-2ADD1FCDFF6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1055" y="4457526"/>
            <a:ext cx="412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" name="Line 30">
            <a:extLst>
              <a:ext uri="{FF2B5EF4-FFF2-40B4-BE49-F238E27FC236}">
                <a16:creationId xmlns:a16="http://schemas.microsoft.com/office/drawing/2014/main" xmlns="" id="{827F0417-EC93-495A-961E-04D15C2F4D34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1055" y="4762326"/>
            <a:ext cx="412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6" name="AutoShape 31">
            <a:extLst>
              <a:ext uri="{FF2B5EF4-FFF2-40B4-BE49-F238E27FC236}">
                <a16:creationId xmlns:a16="http://schemas.microsoft.com/office/drawing/2014/main" xmlns="" id="{DD11A71D-E447-4906-A159-2A0345AC703D}"/>
              </a:ext>
            </a:extLst>
          </p:cNvPr>
          <p:cNvCxnSpPr>
            <a:cxnSpLocks noChangeShapeType="1"/>
            <a:stCxn id="50" idx="2"/>
            <a:endCxn id="51" idx="0"/>
          </p:cNvCxnSpPr>
          <p:nvPr/>
        </p:nvCxnSpPr>
        <p:spPr bwMode="auto">
          <a:xfrm>
            <a:off x="7083130" y="3390726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" name="AutoShape 32">
            <a:extLst>
              <a:ext uri="{FF2B5EF4-FFF2-40B4-BE49-F238E27FC236}">
                <a16:creationId xmlns:a16="http://schemas.microsoft.com/office/drawing/2014/main" xmlns="" id="{A07905D3-1A72-4579-856D-F3F822782D02}"/>
              </a:ext>
            </a:extLst>
          </p:cNvPr>
          <p:cNvCxnSpPr>
            <a:cxnSpLocks noChangeShapeType="1"/>
            <a:stCxn id="52" idx="2"/>
            <a:endCxn id="53" idx="0"/>
          </p:cNvCxnSpPr>
          <p:nvPr/>
        </p:nvCxnSpPr>
        <p:spPr bwMode="auto">
          <a:xfrm>
            <a:off x="7083130" y="4457526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8" name="Line 33">
            <a:extLst>
              <a:ext uri="{FF2B5EF4-FFF2-40B4-BE49-F238E27FC236}">
                <a16:creationId xmlns:a16="http://schemas.microsoft.com/office/drawing/2014/main" xmlns="" id="{A9A31944-3FE4-4D7E-B019-534E89C3A7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6905" y="2019126"/>
            <a:ext cx="90805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" name="Line 34">
            <a:extLst>
              <a:ext uri="{FF2B5EF4-FFF2-40B4-BE49-F238E27FC236}">
                <a16:creationId xmlns:a16="http://schemas.microsoft.com/office/drawing/2014/main" xmlns="" id="{21B9B950-206B-4CD9-99BD-0390F649581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6905" y="3085926"/>
            <a:ext cx="31369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" name="Line 35">
            <a:extLst>
              <a:ext uri="{FF2B5EF4-FFF2-40B4-BE49-F238E27FC236}">
                <a16:creationId xmlns:a16="http://schemas.microsoft.com/office/drawing/2014/main" xmlns="" id="{EE228A27-0B52-48A9-9D21-6E96276FE09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6905" y="4152726"/>
            <a:ext cx="31369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" name="Line 36">
            <a:extLst>
              <a:ext uri="{FF2B5EF4-FFF2-40B4-BE49-F238E27FC236}">
                <a16:creationId xmlns:a16="http://schemas.microsoft.com/office/drawing/2014/main" xmlns="" id="{451BC2D2-8F65-497B-82E2-D92DD6D19685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6905" y="495126"/>
            <a:ext cx="90805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7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4D68939E-74A2-486E-9CD4-FDDB2DDBF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685639" y="287696"/>
            <a:ext cx="8095500" cy="577800"/>
          </a:xfrm>
        </p:spPr>
        <p:txBody>
          <a:bodyPr/>
          <a:lstStyle/>
          <a:p>
            <a:r>
              <a:rPr lang="en-US" dirty="0"/>
              <a:t>Program dan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Portofolio</a:t>
            </a:r>
            <a:r>
              <a:rPr lang="en-US" dirty="0"/>
              <a:t> </a:t>
            </a:r>
            <a:r>
              <a:rPr lang="en-US" dirty="0" err="1"/>
              <a:t>Proyek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03693A-CDE2-4C97-841C-5D8FEC289667}"/>
              </a:ext>
            </a:extLst>
          </p:cNvPr>
          <p:cNvSpPr/>
          <p:nvPr/>
        </p:nvSpPr>
        <p:spPr>
          <a:xfrm>
            <a:off x="531626" y="1307888"/>
            <a:ext cx="77778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 err="1">
                <a:latin typeface="Arvo" panose="020B0604020202020204" charset="0"/>
              </a:rPr>
              <a:t>Dua</a:t>
            </a:r>
            <a:r>
              <a:rPr lang="es-ES" sz="1600" dirty="0">
                <a:latin typeface="Arvo" panose="020B0604020202020204" charset="0"/>
              </a:rPr>
              <a:t> </a:t>
            </a:r>
            <a:r>
              <a:rPr lang="es-ES" sz="1600" dirty="0" err="1">
                <a:latin typeface="Arvo" panose="020B0604020202020204" charset="0"/>
              </a:rPr>
              <a:t>konsep</a:t>
            </a:r>
            <a:r>
              <a:rPr lang="es-ES" sz="1600" dirty="0">
                <a:latin typeface="Arvo" panose="020B0604020202020204" charset="0"/>
              </a:rPr>
              <a:t> </a:t>
            </a:r>
            <a:r>
              <a:rPr lang="es-ES" sz="1600" dirty="0" err="1">
                <a:latin typeface="Arvo" panose="020B0604020202020204" charset="0"/>
              </a:rPr>
              <a:t>penting</a:t>
            </a:r>
            <a:r>
              <a:rPr lang="es-ES" sz="1600" dirty="0">
                <a:latin typeface="Arvo" panose="020B0604020202020204" charset="0"/>
              </a:rPr>
              <a:t> yang </a:t>
            </a:r>
            <a:r>
              <a:rPr lang="es-ES" sz="1600" dirty="0" err="1">
                <a:latin typeface="Arvo" panose="020B0604020202020204" charset="0"/>
              </a:rPr>
              <a:t>membantu</a:t>
            </a:r>
            <a:r>
              <a:rPr lang="es-ES" sz="1600" dirty="0">
                <a:latin typeface="Arvo" panose="020B0604020202020204" charset="0"/>
              </a:rPr>
              <a:t> </a:t>
            </a:r>
            <a:r>
              <a:rPr lang="es-ES" sz="1600" dirty="0" err="1">
                <a:latin typeface="Arvo" panose="020B0604020202020204" charset="0"/>
              </a:rPr>
              <a:t>proyek</a:t>
            </a:r>
            <a:r>
              <a:rPr lang="es-ES" sz="1600" dirty="0">
                <a:latin typeface="Arvo" panose="020B0604020202020204" charset="0"/>
              </a:rPr>
              <a:t> </a:t>
            </a:r>
            <a:r>
              <a:rPr lang="es-ES" sz="1600" dirty="0" err="1">
                <a:latin typeface="Arvo" panose="020B0604020202020204" charset="0"/>
              </a:rPr>
              <a:t>memenuhi</a:t>
            </a:r>
            <a:r>
              <a:rPr lang="es-ES" sz="1600" dirty="0">
                <a:latin typeface="Arvo" panose="020B0604020202020204" charset="0"/>
              </a:rPr>
              <a:t> </a:t>
            </a:r>
            <a:r>
              <a:rPr lang="es-ES" sz="1600" dirty="0" err="1">
                <a:latin typeface="Arvo" panose="020B0604020202020204" charset="0"/>
              </a:rPr>
              <a:t>tujuan</a:t>
            </a:r>
            <a:r>
              <a:rPr lang="es-ES" sz="1600" dirty="0">
                <a:latin typeface="Arvo" panose="020B0604020202020204" charset="0"/>
              </a:rPr>
              <a:t> </a:t>
            </a:r>
            <a:r>
              <a:rPr lang="es-ES" sz="1600" dirty="0" err="1">
                <a:latin typeface="Arvo" panose="020B0604020202020204" charset="0"/>
              </a:rPr>
              <a:t>perusahaan</a:t>
            </a:r>
            <a:r>
              <a:rPr lang="es-ES" sz="1600" dirty="0">
                <a:latin typeface="Arvo" panose="020B0604020202020204" charset="0"/>
              </a:rPr>
              <a:t> </a:t>
            </a:r>
            <a:r>
              <a:rPr lang="es-ES" sz="1600" dirty="0" err="1">
                <a:latin typeface="Arvo" panose="020B0604020202020204" charset="0"/>
              </a:rPr>
              <a:t>adalah</a:t>
            </a:r>
            <a:r>
              <a:rPr lang="es-ES" sz="1600" dirty="0">
                <a:latin typeface="Arvo" panose="020B0604020202020204" charset="0"/>
              </a:rPr>
              <a:t> </a:t>
            </a:r>
            <a:r>
              <a:rPr lang="es-ES" sz="1600" dirty="0" err="1">
                <a:latin typeface="Arvo" panose="020B0604020202020204" charset="0"/>
              </a:rPr>
              <a:t>penggunaan</a:t>
            </a:r>
            <a:r>
              <a:rPr lang="es-ES" sz="1600" dirty="0">
                <a:latin typeface="Arvo" panose="020B0604020202020204" charset="0"/>
              </a:rPr>
              <a:t> </a:t>
            </a:r>
            <a:r>
              <a:rPr lang="es-ES" sz="1600" b="1" dirty="0" err="1">
                <a:latin typeface="Arvo" panose="020B0604020202020204" charset="0"/>
              </a:rPr>
              <a:t>program</a:t>
            </a:r>
            <a:r>
              <a:rPr lang="es-ES" sz="1600" dirty="0">
                <a:latin typeface="Arvo" panose="020B0604020202020204" charset="0"/>
              </a:rPr>
              <a:t> dan </a:t>
            </a:r>
            <a:r>
              <a:rPr lang="es-ES" sz="1600" b="1" dirty="0" err="1">
                <a:latin typeface="Arvo" panose="020B0604020202020204" charset="0"/>
              </a:rPr>
              <a:t>manajemen</a:t>
            </a:r>
            <a:r>
              <a:rPr lang="es-ES" sz="1600" b="1" dirty="0">
                <a:latin typeface="Arvo" panose="020B0604020202020204" charset="0"/>
              </a:rPr>
              <a:t> </a:t>
            </a:r>
            <a:r>
              <a:rPr lang="es-ES" sz="1600" b="1" dirty="0" err="1">
                <a:latin typeface="Arvo" panose="020B0604020202020204" charset="0"/>
              </a:rPr>
              <a:t>portofolio</a:t>
            </a:r>
            <a:r>
              <a:rPr lang="es-ES" sz="1600" b="1" dirty="0">
                <a:latin typeface="Arvo" panose="020B0604020202020204" charset="0"/>
              </a:rPr>
              <a:t> </a:t>
            </a:r>
            <a:r>
              <a:rPr lang="es-ES" sz="1600" b="1" dirty="0" err="1">
                <a:latin typeface="Arvo" panose="020B0604020202020204" charset="0"/>
              </a:rPr>
              <a:t>proyek</a:t>
            </a:r>
            <a:r>
              <a:rPr lang="es-ES" sz="1600" dirty="0">
                <a:latin typeface="Arvo" panose="020B0604020202020204" charset="0"/>
              </a:rPr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C488586-8D81-48B3-8FBB-347311D2F06B}"/>
              </a:ext>
            </a:extLst>
          </p:cNvPr>
          <p:cNvSpPr/>
          <p:nvPr/>
        </p:nvSpPr>
        <p:spPr>
          <a:xfrm>
            <a:off x="844450" y="2097496"/>
            <a:ext cx="77778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Arvo" panose="020B0604020202020204" charset="0"/>
              </a:rPr>
              <a:t>Program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adalah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kumpulan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proyek</a:t>
            </a:r>
            <a:r>
              <a:rPr lang="en-US" sz="1600" dirty="0">
                <a:latin typeface="Arvo" panose="020B0604020202020204" charset="0"/>
              </a:rPr>
              <a:t> yang </a:t>
            </a:r>
            <a:r>
              <a:rPr lang="en-US" sz="1600" dirty="0" err="1">
                <a:latin typeface="Arvo" panose="020B0604020202020204" charset="0"/>
              </a:rPr>
              <a:t>dikelola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secara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terkoordinasi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untuk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memperoleh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tujuan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atau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manfaat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tertentu</a:t>
            </a:r>
            <a:r>
              <a:rPr lang="en-US" sz="1600" dirty="0">
                <a:latin typeface="Arvo" panose="020B0604020202020204" charset="0"/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D3F8EFA0-0D5B-4D28-A218-42280370BF94}"/>
              </a:ext>
            </a:extLst>
          </p:cNvPr>
          <p:cNvSpPr/>
          <p:nvPr/>
        </p:nvSpPr>
        <p:spPr>
          <a:xfrm>
            <a:off x="531626" y="2896097"/>
            <a:ext cx="759164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212125"/>
                </a:solidFill>
                <a:latin typeface="Arvo" panose="020B0604020202020204" charset="0"/>
              </a:rPr>
              <a:t>Dalam</a:t>
            </a:r>
            <a:r>
              <a:rPr lang="en-US" sz="1600" dirty="0">
                <a:solidFill>
                  <a:srgbClr val="212125"/>
                </a:solidFill>
                <a:latin typeface="Arvo" panose="020B0604020202020204" charset="0"/>
              </a:rPr>
              <a:t> </a:t>
            </a:r>
            <a:r>
              <a:rPr lang="en-US" sz="1600" dirty="0" err="1">
                <a:solidFill>
                  <a:srgbClr val="212125"/>
                </a:solidFill>
                <a:latin typeface="Arvo" panose="020B0604020202020204" charset="0"/>
              </a:rPr>
              <a:t>standar</a:t>
            </a:r>
            <a:r>
              <a:rPr lang="en-US" sz="1600" dirty="0">
                <a:solidFill>
                  <a:srgbClr val="212125"/>
                </a:solidFill>
                <a:latin typeface="Arvo" panose="020B0604020202020204" charset="0"/>
              </a:rPr>
              <a:t> </a:t>
            </a:r>
            <a:r>
              <a:rPr lang="en-US" sz="1600" dirty="0" err="1">
                <a:solidFill>
                  <a:srgbClr val="212125"/>
                </a:solidFill>
                <a:latin typeface="Arvo" panose="020B0604020202020204" charset="0"/>
              </a:rPr>
              <a:t>portofolio</a:t>
            </a:r>
            <a:r>
              <a:rPr lang="en-US" sz="1600" dirty="0">
                <a:solidFill>
                  <a:srgbClr val="212125"/>
                </a:solidFill>
                <a:latin typeface="Arvo" panose="020B0604020202020204" charset="0"/>
              </a:rPr>
              <a:t>, </a:t>
            </a:r>
            <a:r>
              <a:rPr lang="en-US" sz="1600" b="1" dirty="0" err="1">
                <a:solidFill>
                  <a:srgbClr val="212125"/>
                </a:solidFill>
                <a:latin typeface="Arvo" panose="020B0604020202020204" charset="0"/>
              </a:rPr>
              <a:t>manajemen</a:t>
            </a:r>
            <a:r>
              <a:rPr lang="en-US" sz="1600" b="1" dirty="0">
                <a:solidFill>
                  <a:srgbClr val="212125"/>
                </a:solidFill>
                <a:latin typeface="Arvo" panose="020B0604020202020204" charset="0"/>
              </a:rPr>
              <a:t> </a:t>
            </a:r>
            <a:r>
              <a:rPr lang="en-US" sz="1600" b="1" dirty="0" err="1">
                <a:solidFill>
                  <a:srgbClr val="212125"/>
                </a:solidFill>
                <a:latin typeface="Arvo" panose="020B0604020202020204" charset="0"/>
              </a:rPr>
              <a:t>portofolio</a:t>
            </a:r>
            <a:r>
              <a:rPr lang="en-US" sz="1600" b="1" dirty="0">
                <a:solidFill>
                  <a:srgbClr val="212125"/>
                </a:solidFill>
                <a:latin typeface="Arvo" panose="020B0604020202020204" charset="0"/>
              </a:rPr>
              <a:t> </a:t>
            </a:r>
            <a:r>
              <a:rPr lang="en-US" sz="1600" dirty="0" err="1">
                <a:solidFill>
                  <a:srgbClr val="212125"/>
                </a:solidFill>
                <a:latin typeface="Arvo" panose="020B0604020202020204" charset="0"/>
              </a:rPr>
              <a:t>fokus</a:t>
            </a:r>
            <a:r>
              <a:rPr lang="en-US" sz="1600" dirty="0">
                <a:solidFill>
                  <a:srgbClr val="212125"/>
                </a:solidFill>
                <a:latin typeface="Arvo" panose="020B0604020202020204" charset="0"/>
              </a:rPr>
              <a:t> pada </a:t>
            </a:r>
            <a:r>
              <a:rPr lang="en-US" sz="1600" dirty="0" err="1">
                <a:solidFill>
                  <a:srgbClr val="212125"/>
                </a:solidFill>
                <a:latin typeface="Arvo" panose="020B0604020202020204" charset="0"/>
              </a:rPr>
              <a:t>peningkatan</a:t>
            </a:r>
            <a:r>
              <a:rPr lang="en-US" sz="1600" dirty="0">
                <a:solidFill>
                  <a:srgbClr val="212125"/>
                </a:solidFill>
                <a:latin typeface="Arvo" panose="020B0604020202020204" charset="0"/>
              </a:rPr>
              <a:t> </a:t>
            </a:r>
            <a:r>
              <a:rPr lang="en-US" sz="1600" dirty="0" err="1">
                <a:solidFill>
                  <a:srgbClr val="212125"/>
                </a:solidFill>
                <a:latin typeface="Arvo" panose="020B0604020202020204" charset="0"/>
              </a:rPr>
              <a:t>efektivitas</a:t>
            </a:r>
            <a:r>
              <a:rPr lang="en-US" sz="1600" dirty="0">
                <a:solidFill>
                  <a:srgbClr val="212125"/>
                </a:solidFill>
                <a:latin typeface="Arvo" panose="020B0604020202020204" charset="0"/>
              </a:rPr>
              <a:t> dan </a:t>
            </a:r>
            <a:r>
              <a:rPr lang="en-US" sz="1600" dirty="0" err="1">
                <a:solidFill>
                  <a:srgbClr val="212125"/>
                </a:solidFill>
                <a:latin typeface="Arvo" panose="020B0604020202020204" charset="0"/>
              </a:rPr>
              <a:t>efisiensi</a:t>
            </a:r>
            <a:r>
              <a:rPr lang="en-US" sz="1600" dirty="0">
                <a:solidFill>
                  <a:srgbClr val="212125"/>
                </a:solidFill>
                <a:latin typeface="Arvo" panose="020B0604020202020204" charset="0"/>
              </a:rPr>
              <a:t> </a:t>
            </a:r>
            <a:r>
              <a:rPr lang="en-US" sz="1600" dirty="0" err="1">
                <a:solidFill>
                  <a:srgbClr val="212125"/>
                </a:solidFill>
                <a:latin typeface="Arvo" panose="020B0604020202020204" charset="0"/>
              </a:rPr>
              <a:t>manajemen</a:t>
            </a:r>
            <a:r>
              <a:rPr lang="en-US" sz="1600" dirty="0">
                <a:solidFill>
                  <a:srgbClr val="212125"/>
                </a:solidFill>
                <a:latin typeface="Arvo" panose="020B0604020202020204" charset="0"/>
              </a:rPr>
              <a:t> </a:t>
            </a:r>
            <a:r>
              <a:rPr lang="en-US" sz="1600" dirty="0" err="1">
                <a:solidFill>
                  <a:srgbClr val="212125"/>
                </a:solidFill>
                <a:latin typeface="Arvo" panose="020B0604020202020204" charset="0"/>
              </a:rPr>
              <a:t>proyek</a:t>
            </a:r>
            <a:r>
              <a:rPr lang="en-US" sz="1600" dirty="0">
                <a:solidFill>
                  <a:srgbClr val="212125"/>
                </a:solidFill>
                <a:latin typeface="Arvo" panose="020B0604020202020204" charset="0"/>
              </a:rPr>
              <a:t> dan </a:t>
            </a:r>
            <a:r>
              <a:rPr lang="en-US" sz="1600" dirty="0" err="1">
                <a:solidFill>
                  <a:srgbClr val="212125"/>
                </a:solidFill>
                <a:latin typeface="Arvo" panose="020B0604020202020204" charset="0"/>
              </a:rPr>
              <a:t>manajemen</a:t>
            </a:r>
            <a:r>
              <a:rPr lang="en-US" sz="1600" dirty="0">
                <a:solidFill>
                  <a:srgbClr val="212125"/>
                </a:solidFill>
                <a:latin typeface="Arvo" panose="020B0604020202020204" charset="0"/>
              </a:rPr>
              <a:t> program </a:t>
            </a:r>
            <a:r>
              <a:rPr lang="en-US" sz="1600" dirty="0" err="1">
                <a:solidFill>
                  <a:srgbClr val="212125"/>
                </a:solidFill>
                <a:latin typeface="Arvo" panose="020B0604020202020204" charset="0"/>
              </a:rPr>
              <a:t>tentang</a:t>
            </a:r>
            <a:r>
              <a:rPr lang="en-US" sz="1600" dirty="0">
                <a:solidFill>
                  <a:srgbClr val="212125"/>
                </a:solidFill>
                <a:latin typeface="Arvo" panose="020B0604020202020204" charset="0"/>
              </a:rPr>
              <a:t> </a:t>
            </a:r>
            <a:r>
              <a:rPr lang="en-US" sz="1600" dirty="0" err="1">
                <a:solidFill>
                  <a:srgbClr val="212125"/>
                </a:solidFill>
                <a:latin typeface="Arvo" panose="020B0604020202020204" charset="0"/>
              </a:rPr>
              <a:t>berbagai</a:t>
            </a:r>
            <a:r>
              <a:rPr lang="en-US" sz="1600" dirty="0">
                <a:solidFill>
                  <a:srgbClr val="212125"/>
                </a:solidFill>
                <a:latin typeface="Arvo" panose="020B0604020202020204" charset="0"/>
              </a:rPr>
              <a:t> (</a:t>
            </a:r>
            <a:r>
              <a:rPr lang="en-US" sz="1600" i="1" dirty="0">
                <a:solidFill>
                  <a:srgbClr val="212125"/>
                </a:solidFill>
                <a:latin typeface="Arvo" panose="020B0604020202020204" charset="0"/>
              </a:rPr>
              <a:t>multiple</a:t>
            </a:r>
            <a:r>
              <a:rPr lang="en-US" sz="1600" dirty="0">
                <a:solidFill>
                  <a:srgbClr val="212125"/>
                </a:solidFill>
                <a:latin typeface="Arvo" panose="020B0604020202020204" charset="0"/>
              </a:rPr>
              <a:t>) </a:t>
            </a:r>
            <a:r>
              <a:rPr lang="en-US" sz="1600" dirty="0" err="1">
                <a:solidFill>
                  <a:srgbClr val="212125"/>
                </a:solidFill>
                <a:latin typeface="Arvo" panose="020B0604020202020204" charset="0"/>
              </a:rPr>
              <a:t>proyek</a:t>
            </a:r>
            <a:r>
              <a:rPr lang="en-US" sz="1600" dirty="0">
                <a:solidFill>
                  <a:srgbClr val="212125"/>
                </a:solidFill>
                <a:latin typeface="Arvo" panose="020B0604020202020204" charset="0"/>
              </a:rPr>
              <a:t> dan program </a:t>
            </a:r>
            <a:r>
              <a:rPr lang="en-US" sz="1600" dirty="0" err="1">
                <a:solidFill>
                  <a:srgbClr val="212125"/>
                </a:solidFill>
                <a:latin typeface="Arvo" panose="020B0604020202020204" charset="0"/>
              </a:rPr>
              <a:t>dengan</a:t>
            </a:r>
            <a:r>
              <a:rPr lang="en-US" sz="1600" dirty="0">
                <a:solidFill>
                  <a:srgbClr val="212125"/>
                </a:solidFill>
                <a:latin typeface="Arvo" panose="020B0604020202020204" charset="0"/>
              </a:rPr>
              <a:t> </a:t>
            </a:r>
            <a:r>
              <a:rPr lang="en-US" sz="1600" dirty="0" err="1">
                <a:solidFill>
                  <a:srgbClr val="212125"/>
                </a:solidFill>
                <a:latin typeface="Arvo" panose="020B0604020202020204" charset="0"/>
              </a:rPr>
              <a:t>tujuan</a:t>
            </a:r>
            <a:r>
              <a:rPr lang="en-US" sz="1600" dirty="0">
                <a:solidFill>
                  <a:srgbClr val="212125"/>
                </a:solidFill>
                <a:latin typeface="Arvo" panose="020B0604020202020204" charset="0"/>
              </a:rPr>
              <a:t> yang </a:t>
            </a:r>
            <a:r>
              <a:rPr lang="en-US" sz="1600" dirty="0" err="1">
                <a:solidFill>
                  <a:srgbClr val="212125"/>
                </a:solidFill>
                <a:latin typeface="Arvo" panose="020B0604020202020204" charset="0"/>
              </a:rPr>
              <a:t>independen</a:t>
            </a:r>
            <a:r>
              <a:rPr lang="en-US" sz="1600" dirty="0">
                <a:solidFill>
                  <a:srgbClr val="212125"/>
                </a:solidFill>
                <a:latin typeface="Arvo" panose="020B0604020202020204" charset="0"/>
              </a:rPr>
              <a:t>.</a:t>
            </a:r>
            <a:endParaRPr lang="en-US" sz="1600" dirty="0">
              <a:latin typeface="Arvo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68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7F44FC09-B815-45C6-91AC-C4AC9C6F47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869" y="181371"/>
            <a:ext cx="8095500" cy="577800"/>
          </a:xfrm>
        </p:spPr>
        <p:txBody>
          <a:bodyPr/>
          <a:lstStyle/>
          <a:p>
            <a:r>
              <a:rPr lang="en-US" dirty="0"/>
              <a:t>Program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224BB4A7-E971-4C19-BCED-EA715B349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000" y="956931"/>
            <a:ext cx="8255000" cy="1031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n-US" altLang="en-US" sz="1800" dirty="0">
                <a:latin typeface="Arvo" panose="020B0604020202020204" charset="0"/>
              </a:rPr>
              <a:t>Program </a:t>
            </a:r>
            <a:r>
              <a:rPr lang="en-US" altLang="en-US" sz="1800" dirty="0" err="1">
                <a:latin typeface="Arvo" panose="020B0604020202020204" charset="0"/>
              </a:rPr>
              <a:t>adalah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sekumpulan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dari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pengendalian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proyek</a:t>
            </a:r>
            <a:r>
              <a:rPr lang="en-US" altLang="en-US" sz="1800" dirty="0">
                <a:latin typeface="Arvo" panose="020B0604020202020204" charset="0"/>
              </a:rPr>
              <a:t> yang </a:t>
            </a:r>
            <a:r>
              <a:rPr lang="en-US" altLang="en-US" sz="1800" dirty="0" err="1">
                <a:latin typeface="Arvo" panose="020B0604020202020204" charset="0"/>
              </a:rPr>
              <a:t>berelasi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dalam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sebuah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koordinasi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untuk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mencapai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keuntungan</a:t>
            </a:r>
            <a:r>
              <a:rPr lang="en-US" altLang="en-US" sz="1800" dirty="0">
                <a:latin typeface="Arvo" panose="020B0604020202020204" charset="0"/>
              </a:rPr>
              <a:t> dan control yang </a:t>
            </a:r>
            <a:r>
              <a:rPr lang="en-US" altLang="en-US" sz="1800" dirty="0" err="1">
                <a:latin typeface="Arvo" panose="020B0604020202020204" charset="0"/>
              </a:rPr>
              <a:t>tidak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disediakan</a:t>
            </a:r>
            <a:r>
              <a:rPr lang="en-US" altLang="en-US" sz="1800" dirty="0">
                <a:latin typeface="Arvo" panose="020B0604020202020204" charset="0"/>
              </a:rPr>
              <a:t> pada </a:t>
            </a:r>
            <a:r>
              <a:rPr lang="en-US" altLang="en-US" sz="1800" dirty="0" err="1">
                <a:latin typeface="Arvo" panose="020B0604020202020204" charset="0"/>
              </a:rPr>
              <a:t>pengelolaan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dimasing-masing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proyek</a:t>
            </a:r>
            <a:r>
              <a:rPr lang="en-US" altLang="en-US" sz="1800" dirty="0">
                <a:latin typeface="Arvo" panose="020B0604020202020204" charset="0"/>
              </a:rPr>
              <a:t>. 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0848FB3-E1CD-475F-B620-486B6831B0BB}"/>
              </a:ext>
            </a:extLst>
          </p:cNvPr>
          <p:cNvSpPr/>
          <p:nvPr/>
        </p:nvSpPr>
        <p:spPr>
          <a:xfrm>
            <a:off x="918688" y="2186049"/>
            <a:ext cx="73066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1800" dirty="0" err="1">
                <a:latin typeface="Arvo" panose="020B0604020202020204" charset="0"/>
              </a:rPr>
              <a:t>Manajemen</a:t>
            </a:r>
            <a:r>
              <a:rPr lang="en-US" altLang="en-US" sz="1800" dirty="0">
                <a:latin typeface="Arvo" panose="020B0604020202020204" charset="0"/>
              </a:rPr>
              <a:t> Program </a:t>
            </a:r>
            <a:r>
              <a:rPr lang="en-US" altLang="en-US" sz="1800" dirty="0" err="1">
                <a:latin typeface="Arvo" panose="020B0604020202020204" charset="0"/>
              </a:rPr>
              <a:t>adalah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tersentralisasi</a:t>
            </a:r>
            <a:r>
              <a:rPr lang="en-US" altLang="en-US" sz="1800" dirty="0">
                <a:latin typeface="Arvo" panose="020B0604020202020204" charset="0"/>
              </a:rPr>
              <a:t>, </a:t>
            </a:r>
            <a:r>
              <a:rPr lang="en-US" altLang="en-US" sz="1800" dirty="0" err="1">
                <a:latin typeface="Arvo" panose="020B0604020202020204" charset="0"/>
              </a:rPr>
              <a:t>pengkoordinasi</a:t>
            </a:r>
            <a:r>
              <a:rPr lang="en-US" altLang="en-US" sz="1800" dirty="0">
                <a:latin typeface="Arvo" panose="020B0604020202020204" charset="0"/>
              </a:rPr>
              <a:t> yang </a:t>
            </a:r>
            <a:r>
              <a:rPr lang="en-US" altLang="en-US" sz="1800" dirty="0" err="1">
                <a:latin typeface="Arvo" panose="020B0604020202020204" charset="0"/>
              </a:rPr>
              <a:t>mengatur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sekelompok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proyek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untuk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mencapai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tujuan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strategis</a:t>
            </a:r>
            <a:r>
              <a:rPr lang="en-US" altLang="en-US" sz="1800" dirty="0">
                <a:latin typeface="Arvo" panose="020B0604020202020204" charset="0"/>
              </a:rPr>
              <a:t> dan </a:t>
            </a:r>
            <a:r>
              <a:rPr lang="en-US" altLang="en-US" sz="1800" dirty="0" err="1">
                <a:latin typeface="Arvo" panose="020B0604020202020204" charset="0"/>
              </a:rPr>
              <a:t>keuntungan</a:t>
            </a:r>
            <a:r>
              <a:rPr lang="en-US" altLang="en-US" sz="1800" dirty="0">
                <a:latin typeface="Arvo" panose="020B0604020202020204" charset="0"/>
              </a:rPr>
              <a:t> yang </a:t>
            </a:r>
            <a:r>
              <a:rPr lang="en-US" altLang="en-US" sz="1800" dirty="0" err="1">
                <a:latin typeface="Arvo" panose="020B0604020202020204" charset="0"/>
              </a:rPr>
              <a:t>dimaksudkan</a:t>
            </a:r>
            <a:r>
              <a:rPr lang="en-US" altLang="en-US" sz="1800" dirty="0">
                <a:latin typeface="Arvo" panose="020B0604020202020204" charset="0"/>
              </a:rPr>
              <a:t> oleh program </a:t>
            </a:r>
            <a:r>
              <a:rPr lang="en-US" altLang="en-US" sz="1800" dirty="0" err="1">
                <a:latin typeface="Arvo" panose="020B0604020202020204" charset="0"/>
              </a:rPr>
              <a:t>tersebut</a:t>
            </a:r>
            <a:r>
              <a:rPr lang="en-US" altLang="en-US" sz="1800" dirty="0">
                <a:latin typeface="Arvo" panose="020B0604020202020204" charset="0"/>
              </a:rPr>
              <a:t>.</a:t>
            </a:r>
          </a:p>
        </p:txBody>
      </p:sp>
      <p:grpSp>
        <p:nvGrpSpPr>
          <p:cNvPr id="12" name="Google Shape;5681;p33">
            <a:extLst>
              <a:ext uri="{FF2B5EF4-FFF2-40B4-BE49-F238E27FC236}">
                <a16:creationId xmlns:a16="http://schemas.microsoft.com/office/drawing/2014/main" xmlns="" id="{3586927A-D390-4BDA-9E62-3AD5E9F5952A}"/>
              </a:ext>
            </a:extLst>
          </p:cNvPr>
          <p:cNvGrpSpPr/>
          <p:nvPr/>
        </p:nvGrpSpPr>
        <p:grpSpPr>
          <a:xfrm>
            <a:off x="7500727" y="4173278"/>
            <a:ext cx="1039273" cy="732680"/>
            <a:chOff x="-47527350" y="2747625"/>
            <a:chExt cx="300100" cy="228425"/>
          </a:xfrm>
          <a:solidFill>
            <a:srgbClr val="00B050"/>
          </a:solidFill>
        </p:grpSpPr>
        <p:sp>
          <p:nvSpPr>
            <p:cNvPr id="13" name="Google Shape;5682;p33">
              <a:extLst>
                <a:ext uri="{FF2B5EF4-FFF2-40B4-BE49-F238E27FC236}">
                  <a16:creationId xmlns:a16="http://schemas.microsoft.com/office/drawing/2014/main" xmlns="" id="{CB56F6A9-A9E1-431E-8E11-557DF5CA3B26}"/>
                </a:ext>
              </a:extLst>
            </p:cNvPr>
            <p:cNvSpPr/>
            <p:nvPr/>
          </p:nvSpPr>
          <p:spPr>
            <a:xfrm>
              <a:off x="-47475350" y="2782275"/>
              <a:ext cx="124450" cy="124475"/>
            </a:xfrm>
            <a:custGeom>
              <a:avLst/>
              <a:gdLst/>
              <a:ahLst/>
              <a:cxnLst/>
              <a:rect l="l" t="t" r="r" b="b"/>
              <a:pathLst>
                <a:path w="4978" h="4979" extrusionOk="0">
                  <a:moveTo>
                    <a:pt x="2804" y="2080"/>
                  </a:moveTo>
                  <a:cubicBezTo>
                    <a:pt x="2678" y="2395"/>
                    <a:pt x="2457" y="2647"/>
                    <a:pt x="2174" y="2710"/>
                  </a:cubicBezTo>
                  <a:lnTo>
                    <a:pt x="2174" y="2080"/>
                  </a:lnTo>
                  <a:close/>
                  <a:moveTo>
                    <a:pt x="1827" y="725"/>
                  </a:moveTo>
                  <a:cubicBezTo>
                    <a:pt x="2300" y="725"/>
                    <a:pt x="2678" y="977"/>
                    <a:pt x="2804" y="1418"/>
                  </a:cubicBezTo>
                  <a:lnTo>
                    <a:pt x="1827" y="1418"/>
                  </a:lnTo>
                  <a:cubicBezTo>
                    <a:pt x="1607" y="1418"/>
                    <a:pt x="1481" y="1576"/>
                    <a:pt x="1481" y="1765"/>
                  </a:cubicBezTo>
                  <a:lnTo>
                    <a:pt x="1481" y="2773"/>
                  </a:lnTo>
                  <a:cubicBezTo>
                    <a:pt x="1071" y="2615"/>
                    <a:pt x="756" y="2206"/>
                    <a:pt x="756" y="1765"/>
                  </a:cubicBezTo>
                  <a:cubicBezTo>
                    <a:pt x="756" y="1197"/>
                    <a:pt x="1229" y="725"/>
                    <a:pt x="1827" y="725"/>
                  </a:cubicBezTo>
                  <a:close/>
                  <a:moveTo>
                    <a:pt x="4253" y="2080"/>
                  </a:moveTo>
                  <a:lnTo>
                    <a:pt x="4253" y="4222"/>
                  </a:lnTo>
                  <a:lnTo>
                    <a:pt x="2142" y="4222"/>
                  </a:lnTo>
                  <a:lnTo>
                    <a:pt x="2142" y="3466"/>
                  </a:lnTo>
                  <a:cubicBezTo>
                    <a:pt x="2804" y="3308"/>
                    <a:pt x="3371" y="2804"/>
                    <a:pt x="3529" y="2080"/>
                  </a:cubicBezTo>
                  <a:close/>
                  <a:moveTo>
                    <a:pt x="1764" y="0"/>
                  </a:moveTo>
                  <a:cubicBezTo>
                    <a:pt x="788" y="0"/>
                    <a:pt x="0" y="788"/>
                    <a:pt x="0" y="1765"/>
                  </a:cubicBezTo>
                  <a:cubicBezTo>
                    <a:pt x="0" y="2647"/>
                    <a:pt x="599" y="3340"/>
                    <a:pt x="1418" y="3497"/>
                  </a:cubicBezTo>
                  <a:lnTo>
                    <a:pt x="1418" y="4600"/>
                  </a:lnTo>
                  <a:cubicBezTo>
                    <a:pt x="1418" y="4821"/>
                    <a:pt x="1575" y="4978"/>
                    <a:pt x="1764" y="4978"/>
                  </a:cubicBezTo>
                  <a:lnTo>
                    <a:pt x="4568" y="4978"/>
                  </a:lnTo>
                  <a:cubicBezTo>
                    <a:pt x="4757" y="4978"/>
                    <a:pt x="4915" y="4821"/>
                    <a:pt x="4915" y="4600"/>
                  </a:cubicBezTo>
                  <a:lnTo>
                    <a:pt x="4915" y="1828"/>
                  </a:lnTo>
                  <a:cubicBezTo>
                    <a:pt x="4978" y="1576"/>
                    <a:pt x="4820" y="1418"/>
                    <a:pt x="4600" y="1418"/>
                  </a:cubicBezTo>
                  <a:lnTo>
                    <a:pt x="3497" y="1418"/>
                  </a:lnTo>
                  <a:cubicBezTo>
                    <a:pt x="3340" y="630"/>
                    <a:pt x="2646" y="0"/>
                    <a:pt x="176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5683;p33">
              <a:extLst>
                <a:ext uri="{FF2B5EF4-FFF2-40B4-BE49-F238E27FC236}">
                  <a16:creationId xmlns:a16="http://schemas.microsoft.com/office/drawing/2014/main" xmlns="" id="{DD861B39-9159-49A4-A0E8-5E6364F05EC6}"/>
                </a:ext>
              </a:extLst>
            </p:cNvPr>
            <p:cNvSpPr/>
            <p:nvPr/>
          </p:nvSpPr>
          <p:spPr>
            <a:xfrm>
              <a:off x="-47333600" y="2782275"/>
              <a:ext cx="53600" cy="18125"/>
            </a:xfrm>
            <a:custGeom>
              <a:avLst/>
              <a:gdLst/>
              <a:ahLst/>
              <a:cxnLst/>
              <a:rect l="l" t="t" r="r" b="b"/>
              <a:pathLst>
                <a:path w="2144" h="725" extrusionOk="0">
                  <a:moveTo>
                    <a:pt x="347" y="0"/>
                  </a:moveTo>
                  <a:cubicBezTo>
                    <a:pt x="158" y="0"/>
                    <a:pt x="1" y="158"/>
                    <a:pt x="1" y="347"/>
                  </a:cubicBezTo>
                  <a:cubicBezTo>
                    <a:pt x="1" y="567"/>
                    <a:pt x="158" y="725"/>
                    <a:pt x="347" y="725"/>
                  </a:cubicBezTo>
                  <a:lnTo>
                    <a:pt x="1797" y="725"/>
                  </a:lnTo>
                  <a:cubicBezTo>
                    <a:pt x="1986" y="725"/>
                    <a:pt x="2143" y="567"/>
                    <a:pt x="2143" y="347"/>
                  </a:cubicBezTo>
                  <a:cubicBezTo>
                    <a:pt x="2143" y="158"/>
                    <a:pt x="1986" y="0"/>
                    <a:pt x="17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5684;p33">
              <a:extLst>
                <a:ext uri="{FF2B5EF4-FFF2-40B4-BE49-F238E27FC236}">
                  <a16:creationId xmlns:a16="http://schemas.microsoft.com/office/drawing/2014/main" xmlns="" id="{34EE8EAD-2D00-4E6B-8BB5-6CE516430044}"/>
                </a:ext>
              </a:extLst>
            </p:cNvPr>
            <p:cNvSpPr/>
            <p:nvPr/>
          </p:nvSpPr>
          <p:spPr>
            <a:xfrm>
              <a:off x="-47333600" y="2817725"/>
              <a:ext cx="53600" cy="18125"/>
            </a:xfrm>
            <a:custGeom>
              <a:avLst/>
              <a:gdLst/>
              <a:ahLst/>
              <a:cxnLst/>
              <a:rect l="l" t="t" r="r" b="b"/>
              <a:pathLst>
                <a:path w="2144" h="725" extrusionOk="0">
                  <a:moveTo>
                    <a:pt x="347" y="0"/>
                  </a:moveTo>
                  <a:cubicBezTo>
                    <a:pt x="158" y="0"/>
                    <a:pt x="1" y="158"/>
                    <a:pt x="1" y="347"/>
                  </a:cubicBezTo>
                  <a:cubicBezTo>
                    <a:pt x="1" y="567"/>
                    <a:pt x="158" y="725"/>
                    <a:pt x="347" y="725"/>
                  </a:cubicBezTo>
                  <a:lnTo>
                    <a:pt x="1797" y="725"/>
                  </a:lnTo>
                  <a:cubicBezTo>
                    <a:pt x="1986" y="725"/>
                    <a:pt x="2143" y="567"/>
                    <a:pt x="2143" y="347"/>
                  </a:cubicBezTo>
                  <a:cubicBezTo>
                    <a:pt x="2143" y="158"/>
                    <a:pt x="1986" y="0"/>
                    <a:pt x="17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5685;p33">
              <a:extLst>
                <a:ext uri="{FF2B5EF4-FFF2-40B4-BE49-F238E27FC236}">
                  <a16:creationId xmlns:a16="http://schemas.microsoft.com/office/drawing/2014/main" xmlns="" id="{28EC72C1-9452-4C32-9390-78C8F7BA5409}"/>
                </a:ext>
              </a:extLst>
            </p:cNvPr>
            <p:cNvSpPr/>
            <p:nvPr/>
          </p:nvSpPr>
          <p:spPr>
            <a:xfrm>
              <a:off x="-47333600" y="2852375"/>
              <a:ext cx="53600" cy="17350"/>
            </a:xfrm>
            <a:custGeom>
              <a:avLst/>
              <a:gdLst/>
              <a:ahLst/>
              <a:cxnLst/>
              <a:rect l="l" t="t" r="r" b="b"/>
              <a:pathLst>
                <a:path w="2144" h="694" extrusionOk="0">
                  <a:moveTo>
                    <a:pt x="347" y="0"/>
                  </a:moveTo>
                  <a:cubicBezTo>
                    <a:pt x="158" y="0"/>
                    <a:pt x="1" y="158"/>
                    <a:pt x="1" y="347"/>
                  </a:cubicBezTo>
                  <a:cubicBezTo>
                    <a:pt x="1" y="536"/>
                    <a:pt x="158" y="693"/>
                    <a:pt x="347" y="693"/>
                  </a:cubicBezTo>
                  <a:lnTo>
                    <a:pt x="1797" y="693"/>
                  </a:lnTo>
                  <a:cubicBezTo>
                    <a:pt x="1986" y="693"/>
                    <a:pt x="2143" y="536"/>
                    <a:pt x="2143" y="347"/>
                  </a:cubicBezTo>
                  <a:cubicBezTo>
                    <a:pt x="2143" y="158"/>
                    <a:pt x="1986" y="0"/>
                    <a:pt x="17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5686;p33">
              <a:extLst>
                <a:ext uri="{FF2B5EF4-FFF2-40B4-BE49-F238E27FC236}">
                  <a16:creationId xmlns:a16="http://schemas.microsoft.com/office/drawing/2014/main" xmlns="" id="{CDD6BD37-319B-466B-8D2A-5C0C9590A430}"/>
                </a:ext>
              </a:extLst>
            </p:cNvPr>
            <p:cNvSpPr/>
            <p:nvPr/>
          </p:nvSpPr>
          <p:spPr>
            <a:xfrm>
              <a:off x="-47333600" y="2887800"/>
              <a:ext cx="53600" cy="17375"/>
            </a:xfrm>
            <a:custGeom>
              <a:avLst/>
              <a:gdLst/>
              <a:ahLst/>
              <a:cxnLst/>
              <a:rect l="l" t="t" r="r" b="b"/>
              <a:pathLst>
                <a:path w="2144" h="695" extrusionOk="0">
                  <a:moveTo>
                    <a:pt x="347" y="1"/>
                  </a:moveTo>
                  <a:cubicBezTo>
                    <a:pt x="158" y="1"/>
                    <a:pt x="1" y="158"/>
                    <a:pt x="1" y="347"/>
                  </a:cubicBezTo>
                  <a:cubicBezTo>
                    <a:pt x="1" y="537"/>
                    <a:pt x="158" y="694"/>
                    <a:pt x="347" y="694"/>
                  </a:cubicBezTo>
                  <a:lnTo>
                    <a:pt x="1797" y="694"/>
                  </a:lnTo>
                  <a:cubicBezTo>
                    <a:pt x="1986" y="694"/>
                    <a:pt x="2143" y="537"/>
                    <a:pt x="2143" y="347"/>
                  </a:cubicBezTo>
                  <a:cubicBezTo>
                    <a:pt x="2143" y="158"/>
                    <a:pt x="1986" y="1"/>
                    <a:pt x="179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5687;p33">
              <a:extLst>
                <a:ext uri="{FF2B5EF4-FFF2-40B4-BE49-F238E27FC236}">
                  <a16:creationId xmlns:a16="http://schemas.microsoft.com/office/drawing/2014/main" xmlns="" id="{606B427D-B883-4817-96C8-2285C75AFB3B}"/>
                </a:ext>
              </a:extLst>
            </p:cNvPr>
            <p:cNvSpPr/>
            <p:nvPr/>
          </p:nvSpPr>
          <p:spPr>
            <a:xfrm>
              <a:off x="-47527350" y="2747625"/>
              <a:ext cx="300100" cy="228425"/>
            </a:xfrm>
            <a:custGeom>
              <a:avLst/>
              <a:gdLst/>
              <a:ahLst/>
              <a:cxnLst/>
              <a:rect l="l" t="t" r="r" b="b"/>
              <a:pathLst>
                <a:path w="12004" h="9137" extrusionOk="0">
                  <a:moveTo>
                    <a:pt x="10586" y="693"/>
                  </a:moveTo>
                  <a:lnTo>
                    <a:pt x="10586" y="7026"/>
                  </a:lnTo>
                  <a:lnTo>
                    <a:pt x="1418" y="7026"/>
                  </a:lnTo>
                  <a:lnTo>
                    <a:pt x="1418" y="693"/>
                  </a:lnTo>
                  <a:close/>
                  <a:moveTo>
                    <a:pt x="11311" y="7687"/>
                  </a:moveTo>
                  <a:lnTo>
                    <a:pt x="11311" y="8412"/>
                  </a:lnTo>
                  <a:lnTo>
                    <a:pt x="725" y="8412"/>
                  </a:lnTo>
                  <a:lnTo>
                    <a:pt x="725" y="7687"/>
                  </a:lnTo>
                  <a:close/>
                  <a:moveTo>
                    <a:pt x="1072" y="0"/>
                  </a:moveTo>
                  <a:cubicBezTo>
                    <a:pt x="883" y="0"/>
                    <a:pt x="725" y="158"/>
                    <a:pt x="725" y="378"/>
                  </a:cubicBezTo>
                  <a:lnTo>
                    <a:pt x="725" y="7026"/>
                  </a:lnTo>
                  <a:lnTo>
                    <a:pt x="347" y="7026"/>
                  </a:lnTo>
                  <a:cubicBezTo>
                    <a:pt x="158" y="7026"/>
                    <a:pt x="1" y="7183"/>
                    <a:pt x="1" y="7372"/>
                  </a:cubicBezTo>
                  <a:lnTo>
                    <a:pt x="1" y="8790"/>
                  </a:lnTo>
                  <a:cubicBezTo>
                    <a:pt x="1" y="8979"/>
                    <a:pt x="158" y="9136"/>
                    <a:pt x="347" y="9136"/>
                  </a:cubicBezTo>
                  <a:lnTo>
                    <a:pt x="11658" y="9136"/>
                  </a:lnTo>
                  <a:cubicBezTo>
                    <a:pt x="11847" y="9136"/>
                    <a:pt x="12004" y="8979"/>
                    <a:pt x="12004" y="8790"/>
                  </a:cubicBezTo>
                  <a:lnTo>
                    <a:pt x="12004" y="7372"/>
                  </a:lnTo>
                  <a:cubicBezTo>
                    <a:pt x="12004" y="7183"/>
                    <a:pt x="11847" y="7026"/>
                    <a:pt x="11658" y="7026"/>
                  </a:cubicBezTo>
                  <a:lnTo>
                    <a:pt x="11311" y="7026"/>
                  </a:lnTo>
                  <a:lnTo>
                    <a:pt x="11311" y="378"/>
                  </a:lnTo>
                  <a:cubicBezTo>
                    <a:pt x="11311" y="158"/>
                    <a:pt x="11153" y="0"/>
                    <a:pt x="1096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25251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18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?</a:t>
            </a:r>
            <a:endParaRPr dirty="0"/>
          </a:p>
        </p:txBody>
      </p:sp>
      <p:grpSp>
        <p:nvGrpSpPr>
          <p:cNvPr id="468" name="Google Shape;468;p18"/>
          <p:cNvGrpSpPr/>
          <p:nvPr/>
        </p:nvGrpSpPr>
        <p:grpSpPr>
          <a:xfrm>
            <a:off x="7965620" y="156586"/>
            <a:ext cx="980695" cy="982361"/>
            <a:chOff x="917250" y="2165250"/>
            <a:chExt cx="980695" cy="982361"/>
          </a:xfrm>
        </p:grpSpPr>
        <p:sp>
          <p:nvSpPr>
            <p:cNvPr id="469" name="Google Shape;469;p18"/>
            <p:cNvSpPr/>
            <p:nvPr/>
          </p:nvSpPr>
          <p:spPr>
            <a:xfrm>
              <a:off x="917250" y="2165250"/>
              <a:ext cx="980695" cy="982361"/>
            </a:xfrm>
            <a:custGeom>
              <a:avLst/>
              <a:gdLst/>
              <a:ahLst/>
              <a:cxnLst/>
              <a:rect l="l" t="t" r="r" b="b"/>
              <a:pathLst>
                <a:path w="14713" h="14738" extrusionOk="0">
                  <a:moveTo>
                    <a:pt x="7419" y="1"/>
                  </a:moveTo>
                  <a:cubicBezTo>
                    <a:pt x="3334" y="1"/>
                    <a:pt x="0" y="3359"/>
                    <a:pt x="0" y="7420"/>
                  </a:cubicBezTo>
                  <a:cubicBezTo>
                    <a:pt x="0" y="11505"/>
                    <a:pt x="3334" y="14738"/>
                    <a:pt x="7419" y="14738"/>
                  </a:cubicBezTo>
                  <a:cubicBezTo>
                    <a:pt x="11479" y="14738"/>
                    <a:pt x="14712" y="11505"/>
                    <a:pt x="14712" y="7420"/>
                  </a:cubicBezTo>
                  <a:cubicBezTo>
                    <a:pt x="14712" y="3359"/>
                    <a:pt x="11479" y="1"/>
                    <a:pt x="7419" y="1"/>
                  </a:cubicBezTo>
                  <a:close/>
                </a:path>
              </a:pathLst>
            </a:custGeom>
            <a:solidFill>
              <a:srgbClr val="018790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18"/>
            <p:cNvSpPr/>
            <p:nvPr/>
          </p:nvSpPr>
          <p:spPr>
            <a:xfrm>
              <a:off x="1037015" y="2285225"/>
              <a:ext cx="741167" cy="742427"/>
            </a:xfrm>
            <a:custGeom>
              <a:avLst/>
              <a:gdLst/>
              <a:ahLst/>
              <a:cxnLst/>
              <a:rect l="l" t="t" r="r" b="b"/>
              <a:pathLst>
                <a:path w="14713" h="14738" extrusionOk="0">
                  <a:moveTo>
                    <a:pt x="7419" y="1"/>
                  </a:moveTo>
                  <a:cubicBezTo>
                    <a:pt x="3334" y="1"/>
                    <a:pt x="0" y="3359"/>
                    <a:pt x="0" y="7420"/>
                  </a:cubicBezTo>
                  <a:cubicBezTo>
                    <a:pt x="0" y="11505"/>
                    <a:pt x="3334" y="14738"/>
                    <a:pt x="7419" y="14738"/>
                  </a:cubicBezTo>
                  <a:cubicBezTo>
                    <a:pt x="11479" y="14738"/>
                    <a:pt x="14712" y="11505"/>
                    <a:pt x="14712" y="7420"/>
                  </a:cubicBezTo>
                  <a:cubicBezTo>
                    <a:pt x="14712" y="3359"/>
                    <a:pt x="11479" y="1"/>
                    <a:pt x="7419" y="1"/>
                  </a:cubicBezTo>
                  <a:close/>
                </a:path>
              </a:pathLst>
            </a:custGeom>
            <a:solidFill>
              <a:srgbClr val="018790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18"/>
            <p:cNvSpPr/>
            <p:nvPr/>
          </p:nvSpPr>
          <p:spPr>
            <a:xfrm>
              <a:off x="1401156" y="2550880"/>
              <a:ext cx="117765" cy="108461"/>
            </a:xfrm>
            <a:custGeom>
              <a:avLst/>
              <a:gdLst/>
              <a:ahLst/>
              <a:cxnLst/>
              <a:rect l="l" t="t" r="r" b="b"/>
              <a:pathLst>
                <a:path w="6152" h="5666" extrusionOk="0">
                  <a:moveTo>
                    <a:pt x="3044" y="1140"/>
                  </a:moveTo>
                  <a:cubicBezTo>
                    <a:pt x="3263" y="1140"/>
                    <a:pt x="3484" y="1182"/>
                    <a:pt x="3694" y="1269"/>
                  </a:cubicBezTo>
                  <a:cubicBezTo>
                    <a:pt x="4328" y="1532"/>
                    <a:pt x="4741" y="2151"/>
                    <a:pt x="4741" y="2836"/>
                  </a:cubicBezTo>
                  <a:cubicBezTo>
                    <a:pt x="4741" y="3525"/>
                    <a:pt x="4328" y="4144"/>
                    <a:pt x="3694" y="4406"/>
                  </a:cubicBezTo>
                  <a:cubicBezTo>
                    <a:pt x="3484" y="4493"/>
                    <a:pt x="3263" y="4536"/>
                    <a:pt x="3044" y="4536"/>
                  </a:cubicBezTo>
                  <a:cubicBezTo>
                    <a:pt x="2602" y="4536"/>
                    <a:pt x="2168" y="4363"/>
                    <a:pt x="1843" y="4038"/>
                  </a:cubicBezTo>
                  <a:cubicBezTo>
                    <a:pt x="1178" y="3377"/>
                    <a:pt x="1178" y="2299"/>
                    <a:pt x="1843" y="1638"/>
                  </a:cubicBezTo>
                  <a:cubicBezTo>
                    <a:pt x="2168" y="1312"/>
                    <a:pt x="2602" y="1140"/>
                    <a:pt x="3044" y="1140"/>
                  </a:cubicBezTo>
                  <a:close/>
                  <a:moveTo>
                    <a:pt x="3043" y="0"/>
                  </a:moveTo>
                  <a:cubicBezTo>
                    <a:pt x="2680" y="0"/>
                    <a:pt x="2313" y="70"/>
                    <a:pt x="1961" y="215"/>
                  </a:cubicBezTo>
                  <a:cubicBezTo>
                    <a:pt x="710" y="732"/>
                    <a:pt x="1" y="2060"/>
                    <a:pt x="264" y="3386"/>
                  </a:cubicBezTo>
                  <a:cubicBezTo>
                    <a:pt x="529" y="4709"/>
                    <a:pt x="1688" y="5666"/>
                    <a:pt x="3038" y="5666"/>
                  </a:cubicBezTo>
                  <a:cubicBezTo>
                    <a:pt x="3040" y="5666"/>
                    <a:pt x="3042" y="5666"/>
                    <a:pt x="3045" y="5666"/>
                  </a:cubicBezTo>
                  <a:cubicBezTo>
                    <a:pt x="3048" y="5666"/>
                    <a:pt x="3052" y="5666"/>
                    <a:pt x="3056" y="5666"/>
                  </a:cubicBezTo>
                  <a:cubicBezTo>
                    <a:pt x="3801" y="5666"/>
                    <a:pt x="4518" y="5367"/>
                    <a:pt x="5046" y="4838"/>
                  </a:cubicBezTo>
                  <a:cubicBezTo>
                    <a:pt x="6004" y="3884"/>
                    <a:pt x="6152" y="2386"/>
                    <a:pt x="5400" y="1260"/>
                  </a:cubicBezTo>
                  <a:cubicBezTo>
                    <a:pt x="4862" y="453"/>
                    <a:pt x="3967" y="0"/>
                    <a:pt x="30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rgbClr val="435D74"/>
                </a:solidFill>
              </a:endParaRPr>
            </a:p>
          </p:txBody>
        </p:sp>
        <p:sp>
          <p:nvSpPr>
            <p:cNvPr id="472" name="Google Shape;472;p18"/>
            <p:cNvSpPr/>
            <p:nvPr/>
          </p:nvSpPr>
          <p:spPr>
            <a:xfrm>
              <a:off x="1221300" y="2471463"/>
              <a:ext cx="372590" cy="369948"/>
            </a:xfrm>
            <a:custGeom>
              <a:avLst/>
              <a:gdLst/>
              <a:ahLst/>
              <a:cxnLst/>
              <a:rect l="l" t="t" r="r" b="b"/>
              <a:pathLst>
                <a:path w="19464" h="19326" extrusionOk="0">
                  <a:moveTo>
                    <a:pt x="17908" y="1131"/>
                  </a:moveTo>
                  <a:cubicBezTo>
                    <a:pt x="18031" y="1131"/>
                    <a:pt x="18157" y="1132"/>
                    <a:pt x="18283" y="1134"/>
                  </a:cubicBezTo>
                  <a:cubicBezTo>
                    <a:pt x="18301" y="2369"/>
                    <a:pt x="18232" y="3465"/>
                    <a:pt x="18057" y="4449"/>
                  </a:cubicBezTo>
                  <a:cubicBezTo>
                    <a:pt x="16453" y="4223"/>
                    <a:pt x="15191" y="2960"/>
                    <a:pt x="14968" y="1357"/>
                  </a:cubicBezTo>
                  <a:cubicBezTo>
                    <a:pt x="15851" y="1203"/>
                    <a:pt x="16825" y="1131"/>
                    <a:pt x="17908" y="1131"/>
                  </a:cubicBezTo>
                  <a:close/>
                  <a:moveTo>
                    <a:pt x="6462" y="6683"/>
                  </a:moveTo>
                  <a:lnTo>
                    <a:pt x="6462" y="6686"/>
                  </a:lnTo>
                  <a:cubicBezTo>
                    <a:pt x="6003" y="7471"/>
                    <a:pt x="5574" y="8281"/>
                    <a:pt x="5173" y="9066"/>
                  </a:cubicBezTo>
                  <a:lnTo>
                    <a:pt x="2712" y="8839"/>
                  </a:lnTo>
                  <a:cubicBezTo>
                    <a:pt x="3545" y="7571"/>
                    <a:pt x="4952" y="6756"/>
                    <a:pt x="6462" y="6683"/>
                  </a:cubicBezTo>
                  <a:close/>
                  <a:moveTo>
                    <a:pt x="13863" y="1608"/>
                  </a:moveTo>
                  <a:cubicBezTo>
                    <a:pt x="14195" y="3637"/>
                    <a:pt x="15783" y="5225"/>
                    <a:pt x="17809" y="5557"/>
                  </a:cubicBezTo>
                  <a:cubicBezTo>
                    <a:pt x="17347" y="7209"/>
                    <a:pt x="16532" y="8534"/>
                    <a:pt x="15303" y="9718"/>
                  </a:cubicBezTo>
                  <a:cubicBezTo>
                    <a:pt x="13932" y="11043"/>
                    <a:pt x="11825" y="12218"/>
                    <a:pt x="9868" y="13221"/>
                  </a:cubicBezTo>
                  <a:lnTo>
                    <a:pt x="6196" y="9552"/>
                  </a:lnTo>
                  <a:cubicBezTo>
                    <a:pt x="7199" y="7592"/>
                    <a:pt x="8376" y="5485"/>
                    <a:pt x="9699" y="4114"/>
                  </a:cubicBezTo>
                  <a:cubicBezTo>
                    <a:pt x="10886" y="2885"/>
                    <a:pt x="12208" y="2073"/>
                    <a:pt x="13863" y="1608"/>
                  </a:cubicBezTo>
                  <a:close/>
                  <a:moveTo>
                    <a:pt x="5659" y="10612"/>
                  </a:moveTo>
                  <a:lnTo>
                    <a:pt x="8805" y="13758"/>
                  </a:lnTo>
                  <a:lnTo>
                    <a:pt x="8503" y="13909"/>
                  </a:lnTo>
                  <a:cubicBezTo>
                    <a:pt x="8237" y="14039"/>
                    <a:pt x="7984" y="14169"/>
                    <a:pt x="7736" y="14292"/>
                  </a:cubicBezTo>
                  <a:lnTo>
                    <a:pt x="5124" y="11681"/>
                  </a:lnTo>
                  <a:cubicBezTo>
                    <a:pt x="5248" y="11433"/>
                    <a:pt x="5378" y="11179"/>
                    <a:pt x="5508" y="10914"/>
                  </a:cubicBezTo>
                  <a:lnTo>
                    <a:pt x="5659" y="10612"/>
                  </a:lnTo>
                  <a:close/>
                  <a:moveTo>
                    <a:pt x="12658" y="13000"/>
                  </a:moveTo>
                  <a:lnTo>
                    <a:pt x="12658" y="13000"/>
                  </a:lnTo>
                  <a:cubicBezTo>
                    <a:pt x="12567" y="14483"/>
                    <a:pt x="11782" y="15835"/>
                    <a:pt x="10538" y="16651"/>
                  </a:cubicBezTo>
                  <a:lnTo>
                    <a:pt x="10348" y="14247"/>
                  </a:lnTo>
                  <a:cubicBezTo>
                    <a:pt x="11109" y="13858"/>
                    <a:pt x="11894" y="13441"/>
                    <a:pt x="12658" y="13000"/>
                  </a:cubicBezTo>
                  <a:close/>
                  <a:moveTo>
                    <a:pt x="4596" y="12756"/>
                  </a:moveTo>
                  <a:lnTo>
                    <a:pt x="5233" y="13393"/>
                  </a:lnTo>
                  <a:lnTo>
                    <a:pt x="4034" y="14594"/>
                  </a:lnTo>
                  <a:cubicBezTo>
                    <a:pt x="3814" y="14815"/>
                    <a:pt x="3811" y="15174"/>
                    <a:pt x="4034" y="15395"/>
                  </a:cubicBezTo>
                  <a:cubicBezTo>
                    <a:pt x="4145" y="15505"/>
                    <a:pt x="4290" y="15560"/>
                    <a:pt x="4434" y="15560"/>
                  </a:cubicBezTo>
                  <a:cubicBezTo>
                    <a:pt x="4579" y="15560"/>
                    <a:pt x="4724" y="15505"/>
                    <a:pt x="4835" y="15395"/>
                  </a:cubicBezTo>
                  <a:lnTo>
                    <a:pt x="6036" y="14193"/>
                  </a:lnTo>
                  <a:lnTo>
                    <a:pt x="6673" y="14833"/>
                  </a:lnTo>
                  <a:cubicBezTo>
                    <a:pt x="6528" y="15192"/>
                    <a:pt x="6311" y="15521"/>
                    <a:pt x="6036" y="15796"/>
                  </a:cubicBezTo>
                  <a:cubicBezTo>
                    <a:pt x="5387" y="16445"/>
                    <a:pt x="3110" y="17327"/>
                    <a:pt x="1555" y="17864"/>
                  </a:cubicBezTo>
                  <a:cubicBezTo>
                    <a:pt x="2096" y="16312"/>
                    <a:pt x="2984" y="14042"/>
                    <a:pt x="3633" y="13393"/>
                  </a:cubicBezTo>
                  <a:cubicBezTo>
                    <a:pt x="3908" y="13115"/>
                    <a:pt x="4234" y="12900"/>
                    <a:pt x="4596" y="12756"/>
                  </a:cubicBezTo>
                  <a:close/>
                  <a:moveTo>
                    <a:pt x="17939" y="0"/>
                  </a:moveTo>
                  <a:cubicBezTo>
                    <a:pt x="16582" y="0"/>
                    <a:pt x="15371" y="113"/>
                    <a:pt x="14282" y="349"/>
                  </a:cubicBezTo>
                  <a:cubicBezTo>
                    <a:pt x="14258" y="352"/>
                    <a:pt x="14234" y="358"/>
                    <a:pt x="14213" y="364"/>
                  </a:cubicBezTo>
                  <a:cubicBezTo>
                    <a:pt x="12057" y="841"/>
                    <a:pt x="10360" y="1801"/>
                    <a:pt x="8887" y="3329"/>
                  </a:cubicBezTo>
                  <a:cubicBezTo>
                    <a:pt x="8277" y="3960"/>
                    <a:pt x="7703" y="4724"/>
                    <a:pt x="7166" y="5548"/>
                  </a:cubicBezTo>
                  <a:lnTo>
                    <a:pt x="6676" y="5548"/>
                  </a:lnTo>
                  <a:cubicBezTo>
                    <a:pt x="5583" y="5548"/>
                    <a:pt x="4511" y="5856"/>
                    <a:pt x="3584" y="6436"/>
                  </a:cubicBezTo>
                  <a:cubicBezTo>
                    <a:pt x="2658" y="7016"/>
                    <a:pt x="1909" y="7837"/>
                    <a:pt x="1420" y="8815"/>
                  </a:cubicBezTo>
                  <a:lnTo>
                    <a:pt x="1284" y="9084"/>
                  </a:lnTo>
                  <a:cubicBezTo>
                    <a:pt x="1096" y="9458"/>
                    <a:pt x="1368" y="9902"/>
                    <a:pt x="1791" y="9905"/>
                  </a:cubicBezTo>
                  <a:lnTo>
                    <a:pt x="1948" y="9905"/>
                  </a:lnTo>
                  <a:lnTo>
                    <a:pt x="4623" y="10153"/>
                  </a:lnTo>
                  <a:cubicBezTo>
                    <a:pt x="4581" y="10237"/>
                    <a:pt x="4539" y="10322"/>
                    <a:pt x="4496" y="10409"/>
                  </a:cubicBezTo>
                  <a:cubicBezTo>
                    <a:pt x="4297" y="10802"/>
                    <a:pt x="4113" y="11176"/>
                    <a:pt x="3929" y="11533"/>
                  </a:cubicBezTo>
                  <a:cubicBezTo>
                    <a:pt x="3880" y="11626"/>
                    <a:pt x="3859" y="11732"/>
                    <a:pt x="3868" y="11838"/>
                  </a:cubicBezTo>
                  <a:cubicBezTo>
                    <a:pt x="3485" y="12031"/>
                    <a:pt x="3135" y="12287"/>
                    <a:pt x="2833" y="12592"/>
                  </a:cubicBezTo>
                  <a:cubicBezTo>
                    <a:pt x="1664" y="13761"/>
                    <a:pt x="275" y="18097"/>
                    <a:pt x="121" y="18586"/>
                  </a:cubicBezTo>
                  <a:cubicBezTo>
                    <a:pt x="1" y="18966"/>
                    <a:pt x="294" y="19325"/>
                    <a:pt x="657" y="19325"/>
                  </a:cubicBezTo>
                  <a:cubicBezTo>
                    <a:pt x="713" y="19325"/>
                    <a:pt x="770" y="19317"/>
                    <a:pt x="828" y="19299"/>
                  </a:cubicBezTo>
                  <a:cubicBezTo>
                    <a:pt x="1320" y="19145"/>
                    <a:pt x="5665" y="17765"/>
                    <a:pt x="6836" y="16593"/>
                  </a:cubicBezTo>
                  <a:cubicBezTo>
                    <a:pt x="7144" y="16288"/>
                    <a:pt x="7398" y="15935"/>
                    <a:pt x="7594" y="15549"/>
                  </a:cubicBezTo>
                  <a:lnTo>
                    <a:pt x="7628" y="15549"/>
                  </a:lnTo>
                  <a:cubicBezTo>
                    <a:pt x="7715" y="15549"/>
                    <a:pt x="7806" y="15527"/>
                    <a:pt x="7884" y="15485"/>
                  </a:cubicBezTo>
                  <a:cubicBezTo>
                    <a:pt x="8240" y="15304"/>
                    <a:pt x="8615" y="15117"/>
                    <a:pt x="9010" y="14920"/>
                  </a:cubicBezTo>
                  <a:lnTo>
                    <a:pt x="9255" y="14797"/>
                  </a:lnTo>
                  <a:lnTo>
                    <a:pt x="9463" y="17418"/>
                  </a:lnTo>
                  <a:lnTo>
                    <a:pt x="9463" y="17578"/>
                  </a:lnTo>
                  <a:cubicBezTo>
                    <a:pt x="9463" y="17906"/>
                    <a:pt x="9732" y="18144"/>
                    <a:pt x="10028" y="18144"/>
                  </a:cubicBezTo>
                  <a:cubicBezTo>
                    <a:pt x="10113" y="18144"/>
                    <a:pt x="10201" y="18124"/>
                    <a:pt x="10285" y="18082"/>
                  </a:cubicBezTo>
                  <a:lnTo>
                    <a:pt x="10553" y="17946"/>
                  </a:lnTo>
                  <a:cubicBezTo>
                    <a:pt x="12543" y="16950"/>
                    <a:pt x="13802" y="14914"/>
                    <a:pt x="13799" y="12689"/>
                  </a:cubicBezTo>
                  <a:lnTo>
                    <a:pt x="13799" y="12303"/>
                  </a:lnTo>
                  <a:cubicBezTo>
                    <a:pt x="14654" y="11750"/>
                    <a:pt x="15442" y="11161"/>
                    <a:pt x="16091" y="10536"/>
                  </a:cubicBezTo>
                  <a:cubicBezTo>
                    <a:pt x="17619" y="9060"/>
                    <a:pt x="18582" y="7366"/>
                    <a:pt x="19059" y="5207"/>
                  </a:cubicBezTo>
                  <a:cubicBezTo>
                    <a:pt x="19065" y="5186"/>
                    <a:pt x="19068" y="5165"/>
                    <a:pt x="19071" y="5140"/>
                  </a:cubicBezTo>
                  <a:cubicBezTo>
                    <a:pt x="19361" y="3809"/>
                    <a:pt x="19464" y="2302"/>
                    <a:pt x="19403" y="563"/>
                  </a:cubicBezTo>
                  <a:cubicBezTo>
                    <a:pt x="19394" y="264"/>
                    <a:pt x="19156" y="25"/>
                    <a:pt x="18857" y="16"/>
                  </a:cubicBezTo>
                  <a:cubicBezTo>
                    <a:pt x="18544" y="6"/>
                    <a:pt x="18238" y="0"/>
                    <a:pt x="1793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rgbClr val="435D74"/>
                </a:solidFill>
              </a:endParaRP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C8F3E50-D9B9-4129-868C-B9A6CF27397C}"/>
              </a:ext>
            </a:extLst>
          </p:cNvPr>
          <p:cNvSpPr/>
          <p:nvPr/>
        </p:nvSpPr>
        <p:spPr>
          <a:xfrm>
            <a:off x="621880" y="1330836"/>
            <a:ext cx="7641354" cy="25380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 err="1">
                <a:latin typeface="Arvo" panose="020B0604020202020204" charset="0"/>
              </a:rPr>
              <a:t>Sebuah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adalah</a:t>
            </a:r>
            <a:r>
              <a:rPr lang="en-US" sz="1800" dirty="0">
                <a:latin typeface="Arvo" panose="020B0604020202020204" charset="0"/>
              </a:rPr>
              <a:t> “</a:t>
            </a:r>
            <a:r>
              <a:rPr lang="en-US" sz="1800" dirty="0" err="1">
                <a:latin typeface="Arvo" panose="020B0604020202020204" charset="0"/>
              </a:rPr>
              <a:t>Upaya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sementara</a:t>
            </a:r>
            <a:r>
              <a:rPr lang="en-US" sz="1800" dirty="0">
                <a:latin typeface="Arvo" panose="020B0604020202020204" charset="0"/>
              </a:rPr>
              <a:t> yang </a:t>
            </a:r>
            <a:r>
              <a:rPr lang="en-US" sz="1800" dirty="0" err="1">
                <a:latin typeface="Arvo" panose="020B0604020202020204" charset="0"/>
              </a:rPr>
              <a:t>dilakukan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untuk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menciptakan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produk</a:t>
            </a:r>
            <a:r>
              <a:rPr lang="en-US" sz="1800" dirty="0">
                <a:latin typeface="Arvo" panose="020B0604020202020204" charset="0"/>
              </a:rPr>
              <a:t>, </a:t>
            </a:r>
            <a:r>
              <a:rPr lang="en-US" sz="1800" dirty="0" err="1">
                <a:latin typeface="Arvo" panose="020B0604020202020204" charset="0"/>
              </a:rPr>
              <a:t>layanan</a:t>
            </a:r>
            <a:r>
              <a:rPr lang="en-US" sz="1800" dirty="0">
                <a:latin typeface="Arvo" panose="020B0604020202020204" charset="0"/>
              </a:rPr>
              <a:t>, </a:t>
            </a:r>
            <a:r>
              <a:rPr lang="en-US" sz="1800" dirty="0" err="1">
                <a:latin typeface="Arvo" panose="020B0604020202020204" charset="0"/>
              </a:rPr>
              <a:t>atau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hasil</a:t>
            </a:r>
            <a:r>
              <a:rPr lang="en-US" sz="1800" dirty="0">
                <a:latin typeface="Arvo" panose="020B0604020202020204" charset="0"/>
              </a:rPr>
              <a:t> yang </a:t>
            </a:r>
            <a:r>
              <a:rPr lang="en-US" sz="1800" dirty="0" err="1">
                <a:latin typeface="Arvo" panose="020B0604020202020204" charset="0"/>
              </a:rPr>
              <a:t>unik</a:t>
            </a:r>
            <a:r>
              <a:rPr lang="en-US" sz="1800" dirty="0">
                <a:latin typeface="Arvo" panose="020B0604020202020204" charset="0"/>
              </a:rPr>
              <a:t>."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 err="1">
                <a:latin typeface="Arvo" panose="020B0604020202020204" charset="0"/>
              </a:rPr>
              <a:t>Sebuah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berakhir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ketika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tujuannya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telah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tercapai</a:t>
            </a:r>
            <a:r>
              <a:rPr lang="en-US" sz="1800" dirty="0">
                <a:latin typeface="Arvo" panose="020B0604020202020204" charset="0"/>
              </a:rPr>
              <a:t>, </a:t>
            </a:r>
            <a:r>
              <a:rPr lang="en-US" sz="1800" dirty="0" err="1">
                <a:latin typeface="Arvo" panose="020B0604020202020204" charset="0"/>
              </a:rPr>
              <a:t>atau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telah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dihentikan</a:t>
            </a:r>
            <a:r>
              <a:rPr lang="en-US" sz="1800" dirty="0">
                <a:latin typeface="Arvo" panose="020B060402020202020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dapat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besar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atau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kecil</a:t>
            </a:r>
            <a:r>
              <a:rPr lang="en-US" sz="1800" dirty="0">
                <a:latin typeface="Arvo" panose="020B0604020202020204" charset="0"/>
              </a:rPr>
              <a:t> dan </a:t>
            </a:r>
            <a:r>
              <a:rPr lang="en-US" sz="1800" dirty="0" err="1">
                <a:latin typeface="Arvo" panose="020B0604020202020204" charset="0"/>
              </a:rPr>
              <a:t>membutuhkan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waktu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singkat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atau</a:t>
            </a:r>
            <a:r>
              <a:rPr lang="en-US" sz="1800" dirty="0">
                <a:latin typeface="Arvo" panose="020B0604020202020204" charset="0"/>
              </a:rPr>
              <a:t> lama </a:t>
            </a:r>
            <a:r>
              <a:rPr lang="en-US" sz="1800" dirty="0" err="1">
                <a:latin typeface="Arvo" panose="020B0604020202020204" charset="0"/>
              </a:rPr>
              <a:t>untuk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diselesaikan</a:t>
            </a:r>
            <a:endParaRPr lang="en-US" sz="1800" dirty="0">
              <a:latin typeface="Arvo" panose="020B0604020202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4B736352-39B9-43BF-8A0E-0D60F38F4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728170" y="298329"/>
            <a:ext cx="8095500" cy="577800"/>
          </a:xfrm>
        </p:spPr>
        <p:txBody>
          <a:bodyPr/>
          <a:lstStyle/>
          <a:p>
            <a:r>
              <a:rPr lang="en-US" dirty="0" err="1"/>
              <a:t>Portofolio</a:t>
            </a:r>
            <a:endParaRPr 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816D0EF3-E27D-4943-822B-58106392AD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170" y="1024264"/>
            <a:ext cx="8095500" cy="988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n-US" altLang="en-US" sz="1800" i="1" dirty="0">
                <a:latin typeface="Arvo" panose="020B0604020202020204" charset="0"/>
              </a:rPr>
              <a:t>Portfolio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adalah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pengelompokan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dari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sekumpulan</a:t>
            </a:r>
            <a:r>
              <a:rPr lang="en-US" altLang="en-US" sz="1800" dirty="0">
                <a:latin typeface="Arvo" panose="020B0604020202020204" charset="0"/>
              </a:rPr>
              <a:t>  </a:t>
            </a:r>
            <a:r>
              <a:rPr lang="en-US" altLang="en-US" sz="1800" dirty="0" err="1">
                <a:latin typeface="Arvo" panose="020B0604020202020204" charset="0"/>
              </a:rPr>
              <a:t>proyek</a:t>
            </a:r>
            <a:r>
              <a:rPr lang="en-US" altLang="en-US" sz="1800" dirty="0">
                <a:latin typeface="Arvo" panose="020B0604020202020204" charset="0"/>
              </a:rPr>
              <a:t>/program dan </a:t>
            </a:r>
            <a:r>
              <a:rPr lang="en-US" altLang="en-US" sz="1800" dirty="0" err="1">
                <a:latin typeface="Arvo" panose="020B0604020202020204" charset="0"/>
              </a:rPr>
              <a:t>pekerjaan</a:t>
            </a:r>
            <a:r>
              <a:rPr lang="en-US" altLang="en-US" sz="1800" dirty="0">
                <a:latin typeface="Arvo" panose="020B0604020202020204" charset="0"/>
              </a:rPr>
              <a:t> lain, </a:t>
            </a:r>
            <a:r>
              <a:rPr lang="en-US" altLang="en-US" sz="1800" dirty="0" err="1">
                <a:latin typeface="Arvo" panose="020B0604020202020204" charset="0"/>
              </a:rPr>
              <a:t>sebagai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sarana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pengelolaan</a:t>
            </a:r>
            <a:r>
              <a:rPr lang="en-US" altLang="en-US" sz="1800" dirty="0">
                <a:latin typeface="Arvo" panose="020B0604020202020204" charset="0"/>
              </a:rPr>
              <a:t> yang </a:t>
            </a:r>
            <a:r>
              <a:rPr lang="en-US" altLang="en-US" sz="1800" dirty="0" err="1">
                <a:latin typeface="Arvo" panose="020B0604020202020204" charset="0"/>
              </a:rPr>
              <a:t>efektif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dalam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mencapaian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tujuan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strategis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bisnis</a:t>
            </a:r>
            <a:r>
              <a:rPr lang="en-US" altLang="en-US" sz="1800" dirty="0">
                <a:latin typeface="Arvo" panose="020B0604020202020204" charset="0"/>
              </a:rPr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92C03BD-F617-475D-86D9-58C52CCAF2EF}"/>
              </a:ext>
            </a:extLst>
          </p:cNvPr>
          <p:cNvSpPr/>
          <p:nvPr/>
        </p:nvSpPr>
        <p:spPr>
          <a:xfrm>
            <a:off x="728170" y="2161226"/>
            <a:ext cx="772987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1800" dirty="0" err="1">
                <a:latin typeface="Arvo" panose="020B0604020202020204" charset="0"/>
              </a:rPr>
              <a:t>Pengorganisasian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dalam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mengelola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i="1" dirty="0">
                <a:latin typeface="Arvo" panose="020B0604020202020204" charset="0"/>
              </a:rPr>
              <a:t>portfolio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didasarkan</a:t>
            </a:r>
            <a:r>
              <a:rPr lang="en-US" altLang="en-US" sz="1800" dirty="0">
                <a:latin typeface="Arvo" panose="020B0604020202020204" charset="0"/>
              </a:rPr>
              <a:t> pada </a:t>
            </a:r>
            <a:r>
              <a:rPr lang="en-US" altLang="en-US" sz="1800" dirty="0" err="1">
                <a:latin typeface="Arvo" panose="020B0604020202020204" charset="0"/>
              </a:rPr>
              <a:t>tujuan</a:t>
            </a:r>
            <a:r>
              <a:rPr lang="en-US" altLang="en-US" sz="1800" dirty="0">
                <a:latin typeface="Arvo" panose="020B0604020202020204" charset="0"/>
              </a:rPr>
              <a:t> </a:t>
            </a:r>
            <a:r>
              <a:rPr lang="en-US" altLang="en-US" sz="1800" dirty="0" err="1">
                <a:latin typeface="Arvo" panose="020B0604020202020204" charset="0"/>
              </a:rPr>
              <a:t>spesifik</a:t>
            </a:r>
            <a:r>
              <a:rPr lang="en-US" altLang="en-US" sz="1800" dirty="0">
                <a:latin typeface="Arvo" panose="020B0604020202020204" charset="0"/>
              </a:rPr>
              <a:t>, </a:t>
            </a:r>
            <a:r>
              <a:rPr lang="en-US" altLang="en-US" sz="1800" dirty="0" err="1">
                <a:latin typeface="Arvo" panose="020B0604020202020204" charset="0"/>
              </a:rPr>
              <a:t>termasuk</a:t>
            </a:r>
            <a:endParaRPr lang="en-US" altLang="en-US" sz="1800" dirty="0">
              <a:latin typeface="Arvo" panose="020B0604020202020204" charset="0"/>
            </a:endParaRPr>
          </a:p>
          <a:p>
            <a:pPr marL="285750" lvl="1" indent="-285750" algn="just">
              <a:buFont typeface="Wingdings" panose="05000000000000000000" pitchFamily="2" charset="2"/>
              <a:buChar char="Ø"/>
            </a:pPr>
            <a:r>
              <a:rPr lang="en-US" altLang="en-US" sz="1600" dirty="0" err="1">
                <a:latin typeface="Arvo" panose="020B0604020202020204" charset="0"/>
              </a:rPr>
              <a:t>Maksimalisasi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nilai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dari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i="1" dirty="0">
                <a:latin typeface="Arvo" panose="020B0604020202020204" charset="0"/>
              </a:rPr>
              <a:t>portfolio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dengan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memeriksa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secara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hati-hati</a:t>
            </a:r>
            <a:r>
              <a:rPr lang="en-US" altLang="en-US" sz="1600" dirty="0">
                <a:latin typeface="Arvo" panose="020B0604020202020204" charset="0"/>
              </a:rPr>
              <a:t> pada </a:t>
            </a:r>
            <a:r>
              <a:rPr lang="en-US" altLang="en-US" sz="1600" dirty="0" err="1">
                <a:latin typeface="Arvo" panose="020B0604020202020204" charset="0"/>
              </a:rPr>
              <a:t>kandidat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proyek-proyek</a:t>
            </a:r>
            <a:r>
              <a:rPr lang="en-US" altLang="en-US" sz="1600" dirty="0">
                <a:latin typeface="Arvo" panose="020B0604020202020204" charset="0"/>
              </a:rPr>
              <a:t> dan program-program</a:t>
            </a:r>
          </a:p>
          <a:p>
            <a:pPr marL="285750" lvl="1" indent="-285750" algn="just">
              <a:buFont typeface="Wingdings" panose="05000000000000000000" pitchFamily="2" charset="2"/>
              <a:buChar char="Ø"/>
            </a:pPr>
            <a:r>
              <a:rPr lang="en-US" altLang="en-US" sz="1600" dirty="0" err="1">
                <a:latin typeface="Arvo" panose="020B0604020202020204" charset="0"/>
              </a:rPr>
              <a:t>Perimbangan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i="1" dirty="0">
                <a:latin typeface="Arvo" panose="020B0604020202020204" charset="0"/>
              </a:rPr>
              <a:t>portfolio</a:t>
            </a:r>
            <a:r>
              <a:rPr lang="en-US" altLang="en-US" sz="1600" dirty="0">
                <a:latin typeface="Arvo" panose="020B0604020202020204" charset="0"/>
              </a:rPr>
              <a:t> yang </a:t>
            </a:r>
            <a:r>
              <a:rPr lang="en-US" altLang="en-US" sz="1600" dirty="0" err="1">
                <a:latin typeface="Arvo" panose="020B0604020202020204" charset="0"/>
              </a:rPr>
              <a:t>bertalian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dengan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penambahan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investasi</a:t>
            </a:r>
            <a:r>
              <a:rPr lang="en-US" altLang="en-US" sz="1600" dirty="0">
                <a:latin typeface="Arvo" panose="020B0604020202020204" charset="0"/>
              </a:rPr>
              <a:t> yang </a:t>
            </a:r>
            <a:r>
              <a:rPr lang="en-US" altLang="en-US" sz="1600" dirty="0" err="1">
                <a:latin typeface="Arvo" panose="020B0604020202020204" charset="0"/>
              </a:rPr>
              <a:t>bertahap</a:t>
            </a:r>
            <a:r>
              <a:rPr lang="en-US" altLang="en-US" sz="1600" dirty="0">
                <a:latin typeface="Arvo" panose="020B0604020202020204" charset="0"/>
              </a:rPr>
              <a:t> dan </a:t>
            </a:r>
            <a:r>
              <a:rPr lang="en-US" altLang="en-US" sz="1600" dirty="0" err="1">
                <a:latin typeface="Arvo" panose="020B0604020202020204" charset="0"/>
              </a:rPr>
              <a:t>radikal</a:t>
            </a:r>
            <a:r>
              <a:rPr lang="en-US" altLang="en-US" sz="1600" dirty="0">
                <a:latin typeface="Arvo" panose="020B0604020202020204" charset="0"/>
              </a:rPr>
              <a:t> pada </a:t>
            </a:r>
            <a:r>
              <a:rPr lang="en-US" altLang="en-US" sz="1600" dirty="0" err="1">
                <a:latin typeface="Arvo" panose="020B0604020202020204" charset="0"/>
              </a:rPr>
              <a:t>efisiensi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penggunaan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sumberdaya</a:t>
            </a:r>
            <a:r>
              <a:rPr lang="en-US" altLang="en-US" sz="1600" dirty="0">
                <a:latin typeface="Arvo" panose="020B0604020202020204" charset="0"/>
              </a:rPr>
              <a:t>.</a:t>
            </a:r>
          </a:p>
        </p:txBody>
      </p:sp>
      <p:sp>
        <p:nvSpPr>
          <p:cNvPr id="7" name="Google Shape;6136;p34">
            <a:extLst>
              <a:ext uri="{FF2B5EF4-FFF2-40B4-BE49-F238E27FC236}">
                <a16:creationId xmlns:a16="http://schemas.microsoft.com/office/drawing/2014/main" xmlns="" id="{021D1504-EC18-4A38-8579-AE39E2D4A003}"/>
              </a:ext>
            </a:extLst>
          </p:cNvPr>
          <p:cNvSpPr/>
          <p:nvPr/>
        </p:nvSpPr>
        <p:spPr>
          <a:xfrm>
            <a:off x="473476" y="4306557"/>
            <a:ext cx="813064" cy="644944"/>
          </a:xfrm>
          <a:custGeom>
            <a:avLst/>
            <a:gdLst/>
            <a:ahLst/>
            <a:cxnLst/>
            <a:rect l="l" t="t" r="r" b="b"/>
            <a:pathLst>
              <a:path w="12698" h="11563" extrusionOk="0">
                <a:moveTo>
                  <a:pt x="2490" y="820"/>
                </a:moveTo>
                <a:cubicBezTo>
                  <a:pt x="3529" y="914"/>
                  <a:pt x="4600" y="1292"/>
                  <a:pt x="5483" y="2017"/>
                </a:cubicBezTo>
                <a:lnTo>
                  <a:pt x="5798" y="2237"/>
                </a:lnTo>
                <a:lnTo>
                  <a:pt x="5798" y="10334"/>
                </a:lnTo>
                <a:lnTo>
                  <a:pt x="5766" y="10334"/>
                </a:lnTo>
                <a:cubicBezTo>
                  <a:pt x="4789" y="9609"/>
                  <a:pt x="3655" y="9168"/>
                  <a:pt x="2490" y="9105"/>
                </a:cubicBezTo>
                <a:lnTo>
                  <a:pt x="2490" y="820"/>
                </a:lnTo>
                <a:close/>
                <a:moveTo>
                  <a:pt x="9925" y="883"/>
                </a:moveTo>
                <a:lnTo>
                  <a:pt x="9925" y="9137"/>
                </a:lnTo>
                <a:cubicBezTo>
                  <a:pt x="8728" y="9200"/>
                  <a:pt x="7593" y="9609"/>
                  <a:pt x="6617" y="10334"/>
                </a:cubicBezTo>
                <a:lnTo>
                  <a:pt x="6617" y="2300"/>
                </a:lnTo>
                <a:lnTo>
                  <a:pt x="6932" y="2048"/>
                </a:lnTo>
                <a:cubicBezTo>
                  <a:pt x="7782" y="1355"/>
                  <a:pt x="8854" y="946"/>
                  <a:pt x="9925" y="883"/>
                </a:cubicBezTo>
                <a:close/>
                <a:moveTo>
                  <a:pt x="1702" y="2458"/>
                </a:moveTo>
                <a:lnTo>
                  <a:pt x="1702" y="9483"/>
                </a:lnTo>
                <a:cubicBezTo>
                  <a:pt x="1702" y="9735"/>
                  <a:pt x="1891" y="9924"/>
                  <a:pt x="2080" y="9924"/>
                </a:cubicBezTo>
                <a:cubicBezTo>
                  <a:pt x="3057" y="9924"/>
                  <a:pt x="4096" y="10208"/>
                  <a:pt x="4978" y="10744"/>
                </a:cubicBezTo>
                <a:lnTo>
                  <a:pt x="1261" y="10744"/>
                </a:lnTo>
                <a:cubicBezTo>
                  <a:pt x="1009" y="10744"/>
                  <a:pt x="851" y="10555"/>
                  <a:pt x="851" y="10334"/>
                </a:cubicBezTo>
                <a:lnTo>
                  <a:pt x="851" y="2867"/>
                </a:lnTo>
                <a:cubicBezTo>
                  <a:pt x="851" y="2647"/>
                  <a:pt x="1040" y="2489"/>
                  <a:pt x="1261" y="2458"/>
                </a:cubicBezTo>
                <a:close/>
                <a:moveTo>
                  <a:pt x="11406" y="2458"/>
                </a:moveTo>
                <a:cubicBezTo>
                  <a:pt x="11658" y="2458"/>
                  <a:pt x="11815" y="2647"/>
                  <a:pt x="11847" y="2867"/>
                </a:cubicBezTo>
                <a:lnTo>
                  <a:pt x="11847" y="10334"/>
                </a:lnTo>
                <a:cubicBezTo>
                  <a:pt x="11847" y="10555"/>
                  <a:pt x="11658" y="10712"/>
                  <a:pt x="11406" y="10744"/>
                </a:cubicBezTo>
                <a:lnTo>
                  <a:pt x="7436" y="10744"/>
                </a:lnTo>
                <a:cubicBezTo>
                  <a:pt x="8255" y="10239"/>
                  <a:pt x="9295" y="9924"/>
                  <a:pt x="10303" y="9924"/>
                </a:cubicBezTo>
                <a:cubicBezTo>
                  <a:pt x="10555" y="9924"/>
                  <a:pt x="10712" y="9735"/>
                  <a:pt x="10712" y="9483"/>
                </a:cubicBezTo>
                <a:lnTo>
                  <a:pt x="10712" y="2458"/>
                </a:lnTo>
                <a:close/>
                <a:moveTo>
                  <a:pt x="2080" y="0"/>
                </a:moveTo>
                <a:cubicBezTo>
                  <a:pt x="1828" y="0"/>
                  <a:pt x="1670" y="189"/>
                  <a:pt x="1670" y="410"/>
                </a:cubicBezTo>
                <a:lnTo>
                  <a:pt x="1670" y="1670"/>
                </a:lnTo>
                <a:lnTo>
                  <a:pt x="1261" y="1670"/>
                </a:lnTo>
                <a:cubicBezTo>
                  <a:pt x="568" y="1670"/>
                  <a:pt x="1" y="2206"/>
                  <a:pt x="32" y="2930"/>
                </a:cubicBezTo>
                <a:lnTo>
                  <a:pt x="32" y="10334"/>
                </a:lnTo>
                <a:cubicBezTo>
                  <a:pt x="32" y="10996"/>
                  <a:pt x="568" y="11563"/>
                  <a:pt x="1261" y="11563"/>
                </a:cubicBezTo>
                <a:lnTo>
                  <a:pt x="11437" y="11563"/>
                </a:lnTo>
                <a:cubicBezTo>
                  <a:pt x="12130" y="11563"/>
                  <a:pt x="12697" y="11027"/>
                  <a:pt x="12697" y="10334"/>
                </a:cubicBezTo>
                <a:lnTo>
                  <a:pt x="12697" y="2867"/>
                </a:lnTo>
                <a:cubicBezTo>
                  <a:pt x="12666" y="2206"/>
                  <a:pt x="12130" y="1670"/>
                  <a:pt x="11437" y="1670"/>
                </a:cubicBezTo>
                <a:lnTo>
                  <a:pt x="10744" y="1670"/>
                </a:lnTo>
                <a:lnTo>
                  <a:pt x="10744" y="410"/>
                </a:lnTo>
                <a:cubicBezTo>
                  <a:pt x="10744" y="158"/>
                  <a:pt x="10555" y="0"/>
                  <a:pt x="10334" y="0"/>
                </a:cubicBezTo>
                <a:cubicBezTo>
                  <a:pt x="8980" y="0"/>
                  <a:pt x="7562" y="473"/>
                  <a:pt x="6396" y="1387"/>
                </a:cubicBezTo>
                <a:lnTo>
                  <a:pt x="6207" y="1544"/>
                </a:lnTo>
                <a:lnTo>
                  <a:pt x="6018" y="1387"/>
                </a:lnTo>
                <a:cubicBezTo>
                  <a:pt x="4915" y="473"/>
                  <a:pt x="3498" y="0"/>
                  <a:pt x="208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7940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CC81B424-473E-4DA1-85E2-F5715974A5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869" y="298329"/>
            <a:ext cx="8095500" cy="577800"/>
          </a:xfrm>
        </p:spPr>
        <p:txBody>
          <a:bodyPr/>
          <a:lstStyle/>
          <a:p>
            <a:r>
              <a:rPr lang="en-US" dirty="0" err="1"/>
              <a:t>SubProyek</a:t>
            </a:r>
            <a:endParaRPr 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74AF8B97-D9D2-4FA9-8805-6581D69F0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935" y="992374"/>
            <a:ext cx="7168656" cy="1091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just" eaLnBrk="1" hangingPunct="1">
              <a:spcBef>
                <a:spcPct val="20000"/>
              </a:spcBef>
            </a:pPr>
            <a:r>
              <a:rPr lang="en-US" altLang="en-US" sz="1600" dirty="0" err="1">
                <a:latin typeface="Arvo" panose="020B0604020202020204" charset="0"/>
              </a:rPr>
              <a:t>Proyek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sering</a:t>
            </a:r>
            <a:r>
              <a:rPr lang="en-US" altLang="en-US" sz="1600" dirty="0">
                <a:latin typeface="Arvo" panose="020B0604020202020204" charset="0"/>
              </a:rPr>
              <a:t> kali </a:t>
            </a:r>
            <a:r>
              <a:rPr lang="en-US" altLang="en-US" sz="1600" dirty="0" err="1">
                <a:latin typeface="Arvo" panose="020B0604020202020204" charset="0"/>
              </a:rPr>
              <a:t>dibagi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ke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dalam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beberapa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komponen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atau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i="1" dirty="0">
                <a:latin typeface="Arvo" panose="020B0604020202020204" charset="0"/>
              </a:rPr>
              <a:t>subproject</a:t>
            </a:r>
            <a:r>
              <a:rPr lang="en-US" altLang="en-US" sz="1600" dirty="0">
                <a:latin typeface="Arvo" panose="020B0604020202020204" charset="0"/>
              </a:rPr>
              <a:t> yang </a:t>
            </a:r>
            <a:r>
              <a:rPr lang="en-US" altLang="en-US" sz="1600" dirty="0" err="1">
                <a:latin typeface="Arvo" panose="020B0604020202020204" charset="0"/>
              </a:rPr>
              <a:t>dapat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diatur</a:t>
            </a:r>
            <a:r>
              <a:rPr lang="en-US" altLang="en-US" sz="1600" dirty="0">
                <a:latin typeface="Arvo" panose="020B0604020202020204" charset="0"/>
              </a:rPr>
              <a:t>, </a:t>
            </a:r>
            <a:r>
              <a:rPr lang="en-US" altLang="en-US" sz="1600" dirty="0" err="1">
                <a:latin typeface="Arvo" panose="020B0604020202020204" charset="0"/>
              </a:rPr>
              <a:t>termasuk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sebuah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i="1" dirty="0">
                <a:latin typeface="Arvo" panose="020B0604020202020204" charset="0"/>
              </a:rPr>
              <a:t>subproject</a:t>
            </a:r>
            <a:r>
              <a:rPr lang="en-US" altLang="en-US" sz="1600" dirty="0">
                <a:latin typeface="Arvo" panose="020B0604020202020204" charset="0"/>
              </a:rPr>
              <a:t> yang </a:t>
            </a:r>
            <a:r>
              <a:rPr lang="en-US" altLang="en-US" sz="1600" dirty="0" err="1">
                <a:latin typeface="Arvo" panose="020B0604020202020204" charset="0"/>
              </a:rPr>
              <a:t>memiliki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hubungan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terhadap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pengelolaan</a:t>
            </a:r>
            <a:r>
              <a:rPr lang="en-US" altLang="en-US" sz="1600" dirty="0">
                <a:latin typeface="Arvo" panose="020B0604020202020204" charset="0"/>
              </a:rPr>
              <a:t> dan </a:t>
            </a:r>
            <a:r>
              <a:rPr lang="en-US" altLang="en-US" sz="1600" dirty="0" err="1">
                <a:latin typeface="Arvo" panose="020B0604020202020204" charset="0"/>
              </a:rPr>
              <a:t>proyek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sejenis</a:t>
            </a:r>
            <a:r>
              <a:rPr lang="en-US" altLang="en-US" sz="1600" dirty="0">
                <a:latin typeface="Arvo" panose="020B0604020202020204" charset="0"/>
              </a:rPr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A495C3E-AC3F-48C8-B709-755A7360B4EC}"/>
              </a:ext>
            </a:extLst>
          </p:cNvPr>
          <p:cNvSpPr/>
          <p:nvPr/>
        </p:nvSpPr>
        <p:spPr>
          <a:xfrm>
            <a:off x="606056" y="2060059"/>
            <a:ext cx="69985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20000"/>
              </a:spcBef>
            </a:pPr>
            <a:r>
              <a:rPr lang="en-US" altLang="en-US" sz="1600" i="1" dirty="0">
                <a:latin typeface="Arvo" panose="020B0604020202020204" charset="0"/>
              </a:rPr>
              <a:t>Subproject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dilakukan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untuk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memenuhi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keinginan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organisasi</a:t>
            </a:r>
            <a:r>
              <a:rPr lang="en-US" altLang="en-US" sz="1600" dirty="0">
                <a:latin typeface="Arvo" panose="020B0604020202020204" charset="0"/>
              </a:rPr>
              <a:t>. </a:t>
            </a:r>
            <a:r>
              <a:rPr lang="en-US" altLang="en-US" sz="1600" dirty="0" err="1">
                <a:latin typeface="Arvo" panose="020B0604020202020204" charset="0"/>
              </a:rPr>
              <a:t>Seringkali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dilaksanakan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dengan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mengontrakkan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ke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perusahaan</a:t>
            </a:r>
            <a:r>
              <a:rPr lang="en-US" altLang="en-US" sz="1600" dirty="0">
                <a:latin typeface="Arvo" panose="020B0604020202020204" charset="0"/>
              </a:rPr>
              <a:t> (</a:t>
            </a:r>
            <a:r>
              <a:rPr lang="en-US" altLang="en-US" sz="1600" i="1" dirty="0">
                <a:latin typeface="Arvo" panose="020B0604020202020204" charset="0"/>
              </a:rPr>
              <a:t>external</a:t>
            </a:r>
            <a:r>
              <a:rPr lang="en-US" altLang="en-US" sz="1600" dirty="0">
                <a:latin typeface="Arvo" panose="020B0604020202020204" charset="0"/>
              </a:rPr>
              <a:t>) lain </a:t>
            </a:r>
            <a:r>
              <a:rPr lang="en-US" altLang="en-US" sz="1600" dirty="0" err="1">
                <a:latin typeface="Arvo" panose="020B0604020202020204" charset="0"/>
              </a:rPr>
              <a:t>atau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ke</a:t>
            </a:r>
            <a:r>
              <a:rPr lang="en-US" altLang="en-US" sz="1600" dirty="0">
                <a:latin typeface="Arvo" panose="020B0604020202020204" charset="0"/>
              </a:rPr>
              <a:t> unit </a:t>
            </a:r>
            <a:r>
              <a:rPr lang="en-US" altLang="en-US" sz="1600" dirty="0" err="1">
                <a:latin typeface="Arvo" panose="020B0604020202020204" charset="0"/>
              </a:rPr>
              <a:t>fungsional</a:t>
            </a:r>
            <a:r>
              <a:rPr lang="en-US" altLang="en-US" sz="1600" dirty="0">
                <a:latin typeface="Arvo" panose="020B0604020202020204" charset="0"/>
              </a:rPr>
              <a:t> lain,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4740510-B643-4AAF-9005-ED05E2E68228}"/>
              </a:ext>
            </a:extLst>
          </p:cNvPr>
          <p:cNvSpPr/>
          <p:nvPr/>
        </p:nvSpPr>
        <p:spPr>
          <a:xfrm>
            <a:off x="435935" y="3155095"/>
            <a:ext cx="772282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altLang="en-US" sz="1600" dirty="0">
                <a:latin typeface="Arvo" panose="020B0604020202020204" charset="0"/>
              </a:rPr>
              <a:t>Pada </a:t>
            </a:r>
            <a:r>
              <a:rPr lang="en-US" altLang="en-US" sz="1600" dirty="0" err="1">
                <a:latin typeface="Arvo" panose="020B0604020202020204" charset="0"/>
              </a:rPr>
              <a:t>proyek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besar</a:t>
            </a:r>
            <a:r>
              <a:rPr lang="en-US" altLang="en-US" sz="1600" dirty="0">
                <a:latin typeface="Arvo" panose="020B0604020202020204" charset="0"/>
              </a:rPr>
              <a:t>, </a:t>
            </a:r>
            <a:r>
              <a:rPr lang="en-US" altLang="en-US" sz="1600" i="1" dirty="0">
                <a:latin typeface="Arvo" panose="020B0604020202020204" charset="0"/>
              </a:rPr>
              <a:t>subproject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dapat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dibagi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menjadi</a:t>
            </a:r>
            <a:r>
              <a:rPr lang="en-US" altLang="en-US" sz="1600" dirty="0">
                <a:latin typeface="Arvo" panose="020B0604020202020204" charset="0"/>
              </a:rPr>
              <a:t>  </a:t>
            </a:r>
            <a:r>
              <a:rPr lang="en-US" altLang="en-US" sz="1600" i="1" dirty="0">
                <a:latin typeface="Arvo" panose="020B0604020202020204" charset="0"/>
              </a:rPr>
              <a:t>subproject-subproject</a:t>
            </a:r>
            <a:r>
              <a:rPr lang="en-US" altLang="en-US" sz="1600" dirty="0">
                <a:latin typeface="Arvo" panose="020B0604020202020204" charset="0"/>
              </a:rPr>
              <a:t> yang </a:t>
            </a:r>
            <a:r>
              <a:rPr lang="en-US" altLang="en-US" sz="1600" dirty="0" err="1">
                <a:latin typeface="Arvo" panose="020B0604020202020204" charset="0"/>
              </a:rPr>
              <a:t>lebih</a:t>
            </a:r>
            <a:r>
              <a:rPr lang="en-US" altLang="en-US" sz="1600" dirty="0">
                <a:latin typeface="Arvo" panose="020B0604020202020204" charset="0"/>
              </a:rPr>
              <a:t> </a:t>
            </a:r>
            <a:r>
              <a:rPr lang="en-US" altLang="en-US" sz="1600" dirty="0" err="1">
                <a:latin typeface="Arvo" panose="020B0604020202020204" charset="0"/>
              </a:rPr>
              <a:t>kecil</a:t>
            </a:r>
            <a:r>
              <a:rPr lang="en-US" altLang="en-US" sz="1600" dirty="0">
                <a:latin typeface="Arvo" panose="020B060402020202020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157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24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THANKS!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812D45-9584-4A54-A33A-C0EBF85F92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696273" y="351492"/>
            <a:ext cx="8095500" cy="577800"/>
          </a:xfrm>
        </p:spPr>
        <p:txBody>
          <a:bodyPr/>
          <a:lstStyle/>
          <a:p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C7898E5A-0C69-4AC0-89C2-1FB36981EEE4}"/>
              </a:ext>
            </a:extLst>
          </p:cNvPr>
          <p:cNvSpPr/>
          <p:nvPr/>
        </p:nvSpPr>
        <p:spPr>
          <a:xfrm>
            <a:off x="377296" y="1367493"/>
            <a:ext cx="779914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800" b="1" dirty="0" err="1">
                <a:latin typeface="Arvo" panose="020B0604020202020204" charset="0"/>
              </a:rPr>
              <a:t>Manajemen</a:t>
            </a:r>
            <a:r>
              <a:rPr lang="en-US" sz="1800" b="1" dirty="0">
                <a:latin typeface="Arvo" panose="020B0604020202020204" charset="0"/>
              </a:rPr>
              <a:t> </a:t>
            </a:r>
            <a:r>
              <a:rPr lang="en-US" sz="1800" b="1" dirty="0" err="1">
                <a:latin typeface="Arvo" panose="020B0604020202020204" charset="0"/>
              </a:rPr>
              <a:t>Proyek</a:t>
            </a:r>
            <a:r>
              <a:rPr lang="en-US" sz="1800" b="1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adalah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penerapan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pengetahuan</a:t>
            </a:r>
            <a:r>
              <a:rPr lang="en-US" sz="1800" dirty="0">
                <a:latin typeface="Arvo" panose="020B0604020202020204" charset="0"/>
              </a:rPr>
              <a:t>, </a:t>
            </a:r>
            <a:r>
              <a:rPr lang="en-US" sz="1800" dirty="0" err="1">
                <a:latin typeface="Arvo" panose="020B0604020202020204" charset="0"/>
              </a:rPr>
              <a:t>keahlian</a:t>
            </a:r>
            <a:r>
              <a:rPr lang="en-US" sz="1800" dirty="0">
                <a:latin typeface="Arvo" panose="020B0604020202020204" charset="0"/>
              </a:rPr>
              <a:t>, </a:t>
            </a:r>
            <a:r>
              <a:rPr lang="en-US" sz="1800" dirty="0" err="1">
                <a:latin typeface="Arvo" panose="020B0604020202020204" charset="0"/>
              </a:rPr>
              <a:t>alat</a:t>
            </a:r>
            <a:r>
              <a:rPr lang="en-US" sz="1800" dirty="0">
                <a:latin typeface="Arvo" panose="020B0604020202020204" charset="0"/>
              </a:rPr>
              <a:t> bantu dan </a:t>
            </a:r>
            <a:r>
              <a:rPr lang="en-US" sz="1800" dirty="0" err="1">
                <a:latin typeface="Arvo" panose="020B0604020202020204" charset="0"/>
              </a:rPr>
              <a:t>tehnik</a:t>
            </a:r>
            <a:r>
              <a:rPr lang="en-US" sz="1800" dirty="0">
                <a:latin typeface="Arvo" panose="020B0604020202020204" charset="0"/>
              </a:rPr>
              <a:t> pada </a:t>
            </a:r>
            <a:r>
              <a:rPr lang="en-US" sz="1800" dirty="0" err="1">
                <a:latin typeface="Arvo" panose="020B0604020202020204" charset="0"/>
              </a:rPr>
              <a:t>aktivitas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untuk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memenuhi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kebutuhan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9563DC86-2C69-41D2-8866-A28750A70FF3}"/>
              </a:ext>
            </a:extLst>
          </p:cNvPr>
          <p:cNvSpPr/>
          <p:nvPr/>
        </p:nvSpPr>
        <p:spPr>
          <a:xfrm>
            <a:off x="377295" y="2391013"/>
            <a:ext cx="779914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800" b="1" dirty="0" err="1">
                <a:latin typeface="Arvo" panose="020B0604020202020204" charset="0"/>
              </a:rPr>
              <a:t>Manajer</a:t>
            </a:r>
            <a:r>
              <a:rPr lang="en-US" sz="1800" b="1" dirty="0">
                <a:latin typeface="Arvo" panose="020B0604020202020204" charset="0"/>
              </a:rPr>
              <a:t> </a:t>
            </a:r>
            <a:r>
              <a:rPr lang="en-US" sz="1800" b="1" dirty="0" err="1">
                <a:latin typeface="Arvo" panose="020B0604020202020204" charset="0"/>
              </a:rPr>
              <a:t>Proyek</a:t>
            </a:r>
            <a:r>
              <a:rPr lang="en-US" sz="1800" b="1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adalah</a:t>
            </a:r>
            <a:r>
              <a:rPr lang="en-US" sz="1800" dirty="0">
                <a:latin typeface="Arvo" panose="020B0604020202020204" charset="0"/>
              </a:rPr>
              <a:t> orang yang </a:t>
            </a:r>
            <a:r>
              <a:rPr lang="en-US" sz="1800" dirty="0" err="1">
                <a:latin typeface="Arvo" panose="020B0604020202020204" charset="0"/>
              </a:rPr>
              <a:t>ditunjuk</a:t>
            </a:r>
            <a:r>
              <a:rPr lang="en-US" sz="1800" dirty="0">
                <a:latin typeface="Arvo" panose="020B0604020202020204" charset="0"/>
              </a:rPr>
              <a:t> oleh </a:t>
            </a:r>
            <a:r>
              <a:rPr lang="en-US" sz="1800" dirty="0" err="1">
                <a:latin typeface="Arvo" panose="020B0604020202020204" charset="0"/>
              </a:rPr>
              <a:t>organisasi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untuk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mencapai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tujuan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/</a:t>
            </a:r>
            <a:r>
              <a:rPr lang="en-US" sz="1800" dirty="0" err="1">
                <a:latin typeface="Arvo" panose="020B0604020202020204" charset="0"/>
              </a:rPr>
              <a:t>biasa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nya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menjadi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i="1" dirty="0">
                <a:latin typeface="Arvo" panose="020B0604020202020204" charset="0"/>
              </a:rPr>
              <a:t>leader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bagi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manajemen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endParaRPr lang="en-US" sz="1800" dirty="0">
              <a:latin typeface="Arvo" panose="020B060402020202020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7F887BE-D206-47EB-B268-8A1FFD24D9FD}"/>
              </a:ext>
            </a:extLst>
          </p:cNvPr>
          <p:cNvSpPr/>
          <p:nvPr/>
        </p:nvSpPr>
        <p:spPr>
          <a:xfrm>
            <a:off x="377295" y="3328923"/>
            <a:ext cx="61456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 err="1">
                <a:latin typeface="Arvo" panose="020B0604020202020204" charset="0"/>
              </a:rPr>
              <a:t>Atribut</a:t>
            </a:r>
            <a:r>
              <a:rPr lang="en-US" sz="1800" b="1" dirty="0">
                <a:latin typeface="Arvo" panose="020B0604020202020204" charset="0"/>
              </a:rPr>
              <a:t> </a:t>
            </a:r>
            <a:r>
              <a:rPr lang="en-US" sz="1800" b="1" dirty="0" err="1">
                <a:latin typeface="Arvo" panose="020B0604020202020204" charset="0"/>
              </a:rPr>
              <a:t>dari</a:t>
            </a:r>
            <a:r>
              <a:rPr lang="en-US" sz="1800" b="1" dirty="0">
                <a:latin typeface="Arvo" panose="020B0604020202020204" charset="0"/>
              </a:rPr>
              <a:t> </a:t>
            </a:r>
            <a:r>
              <a:rPr lang="en-US" sz="1800" b="1" dirty="0" err="1">
                <a:latin typeface="Arvo" panose="020B0604020202020204" charset="0"/>
              </a:rPr>
              <a:t>Proyek</a:t>
            </a:r>
            <a:r>
              <a:rPr lang="en-US" sz="1800" b="1" dirty="0">
                <a:latin typeface="Arvo" panose="020B0604020202020204" charset="0"/>
              </a:rPr>
              <a:t> </a:t>
            </a:r>
            <a:r>
              <a:rPr lang="en-US" sz="1800" dirty="0">
                <a:latin typeface="Arvo" panose="020B0604020202020204" charset="0"/>
              </a:rPr>
              <a:t>: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6969133-7D22-449F-A1AB-329CC04DC486}"/>
              </a:ext>
            </a:extLst>
          </p:cNvPr>
          <p:cNvSpPr/>
          <p:nvPr/>
        </p:nvSpPr>
        <p:spPr>
          <a:xfrm>
            <a:off x="808074" y="370532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8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vo" panose="020B0604020202020204" charset="0"/>
              </a:rPr>
              <a:t>Scope (</a:t>
            </a:r>
            <a:r>
              <a:rPr lang="en-US" sz="1800" dirty="0" err="1">
                <a:latin typeface="Arvo" panose="020B0604020202020204" charset="0"/>
              </a:rPr>
              <a:t>Ruang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lingkup</a:t>
            </a:r>
            <a:r>
              <a:rPr lang="en-US" sz="1800" dirty="0">
                <a:latin typeface="Arvo" panose="020B0604020202020204" charset="0"/>
              </a:rPr>
              <a:t>)  </a:t>
            </a:r>
          </a:p>
          <a:p>
            <a:pPr marL="285750" lvl="8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vo" panose="020B0604020202020204" charset="0"/>
              </a:rPr>
              <a:t>Time (Waktu) </a:t>
            </a:r>
          </a:p>
          <a:p>
            <a:pPr marL="285750" lvl="8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vo" panose="020B0604020202020204" charset="0"/>
              </a:rPr>
              <a:t>Cost (</a:t>
            </a:r>
            <a:r>
              <a:rPr lang="en-US" sz="1800" dirty="0" err="1">
                <a:latin typeface="Arvo" panose="020B0604020202020204" charset="0"/>
              </a:rPr>
              <a:t>Biaya</a:t>
            </a:r>
            <a:r>
              <a:rPr lang="en-US" sz="1800" dirty="0">
                <a:latin typeface="Arvo" panose="020B0604020202020204" charset="0"/>
              </a:rPr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190367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F3D4E8B-236E-4355-8C2E-B1886267E366}"/>
              </a:ext>
            </a:extLst>
          </p:cNvPr>
          <p:cNvSpPr/>
          <p:nvPr/>
        </p:nvSpPr>
        <p:spPr>
          <a:xfrm>
            <a:off x="2028920" y="807552"/>
            <a:ext cx="60147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>
                <a:latin typeface="Arvo" panose="020B0604020202020204" charset="0"/>
              </a:rPr>
              <a:t>Cakupan</a:t>
            </a:r>
            <a:r>
              <a:rPr lang="en-US" sz="1600" b="1" dirty="0">
                <a:latin typeface="Arvo" panose="020B0604020202020204" charset="0"/>
              </a:rPr>
              <a:t> </a:t>
            </a:r>
            <a:r>
              <a:rPr lang="en-US" sz="1600" dirty="0">
                <a:latin typeface="Arvo" panose="020B0604020202020204" charset="0"/>
              </a:rPr>
              <a:t>(</a:t>
            </a:r>
            <a:r>
              <a:rPr lang="en-US" sz="1600" i="1" dirty="0">
                <a:latin typeface="Arvo" panose="020B0604020202020204" charset="0"/>
              </a:rPr>
              <a:t>scope</a:t>
            </a:r>
            <a:r>
              <a:rPr lang="en-US" sz="1600" dirty="0">
                <a:latin typeface="Arvo" panose="020B0604020202020204" charset="0"/>
              </a:rPr>
              <a:t>)</a:t>
            </a:r>
          </a:p>
          <a:p>
            <a:pPr algn="just"/>
            <a:r>
              <a:rPr lang="en-US" sz="1600" dirty="0" err="1">
                <a:latin typeface="Arvo" panose="020B0604020202020204" charset="0"/>
              </a:rPr>
              <a:t>Pekerjaan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apa</a:t>
            </a:r>
            <a:r>
              <a:rPr lang="en-US" sz="1600" dirty="0">
                <a:latin typeface="Arvo" panose="020B0604020202020204" charset="0"/>
              </a:rPr>
              <a:t> yang </a:t>
            </a:r>
            <a:r>
              <a:rPr lang="en-US" sz="1600" dirty="0" err="1">
                <a:latin typeface="Arvo" panose="020B0604020202020204" charset="0"/>
              </a:rPr>
              <a:t>harus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dilakukan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sebagai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bagian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dari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proyek</a:t>
            </a:r>
            <a:r>
              <a:rPr lang="en-US" sz="1600" dirty="0">
                <a:latin typeface="Arvo" panose="020B0604020202020204" charset="0"/>
              </a:rPr>
              <a:t>? </a:t>
            </a:r>
            <a:r>
              <a:rPr lang="en-US" sz="1600" dirty="0" err="1">
                <a:latin typeface="Arvo" panose="020B0604020202020204" charset="0"/>
              </a:rPr>
              <a:t>Apakah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hasil</a:t>
            </a:r>
            <a:r>
              <a:rPr lang="en-US" sz="1600" dirty="0">
                <a:latin typeface="Arvo" panose="020B0604020202020204" charset="0"/>
              </a:rPr>
              <a:t> (</a:t>
            </a:r>
            <a:r>
              <a:rPr lang="en-US" sz="1600" dirty="0" err="1">
                <a:latin typeface="Arvo" panose="020B0604020202020204" charset="0"/>
              </a:rPr>
              <a:t>produk</a:t>
            </a:r>
            <a:r>
              <a:rPr lang="en-US" sz="1600" dirty="0">
                <a:latin typeface="Arvo" panose="020B0604020202020204" charset="0"/>
              </a:rPr>
              <a:t>, </a:t>
            </a:r>
            <a:r>
              <a:rPr lang="en-US" sz="1600" dirty="0" err="1">
                <a:latin typeface="Arvo" panose="020B0604020202020204" charset="0"/>
              </a:rPr>
              <a:t>layanan</a:t>
            </a:r>
            <a:r>
              <a:rPr lang="en-US" sz="1600" dirty="0">
                <a:latin typeface="Arvo" panose="020B0604020202020204" charset="0"/>
              </a:rPr>
              <a:t>, </a:t>
            </a:r>
            <a:r>
              <a:rPr lang="en-US" sz="1600" dirty="0" err="1">
                <a:latin typeface="Arvo" panose="020B0604020202020204" charset="0"/>
              </a:rPr>
              <a:t>hasil</a:t>
            </a:r>
            <a:r>
              <a:rPr lang="en-US" sz="1600" dirty="0">
                <a:latin typeface="Arvo" panose="020B0604020202020204" charset="0"/>
              </a:rPr>
              <a:t>) </a:t>
            </a:r>
            <a:r>
              <a:rPr lang="en-US" sz="1600" dirty="0" err="1">
                <a:latin typeface="Arvo" panose="020B0604020202020204" charset="0"/>
              </a:rPr>
              <a:t>seperti</a:t>
            </a:r>
            <a:r>
              <a:rPr lang="en-US" sz="1600" dirty="0">
                <a:latin typeface="Arvo" panose="020B0604020202020204" charset="0"/>
              </a:rPr>
              <a:t> yang di </a:t>
            </a:r>
            <a:r>
              <a:rPr lang="en-US" sz="1600" dirty="0" err="1">
                <a:latin typeface="Arvo" panose="020B0604020202020204" charset="0"/>
              </a:rPr>
              <a:t>harapkan</a:t>
            </a:r>
            <a:r>
              <a:rPr lang="en-US" sz="1600" dirty="0">
                <a:latin typeface="Arvo" panose="020B0604020202020204" charset="0"/>
              </a:rPr>
              <a:t> oleh customer </a:t>
            </a:r>
            <a:r>
              <a:rPr lang="en-US" sz="1600" dirty="0" err="1">
                <a:latin typeface="Arvo" panose="020B0604020202020204" charset="0"/>
              </a:rPr>
              <a:t>atausponsor</a:t>
            </a:r>
            <a:r>
              <a:rPr lang="en-US" sz="1600" dirty="0">
                <a:latin typeface="Arvo" panose="020B0604020202020204" charset="0"/>
              </a:rPr>
              <a:t>? Dan </a:t>
            </a:r>
            <a:r>
              <a:rPr lang="en-US" sz="1600" dirty="0" err="1">
                <a:latin typeface="Arvo" panose="020B0604020202020204" charset="0"/>
              </a:rPr>
              <a:t>bagaimana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caranya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cakupan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ini</a:t>
            </a:r>
            <a:r>
              <a:rPr lang="en-US" sz="1600" dirty="0">
                <a:latin typeface="Arvo" panose="020B0604020202020204" charset="0"/>
              </a:rPr>
              <a:t> di uji.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37F981F0-71E0-46A0-811E-979EA93D405E}"/>
              </a:ext>
            </a:extLst>
          </p:cNvPr>
          <p:cNvSpPr txBox="1">
            <a:spLocks/>
          </p:cNvSpPr>
          <p:nvPr/>
        </p:nvSpPr>
        <p:spPr>
          <a:xfrm flipH="1">
            <a:off x="406759" y="67242"/>
            <a:ext cx="8095500" cy="5778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3000" b="1" dirty="0">
                <a:ln w="0"/>
                <a:solidFill>
                  <a:schemeClr val="bg2">
                    <a:lumMod val="75000"/>
                  </a:schemeClr>
                </a:solidFill>
                <a:latin typeface="Barlow Condensed Medium" panose="020B0604020202020204" charset="0"/>
              </a:rPr>
              <a:t>3 Batasan pada </a:t>
            </a:r>
            <a:r>
              <a:rPr lang="en-US" sz="3000" b="1" dirty="0" err="1">
                <a:ln w="0"/>
                <a:solidFill>
                  <a:schemeClr val="bg2">
                    <a:lumMod val="75000"/>
                  </a:schemeClr>
                </a:solidFill>
                <a:latin typeface="Barlow Condensed Medium" panose="020B0604020202020204" charset="0"/>
              </a:rPr>
              <a:t>Proyek</a:t>
            </a:r>
            <a:r>
              <a:rPr lang="en-US" sz="3000" b="1" dirty="0">
                <a:ln w="0"/>
                <a:solidFill>
                  <a:schemeClr val="bg2">
                    <a:lumMod val="75000"/>
                  </a:schemeClr>
                </a:solidFill>
                <a:latin typeface="Barlow Condensed Medium" panose="020B0604020202020204" charset="0"/>
              </a:rPr>
              <a:t> (Triple Constraint)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346BE37-5E22-4636-9C53-995D27C613FA}"/>
              </a:ext>
            </a:extLst>
          </p:cNvPr>
          <p:cNvSpPr/>
          <p:nvPr/>
        </p:nvSpPr>
        <p:spPr>
          <a:xfrm>
            <a:off x="1570410" y="3760467"/>
            <a:ext cx="61656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Arvo" panose="020B0604020202020204" charset="0"/>
              </a:rPr>
              <a:t>Waktu </a:t>
            </a:r>
            <a:r>
              <a:rPr lang="en-US" sz="1600" dirty="0">
                <a:latin typeface="Arvo" panose="020B0604020202020204" charset="0"/>
              </a:rPr>
              <a:t>(</a:t>
            </a:r>
            <a:r>
              <a:rPr lang="en-US" sz="1600" i="1" dirty="0">
                <a:latin typeface="Arvo" panose="020B0604020202020204" charset="0"/>
              </a:rPr>
              <a:t>time</a:t>
            </a:r>
            <a:r>
              <a:rPr lang="en-US" sz="1600" dirty="0">
                <a:latin typeface="Arvo" panose="020B0604020202020204" charset="0"/>
              </a:rPr>
              <a:t>)</a:t>
            </a:r>
          </a:p>
          <a:p>
            <a:pPr algn="just"/>
            <a:r>
              <a:rPr lang="en-US" sz="1600" dirty="0" err="1">
                <a:latin typeface="Arvo" panose="020B0604020202020204" charset="0"/>
              </a:rPr>
              <a:t>Berapa</a:t>
            </a:r>
            <a:r>
              <a:rPr lang="en-US" sz="1600" dirty="0">
                <a:latin typeface="Arvo" panose="020B0604020202020204" charset="0"/>
              </a:rPr>
              <a:t> lama yang </a:t>
            </a:r>
            <a:r>
              <a:rPr lang="en-US" sz="1600" dirty="0" err="1">
                <a:latin typeface="Arvo" panose="020B0604020202020204" charset="0"/>
              </a:rPr>
              <a:t>dibutuhkan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untuk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menyelesaikan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proyek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tersebut</a:t>
            </a:r>
            <a:r>
              <a:rPr lang="en-US" sz="1600" dirty="0">
                <a:latin typeface="Arvo" panose="020B0604020202020204" charset="0"/>
              </a:rPr>
              <a:t>? </a:t>
            </a:r>
            <a:r>
              <a:rPr lang="en-US" sz="1600" dirty="0" err="1">
                <a:latin typeface="Arvo" panose="020B0604020202020204" charset="0"/>
              </a:rPr>
              <a:t>Bagaimana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dengan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jadwal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proyek</a:t>
            </a:r>
            <a:r>
              <a:rPr lang="en-US" sz="1600" dirty="0">
                <a:latin typeface="Arvo" panose="020B0604020202020204" charset="0"/>
              </a:rPr>
              <a:t> ? </a:t>
            </a:r>
            <a:r>
              <a:rPr lang="en-US" sz="1600" dirty="0" err="1">
                <a:latin typeface="Arvo" panose="020B0604020202020204" charset="0"/>
              </a:rPr>
              <a:t>Bagaimana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tim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mengukur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kinerja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terhadap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jadwalaktual</a:t>
            </a:r>
            <a:r>
              <a:rPr lang="en-US" sz="1600" dirty="0">
                <a:latin typeface="Arvo" panose="020B0604020202020204" charset="0"/>
              </a:rPr>
              <a:t>? </a:t>
            </a:r>
            <a:r>
              <a:rPr lang="en-US" sz="1600" dirty="0" err="1">
                <a:latin typeface="Arvo" panose="020B0604020202020204" charset="0"/>
              </a:rPr>
              <a:t>Siapa</a:t>
            </a:r>
            <a:r>
              <a:rPr lang="en-US" sz="1600" dirty="0">
                <a:latin typeface="Arvo" panose="020B0604020202020204" charset="0"/>
              </a:rPr>
              <a:t> yang </a:t>
            </a:r>
            <a:r>
              <a:rPr lang="en-US" sz="1600" dirty="0" err="1">
                <a:latin typeface="Arvo" panose="020B0604020202020204" charset="0"/>
              </a:rPr>
              <a:t>boleh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menyetujui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perubahan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dari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jadwal</a:t>
            </a:r>
            <a:r>
              <a:rPr lang="en-US" sz="1600" dirty="0">
                <a:latin typeface="Arvo" panose="020B0604020202020204" charset="0"/>
              </a:rPr>
              <a:t>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DFEE3F4-A9D2-426C-B892-46ADCFDB321E}"/>
              </a:ext>
            </a:extLst>
          </p:cNvPr>
          <p:cNvSpPr/>
          <p:nvPr/>
        </p:nvSpPr>
        <p:spPr>
          <a:xfrm>
            <a:off x="607684" y="2227307"/>
            <a:ext cx="56974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>
                <a:latin typeface="Arvo" panose="020B0604020202020204" charset="0"/>
              </a:rPr>
              <a:t>Biaya</a:t>
            </a:r>
            <a:r>
              <a:rPr lang="en-US" sz="1600" b="1" dirty="0">
                <a:latin typeface="Arvo" panose="020B0604020202020204" charset="0"/>
              </a:rPr>
              <a:t> </a:t>
            </a:r>
            <a:r>
              <a:rPr lang="en-US" sz="1600" dirty="0">
                <a:latin typeface="Arvo" panose="020B0604020202020204" charset="0"/>
              </a:rPr>
              <a:t>(</a:t>
            </a:r>
            <a:r>
              <a:rPr lang="en-US" sz="1600" i="1" dirty="0">
                <a:latin typeface="Arvo" panose="020B0604020202020204" charset="0"/>
              </a:rPr>
              <a:t>cost</a:t>
            </a:r>
            <a:r>
              <a:rPr lang="en-US" sz="1600" dirty="0">
                <a:latin typeface="Arvo" panose="020B0604020202020204" charset="0"/>
              </a:rPr>
              <a:t>): </a:t>
            </a:r>
          </a:p>
          <a:p>
            <a:pPr algn="just"/>
            <a:r>
              <a:rPr lang="en-US" sz="1600" dirty="0" err="1">
                <a:latin typeface="Arvo" panose="020B0604020202020204" charset="0"/>
              </a:rPr>
              <a:t>Berapa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biaya</a:t>
            </a:r>
            <a:r>
              <a:rPr lang="en-US" sz="1600" dirty="0">
                <a:latin typeface="Arvo" panose="020B0604020202020204" charset="0"/>
              </a:rPr>
              <a:t> yang </a:t>
            </a:r>
            <a:r>
              <a:rPr lang="en-US" sz="1600" dirty="0" err="1">
                <a:latin typeface="Arvo" panose="020B0604020202020204" charset="0"/>
              </a:rPr>
              <a:t>diperlukan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untuk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menyelesaikan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proyek</a:t>
            </a:r>
            <a:r>
              <a:rPr lang="en-US" sz="1600" dirty="0">
                <a:latin typeface="Arvo" panose="020B0604020202020204" charset="0"/>
              </a:rPr>
              <a:t>? </a:t>
            </a:r>
            <a:r>
              <a:rPr lang="en-US" sz="1600" dirty="0" err="1">
                <a:latin typeface="Arvo" panose="020B0604020202020204" charset="0"/>
              </a:rPr>
              <a:t>Seberapa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besar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i="1" dirty="0">
                <a:latin typeface="Arvo" panose="020B0604020202020204" charset="0"/>
              </a:rPr>
              <a:t>budget </a:t>
            </a:r>
            <a:r>
              <a:rPr lang="en-US" sz="1600" dirty="0" err="1">
                <a:latin typeface="Arvo" panose="020B0604020202020204" charset="0"/>
              </a:rPr>
              <a:t>dari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proyek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tersebut</a:t>
            </a:r>
            <a:r>
              <a:rPr lang="en-US" sz="1600" dirty="0">
                <a:latin typeface="Arvo" panose="020B0604020202020204" charset="0"/>
              </a:rPr>
              <a:t>? </a:t>
            </a:r>
            <a:r>
              <a:rPr lang="en-US" sz="1600" dirty="0" err="1">
                <a:latin typeface="Arvo" panose="020B0604020202020204" charset="0"/>
              </a:rPr>
              <a:t>Bagaimana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biaya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bisa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ditelusuri</a:t>
            </a:r>
            <a:r>
              <a:rPr lang="en-US" sz="1600" dirty="0">
                <a:latin typeface="Arvo" panose="020B0604020202020204" charset="0"/>
              </a:rPr>
              <a:t>? </a:t>
            </a:r>
            <a:r>
              <a:rPr lang="en-US" sz="1600" dirty="0" err="1">
                <a:latin typeface="Arvo" panose="020B0604020202020204" charset="0"/>
              </a:rPr>
              <a:t>Siapa</a:t>
            </a:r>
            <a:r>
              <a:rPr lang="en-US" sz="1600" dirty="0">
                <a:latin typeface="Arvo" panose="020B0604020202020204" charset="0"/>
              </a:rPr>
              <a:t> yang </a:t>
            </a:r>
            <a:r>
              <a:rPr lang="en-US" sz="1600" dirty="0" err="1">
                <a:latin typeface="Arvo" panose="020B0604020202020204" charset="0"/>
              </a:rPr>
              <a:t>boleh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menyetujui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perubahan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biaya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dari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proyek</a:t>
            </a:r>
            <a:r>
              <a:rPr lang="en-US" sz="1600" dirty="0">
                <a:latin typeface="Arvo" panose="020B0604020202020204" charset="0"/>
              </a:rPr>
              <a:t> </a:t>
            </a:r>
            <a:r>
              <a:rPr lang="en-US" sz="1600" dirty="0" err="1">
                <a:latin typeface="Arvo" panose="020B0604020202020204" charset="0"/>
              </a:rPr>
              <a:t>tersebut</a:t>
            </a:r>
            <a:r>
              <a:rPr lang="en-US" sz="1600" dirty="0">
                <a:latin typeface="Arvo" panose="020B0604020202020204" charset="0"/>
              </a:rPr>
              <a:t>?</a:t>
            </a:r>
          </a:p>
        </p:txBody>
      </p:sp>
      <p:grpSp>
        <p:nvGrpSpPr>
          <p:cNvPr id="11" name="Google Shape;4565;p31">
            <a:extLst>
              <a:ext uri="{FF2B5EF4-FFF2-40B4-BE49-F238E27FC236}">
                <a16:creationId xmlns:a16="http://schemas.microsoft.com/office/drawing/2014/main" xmlns="" id="{4961F4BE-7D72-470F-BADC-C8F468984CC6}"/>
              </a:ext>
            </a:extLst>
          </p:cNvPr>
          <p:cNvGrpSpPr/>
          <p:nvPr/>
        </p:nvGrpSpPr>
        <p:grpSpPr>
          <a:xfrm>
            <a:off x="6584307" y="2438567"/>
            <a:ext cx="1023449" cy="900918"/>
            <a:chOff x="-65131525" y="1914325"/>
            <a:chExt cx="316650" cy="316625"/>
          </a:xfrm>
          <a:solidFill>
            <a:schemeClr val="accent5">
              <a:lumMod val="75000"/>
            </a:schemeClr>
          </a:solidFill>
        </p:grpSpPr>
        <p:sp>
          <p:nvSpPr>
            <p:cNvPr id="12" name="Google Shape;4566;p31">
              <a:extLst>
                <a:ext uri="{FF2B5EF4-FFF2-40B4-BE49-F238E27FC236}">
                  <a16:creationId xmlns:a16="http://schemas.microsoft.com/office/drawing/2014/main" xmlns="" id="{7F2B3708-C6E4-4CF7-9B3E-10820E8853FB}"/>
                </a:ext>
              </a:extLst>
            </p:cNvPr>
            <p:cNvSpPr/>
            <p:nvPr/>
          </p:nvSpPr>
          <p:spPr>
            <a:xfrm>
              <a:off x="-65024400" y="1949750"/>
              <a:ext cx="103175" cy="247350"/>
            </a:xfrm>
            <a:custGeom>
              <a:avLst/>
              <a:gdLst/>
              <a:ahLst/>
              <a:cxnLst/>
              <a:rect l="l" t="t" r="r" b="b"/>
              <a:pathLst>
                <a:path w="4127" h="9894" extrusionOk="0">
                  <a:moveTo>
                    <a:pt x="2048" y="1"/>
                  </a:moveTo>
                  <a:cubicBezTo>
                    <a:pt x="1859" y="1"/>
                    <a:pt x="1638" y="190"/>
                    <a:pt x="1638" y="379"/>
                  </a:cubicBezTo>
                  <a:lnTo>
                    <a:pt x="1638" y="851"/>
                  </a:lnTo>
                  <a:cubicBezTo>
                    <a:pt x="725" y="1040"/>
                    <a:pt x="0" y="1891"/>
                    <a:pt x="0" y="2868"/>
                  </a:cubicBezTo>
                  <a:cubicBezTo>
                    <a:pt x="0" y="3970"/>
                    <a:pt x="977" y="4632"/>
                    <a:pt x="1827" y="5262"/>
                  </a:cubicBezTo>
                  <a:cubicBezTo>
                    <a:pt x="2552" y="5829"/>
                    <a:pt x="3308" y="6333"/>
                    <a:pt x="3308" y="6995"/>
                  </a:cubicBezTo>
                  <a:cubicBezTo>
                    <a:pt x="3308" y="7656"/>
                    <a:pt x="2772" y="8255"/>
                    <a:pt x="2079" y="8255"/>
                  </a:cubicBezTo>
                  <a:cubicBezTo>
                    <a:pt x="1418" y="8255"/>
                    <a:pt x="851" y="7688"/>
                    <a:pt x="851" y="6995"/>
                  </a:cubicBezTo>
                  <a:cubicBezTo>
                    <a:pt x="851" y="6774"/>
                    <a:pt x="662" y="6617"/>
                    <a:pt x="441" y="6617"/>
                  </a:cubicBezTo>
                  <a:cubicBezTo>
                    <a:pt x="189" y="6617"/>
                    <a:pt x="32" y="6806"/>
                    <a:pt x="32" y="6995"/>
                  </a:cubicBezTo>
                  <a:cubicBezTo>
                    <a:pt x="32" y="7971"/>
                    <a:pt x="756" y="8854"/>
                    <a:pt x="1701" y="9011"/>
                  </a:cubicBezTo>
                  <a:lnTo>
                    <a:pt x="1701" y="9484"/>
                  </a:lnTo>
                  <a:cubicBezTo>
                    <a:pt x="1701" y="9704"/>
                    <a:pt x="1890" y="9893"/>
                    <a:pt x="2079" y="9893"/>
                  </a:cubicBezTo>
                  <a:cubicBezTo>
                    <a:pt x="2268" y="9893"/>
                    <a:pt x="2489" y="9704"/>
                    <a:pt x="2489" y="9484"/>
                  </a:cubicBezTo>
                  <a:lnTo>
                    <a:pt x="2489" y="9011"/>
                  </a:lnTo>
                  <a:cubicBezTo>
                    <a:pt x="3434" y="8791"/>
                    <a:pt x="4127" y="7971"/>
                    <a:pt x="4127" y="6995"/>
                  </a:cubicBezTo>
                  <a:cubicBezTo>
                    <a:pt x="4127" y="5892"/>
                    <a:pt x="3151" y="5231"/>
                    <a:pt x="2331" y="4600"/>
                  </a:cubicBezTo>
                  <a:cubicBezTo>
                    <a:pt x="1575" y="4033"/>
                    <a:pt x="819" y="3529"/>
                    <a:pt x="819" y="2868"/>
                  </a:cubicBezTo>
                  <a:cubicBezTo>
                    <a:pt x="788" y="2143"/>
                    <a:pt x="1386" y="1607"/>
                    <a:pt x="2048" y="1607"/>
                  </a:cubicBezTo>
                  <a:cubicBezTo>
                    <a:pt x="2709" y="1607"/>
                    <a:pt x="3277" y="2143"/>
                    <a:pt x="3277" y="2868"/>
                  </a:cubicBezTo>
                  <a:cubicBezTo>
                    <a:pt x="3277" y="3088"/>
                    <a:pt x="3466" y="3246"/>
                    <a:pt x="3686" y="3246"/>
                  </a:cubicBezTo>
                  <a:cubicBezTo>
                    <a:pt x="3938" y="3246"/>
                    <a:pt x="4096" y="3057"/>
                    <a:pt x="4096" y="2868"/>
                  </a:cubicBezTo>
                  <a:cubicBezTo>
                    <a:pt x="4096" y="1891"/>
                    <a:pt x="3371" y="1009"/>
                    <a:pt x="2426" y="851"/>
                  </a:cubicBezTo>
                  <a:lnTo>
                    <a:pt x="2426" y="379"/>
                  </a:lnTo>
                  <a:cubicBezTo>
                    <a:pt x="2426" y="158"/>
                    <a:pt x="2237" y="1"/>
                    <a:pt x="204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" name="Google Shape;4567;p31">
              <a:extLst>
                <a:ext uri="{FF2B5EF4-FFF2-40B4-BE49-F238E27FC236}">
                  <a16:creationId xmlns:a16="http://schemas.microsoft.com/office/drawing/2014/main" xmlns="" id="{41E7D455-9E4A-445E-A52D-674E7543C4C2}"/>
                </a:ext>
              </a:extLst>
            </p:cNvPr>
            <p:cNvSpPr/>
            <p:nvPr/>
          </p:nvSpPr>
          <p:spPr>
            <a:xfrm>
              <a:off x="-65131525" y="1914325"/>
              <a:ext cx="316650" cy="316625"/>
            </a:xfrm>
            <a:custGeom>
              <a:avLst/>
              <a:gdLst/>
              <a:ahLst/>
              <a:cxnLst/>
              <a:rect l="l" t="t" r="r" b="b"/>
              <a:pathLst>
                <a:path w="12666" h="12665" extrusionOk="0">
                  <a:moveTo>
                    <a:pt x="6333" y="819"/>
                  </a:moveTo>
                  <a:cubicBezTo>
                    <a:pt x="9357" y="819"/>
                    <a:pt x="11846" y="3308"/>
                    <a:pt x="11846" y="6332"/>
                  </a:cubicBezTo>
                  <a:cubicBezTo>
                    <a:pt x="11846" y="9357"/>
                    <a:pt x="9357" y="11846"/>
                    <a:pt x="6333" y="11846"/>
                  </a:cubicBezTo>
                  <a:cubicBezTo>
                    <a:pt x="3308" y="11846"/>
                    <a:pt x="819" y="9357"/>
                    <a:pt x="819" y="6332"/>
                  </a:cubicBezTo>
                  <a:cubicBezTo>
                    <a:pt x="819" y="3308"/>
                    <a:pt x="3308" y="819"/>
                    <a:pt x="6333" y="819"/>
                  </a:cubicBezTo>
                  <a:close/>
                  <a:moveTo>
                    <a:pt x="6333" y="0"/>
                  </a:moveTo>
                  <a:cubicBezTo>
                    <a:pt x="2836" y="0"/>
                    <a:pt x="0" y="2835"/>
                    <a:pt x="0" y="6332"/>
                  </a:cubicBezTo>
                  <a:cubicBezTo>
                    <a:pt x="0" y="9830"/>
                    <a:pt x="2836" y="12665"/>
                    <a:pt x="6333" y="12665"/>
                  </a:cubicBezTo>
                  <a:cubicBezTo>
                    <a:pt x="9830" y="12665"/>
                    <a:pt x="12665" y="9830"/>
                    <a:pt x="12665" y="6332"/>
                  </a:cubicBezTo>
                  <a:cubicBezTo>
                    <a:pt x="12665" y="2835"/>
                    <a:pt x="9830" y="0"/>
                    <a:pt x="633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" name="Google Shape;4568;p31">
            <a:extLst>
              <a:ext uri="{FF2B5EF4-FFF2-40B4-BE49-F238E27FC236}">
                <a16:creationId xmlns:a16="http://schemas.microsoft.com/office/drawing/2014/main" xmlns="" id="{0FD72D32-4E23-473B-BEBB-61994DF8FF8A}"/>
              </a:ext>
            </a:extLst>
          </p:cNvPr>
          <p:cNvGrpSpPr/>
          <p:nvPr/>
        </p:nvGrpSpPr>
        <p:grpSpPr>
          <a:xfrm>
            <a:off x="833587" y="929107"/>
            <a:ext cx="963316" cy="954107"/>
            <a:chOff x="-65131525" y="2281350"/>
            <a:chExt cx="316650" cy="316650"/>
          </a:xfrm>
          <a:solidFill>
            <a:schemeClr val="accent6">
              <a:lumMod val="50000"/>
            </a:schemeClr>
          </a:solidFill>
        </p:grpSpPr>
        <p:sp>
          <p:nvSpPr>
            <p:cNvPr id="15" name="Google Shape;4569;p31">
              <a:extLst>
                <a:ext uri="{FF2B5EF4-FFF2-40B4-BE49-F238E27FC236}">
                  <a16:creationId xmlns:a16="http://schemas.microsoft.com/office/drawing/2014/main" xmlns="" id="{F833DDCE-1AFA-44FD-86BF-EB36233025AC}"/>
                </a:ext>
              </a:extLst>
            </p:cNvPr>
            <p:cNvSpPr/>
            <p:nvPr/>
          </p:nvSpPr>
          <p:spPr>
            <a:xfrm>
              <a:off x="-65131525" y="2322300"/>
              <a:ext cx="275675" cy="275700"/>
            </a:xfrm>
            <a:custGeom>
              <a:avLst/>
              <a:gdLst/>
              <a:ahLst/>
              <a:cxnLst/>
              <a:rect l="l" t="t" r="r" b="b"/>
              <a:pathLst>
                <a:path w="11027" h="11028" extrusionOk="0">
                  <a:moveTo>
                    <a:pt x="5073" y="820"/>
                  </a:moveTo>
                  <a:lnTo>
                    <a:pt x="5073" y="5514"/>
                  </a:lnTo>
                  <a:cubicBezTo>
                    <a:pt x="5073" y="5766"/>
                    <a:pt x="5262" y="5923"/>
                    <a:pt x="5482" y="5923"/>
                  </a:cubicBezTo>
                  <a:lnTo>
                    <a:pt x="10145" y="5923"/>
                  </a:lnTo>
                  <a:cubicBezTo>
                    <a:pt x="9956" y="8318"/>
                    <a:pt x="7940" y="10208"/>
                    <a:pt x="5482" y="10208"/>
                  </a:cubicBezTo>
                  <a:cubicBezTo>
                    <a:pt x="2867" y="10208"/>
                    <a:pt x="788" y="8129"/>
                    <a:pt x="788" y="5514"/>
                  </a:cubicBezTo>
                  <a:cubicBezTo>
                    <a:pt x="788" y="3088"/>
                    <a:pt x="2678" y="1072"/>
                    <a:pt x="5073" y="820"/>
                  </a:cubicBezTo>
                  <a:close/>
                  <a:moveTo>
                    <a:pt x="5514" y="0"/>
                  </a:moveTo>
                  <a:cubicBezTo>
                    <a:pt x="2458" y="0"/>
                    <a:pt x="0" y="2489"/>
                    <a:pt x="0" y="5514"/>
                  </a:cubicBezTo>
                  <a:cubicBezTo>
                    <a:pt x="0" y="8538"/>
                    <a:pt x="2458" y="11027"/>
                    <a:pt x="5514" y="11027"/>
                  </a:cubicBezTo>
                  <a:cubicBezTo>
                    <a:pt x="8538" y="11027"/>
                    <a:pt x="11027" y="8538"/>
                    <a:pt x="11027" y="5514"/>
                  </a:cubicBezTo>
                  <a:cubicBezTo>
                    <a:pt x="11027" y="5293"/>
                    <a:pt x="10807" y="5104"/>
                    <a:pt x="10618" y="5104"/>
                  </a:cubicBezTo>
                  <a:lnTo>
                    <a:pt x="5923" y="5104"/>
                  </a:lnTo>
                  <a:lnTo>
                    <a:pt x="5923" y="410"/>
                  </a:lnTo>
                  <a:cubicBezTo>
                    <a:pt x="5892" y="158"/>
                    <a:pt x="5734" y="0"/>
                    <a:pt x="551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4570;p31">
              <a:extLst>
                <a:ext uri="{FF2B5EF4-FFF2-40B4-BE49-F238E27FC236}">
                  <a16:creationId xmlns:a16="http://schemas.microsoft.com/office/drawing/2014/main" xmlns="" id="{F37B31C5-EB63-469E-811B-73411DDB5431}"/>
                </a:ext>
              </a:extLst>
            </p:cNvPr>
            <p:cNvSpPr/>
            <p:nvPr/>
          </p:nvSpPr>
          <p:spPr>
            <a:xfrm>
              <a:off x="-64963775" y="2281350"/>
              <a:ext cx="148900" cy="148875"/>
            </a:xfrm>
            <a:custGeom>
              <a:avLst/>
              <a:gdLst/>
              <a:ahLst/>
              <a:cxnLst/>
              <a:rect l="l" t="t" r="r" b="b"/>
              <a:pathLst>
                <a:path w="5956" h="5955" extrusionOk="0">
                  <a:moveTo>
                    <a:pt x="852" y="819"/>
                  </a:moveTo>
                  <a:cubicBezTo>
                    <a:pt x="3088" y="1008"/>
                    <a:pt x="4884" y="2836"/>
                    <a:pt x="5105" y="5073"/>
                  </a:cubicBezTo>
                  <a:lnTo>
                    <a:pt x="852" y="5073"/>
                  </a:lnTo>
                  <a:lnTo>
                    <a:pt x="852" y="819"/>
                  </a:lnTo>
                  <a:close/>
                  <a:moveTo>
                    <a:pt x="442" y="0"/>
                  </a:moveTo>
                  <a:cubicBezTo>
                    <a:pt x="221" y="0"/>
                    <a:pt x="1" y="189"/>
                    <a:pt x="1" y="441"/>
                  </a:cubicBezTo>
                  <a:lnTo>
                    <a:pt x="1" y="5514"/>
                  </a:lnTo>
                  <a:cubicBezTo>
                    <a:pt x="1" y="5734"/>
                    <a:pt x="221" y="5955"/>
                    <a:pt x="442" y="5955"/>
                  </a:cubicBezTo>
                  <a:lnTo>
                    <a:pt x="5514" y="5955"/>
                  </a:lnTo>
                  <a:cubicBezTo>
                    <a:pt x="5766" y="5955"/>
                    <a:pt x="5955" y="5734"/>
                    <a:pt x="5955" y="5514"/>
                  </a:cubicBezTo>
                  <a:cubicBezTo>
                    <a:pt x="5955" y="2426"/>
                    <a:pt x="3466" y="0"/>
                    <a:pt x="44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6106;p34">
            <a:extLst>
              <a:ext uri="{FF2B5EF4-FFF2-40B4-BE49-F238E27FC236}">
                <a16:creationId xmlns:a16="http://schemas.microsoft.com/office/drawing/2014/main" xmlns="" id="{F0608C94-468D-4ED5-8D8A-EE3E01A01A1D}"/>
              </a:ext>
            </a:extLst>
          </p:cNvPr>
          <p:cNvGrpSpPr/>
          <p:nvPr/>
        </p:nvGrpSpPr>
        <p:grpSpPr>
          <a:xfrm>
            <a:off x="436673" y="3899006"/>
            <a:ext cx="1073150" cy="943034"/>
            <a:chOff x="-42804750" y="1949600"/>
            <a:chExt cx="337125" cy="316925"/>
          </a:xfrm>
          <a:solidFill>
            <a:schemeClr val="accent4">
              <a:lumMod val="75000"/>
            </a:schemeClr>
          </a:solidFill>
        </p:grpSpPr>
        <p:sp>
          <p:nvSpPr>
            <p:cNvPr id="18" name="Google Shape;6107;p34">
              <a:extLst>
                <a:ext uri="{FF2B5EF4-FFF2-40B4-BE49-F238E27FC236}">
                  <a16:creationId xmlns:a16="http://schemas.microsoft.com/office/drawing/2014/main" xmlns="" id="{85D1D4AB-E153-432A-8025-51F7AE14AE99}"/>
                </a:ext>
              </a:extLst>
            </p:cNvPr>
            <p:cNvSpPr/>
            <p:nvPr/>
          </p:nvSpPr>
          <p:spPr>
            <a:xfrm>
              <a:off x="-42731500" y="2013125"/>
              <a:ext cx="189825" cy="189900"/>
            </a:xfrm>
            <a:custGeom>
              <a:avLst/>
              <a:gdLst/>
              <a:ahLst/>
              <a:cxnLst/>
              <a:rect l="l" t="t" r="r" b="b"/>
              <a:pathLst>
                <a:path w="7593" h="7596" extrusionOk="0">
                  <a:moveTo>
                    <a:pt x="3781" y="805"/>
                  </a:moveTo>
                  <a:cubicBezTo>
                    <a:pt x="5419" y="805"/>
                    <a:pt x="6742" y="2128"/>
                    <a:pt x="6742" y="3767"/>
                  </a:cubicBezTo>
                  <a:cubicBezTo>
                    <a:pt x="6774" y="5405"/>
                    <a:pt x="5419" y="6760"/>
                    <a:pt x="3781" y="6760"/>
                  </a:cubicBezTo>
                  <a:cubicBezTo>
                    <a:pt x="2426" y="6760"/>
                    <a:pt x="1292" y="5878"/>
                    <a:pt x="946" y="4649"/>
                  </a:cubicBezTo>
                  <a:cubicBezTo>
                    <a:pt x="347" y="2727"/>
                    <a:pt x="1765" y="805"/>
                    <a:pt x="3781" y="805"/>
                  </a:cubicBezTo>
                  <a:close/>
                  <a:moveTo>
                    <a:pt x="3809" y="1"/>
                  </a:moveTo>
                  <a:cubicBezTo>
                    <a:pt x="3297" y="1"/>
                    <a:pt x="2785" y="105"/>
                    <a:pt x="2300" y="301"/>
                  </a:cubicBezTo>
                  <a:cubicBezTo>
                    <a:pt x="946" y="868"/>
                    <a:pt x="0" y="2223"/>
                    <a:pt x="0" y="3798"/>
                  </a:cubicBezTo>
                  <a:cubicBezTo>
                    <a:pt x="0" y="5058"/>
                    <a:pt x="630" y="6224"/>
                    <a:pt x="1670" y="6949"/>
                  </a:cubicBezTo>
                  <a:cubicBezTo>
                    <a:pt x="2333" y="7390"/>
                    <a:pt x="3060" y="7596"/>
                    <a:pt x="3776" y="7596"/>
                  </a:cubicBezTo>
                  <a:cubicBezTo>
                    <a:pt x="4286" y="7596"/>
                    <a:pt x="4790" y="7492"/>
                    <a:pt x="5262" y="7295"/>
                  </a:cubicBezTo>
                  <a:cubicBezTo>
                    <a:pt x="6648" y="6697"/>
                    <a:pt x="7593" y="5373"/>
                    <a:pt x="7593" y="3798"/>
                  </a:cubicBezTo>
                  <a:cubicBezTo>
                    <a:pt x="7593" y="2506"/>
                    <a:pt x="6931" y="1341"/>
                    <a:pt x="5892" y="648"/>
                  </a:cubicBezTo>
                  <a:cubicBezTo>
                    <a:pt x="5248" y="206"/>
                    <a:pt x="4528" y="1"/>
                    <a:pt x="380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6108;p34">
              <a:extLst>
                <a:ext uri="{FF2B5EF4-FFF2-40B4-BE49-F238E27FC236}">
                  <a16:creationId xmlns:a16="http://schemas.microsoft.com/office/drawing/2014/main" xmlns="" id="{61C21EEC-DA84-40DE-B54C-C76356B34700}"/>
                </a:ext>
              </a:extLst>
            </p:cNvPr>
            <p:cNvSpPr/>
            <p:nvPr/>
          </p:nvSpPr>
          <p:spPr>
            <a:xfrm>
              <a:off x="-42804750" y="1949600"/>
              <a:ext cx="337125" cy="316925"/>
            </a:xfrm>
            <a:custGeom>
              <a:avLst/>
              <a:gdLst/>
              <a:ahLst/>
              <a:cxnLst/>
              <a:rect l="l" t="t" r="r" b="b"/>
              <a:pathLst>
                <a:path w="13485" h="12677" extrusionOk="0">
                  <a:moveTo>
                    <a:pt x="3306" y="817"/>
                  </a:moveTo>
                  <a:cubicBezTo>
                    <a:pt x="3769" y="817"/>
                    <a:pt x="4233" y="967"/>
                    <a:pt x="4600" y="1267"/>
                  </a:cubicBezTo>
                  <a:cubicBezTo>
                    <a:pt x="3277" y="1802"/>
                    <a:pt x="2174" y="2905"/>
                    <a:pt x="1607" y="4260"/>
                  </a:cubicBezTo>
                  <a:cubicBezTo>
                    <a:pt x="914" y="3283"/>
                    <a:pt x="1072" y="1897"/>
                    <a:pt x="2143" y="1172"/>
                  </a:cubicBezTo>
                  <a:cubicBezTo>
                    <a:pt x="2484" y="935"/>
                    <a:pt x="2895" y="817"/>
                    <a:pt x="3306" y="817"/>
                  </a:cubicBezTo>
                  <a:close/>
                  <a:moveTo>
                    <a:pt x="10101" y="823"/>
                  </a:moveTo>
                  <a:cubicBezTo>
                    <a:pt x="10771" y="823"/>
                    <a:pt x="11436" y="1137"/>
                    <a:pt x="11846" y="1771"/>
                  </a:cubicBezTo>
                  <a:cubicBezTo>
                    <a:pt x="12382" y="2527"/>
                    <a:pt x="12319" y="3535"/>
                    <a:pt x="11783" y="4260"/>
                  </a:cubicBezTo>
                  <a:cubicBezTo>
                    <a:pt x="11248" y="2905"/>
                    <a:pt x="10177" y="1802"/>
                    <a:pt x="8790" y="1267"/>
                  </a:cubicBezTo>
                  <a:cubicBezTo>
                    <a:pt x="9176" y="971"/>
                    <a:pt x="9640" y="823"/>
                    <a:pt x="10101" y="823"/>
                  </a:cubicBezTo>
                  <a:close/>
                  <a:moveTo>
                    <a:pt x="6662" y="1686"/>
                  </a:moveTo>
                  <a:cubicBezTo>
                    <a:pt x="7287" y="1686"/>
                    <a:pt x="7908" y="1809"/>
                    <a:pt x="8475" y="2055"/>
                  </a:cubicBezTo>
                  <a:cubicBezTo>
                    <a:pt x="10177" y="2748"/>
                    <a:pt x="11311" y="4417"/>
                    <a:pt x="11311" y="6339"/>
                  </a:cubicBezTo>
                  <a:cubicBezTo>
                    <a:pt x="11374" y="8891"/>
                    <a:pt x="9263" y="10970"/>
                    <a:pt x="6711" y="10970"/>
                  </a:cubicBezTo>
                  <a:cubicBezTo>
                    <a:pt x="4159" y="10970"/>
                    <a:pt x="2048" y="8891"/>
                    <a:pt x="2017" y="6339"/>
                  </a:cubicBezTo>
                  <a:cubicBezTo>
                    <a:pt x="2017" y="4764"/>
                    <a:pt x="2804" y="3346"/>
                    <a:pt x="4065" y="2464"/>
                  </a:cubicBezTo>
                  <a:cubicBezTo>
                    <a:pt x="4846" y="1943"/>
                    <a:pt x="5759" y="1686"/>
                    <a:pt x="6662" y="1686"/>
                  </a:cubicBezTo>
                  <a:close/>
                  <a:moveTo>
                    <a:pt x="3282" y="1"/>
                  </a:moveTo>
                  <a:cubicBezTo>
                    <a:pt x="2347" y="1"/>
                    <a:pt x="1411" y="437"/>
                    <a:pt x="820" y="1298"/>
                  </a:cubicBezTo>
                  <a:cubicBezTo>
                    <a:pt x="0" y="2496"/>
                    <a:pt x="189" y="4165"/>
                    <a:pt x="1292" y="5142"/>
                  </a:cubicBezTo>
                  <a:cubicBezTo>
                    <a:pt x="820" y="7316"/>
                    <a:pt x="1702" y="9553"/>
                    <a:pt x="3497" y="10844"/>
                  </a:cubicBezTo>
                  <a:lnTo>
                    <a:pt x="2867" y="12073"/>
                  </a:lnTo>
                  <a:cubicBezTo>
                    <a:pt x="2773" y="12262"/>
                    <a:pt x="2867" y="12514"/>
                    <a:pt x="3088" y="12640"/>
                  </a:cubicBezTo>
                  <a:cubicBezTo>
                    <a:pt x="3137" y="12665"/>
                    <a:pt x="3189" y="12677"/>
                    <a:pt x="3240" y="12677"/>
                  </a:cubicBezTo>
                  <a:cubicBezTo>
                    <a:pt x="3386" y="12677"/>
                    <a:pt x="3530" y="12582"/>
                    <a:pt x="3623" y="12420"/>
                  </a:cubicBezTo>
                  <a:lnTo>
                    <a:pt x="4222" y="11254"/>
                  </a:lnTo>
                  <a:cubicBezTo>
                    <a:pt x="4994" y="11632"/>
                    <a:pt x="5821" y="11821"/>
                    <a:pt x="6648" y="11821"/>
                  </a:cubicBezTo>
                  <a:cubicBezTo>
                    <a:pt x="7475" y="11821"/>
                    <a:pt x="8302" y="11632"/>
                    <a:pt x="9074" y="11254"/>
                  </a:cubicBezTo>
                  <a:lnTo>
                    <a:pt x="9641" y="12420"/>
                  </a:lnTo>
                  <a:cubicBezTo>
                    <a:pt x="9736" y="12587"/>
                    <a:pt x="9904" y="12663"/>
                    <a:pt x="10062" y="12663"/>
                  </a:cubicBezTo>
                  <a:cubicBezTo>
                    <a:pt x="10113" y="12663"/>
                    <a:pt x="10162" y="12655"/>
                    <a:pt x="10208" y="12640"/>
                  </a:cubicBezTo>
                  <a:cubicBezTo>
                    <a:pt x="10397" y="12514"/>
                    <a:pt x="10492" y="12262"/>
                    <a:pt x="10397" y="12073"/>
                  </a:cubicBezTo>
                  <a:lnTo>
                    <a:pt x="9767" y="10844"/>
                  </a:lnTo>
                  <a:cubicBezTo>
                    <a:pt x="11594" y="9584"/>
                    <a:pt x="12476" y="7347"/>
                    <a:pt x="11972" y="5142"/>
                  </a:cubicBezTo>
                  <a:cubicBezTo>
                    <a:pt x="13485" y="3882"/>
                    <a:pt x="13359" y="1582"/>
                    <a:pt x="11752" y="511"/>
                  </a:cubicBezTo>
                  <a:cubicBezTo>
                    <a:pt x="11243" y="171"/>
                    <a:pt x="10658" y="5"/>
                    <a:pt x="10078" y="5"/>
                  </a:cubicBezTo>
                  <a:cubicBezTo>
                    <a:pt x="9258" y="5"/>
                    <a:pt x="8449" y="338"/>
                    <a:pt x="7877" y="983"/>
                  </a:cubicBezTo>
                  <a:cubicBezTo>
                    <a:pt x="7483" y="905"/>
                    <a:pt x="7081" y="865"/>
                    <a:pt x="6679" y="865"/>
                  </a:cubicBezTo>
                  <a:cubicBezTo>
                    <a:pt x="6278" y="865"/>
                    <a:pt x="5876" y="905"/>
                    <a:pt x="5482" y="983"/>
                  </a:cubicBezTo>
                  <a:cubicBezTo>
                    <a:pt x="4898" y="326"/>
                    <a:pt x="4090" y="1"/>
                    <a:pt x="328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6109;p34">
              <a:extLst>
                <a:ext uri="{FF2B5EF4-FFF2-40B4-BE49-F238E27FC236}">
                  <a16:creationId xmlns:a16="http://schemas.microsoft.com/office/drawing/2014/main" xmlns="" id="{326991F5-3C3A-4E33-BD1D-70A3F2518CC1}"/>
                </a:ext>
              </a:extLst>
            </p:cNvPr>
            <p:cNvSpPr/>
            <p:nvPr/>
          </p:nvSpPr>
          <p:spPr>
            <a:xfrm>
              <a:off x="-42644075" y="2060025"/>
              <a:ext cx="59100" cy="65400"/>
            </a:xfrm>
            <a:custGeom>
              <a:avLst/>
              <a:gdLst/>
              <a:ahLst/>
              <a:cxnLst/>
              <a:rect l="l" t="t" r="r" b="b"/>
              <a:pathLst>
                <a:path w="2364" h="2616" extrusionOk="0">
                  <a:moveTo>
                    <a:pt x="442" y="0"/>
                  </a:moveTo>
                  <a:cubicBezTo>
                    <a:pt x="189" y="0"/>
                    <a:pt x="0" y="189"/>
                    <a:pt x="0" y="410"/>
                  </a:cubicBezTo>
                  <a:lnTo>
                    <a:pt x="0" y="2237"/>
                  </a:lnTo>
                  <a:cubicBezTo>
                    <a:pt x="0" y="2458"/>
                    <a:pt x="189" y="2615"/>
                    <a:pt x="442" y="2615"/>
                  </a:cubicBezTo>
                  <a:lnTo>
                    <a:pt x="1922" y="2615"/>
                  </a:lnTo>
                  <a:cubicBezTo>
                    <a:pt x="2174" y="2615"/>
                    <a:pt x="2363" y="2426"/>
                    <a:pt x="2363" y="2237"/>
                  </a:cubicBezTo>
                  <a:cubicBezTo>
                    <a:pt x="2363" y="1954"/>
                    <a:pt x="2174" y="1796"/>
                    <a:pt x="1922" y="1796"/>
                  </a:cubicBezTo>
                  <a:lnTo>
                    <a:pt x="820" y="1796"/>
                  </a:lnTo>
                  <a:lnTo>
                    <a:pt x="820" y="410"/>
                  </a:lnTo>
                  <a:cubicBezTo>
                    <a:pt x="820" y="189"/>
                    <a:pt x="631" y="0"/>
                    <a:pt x="44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9803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xmlns="" id="{0E3122AE-9C08-4D41-BB3C-0FF4909A73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97" y="734783"/>
            <a:ext cx="3601151" cy="300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EB8CF068-C670-4EAF-823D-9AE26E1BB071}"/>
              </a:ext>
            </a:extLst>
          </p:cNvPr>
          <p:cNvSpPr/>
          <p:nvPr/>
        </p:nvSpPr>
        <p:spPr>
          <a:xfrm>
            <a:off x="265814" y="3996480"/>
            <a:ext cx="450971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Arvo" panose="020B0604020202020204" charset="0"/>
              </a:rPr>
              <a:t>Successful project management means meeting all three goals (scope, time, and cost) – and satisfying the project’s sponsor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4DF7A286-3F9F-42DC-93BF-4ECAAB8FAB1D}"/>
              </a:ext>
            </a:extLst>
          </p:cNvPr>
          <p:cNvSpPr/>
          <p:nvPr/>
        </p:nvSpPr>
        <p:spPr>
          <a:xfrm>
            <a:off x="5629940" y="3996480"/>
            <a:ext cx="288674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Arvo" panose="020B0604020202020204" charset="0"/>
              </a:rPr>
              <a:t>Quality must be inherent in setting the scope, time, and cost goals of a project.</a:t>
            </a:r>
          </a:p>
        </p:txBody>
      </p:sp>
      <p:pic>
        <p:nvPicPr>
          <p:cNvPr id="5" name="Picture 2" descr="Image result for triple constraint of project management">
            <a:extLst>
              <a:ext uri="{FF2B5EF4-FFF2-40B4-BE49-F238E27FC236}">
                <a16:creationId xmlns:a16="http://schemas.microsoft.com/office/drawing/2014/main" xmlns="" id="{A26977BE-B310-4F56-A17A-66AC346A2A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2966" y="734783"/>
            <a:ext cx="3406364" cy="30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148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06B913-071A-4371-A310-B2AA9BB5A8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Stakeholder </a:t>
            </a:r>
            <a:r>
              <a:rPr lang="en-US" dirty="0" err="1"/>
              <a:t>Proyek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8326B9A-98EA-48C2-868F-C4562B8D5D80}"/>
              </a:ext>
            </a:extLst>
          </p:cNvPr>
          <p:cNvSpPr/>
          <p:nvPr/>
        </p:nvSpPr>
        <p:spPr>
          <a:xfrm>
            <a:off x="720444" y="1204354"/>
            <a:ext cx="79557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latin typeface="Arvo" panose="020B0604020202020204" charset="0"/>
              </a:rPr>
              <a:t>Stakeholder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adalah</a:t>
            </a:r>
            <a:r>
              <a:rPr lang="en-US" sz="1800" dirty="0">
                <a:latin typeface="Arvo" panose="020B0604020202020204" charset="0"/>
              </a:rPr>
              <a:t> orang-orang yang </a:t>
            </a:r>
            <a:r>
              <a:rPr lang="en-US" sz="1800" dirty="0" err="1">
                <a:latin typeface="Arvo" panose="020B0604020202020204" charset="0"/>
              </a:rPr>
              <a:t>terlibat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atau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dipengaruhi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aktivitas-aktivitas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endParaRPr lang="en-US" sz="1800" dirty="0">
              <a:latin typeface="Arvo" panose="020B060402020202020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9CCFB27-6F12-4F8B-ACD7-DF69F9F970C0}"/>
              </a:ext>
            </a:extLst>
          </p:cNvPr>
          <p:cNvSpPr/>
          <p:nvPr/>
        </p:nvSpPr>
        <p:spPr>
          <a:xfrm>
            <a:off x="720444" y="1932994"/>
            <a:ext cx="7955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latin typeface="Arvo" panose="020B0604020202020204" charset="0"/>
              </a:rPr>
              <a:t>Stakeholders </a:t>
            </a:r>
            <a:r>
              <a:rPr lang="en-US" sz="1800" dirty="0" err="1">
                <a:latin typeface="Arvo" panose="020B0604020202020204" charset="0"/>
              </a:rPr>
              <a:t>mencakup</a:t>
            </a:r>
            <a:r>
              <a:rPr lang="en-US" sz="1800" dirty="0">
                <a:latin typeface="Arvo" panose="020B0604020202020204" charset="0"/>
              </a:rPr>
              <a:t>: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52E23A7-18E4-4166-95CC-E7441F4DC9F0}"/>
              </a:ext>
            </a:extLst>
          </p:cNvPr>
          <p:cNvSpPr/>
          <p:nvPr/>
        </p:nvSpPr>
        <p:spPr>
          <a:xfrm>
            <a:off x="1063253" y="230232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vo" panose="020B0604020202020204" charset="0"/>
              </a:rPr>
              <a:t>Sponsor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latin typeface="Arvo" panose="020B0604020202020204" charset="0"/>
              </a:rPr>
              <a:t>Manajer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vo" panose="020B0604020202020204" charset="0"/>
              </a:rPr>
              <a:t>Tim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latin typeface="Arvo" panose="020B0604020202020204" charset="0"/>
              </a:rPr>
              <a:t>Staf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pendukung</a:t>
            </a:r>
            <a:r>
              <a:rPr lang="en-US" sz="1800" dirty="0">
                <a:latin typeface="Arvo" panose="020B060402020202020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latin typeface="Arvo" panose="020B0604020202020204" charset="0"/>
              </a:rPr>
              <a:t>Pelanggan</a:t>
            </a:r>
            <a:r>
              <a:rPr lang="en-US" sz="1800" dirty="0">
                <a:latin typeface="Arvo" panose="020B060402020202020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latin typeface="Arvo" panose="020B0604020202020204" charset="0"/>
              </a:rPr>
              <a:t>Pengguna</a:t>
            </a:r>
            <a:r>
              <a:rPr lang="en-US" sz="1800" dirty="0">
                <a:latin typeface="Arvo" panose="020B060402020202020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latin typeface="Arvo" panose="020B0604020202020204" charset="0"/>
              </a:rPr>
              <a:t>Pemasok</a:t>
            </a:r>
            <a:endParaRPr lang="en-US" sz="1800" dirty="0">
              <a:latin typeface="Arvo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latin typeface="Arvo" panose="020B0604020202020204" charset="0"/>
              </a:rPr>
              <a:t>Lawan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dari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endParaRPr lang="en-US" sz="1800" dirty="0">
              <a:latin typeface="Arvo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57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15"/>
          <p:cNvSpPr txBox="1">
            <a:spLocks noGrp="1"/>
          </p:cNvSpPr>
          <p:nvPr>
            <p:ph type="ctrTitle"/>
          </p:nvPr>
        </p:nvSpPr>
        <p:spPr>
          <a:xfrm>
            <a:off x="277134" y="245157"/>
            <a:ext cx="80955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1" dirty="0"/>
              <a:t>Project Management Framework</a:t>
            </a:r>
            <a:endParaRPr b="1" i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732F6254-3421-447D-930A-379F1815934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243676" y="897388"/>
            <a:ext cx="6985923" cy="3596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51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A82D12-42E4-43CF-B195-8E0EE76E85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033" y="234524"/>
            <a:ext cx="8095500" cy="577800"/>
          </a:xfrm>
        </p:spPr>
        <p:txBody>
          <a:bodyPr/>
          <a:lstStyle/>
          <a:p>
            <a:r>
              <a:rPr lang="en-US" b="1" i="1" dirty="0"/>
              <a:t>Project Management Framework (</a:t>
            </a:r>
            <a:r>
              <a:rPr lang="en-US" b="1" i="1" dirty="0" err="1"/>
              <a:t>con’t</a:t>
            </a:r>
            <a:r>
              <a:rPr lang="en-US" b="1" i="1" dirty="0"/>
              <a:t>)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EF0645A-609E-4CDF-9F1F-835393D185CE}"/>
              </a:ext>
            </a:extLst>
          </p:cNvPr>
          <p:cNvSpPr/>
          <p:nvPr/>
        </p:nvSpPr>
        <p:spPr>
          <a:xfrm>
            <a:off x="890569" y="1227875"/>
            <a:ext cx="6932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latin typeface="Arvo" panose="020B0604020202020204" charset="0"/>
              </a:rPr>
              <a:t>Knowledge Area </a:t>
            </a:r>
            <a:r>
              <a:rPr lang="en-US" sz="1800" dirty="0" err="1">
                <a:latin typeface="Arvo" panose="020B0604020202020204" charset="0"/>
              </a:rPr>
              <a:t>adalah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kompetensi</a:t>
            </a:r>
            <a:r>
              <a:rPr lang="en-US" sz="1800" dirty="0">
                <a:latin typeface="Arvo" panose="020B0604020202020204" charset="0"/>
              </a:rPr>
              <a:t> – </a:t>
            </a:r>
            <a:r>
              <a:rPr lang="en-US" sz="1800" dirty="0" err="1">
                <a:latin typeface="Arvo" panose="020B0604020202020204" charset="0"/>
              </a:rPr>
              <a:t>kompetensi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utama</a:t>
            </a:r>
            <a:r>
              <a:rPr lang="en-US" sz="1800" dirty="0">
                <a:latin typeface="Arvo" panose="020B0604020202020204" charset="0"/>
              </a:rPr>
              <a:t> yang </a:t>
            </a:r>
            <a:r>
              <a:rPr lang="en-US" sz="1800" dirty="0" err="1">
                <a:latin typeface="Arvo" panose="020B0604020202020204" charset="0"/>
              </a:rPr>
              <a:t>harus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dikembangkan</a:t>
            </a:r>
            <a:r>
              <a:rPr lang="en-US" sz="1800" dirty="0">
                <a:latin typeface="Arvo" panose="020B0604020202020204" charset="0"/>
              </a:rPr>
              <a:t> oleh </a:t>
            </a:r>
            <a:r>
              <a:rPr lang="en-US" sz="1800" dirty="0" err="1">
                <a:latin typeface="Arvo" panose="020B0604020202020204" charset="0"/>
              </a:rPr>
              <a:t>manajer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AD253AE-F05B-4BC5-BB66-C40895828912}"/>
              </a:ext>
            </a:extLst>
          </p:cNvPr>
          <p:cNvSpPr/>
          <p:nvPr/>
        </p:nvSpPr>
        <p:spPr>
          <a:xfrm>
            <a:off x="890568" y="2067831"/>
            <a:ext cx="7362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err="1">
                <a:latin typeface="Arvo" panose="020B0604020202020204" charset="0"/>
              </a:rPr>
              <a:t>Projek</a:t>
            </a:r>
            <a:r>
              <a:rPr lang="en-US" sz="1800" b="1" dirty="0">
                <a:latin typeface="Arvo" panose="020B0604020202020204" charset="0"/>
              </a:rPr>
              <a:t> Integration </a:t>
            </a:r>
            <a:r>
              <a:rPr lang="en-US" sz="1800" b="1" dirty="0" err="1">
                <a:latin typeface="Arvo" panose="020B0604020202020204" charset="0"/>
              </a:rPr>
              <a:t>menagement</a:t>
            </a:r>
            <a:r>
              <a:rPr lang="en-US" sz="1800" b="1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kompetensi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untuk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mengintegrasikan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berbagai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elemen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dari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manajemen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39408C8-AD7E-4C26-B1C8-D492AF7C04A7}"/>
              </a:ext>
            </a:extLst>
          </p:cNvPr>
          <p:cNvSpPr/>
          <p:nvPr/>
        </p:nvSpPr>
        <p:spPr>
          <a:xfrm>
            <a:off x="890568" y="2907788"/>
            <a:ext cx="75139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latin typeface="Arvo" panose="020B0604020202020204" charset="0"/>
              </a:rPr>
              <a:t>Project Scope management </a:t>
            </a:r>
            <a:r>
              <a:rPr lang="en-US" sz="1800" dirty="0" err="1">
                <a:latin typeface="Arvo" panose="020B0604020202020204" charset="0"/>
              </a:rPr>
              <a:t>kompetensi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untuk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mendefinisikan</a:t>
            </a:r>
            <a:r>
              <a:rPr lang="en-US" sz="1800" dirty="0">
                <a:latin typeface="Arvo" panose="020B0604020202020204" charset="0"/>
              </a:rPr>
              <a:t> dan </a:t>
            </a:r>
            <a:r>
              <a:rPr lang="en-US" sz="1800" dirty="0" err="1">
                <a:latin typeface="Arvo" panose="020B0604020202020204" charset="0"/>
              </a:rPr>
              <a:t>mengelola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semua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pekerjaan</a:t>
            </a:r>
            <a:r>
              <a:rPr lang="en-US" sz="1800" dirty="0">
                <a:latin typeface="Arvo" panose="020B0604020202020204" charset="0"/>
              </a:rPr>
              <a:t> yang </a:t>
            </a:r>
            <a:r>
              <a:rPr lang="en-US" sz="1800" dirty="0" err="1">
                <a:latin typeface="Arvo" panose="020B0604020202020204" charset="0"/>
              </a:rPr>
              <a:t>dibutuhkan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untuk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menyelesaikan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proyek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dengan</a:t>
            </a:r>
            <a:r>
              <a:rPr lang="en-US" sz="1800" dirty="0">
                <a:latin typeface="Arvo" panose="020B0604020202020204" charset="0"/>
              </a:rPr>
              <a:t> </a:t>
            </a:r>
            <a:r>
              <a:rPr lang="en-US" sz="1800" dirty="0" err="1">
                <a:latin typeface="Arvo" panose="020B0604020202020204" charset="0"/>
              </a:rPr>
              <a:t>baik</a:t>
            </a:r>
            <a:endParaRPr lang="en-US" sz="1800" dirty="0">
              <a:latin typeface="Arvo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2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3713</TotalTime>
  <Words>1742</Words>
  <Application>Microsoft Office PowerPoint</Application>
  <PresentationFormat>On-screen Show (16:9)</PresentationFormat>
  <Paragraphs>206</Paragraphs>
  <Slides>32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3" baseType="lpstr">
      <vt:lpstr>Arial</vt:lpstr>
      <vt:lpstr>Arima Madurai Light</vt:lpstr>
      <vt:lpstr>Adobe Fangsong Std R</vt:lpstr>
      <vt:lpstr>Georgia</vt:lpstr>
      <vt:lpstr>Wingdings</vt:lpstr>
      <vt:lpstr>Barlow Condensed Medium</vt:lpstr>
      <vt:lpstr>Arvo</vt:lpstr>
      <vt:lpstr>Trebuchet MS</vt:lpstr>
      <vt:lpstr>Arial Narrow</vt:lpstr>
      <vt:lpstr>Adobe Ming Std L</vt:lpstr>
      <vt:lpstr>Slipstream</vt:lpstr>
      <vt:lpstr>MANAJEMEN PROYEK PERANGKAT LUNAK</vt:lpstr>
      <vt:lpstr>Introduction to Project Management</vt:lpstr>
      <vt:lpstr>Apakah Proyek Itu ?</vt:lpstr>
      <vt:lpstr>Manajemen Proyek ?</vt:lpstr>
      <vt:lpstr>PowerPoint Presentation</vt:lpstr>
      <vt:lpstr>PowerPoint Presentation</vt:lpstr>
      <vt:lpstr>Stakeholder Proyek</vt:lpstr>
      <vt:lpstr>Project Management Framework</vt:lpstr>
      <vt:lpstr>Project Management Framework (con’t)</vt:lpstr>
      <vt:lpstr>Project Management Framework (con’t)</vt:lpstr>
      <vt:lpstr>Project Management Framework (con’t)</vt:lpstr>
      <vt:lpstr>Alat Bantu dan Teknik Manajemen Proyek</vt:lpstr>
      <vt:lpstr>    Alat Bantu dan Teknik Manajemen Proyek (con’t)</vt:lpstr>
      <vt:lpstr>Alat Bantu dan Teknik Manajemen Proyek (con’t)</vt:lpstr>
      <vt:lpstr>Sembilan Bidang Pengetahuan Manajemen Proyek</vt:lpstr>
      <vt:lpstr>Project Management Tools and  Techniques</vt:lpstr>
      <vt:lpstr>Project Success Factor</vt:lpstr>
      <vt:lpstr>What the Winners Do in Project</vt:lpstr>
      <vt:lpstr>The Role of the Project Manager</vt:lpstr>
      <vt:lpstr>Fifteen Project Management Job Functions</vt:lpstr>
      <vt:lpstr>Suggested Skills for Project Managers</vt:lpstr>
      <vt:lpstr>  Suggested Skills for Project Managers (con’t)</vt:lpstr>
      <vt:lpstr>Most Significant Characteristics of Effective   and Ineffective Project Managers</vt:lpstr>
      <vt:lpstr>Importance of Leadership Skills</vt:lpstr>
      <vt:lpstr>Keahlian Kepemimpinan Proyek berdasarkan Situasi Proyek </vt:lpstr>
      <vt:lpstr>Konteks Project Management </vt:lpstr>
      <vt:lpstr>Mengembangkan Strategi</vt:lpstr>
      <vt:lpstr>Program dan Manajemen Portofolio Proyek</vt:lpstr>
      <vt:lpstr>Program</vt:lpstr>
      <vt:lpstr>Portofolio</vt:lpstr>
      <vt:lpstr>SubProyek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PROYEK PERANGKAT LUNAK</dc:title>
  <dc:creator>Riza Prapascatama</dc:creator>
  <cp:lastModifiedBy>dell</cp:lastModifiedBy>
  <cp:revision>106</cp:revision>
  <dcterms:modified xsi:type="dcterms:W3CDTF">2020-04-08T21:27:23Z</dcterms:modified>
</cp:coreProperties>
</file>