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75" r:id="rId4"/>
    <p:sldId id="259" r:id="rId5"/>
    <p:sldId id="261" r:id="rId6"/>
    <p:sldId id="295" r:id="rId7"/>
    <p:sldId id="264" r:id="rId8"/>
    <p:sldId id="293" r:id="rId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1" autoAdjust="0"/>
    <p:restoredTop sz="94660"/>
  </p:normalViewPr>
  <p:slideViewPr>
    <p:cSldViewPr>
      <p:cViewPr varScale="1">
        <p:scale>
          <a:sx n="65" d="100"/>
          <a:sy n="65" d="100"/>
        </p:scale>
        <p:origin x="-1404" y="-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6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1048707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D6366-561F-4A5A-8D4A-5B6C575D4A70}" type="datetimeFigureOut">
              <a:rPr lang="id-ID" smtClean="0"/>
              <a:pPr/>
              <a:t>01/12/2017</a:t>
            </a:fld>
            <a:endParaRPr lang="id-ID"/>
          </a:p>
        </p:txBody>
      </p:sp>
      <p:sp>
        <p:nvSpPr>
          <p:cNvPr id="1048708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1048709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1048710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1048711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4D7330-D124-4382-8E4D-E7993F661A02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46536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596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104859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D7330-D124-4382-8E4D-E7993F661A02}" type="slidenum">
              <a:rPr lang="id-ID" smtClean="0"/>
              <a:pPr/>
              <a:t>2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D9E8C3D3-DC64-426A-9727-28F6227A021B}" type="datetime1">
              <a:rPr lang="id-ID" smtClean="0"/>
              <a:pPr/>
              <a:t>01/12/2017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r>
              <a:rPr lang="id-ID" smtClean="0"/>
              <a:t>Sumber Akuntansi Sektor Publik Prof. Dr. Mardiasmo,MBA,Ak.</a:t>
            </a:r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CF01EB1-5408-4DD4-A34F-5611AC6796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BF358-63E2-4407-B8AF-4449F1001165}" type="datetime1">
              <a:rPr lang="id-ID" smtClean="0"/>
              <a:pPr/>
              <a:t>01/12/2017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Sumber Akuntansi Sektor Publik Prof. Dr. Mardiasmo,MBA,Ak.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01EB1-5408-4DD4-A34F-5611AC6796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5DB6A-7C5C-4301-BE7C-7155262E88C0}" type="datetime1">
              <a:rPr lang="id-ID" smtClean="0"/>
              <a:pPr/>
              <a:t>01/12/2017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Sumber Akuntansi Sektor Publik Prof. Dr. Mardiasmo,MBA,Ak.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01EB1-5408-4DD4-A34F-5611AC6796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D885F-13C8-4B71-B6D8-2D1F0EB24633}" type="datetime1">
              <a:rPr lang="id-ID" smtClean="0"/>
              <a:pPr/>
              <a:t>01/12/2017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Sumber Akuntansi Sektor Publik Prof. Dr. Mardiasmo,MBA,Ak.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01EB1-5408-4DD4-A34F-5611AC6796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A9C1-0039-4697-B2AC-D005DE49E980}" type="datetime1">
              <a:rPr lang="id-ID" smtClean="0"/>
              <a:pPr/>
              <a:t>01/12/2017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Sumber Akuntansi Sektor Publik Prof. Dr. Mardiasmo,MBA,Ak.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01EB1-5408-4DD4-A34F-5611AC6796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C0115-A0FB-43D4-81C7-7D9A079672A1}" type="datetime1">
              <a:rPr lang="id-ID" smtClean="0"/>
              <a:pPr/>
              <a:t>01/12/2017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Sumber Akuntansi Sektor Publik Prof. Dr. Mardiasmo,MBA,Ak.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01EB1-5408-4DD4-A34F-5611AC6796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39AC2FD-878E-4F93-9D42-EE2471C1DD67}" type="datetime1">
              <a:rPr lang="id-ID" smtClean="0"/>
              <a:pPr/>
              <a:t>01/12/2017</a:t>
            </a:fld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CF01EB1-5408-4DD4-A34F-5611AC679666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id-ID" smtClean="0"/>
              <a:t>Sumber Akuntansi Sektor Publik Prof. Dr. Mardiasmo,MBA,Ak.</a:t>
            </a:r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642F3F8-8C44-4150-94CE-7900A5CF2915}" type="datetime1">
              <a:rPr lang="id-ID" smtClean="0"/>
              <a:pPr/>
              <a:t>01/12/2017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id-ID" smtClean="0"/>
              <a:t>Sumber Akuntansi Sektor Publik Prof. Dr. Mardiasmo,MBA,Ak.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CF01EB1-5408-4DD4-A34F-5611AC6796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BDAEE-3D3B-4DE5-965D-A0D929973919}" type="datetime1">
              <a:rPr lang="id-ID" smtClean="0"/>
              <a:pPr/>
              <a:t>01/12/2017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Sumber Akuntansi Sektor Publik Prof. Dr. Mardiasmo,MBA,Ak.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01EB1-5408-4DD4-A34F-5611AC6796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A7CA6-D3E4-4E85-8045-5502BAF11760}" type="datetime1">
              <a:rPr lang="id-ID" smtClean="0"/>
              <a:pPr/>
              <a:t>01/12/2017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Sumber Akuntansi Sektor Publik Prof. Dr. Mardiasmo,MBA,Ak.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01EB1-5408-4DD4-A34F-5611AC6796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1823E-7F62-4502-BD34-9308CF1A2A32}" type="datetime1">
              <a:rPr lang="id-ID" smtClean="0"/>
              <a:pPr/>
              <a:t>01/12/2017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Sumber Akuntansi Sektor Publik Prof. Dr. Mardiasmo,MBA,Ak.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01EB1-5408-4DD4-A34F-5611AC6796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F85560B-1C88-47F4-AF49-79DE7C6A97B8}" type="datetime1">
              <a:rPr lang="id-ID" smtClean="0"/>
              <a:pPr/>
              <a:t>01/12/2017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id-ID" smtClean="0"/>
              <a:t>Sumber Akuntansi Sektor Publik Prof. Dr. Mardiasmo,MBA,Ak.</a:t>
            </a:r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CF01EB1-5408-4DD4-A34F-5611AC679666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377346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PERPAJAKAN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endParaRPr lang="en-US" sz="4000" b="1" dirty="0"/>
          </a:p>
        </p:txBody>
      </p:sp>
      <p:sp>
        <p:nvSpPr>
          <p:cNvPr id="1048587" name="Subtitle 4"/>
          <p:cNvSpPr>
            <a:spLocks noGrp="1"/>
          </p:cNvSpPr>
          <p:nvPr>
            <p:ph type="subTitle" idx="1"/>
          </p:nvPr>
        </p:nvSpPr>
        <p:spPr>
          <a:xfrm>
            <a:off x="2195736" y="3933056"/>
            <a:ext cx="4972056" cy="2386582"/>
          </a:xfrm>
        </p:spPr>
        <p:txBody>
          <a:bodyPr/>
          <a:lstStyle/>
          <a:p>
            <a:pPr algn="ctr"/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Disusun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Oleh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</a:p>
          <a:p>
            <a:pPr lvl="0"/>
            <a:r>
              <a:rPr lang="en-US" dirty="0" err="1"/>
              <a:t>Eko</a:t>
            </a:r>
            <a:r>
              <a:rPr lang="en-US" dirty="0"/>
              <a:t> </a:t>
            </a:r>
            <a:r>
              <a:rPr lang="en-US" dirty="0" err="1"/>
              <a:t>Wardoyo</a:t>
            </a:r>
            <a:r>
              <a:rPr lang="en-US" dirty="0"/>
              <a:t>	</a:t>
            </a:r>
            <a:r>
              <a:rPr lang="en-US" dirty="0" smtClean="0"/>
              <a:t>142150194</a:t>
            </a:r>
            <a:endParaRPr lang="en-US" dirty="0"/>
          </a:p>
          <a:p>
            <a:pPr lvl="0"/>
            <a:r>
              <a:rPr lang="en-US" dirty="0" err="1"/>
              <a:t>Agung</a:t>
            </a:r>
            <a:r>
              <a:rPr lang="en-US" dirty="0"/>
              <a:t> </a:t>
            </a:r>
            <a:r>
              <a:rPr lang="en-US" dirty="0" err="1"/>
              <a:t>Nugraha</a:t>
            </a:r>
            <a:r>
              <a:rPr lang="en-US" dirty="0"/>
              <a:t> P.	142150195</a:t>
            </a:r>
          </a:p>
          <a:p>
            <a:r>
              <a:rPr lang="en-US" dirty="0"/>
              <a:t>M. </a:t>
            </a:r>
            <a:r>
              <a:rPr lang="en-US" dirty="0" err="1"/>
              <a:t>Hadi</a:t>
            </a:r>
            <a:r>
              <a:rPr lang="en-US" dirty="0"/>
              <a:t> </a:t>
            </a:r>
            <a:r>
              <a:rPr lang="en-US" dirty="0" err="1"/>
              <a:t>Santoso</a:t>
            </a:r>
            <a:r>
              <a:rPr lang="en-US" dirty="0"/>
              <a:t>	142150199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ontoh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48594" name="Content Placeholder 2"/>
          <p:cNvSpPr>
            <a:spLocks noGrp="1"/>
          </p:cNvSpPr>
          <p:nvPr>
            <p:ph idx="1"/>
          </p:nvPr>
        </p:nvSpPr>
        <p:spPr>
          <a:xfrm>
            <a:off x="921531" y="1143000"/>
            <a:ext cx="7300938" cy="5238328"/>
          </a:xfrm>
        </p:spPr>
        <p:txBody>
          <a:bodyPr>
            <a:normAutofit fontScale="99375"/>
          </a:bodyPr>
          <a:lstStyle/>
          <a:p>
            <a:pPr marL="109728" indent="0">
              <a:buNone/>
            </a:pPr>
            <a:endParaRPr lang="en-US" sz="4400" b="1" dirty="0" smtClean="0"/>
          </a:p>
          <a:p>
            <a:pPr marL="109728" indent="0">
              <a:buNone/>
            </a:pPr>
            <a:r>
              <a:rPr lang="en-US" sz="4400" b="1" dirty="0" smtClean="0"/>
              <a:t>REKONSILIASI </a:t>
            </a:r>
            <a:r>
              <a:rPr lang="en-US" sz="4400" b="1" dirty="0"/>
              <a:t>FISKAL</a:t>
            </a:r>
            <a:endParaRPr lang="en-US" sz="4400" dirty="0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616624"/>
          </a:xfrm>
        </p:spPr>
        <p:txBody>
          <a:bodyPr>
            <a:normAutofit fontScale="92500" lnSpcReduction="10000"/>
          </a:bodyPr>
          <a:lstStyle/>
          <a:p>
            <a:pPr marL="411480" lvl="1" indent="0" algn="ctr">
              <a:buNone/>
            </a:pPr>
            <a:r>
              <a:rPr lang="en-US" sz="2800" b="1" dirty="0" err="1">
                <a:solidFill>
                  <a:schemeClr val="tx1"/>
                </a:solidFill>
              </a:rPr>
              <a:t>Latar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Belakang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Rekonsiliasi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Fiskal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marL="398463" lvl="0" indent="-288925" algn="just">
              <a:buFont typeface="+mj-lt"/>
              <a:buAutoNum type="arabicPeriod"/>
            </a:pP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fiskal</a:t>
            </a:r>
            <a:r>
              <a:rPr lang="en-US" dirty="0"/>
              <a:t> </a:t>
            </a:r>
            <a:r>
              <a:rPr lang="en-US" dirty="0" err="1"/>
              <a:t>disusun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beriringan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komersial</a:t>
            </a:r>
            <a:r>
              <a:rPr lang="en-US" dirty="0"/>
              <a:t>.  </a:t>
            </a:r>
            <a:r>
              <a:rPr lang="en-US" dirty="0" err="1"/>
              <a:t>Artinya</a:t>
            </a:r>
            <a:r>
              <a:rPr lang="en-US" dirty="0"/>
              <a:t>,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komersial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disusun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dominan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mendasari</a:t>
            </a:r>
            <a:r>
              <a:rPr lang="en-US" dirty="0"/>
              <a:t> proses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.</a:t>
            </a:r>
            <a:endParaRPr lang="en-US" sz="2400" dirty="0"/>
          </a:p>
          <a:p>
            <a:pPr marL="398463" lvl="0" indent="-288925" algn="just">
              <a:buFont typeface="+mj-lt"/>
              <a:buAutoNum type="arabicPeriod"/>
            </a:pP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fiskal</a:t>
            </a:r>
            <a:r>
              <a:rPr lang="en-US" dirty="0"/>
              <a:t> </a:t>
            </a:r>
            <a:r>
              <a:rPr lang="en-US" dirty="0" err="1"/>
              <a:t>ekstrakomtabel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. </a:t>
            </a:r>
            <a:r>
              <a:rPr lang="en-US" dirty="0" err="1"/>
              <a:t>Artinya</a:t>
            </a:r>
            <a:r>
              <a:rPr lang="en-US" dirty="0"/>
              <a:t>,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fiskal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, </a:t>
            </a:r>
            <a:r>
              <a:rPr lang="en-US" dirty="0" err="1"/>
              <a:t>diluar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.</a:t>
            </a:r>
            <a:endParaRPr lang="en-US" sz="2400" dirty="0"/>
          </a:p>
          <a:p>
            <a:pPr marL="398463" lvl="0" indent="-288925" algn="just">
              <a:buFont typeface="+mj-lt"/>
              <a:buAutoNum type="arabicPeriod"/>
            </a:pP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fiskal</a:t>
            </a:r>
            <a:r>
              <a:rPr lang="en-US" dirty="0"/>
              <a:t> </a:t>
            </a:r>
            <a:r>
              <a:rPr lang="en-US" dirty="0" err="1"/>
              <a:t>disusun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menyisipkan</a:t>
            </a:r>
            <a:r>
              <a:rPr lang="en-US" dirty="0"/>
              <a:t> </a:t>
            </a:r>
            <a:r>
              <a:rPr lang="en-US" dirty="0" err="1"/>
              <a:t>ketetntuan-ketentuan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. 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259816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Content Placeholder 2"/>
          <p:cNvSpPr>
            <a:spLocks noGrp="1"/>
          </p:cNvSpPr>
          <p:nvPr>
            <p:ph idx="1"/>
          </p:nvPr>
        </p:nvSpPr>
        <p:spPr>
          <a:xfrm>
            <a:off x="428596" y="642918"/>
            <a:ext cx="8229600" cy="5554683"/>
          </a:xfrm>
        </p:spPr>
        <p:txBody>
          <a:bodyPr>
            <a:noAutofit/>
          </a:bodyPr>
          <a:lstStyle/>
          <a:p>
            <a:pPr marL="411480" lvl="1" indent="0">
              <a:buNone/>
            </a:pPr>
            <a:r>
              <a:rPr lang="en-US" sz="2800" b="1" dirty="0" err="1">
                <a:solidFill>
                  <a:schemeClr val="tx1"/>
                </a:solidFill>
              </a:rPr>
              <a:t>Penyebab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Perbedaan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Laporan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Keuangan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Komersial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marL="624078" lvl="0" indent="-514350" algn="just">
              <a:buFont typeface="+mj-lt"/>
              <a:buAutoNum type="arabicPeriod"/>
            </a:pPr>
            <a:r>
              <a:rPr lang="en-US" b="1" dirty="0" err="1"/>
              <a:t>Perbedaan</a:t>
            </a:r>
            <a:r>
              <a:rPr lang="en-US" b="1" dirty="0"/>
              <a:t> </a:t>
            </a:r>
            <a:r>
              <a:rPr lang="en-US" b="1" dirty="0" err="1"/>
              <a:t>Perlakuan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Pengakuan</a:t>
            </a:r>
            <a:r>
              <a:rPr lang="en-US" b="1" dirty="0"/>
              <a:t> </a:t>
            </a:r>
            <a:r>
              <a:rPr lang="en-US" b="1" dirty="0" err="1"/>
              <a:t>Penghasilan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Biaya</a:t>
            </a:r>
            <a:endParaRPr lang="en-US" sz="2400" dirty="0"/>
          </a:p>
          <a:p>
            <a:pPr marL="624078" lvl="0" indent="-514350" algn="just">
              <a:buFont typeface="+mj-lt"/>
              <a:buAutoNum type="arabicPeriod"/>
            </a:pPr>
            <a:r>
              <a:rPr lang="en-US" b="1" dirty="0" err="1"/>
              <a:t>Perbedaan</a:t>
            </a:r>
            <a:r>
              <a:rPr lang="en-US" b="1" dirty="0"/>
              <a:t> </a:t>
            </a:r>
            <a:r>
              <a:rPr lang="en-US" b="1" dirty="0" err="1"/>
              <a:t>Metode</a:t>
            </a:r>
            <a:r>
              <a:rPr lang="en-US" b="1" dirty="0"/>
              <a:t> Dan </a:t>
            </a:r>
            <a:r>
              <a:rPr lang="en-US" b="1" dirty="0" err="1"/>
              <a:t>Prosedur</a:t>
            </a:r>
            <a:r>
              <a:rPr lang="en-US" b="1" dirty="0"/>
              <a:t> </a:t>
            </a:r>
            <a:r>
              <a:rPr lang="en-US" b="1" dirty="0" err="1"/>
              <a:t>Akuntansi</a:t>
            </a:r>
            <a:endParaRPr lang="en-US" sz="2400" dirty="0"/>
          </a:p>
          <a:p>
            <a:pPr marL="624078" lvl="0" indent="-514350" algn="just">
              <a:buFont typeface="+mj-lt"/>
              <a:buAutoNum type="arabicPeriod"/>
            </a:pPr>
            <a:r>
              <a:rPr lang="en-US" b="1" dirty="0" err="1"/>
              <a:t>Perbedaan</a:t>
            </a:r>
            <a:r>
              <a:rPr lang="en-US" b="1" dirty="0"/>
              <a:t> </a:t>
            </a:r>
            <a:r>
              <a:rPr lang="en-US" b="1" dirty="0" err="1"/>
              <a:t>Prinsip</a:t>
            </a:r>
            <a:r>
              <a:rPr lang="en-US" b="1" dirty="0"/>
              <a:t> </a:t>
            </a:r>
            <a:r>
              <a:rPr lang="en-US" b="1" dirty="0" err="1"/>
              <a:t>Akuntansi</a:t>
            </a:r>
            <a:endParaRPr lang="en-US" sz="2400" dirty="0"/>
          </a:p>
          <a:p>
            <a:pPr marL="411480" lvl="1" indent="0">
              <a:buNone/>
            </a:pPr>
            <a:endParaRPr lang="en-US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229600" cy="5333224"/>
          </a:xfrm>
        </p:spPr>
        <p:txBody>
          <a:bodyPr>
            <a:normAutofit fontScale="96875"/>
          </a:bodyPr>
          <a:lstStyle/>
          <a:p>
            <a:pPr marL="411480" lvl="1" indent="0" algn="just">
              <a:buNone/>
            </a:pPr>
            <a:r>
              <a:rPr lang="en-US" sz="2800" b="1" dirty="0" err="1">
                <a:solidFill>
                  <a:schemeClr val="tx1"/>
                </a:solidFill>
              </a:rPr>
              <a:t>Jenis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Perbedaan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Pengakuan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Antara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Komersial</a:t>
            </a:r>
            <a:r>
              <a:rPr lang="en-US" sz="2800" b="1" dirty="0">
                <a:solidFill>
                  <a:schemeClr val="tx1"/>
                </a:solidFill>
              </a:rPr>
              <a:t> Dan </a:t>
            </a:r>
            <a:r>
              <a:rPr lang="en-US" sz="2800" b="1" dirty="0" err="1">
                <a:solidFill>
                  <a:schemeClr val="tx1"/>
                </a:solidFill>
              </a:rPr>
              <a:t>Fiskal</a:t>
            </a:r>
            <a:endParaRPr lang="en-US" sz="4000" b="1" dirty="0">
              <a:solidFill>
                <a:schemeClr val="tx1"/>
              </a:solidFill>
            </a:endParaRPr>
          </a:p>
          <a:p>
            <a:pPr marL="109728" indent="0" algn="just">
              <a:buNone/>
            </a:pP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pengakuan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komersial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perpajakan</a:t>
            </a:r>
            <a:r>
              <a:rPr lang="en-US" dirty="0"/>
              <a:t> (</a:t>
            </a:r>
            <a:r>
              <a:rPr lang="en-US" dirty="0" err="1"/>
              <a:t>fiskal</a:t>
            </a:r>
            <a:r>
              <a:rPr lang="en-US" dirty="0"/>
              <a:t>) yang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koreksi</a:t>
            </a:r>
            <a:r>
              <a:rPr lang="en-US" dirty="0"/>
              <a:t> </a:t>
            </a:r>
            <a:r>
              <a:rPr lang="en-US" dirty="0" err="1"/>
              <a:t>fiskal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</a:t>
            </a:r>
            <a:endParaRPr lang="en-US" sz="2400" dirty="0"/>
          </a:p>
          <a:p>
            <a:pPr lvl="0" algn="just"/>
            <a:r>
              <a:rPr lang="en-US" dirty="0"/>
              <a:t>Beda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i="1" dirty="0"/>
              <a:t>(Permanent Different)</a:t>
            </a:r>
            <a:endParaRPr lang="en-US" sz="2400" dirty="0"/>
          </a:p>
          <a:p>
            <a:pPr lvl="0" algn="just"/>
            <a:r>
              <a:rPr lang="en-US" dirty="0"/>
              <a:t>Beda </a:t>
            </a:r>
            <a:r>
              <a:rPr lang="en-US" dirty="0" err="1"/>
              <a:t>Waktu</a:t>
            </a:r>
            <a:r>
              <a:rPr lang="en-US" i="1" dirty="0"/>
              <a:t> (Time Different)</a:t>
            </a:r>
            <a:endParaRPr lang="en-US" sz="24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48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48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48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48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0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70000" lnSpcReduction="20000"/>
          </a:bodyPr>
          <a:lstStyle/>
          <a:p>
            <a:pPr marL="411480" lvl="1" indent="0" algn="ctr">
              <a:buNone/>
            </a:pPr>
            <a:r>
              <a:rPr lang="en-US" sz="2800" b="1" dirty="0" err="1">
                <a:solidFill>
                  <a:schemeClr val="tx1"/>
                </a:solidFill>
              </a:rPr>
              <a:t>Teknik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Rekonsiliasi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Fiskal</a:t>
            </a:r>
            <a:endParaRPr lang="en-US" sz="2800" b="1" dirty="0">
              <a:solidFill>
                <a:schemeClr val="tx1"/>
              </a:solidFill>
            </a:endParaRPr>
          </a:p>
          <a:p>
            <a:pPr marL="411480" lvl="1" indent="0" algn="ctr">
              <a:buNone/>
            </a:pPr>
            <a:endParaRPr lang="en-US" sz="2800" b="1" dirty="0">
              <a:solidFill>
                <a:schemeClr val="tx1"/>
              </a:solidFill>
            </a:endParaRPr>
          </a:p>
          <a:p>
            <a:pPr marL="109728" indent="0" algn="just">
              <a:buNone/>
            </a:pP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rekonsiliasi</a:t>
            </a:r>
            <a:r>
              <a:rPr lang="en-US" dirty="0"/>
              <a:t> </a:t>
            </a:r>
            <a:r>
              <a:rPr lang="en-US" dirty="0" err="1"/>
              <a:t>fiskal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  <a:endParaRPr lang="en-US" sz="2400" dirty="0"/>
          </a:p>
          <a:p>
            <a:pPr lvl="0" algn="just"/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/>
              <a:t>diakui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diakui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fiskal</a:t>
            </a:r>
            <a:r>
              <a:rPr lang="en-US" dirty="0"/>
              <a:t>, </a:t>
            </a:r>
            <a:r>
              <a:rPr lang="en-US" dirty="0" err="1"/>
              <a:t>rekonsiliasi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mengurangkan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 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, yang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laba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.</a:t>
            </a:r>
            <a:endParaRPr lang="en-US" sz="2400" dirty="0"/>
          </a:p>
          <a:p>
            <a:pPr lvl="0" algn="just"/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diakui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diakui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fiskal</a:t>
            </a:r>
            <a:r>
              <a:rPr lang="en-US" dirty="0"/>
              <a:t>, </a:t>
            </a:r>
            <a:r>
              <a:rPr lang="en-US" dirty="0" err="1"/>
              <a:t>rekonsiliasi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menambahkan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, yang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menambah</a:t>
            </a:r>
            <a:r>
              <a:rPr lang="en-US" dirty="0"/>
              <a:t> </a:t>
            </a:r>
            <a:r>
              <a:rPr lang="en-US" dirty="0" err="1"/>
              <a:t>laba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.</a:t>
            </a:r>
            <a:endParaRPr lang="en-US" sz="2400" dirty="0"/>
          </a:p>
          <a:p>
            <a:pPr lvl="0" algn="just"/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/ </a:t>
            </a:r>
            <a:r>
              <a:rPr lang="en-US" dirty="0" err="1"/>
              <a:t>pengeluaran</a:t>
            </a:r>
            <a:r>
              <a:rPr lang="en-US" dirty="0"/>
              <a:t> </a:t>
            </a:r>
            <a:r>
              <a:rPr lang="en-US" dirty="0" err="1"/>
              <a:t>diakui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diakui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pengurang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/>
              <a:t>bruto</a:t>
            </a:r>
            <a:r>
              <a:rPr lang="en-US" dirty="0"/>
              <a:t> </a:t>
            </a:r>
            <a:r>
              <a:rPr lang="en-US" dirty="0" err="1"/>
              <a:t>menturt</a:t>
            </a:r>
            <a:r>
              <a:rPr lang="en-US" dirty="0"/>
              <a:t> </a:t>
            </a:r>
            <a:r>
              <a:rPr lang="en-US" dirty="0" err="1"/>
              <a:t>fiskal</a:t>
            </a:r>
            <a:r>
              <a:rPr lang="en-US" dirty="0"/>
              <a:t>, </a:t>
            </a:r>
            <a:r>
              <a:rPr lang="en-US" dirty="0" err="1"/>
              <a:t>rekonsiliasi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mengurangkan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/ </a:t>
            </a:r>
            <a:r>
              <a:rPr lang="en-US" dirty="0" err="1"/>
              <a:t>pengeluaran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, yang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menambah</a:t>
            </a:r>
            <a:r>
              <a:rPr lang="en-US" dirty="0"/>
              <a:t> </a:t>
            </a:r>
            <a:r>
              <a:rPr lang="en-US" dirty="0" err="1"/>
              <a:t>laba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.</a:t>
            </a:r>
            <a:endParaRPr lang="en-US" sz="2400" dirty="0"/>
          </a:p>
          <a:p>
            <a:pPr lvl="0" algn="just"/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/ </a:t>
            </a:r>
            <a:r>
              <a:rPr lang="en-US" dirty="0" err="1"/>
              <a:t>pengeluaran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diakui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diakui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pengurang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/>
              <a:t>bruto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fiskal</a:t>
            </a:r>
            <a:r>
              <a:rPr lang="en-US" dirty="0"/>
              <a:t>, </a:t>
            </a:r>
            <a:r>
              <a:rPr lang="en-US" dirty="0" err="1"/>
              <a:t>rekonsiliasi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menambahkan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/ </a:t>
            </a:r>
            <a:r>
              <a:rPr lang="en-US" dirty="0" err="1"/>
              <a:t>pengeluaran</a:t>
            </a:r>
            <a:r>
              <a:rPr lang="en-US" dirty="0"/>
              <a:t> </a:t>
            </a:r>
            <a:r>
              <a:rPr lang="en-US" dirty="0" err="1"/>
              <a:t>teersebut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yang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laba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.</a:t>
            </a:r>
            <a:endParaRPr lang="en-US" sz="2400" dirty="0"/>
          </a:p>
          <a:p>
            <a:pPr marL="411480" lvl="1" indent="0" algn="just">
              <a:buNone/>
            </a:pPr>
            <a:endParaRPr lang="en-US" sz="4000" b="1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805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utterfly-background-powerpoint.jp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48610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 fontScale="47500" lnSpcReduction="20000"/>
          </a:bodyPr>
          <a:lstStyle/>
          <a:p>
            <a:pPr marL="411480" lvl="1" indent="0" algn="ctr">
              <a:buNone/>
            </a:pPr>
            <a:r>
              <a:rPr lang="en-US" sz="5100" b="1" dirty="0" smtClean="0">
                <a:solidFill>
                  <a:schemeClr val="tx1"/>
                </a:solidFill>
              </a:rPr>
              <a:t>Format  </a:t>
            </a:r>
            <a:r>
              <a:rPr lang="en-US" sz="5100" b="1" dirty="0" err="1">
                <a:solidFill>
                  <a:schemeClr val="tx1"/>
                </a:solidFill>
              </a:rPr>
              <a:t>Rekonsiliasi</a:t>
            </a:r>
            <a:r>
              <a:rPr lang="en-US" sz="5100" b="1" dirty="0">
                <a:solidFill>
                  <a:schemeClr val="tx1"/>
                </a:solidFill>
              </a:rPr>
              <a:t>  </a:t>
            </a:r>
            <a:r>
              <a:rPr lang="en-US" sz="5100" b="1" dirty="0" err="1" smtClean="0">
                <a:solidFill>
                  <a:schemeClr val="tx1"/>
                </a:solidFill>
              </a:rPr>
              <a:t>Fiskal</a:t>
            </a:r>
            <a:endParaRPr lang="en-US" sz="5100" b="1" dirty="0" smtClean="0">
              <a:solidFill>
                <a:schemeClr val="tx1"/>
              </a:solidFill>
            </a:endParaRPr>
          </a:p>
          <a:p>
            <a:pPr marL="411480" lvl="1" indent="0">
              <a:buNone/>
            </a:pPr>
            <a:endParaRPr lang="en-US" sz="5100" b="1" dirty="0">
              <a:solidFill>
                <a:schemeClr val="tx1"/>
              </a:solidFill>
            </a:endParaRPr>
          </a:p>
          <a:p>
            <a:pPr marL="109728" indent="0">
              <a:buNone/>
            </a:pPr>
            <a:r>
              <a:rPr lang="en-US" sz="4000" dirty="0" err="1"/>
              <a:t>Berikutnya</a:t>
            </a:r>
            <a:r>
              <a:rPr lang="en-US" sz="4000" dirty="0"/>
              <a:t> </a:t>
            </a:r>
            <a:r>
              <a:rPr lang="en-US" sz="4000" dirty="0" err="1"/>
              <a:t>akan</a:t>
            </a:r>
            <a:r>
              <a:rPr lang="en-US" sz="4000" dirty="0"/>
              <a:t> </a:t>
            </a:r>
            <a:r>
              <a:rPr lang="en-US" sz="4000" dirty="0" err="1"/>
              <a:t>disampaikan</a:t>
            </a:r>
            <a:r>
              <a:rPr lang="en-US" sz="4000" dirty="0"/>
              <a:t> </a:t>
            </a:r>
            <a:r>
              <a:rPr lang="en-US" sz="4000" dirty="0" err="1"/>
              <a:t>contoh</a:t>
            </a:r>
            <a:r>
              <a:rPr lang="en-US" sz="4000" dirty="0"/>
              <a:t> format </a:t>
            </a:r>
            <a:r>
              <a:rPr lang="en-US" sz="4000" dirty="0" err="1"/>
              <a:t>Rekonsiliasi</a:t>
            </a:r>
            <a:r>
              <a:rPr lang="en-US" sz="4000" dirty="0"/>
              <a:t> </a:t>
            </a:r>
            <a:r>
              <a:rPr lang="en-US" sz="4000" dirty="0" err="1"/>
              <a:t>Fiskal</a:t>
            </a:r>
            <a:r>
              <a:rPr lang="en-US" sz="4000" dirty="0"/>
              <a:t>.</a:t>
            </a:r>
          </a:p>
          <a:p>
            <a:pPr marL="109728" indent="0">
              <a:buNone/>
            </a:pPr>
            <a:r>
              <a:rPr lang="en-US" sz="4000" dirty="0" err="1"/>
              <a:t>Laba</a:t>
            </a:r>
            <a:r>
              <a:rPr lang="en-US" sz="4000" dirty="0"/>
              <a:t> </a:t>
            </a:r>
            <a:r>
              <a:rPr lang="en-US" sz="4000" dirty="0" err="1"/>
              <a:t>menurut</a:t>
            </a:r>
            <a:r>
              <a:rPr lang="en-US" sz="4000" dirty="0"/>
              <a:t> </a:t>
            </a:r>
            <a:r>
              <a:rPr lang="en-US" sz="4000" dirty="0" err="1"/>
              <a:t>Laporan</a:t>
            </a:r>
            <a:r>
              <a:rPr lang="en-US" sz="4000" dirty="0"/>
              <a:t> </a:t>
            </a:r>
            <a:r>
              <a:rPr lang="en-US" sz="4000" dirty="0" err="1"/>
              <a:t>Keuangan</a:t>
            </a:r>
            <a:r>
              <a:rPr lang="en-US" sz="4000" dirty="0"/>
              <a:t> </a:t>
            </a:r>
            <a:r>
              <a:rPr lang="en-US" sz="4000" dirty="0" err="1"/>
              <a:t>komersial</a:t>
            </a:r>
            <a:r>
              <a:rPr lang="en-US" sz="4000" dirty="0"/>
              <a:t> ……………..              </a:t>
            </a:r>
            <a:r>
              <a:rPr lang="en-US" sz="4000" dirty="0" err="1" smtClean="0"/>
              <a:t>Rp</a:t>
            </a:r>
            <a:r>
              <a:rPr lang="en-US" sz="4000" dirty="0" smtClean="0"/>
              <a:t> </a:t>
            </a:r>
            <a:r>
              <a:rPr lang="en-US" sz="4000" dirty="0"/>
              <a:t>xxx</a:t>
            </a:r>
          </a:p>
          <a:p>
            <a:pPr marL="109728" indent="0">
              <a:buNone/>
            </a:pPr>
            <a:r>
              <a:rPr lang="en-US" sz="4000" b="1" i="1" dirty="0" err="1"/>
              <a:t>Koreksi</a:t>
            </a:r>
            <a:r>
              <a:rPr lang="en-US" sz="4000" b="1" i="1" dirty="0"/>
              <a:t> </a:t>
            </a:r>
            <a:r>
              <a:rPr lang="en-US" sz="4000" b="1" i="1" dirty="0" err="1"/>
              <a:t>Positif</a:t>
            </a:r>
            <a:r>
              <a:rPr lang="en-US" sz="4000" b="1" i="1" dirty="0"/>
              <a:t> (</a:t>
            </a:r>
            <a:r>
              <a:rPr lang="en-US" sz="4000" b="1" i="1" dirty="0" err="1"/>
              <a:t>Ditambah</a:t>
            </a:r>
            <a:r>
              <a:rPr lang="en-US" sz="4000" b="1" i="1" dirty="0"/>
              <a:t>)</a:t>
            </a:r>
            <a:endParaRPr lang="en-US" sz="4000" dirty="0"/>
          </a:p>
          <a:p>
            <a:r>
              <a:rPr lang="en-US" sz="4000" dirty="0" err="1"/>
              <a:t>Pengeluaran</a:t>
            </a:r>
            <a:r>
              <a:rPr lang="en-US" sz="4000" dirty="0"/>
              <a:t> </a:t>
            </a:r>
            <a:r>
              <a:rPr lang="en-US" sz="4000" dirty="0" err="1"/>
              <a:t>yg</a:t>
            </a:r>
            <a:r>
              <a:rPr lang="en-US" sz="4000" dirty="0"/>
              <a:t> </a:t>
            </a:r>
            <a:r>
              <a:rPr lang="en-US" sz="4000" dirty="0" err="1"/>
              <a:t>tdk</a:t>
            </a:r>
            <a:r>
              <a:rPr lang="en-US" sz="4000" dirty="0"/>
              <a:t> </a:t>
            </a:r>
            <a:r>
              <a:rPr lang="en-US" sz="4000" dirty="0" err="1"/>
              <a:t>dpt</a:t>
            </a:r>
            <a:r>
              <a:rPr lang="en-US" sz="4000" dirty="0"/>
              <a:t> </a:t>
            </a:r>
            <a:r>
              <a:rPr lang="en-US" sz="4000" dirty="0" err="1"/>
              <a:t>dikurangkan</a:t>
            </a:r>
            <a:r>
              <a:rPr lang="en-US" sz="4000" dirty="0"/>
              <a:t>………………..            </a:t>
            </a:r>
            <a:r>
              <a:rPr lang="en-US" sz="4000" dirty="0" err="1"/>
              <a:t>Rp</a:t>
            </a:r>
            <a:r>
              <a:rPr lang="en-US" sz="4000" dirty="0"/>
              <a:t> xxx</a:t>
            </a:r>
          </a:p>
          <a:p>
            <a:r>
              <a:rPr lang="en-US" sz="4000" dirty="0" err="1"/>
              <a:t>Pengeluaran</a:t>
            </a:r>
            <a:r>
              <a:rPr lang="en-US" sz="4000" dirty="0"/>
              <a:t> </a:t>
            </a:r>
            <a:r>
              <a:rPr lang="en-US" sz="4000" dirty="0" err="1"/>
              <a:t>berkaitan</a:t>
            </a:r>
            <a:r>
              <a:rPr lang="en-US" sz="4000" dirty="0"/>
              <a:t> </a:t>
            </a:r>
            <a:r>
              <a:rPr lang="en-US" sz="4000" dirty="0" err="1"/>
              <a:t>penghasilan</a:t>
            </a:r>
            <a:r>
              <a:rPr lang="en-US" sz="4000" dirty="0"/>
              <a:t> yang </a:t>
            </a:r>
            <a:r>
              <a:rPr lang="en-US" sz="4000" dirty="0" err="1"/>
              <a:t>bukan</a:t>
            </a:r>
            <a:r>
              <a:rPr lang="en-US" sz="4000" dirty="0"/>
              <a:t> </a:t>
            </a:r>
            <a:r>
              <a:rPr lang="en-US" sz="4000" dirty="0" err="1"/>
              <a:t>objek</a:t>
            </a:r>
            <a:r>
              <a:rPr lang="en-US" sz="4000" dirty="0"/>
              <a:t> </a:t>
            </a:r>
            <a:r>
              <a:rPr lang="en-US" sz="4000" dirty="0" err="1"/>
              <a:t>pajak</a:t>
            </a:r>
            <a:r>
              <a:rPr lang="en-US" sz="4000" dirty="0"/>
              <a:t>   </a:t>
            </a:r>
            <a:r>
              <a:rPr lang="en-US" sz="4000" dirty="0" err="1"/>
              <a:t>Rp</a:t>
            </a:r>
            <a:r>
              <a:rPr lang="en-US" sz="4000" dirty="0"/>
              <a:t> xxx</a:t>
            </a:r>
          </a:p>
          <a:p>
            <a:r>
              <a:rPr lang="en-US" sz="4000" dirty="0" err="1"/>
              <a:t>Pengel</a:t>
            </a:r>
            <a:r>
              <a:rPr lang="en-US" sz="4000" dirty="0"/>
              <a:t>. </a:t>
            </a:r>
            <a:r>
              <a:rPr lang="en-US" sz="4000" dirty="0" err="1"/>
              <a:t>berkaitan</a:t>
            </a:r>
            <a:r>
              <a:rPr lang="en-US" sz="4000" dirty="0"/>
              <a:t> </a:t>
            </a:r>
            <a:r>
              <a:rPr lang="en-US" sz="4000" dirty="0" err="1"/>
              <a:t>pengh</a:t>
            </a:r>
            <a:r>
              <a:rPr lang="en-US" sz="4000" dirty="0"/>
              <a:t>. </a:t>
            </a:r>
            <a:r>
              <a:rPr lang="en-US" sz="4000" dirty="0" err="1"/>
              <a:t>yg</a:t>
            </a:r>
            <a:r>
              <a:rPr lang="en-US" sz="4000" dirty="0"/>
              <a:t> </a:t>
            </a:r>
            <a:r>
              <a:rPr lang="en-US" sz="4000" dirty="0" err="1"/>
              <a:t>telah</a:t>
            </a:r>
            <a:r>
              <a:rPr lang="en-US" sz="4000" dirty="0"/>
              <a:t> </a:t>
            </a:r>
            <a:r>
              <a:rPr lang="en-US" sz="4000" dirty="0" err="1"/>
              <a:t>dikenakan</a:t>
            </a:r>
            <a:r>
              <a:rPr lang="en-US" sz="4000" dirty="0"/>
              <a:t> </a:t>
            </a:r>
            <a:r>
              <a:rPr lang="en-US" sz="4000" dirty="0" err="1"/>
              <a:t>pjk</a:t>
            </a:r>
            <a:r>
              <a:rPr lang="en-US" sz="4000" dirty="0"/>
              <a:t> </a:t>
            </a:r>
            <a:r>
              <a:rPr lang="en-US" sz="4000" dirty="0" err="1"/>
              <a:t>brsfat</a:t>
            </a:r>
            <a:r>
              <a:rPr lang="en-US" sz="4000" dirty="0"/>
              <a:t> final  </a:t>
            </a:r>
            <a:r>
              <a:rPr lang="en-US" sz="4000" dirty="0" err="1"/>
              <a:t>Rp</a:t>
            </a:r>
            <a:r>
              <a:rPr lang="en-US" sz="4000" dirty="0"/>
              <a:t> xxx.</a:t>
            </a:r>
          </a:p>
          <a:p>
            <a:r>
              <a:rPr lang="en-US" sz="4000" dirty="0"/>
              <a:t>Beda </a:t>
            </a:r>
            <a:r>
              <a:rPr lang="en-US" sz="4000" dirty="0" err="1"/>
              <a:t>penghitungan</a:t>
            </a:r>
            <a:r>
              <a:rPr lang="en-US" sz="4000" dirty="0"/>
              <a:t> </a:t>
            </a:r>
            <a:r>
              <a:rPr lang="en-US" sz="4000" dirty="0" err="1"/>
              <a:t>antara</a:t>
            </a:r>
            <a:r>
              <a:rPr lang="en-US" sz="4000" dirty="0"/>
              <a:t> PSAK </a:t>
            </a:r>
            <a:r>
              <a:rPr lang="en-US" sz="4000" dirty="0" err="1"/>
              <a:t>dan</a:t>
            </a:r>
            <a:r>
              <a:rPr lang="en-US" sz="4000" dirty="0"/>
              <a:t> </a:t>
            </a:r>
            <a:r>
              <a:rPr lang="en-US" sz="4000" dirty="0" err="1"/>
              <a:t>PPh</a:t>
            </a:r>
            <a:r>
              <a:rPr lang="en-US" sz="4000" dirty="0"/>
              <a:t> ………….             </a:t>
            </a:r>
            <a:r>
              <a:rPr lang="en-US" sz="4000" u="sng" dirty="0" err="1"/>
              <a:t>Rp</a:t>
            </a:r>
            <a:r>
              <a:rPr lang="en-US" sz="4000" u="sng" dirty="0"/>
              <a:t> xxx.</a:t>
            </a:r>
            <a:endParaRPr lang="en-US" sz="4000" dirty="0"/>
          </a:p>
          <a:p>
            <a:r>
              <a:rPr lang="en-US" sz="4000" dirty="0"/>
              <a:t>Total </a:t>
            </a:r>
            <a:r>
              <a:rPr lang="en-US" sz="4000" dirty="0" err="1"/>
              <a:t>koreksi</a:t>
            </a:r>
            <a:r>
              <a:rPr lang="en-US" sz="4000" dirty="0"/>
              <a:t> </a:t>
            </a:r>
            <a:r>
              <a:rPr lang="en-US" sz="4000" dirty="0" err="1"/>
              <a:t>positif</a:t>
            </a:r>
            <a:r>
              <a:rPr lang="en-US" sz="4000" dirty="0"/>
              <a:t>                                                                         </a:t>
            </a:r>
            <a:r>
              <a:rPr lang="en-US" sz="4000" dirty="0" err="1"/>
              <a:t>Rp</a:t>
            </a:r>
            <a:r>
              <a:rPr lang="en-US" sz="4000" dirty="0"/>
              <a:t> xxx</a:t>
            </a:r>
          </a:p>
          <a:p>
            <a:pPr marL="109728" indent="0">
              <a:buNone/>
            </a:pPr>
            <a:r>
              <a:rPr lang="en-US" sz="4000" b="1" i="1" dirty="0" err="1"/>
              <a:t>Koreksi</a:t>
            </a:r>
            <a:r>
              <a:rPr lang="en-US" sz="4000" b="1" i="1" dirty="0"/>
              <a:t> </a:t>
            </a:r>
            <a:r>
              <a:rPr lang="en-US" sz="4000" b="1" i="1" dirty="0" err="1"/>
              <a:t>Negatif</a:t>
            </a:r>
            <a:r>
              <a:rPr lang="en-US" sz="4000" b="1" i="1" dirty="0"/>
              <a:t> (</a:t>
            </a:r>
            <a:r>
              <a:rPr lang="en-US" sz="4000" b="1" i="1" dirty="0" err="1"/>
              <a:t>Dikurangi</a:t>
            </a:r>
            <a:r>
              <a:rPr lang="en-US" sz="4000" b="1" i="1" dirty="0"/>
              <a:t>)</a:t>
            </a:r>
            <a:endParaRPr lang="en-US" sz="4000" dirty="0"/>
          </a:p>
          <a:p>
            <a:r>
              <a:rPr lang="en-US" sz="4000" dirty="0" err="1"/>
              <a:t>Penghasilan</a:t>
            </a:r>
            <a:r>
              <a:rPr lang="en-US" sz="4000" dirty="0"/>
              <a:t> yang </a:t>
            </a:r>
            <a:r>
              <a:rPr lang="en-US" sz="4000" dirty="0" err="1"/>
              <a:t>bukan</a:t>
            </a:r>
            <a:r>
              <a:rPr lang="en-US" sz="4000" dirty="0"/>
              <a:t> </a:t>
            </a:r>
            <a:r>
              <a:rPr lang="en-US" sz="4000" dirty="0" err="1"/>
              <a:t>objek</a:t>
            </a:r>
            <a:r>
              <a:rPr lang="en-US" sz="4000" dirty="0"/>
              <a:t> </a:t>
            </a:r>
            <a:r>
              <a:rPr lang="en-US" sz="4000" dirty="0" err="1"/>
              <a:t>pajak</a:t>
            </a:r>
            <a:r>
              <a:rPr lang="en-US" sz="4000" dirty="0"/>
              <a:t> ……………………      </a:t>
            </a:r>
            <a:r>
              <a:rPr lang="en-US" sz="4000" dirty="0" err="1"/>
              <a:t>Rp</a:t>
            </a:r>
            <a:r>
              <a:rPr lang="en-US" sz="4000" dirty="0"/>
              <a:t> xxx</a:t>
            </a:r>
          </a:p>
          <a:p>
            <a:r>
              <a:rPr lang="en-US" sz="4000" dirty="0" err="1"/>
              <a:t>Penghasilan</a:t>
            </a:r>
            <a:r>
              <a:rPr lang="en-US" sz="4000" dirty="0"/>
              <a:t> yang </a:t>
            </a:r>
            <a:r>
              <a:rPr lang="en-US" sz="4000" dirty="0" err="1"/>
              <a:t>telah</a:t>
            </a:r>
            <a:r>
              <a:rPr lang="en-US" sz="4000" dirty="0"/>
              <a:t> </a:t>
            </a:r>
            <a:r>
              <a:rPr lang="en-US" sz="4000" dirty="0" err="1"/>
              <a:t>dikenakan</a:t>
            </a:r>
            <a:r>
              <a:rPr lang="en-US" sz="4000" dirty="0"/>
              <a:t> </a:t>
            </a:r>
            <a:r>
              <a:rPr lang="en-US" sz="4000" dirty="0" err="1"/>
              <a:t>pajak</a:t>
            </a:r>
            <a:r>
              <a:rPr lang="en-US" sz="4000" dirty="0"/>
              <a:t> </a:t>
            </a:r>
            <a:r>
              <a:rPr lang="en-US" sz="4000" dirty="0" err="1"/>
              <a:t>bersifat</a:t>
            </a:r>
            <a:r>
              <a:rPr lang="en-US" sz="4000" dirty="0"/>
              <a:t> final….       </a:t>
            </a:r>
            <a:r>
              <a:rPr lang="en-US" sz="4000" dirty="0" err="1"/>
              <a:t>Rp</a:t>
            </a:r>
            <a:r>
              <a:rPr lang="en-US" sz="4000" dirty="0"/>
              <a:t> xxx</a:t>
            </a:r>
          </a:p>
          <a:p>
            <a:r>
              <a:rPr lang="en-US" sz="4000" dirty="0"/>
              <a:t>Beda </a:t>
            </a:r>
            <a:r>
              <a:rPr lang="en-US" sz="4000" dirty="0" err="1"/>
              <a:t>penghitungan</a:t>
            </a:r>
            <a:r>
              <a:rPr lang="en-US" sz="4000" dirty="0"/>
              <a:t> </a:t>
            </a:r>
            <a:r>
              <a:rPr lang="en-US" sz="4000" dirty="0" err="1"/>
              <a:t>antara</a:t>
            </a:r>
            <a:r>
              <a:rPr lang="en-US" sz="4000" dirty="0"/>
              <a:t> PSAK </a:t>
            </a:r>
            <a:r>
              <a:rPr lang="en-US" sz="4000" dirty="0" err="1"/>
              <a:t>dan</a:t>
            </a:r>
            <a:r>
              <a:rPr lang="en-US" sz="4000" dirty="0"/>
              <a:t> </a:t>
            </a:r>
            <a:r>
              <a:rPr lang="en-US" sz="4000" dirty="0" err="1"/>
              <a:t>PPh</a:t>
            </a:r>
            <a:r>
              <a:rPr lang="en-US" sz="4000" dirty="0"/>
              <a:t>………………     </a:t>
            </a:r>
            <a:r>
              <a:rPr lang="en-US" sz="4000" u="sng" dirty="0" err="1"/>
              <a:t>Rp</a:t>
            </a:r>
            <a:r>
              <a:rPr lang="en-US" sz="4000" u="sng" dirty="0"/>
              <a:t> xxx </a:t>
            </a:r>
            <a:endParaRPr lang="en-US" sz="4000" dirty="0"/>
          </a:p>
          <a:p>
            <a:r>
              <a:rPr lang="en-US" sz="4000" dirty="0"/>
              <a:t>Total </a:t>
            </a:r>
            <a:r>
              <a:rPr lang="en-US" sz="4000" dirty="0" err="1" smtClean="0"/>
              <a:t>koreksi</a:t>
            </a:r>
            <a:r>
              <a:rPr lang="en-US" sz="4000" dirty="0"/>
              <a:t> </a:t>
            </a:r>
            <a:r>
              <a:rPr lang="en-US" sz="4000" dirty="0" err="1" smtClean="0"/>
              <a:t>negatif</a:t>
            </a:r>
            <a:r>
              <a:rPr lang="en-US" sz="4000" dirty="0"/>
              <a:t>                                                                     </a:t>
            </a:r>
            <a:r>
              <a:rPr lang="en-US" sz="4000" u="sng" dirty="0" err="1"/>
              <a:t>Rp</a:t>
            </a:r>
            <a:r>
              <a:rPr lang="en-US" sz="4000" u="sng" dirty="0"/>
              <a:t>. xxx</a:t>
            </a:r>
            <a:endParaRPr lang="en-US" sz="4000" dirty="0"/>
          </a:p>
          <a:p>
            <a:r>
              <a:rPr lang="en-US" sz="4000" dirty="0" err="1"/>
              <a:t>Penghasilan</a:t>
            </a:r>
            <a:r>
              <a:rPr lang="en-US" sz="4000" dirty="0"/>
              <a:t> </a:t>
            </a:r>
            <a:r>
              <a:rPr lang="en-US" sz="4000" dirty="0" err="1"/>
              <a:t>Kena</a:t>
            </a:r>
            <a:r>
              <a:rPr lang="en-US" sz="4000" dirty="0"/>
              <a:t> </a:t>
            </a:r>
            <a:r>
              <a:rPr lang="en-US" sz="4000" dirty="0" err="1"/>
              <a:t>Pajak</a:t>
            </a:r>
            <a:r>
              <a:rPr lang="en-US" sz="4000" dirty="0"/>
              <a:t> </a:t>
            </a:r>
            <a:r>
              <a:rPr lang="en-US" sz="4000" dirty="0" err="1"/>
              <a:t>menurut</a:t>
            </a:r>
            <a:r>
              <a:rPr lang="en-US" sz="4000" dirty="0"/>
              <a:t> </a:t>
            </a:r>
            <a:r>
              <a:rPr lang="en-US" sz="4000" dirty="0" err="1"/>
              <a:t>fiskal</a:t>
            </a:r>
            <a:r>
              <a:rPr lang="en-US" sz="4000" dirty="0"/>
              <a:t>……………………….       </a:t>
            </a:r>
            <a:r>
              <a:rPr lang="en-US" sz="4000" dirty="0" err="1"/>
              <a:t>Rp</a:t>
            </a:r>
            <a:r>
              <a:rPr lang="en-US" sz="4000" dirty="0"/>
              <a:t> x</a:t>
            </a:r>
            <a:r>
              <a:rPr lang="en-US" dirty="0"/>
              <a:t>xx</a:t>
            </a:r>
            <a:endParaRPr lang="id-ID" dirty="0" smtClean="0"/>
          </a:p>
        </p:txBody>
      </p:sp>
    </p:spTree>
  </p:cSld>
  <p:clrMapOvr>
    <a:masterClrMapping/>
  </p:clrMapOvr>
  <p:transition spd="med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4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4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48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048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048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048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48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48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0486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0486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0486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0486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0486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0486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0486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0486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0486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10486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10486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10486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10486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10486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10486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10486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2000" fill="hold"/>
                                        <p:tgtEl>
                                          <p:spTgt spid="10486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2000" fill="hold"/>
                                        <p:tgtEl>
                                          <p:spTgt spid="10486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2000" fill="hold"/>
                                        <p:tgtEl>
                                          <p:spTgt spid="10486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2000" fill="hold"/>
                                        <p:tgtEl>
                                          <p:spTgt spid="10486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2000" fill="hold"/>
                                        <p:tgtEl>
                                          <p:spTgt spid="10486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2000" fill="hold"/>
                                        <p:tgtEl>
                                          <p:spTgt spid="10486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10" grpI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785926"/>
            <a:ext cx="8229600" cy="189395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smtClean="0"/>
              <a:t>ATAS PERHARTIANNYA</a:t>
            </a:r>
          </a:p>
          <a:p>
            <a:pPr algn="ctr">
              <a:buNone/>
            </a:pPr>
            <a:r>
              <a:rPr lang="en-US" sz="3600" dirty="0" smtClean="0"/>
              <a:t>TERIMAKASIH</a:t>
            </a:r>
          </a:p>
          <a:p>
            <a:pPr algn="ctr">
              <a:buNone/>
            </a:pPr>
            <a:endParaRPr lang="en-US" sz="3600" dirty="0"/>
          </a:p>
        </p:txBody>
      </p:sp>
      <p:pic>
        <p:nvPicPr>
          <p:cNvPr id="1027" name="Picture 3" descr="D:\Δ Smad-Lock (Brankas Smadav) Δ\OTHER\BACKGROUND\GIFT\g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3929066"/>
            <a:ext cx="3762395" cy="208544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4074690"/>
      </p:ext>
    </p:extLst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494</TotalTime>
  <Words>200</Words>
  <Application>Microsoft Office PowerPoint</Application>
  <PresentationFormat>On-screen Show (4:3)</PresentationFormat>
  <Paragraphs>45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    PERPAJAKAN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AKUNTANSI MANAJEMEN SEKTOR PUBLIK</dc:title>
  <dc:creator>user</dc:creator>
  <cp:lastModifiedBy>Eko Wardoyo</cp:lastModifiedBy>
  <cp:revision>37</cp:revision>
  <dcterms:created xsi:type="dcterms:W3CDTF">2015-03-09T19:50:06Z</dcterms:created>
  <dcterms:modified xsi:type="dcterms:W3CDTF">2017-12-01T22:44:08Z</dcterms:modified>
</cp:coreProperties>
</file>