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57"/>
  </p:notesMasterIdLst>
  <p:sldIdLst>
    <p:sldId id="256" r:id="rId2"/>
    <p:sldId id="257" r:id="rId3"/>
    <p:sldId id="258" r:id="rId4"/>
    <p:sldId id="259" r:id="rId5"/>
    <p:sldId id="308" r:id="rId6"/>
    <p:sldId id="309" r:id="rId7"/>
    <p:sldId id="310" r:id="rId8"/>
    <p:sldId id="311" r:id="rId9"/>
    <p:sldId id="312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85" r:id="rId24"/>
    <p:sldId id="260" r:id="rId25"/>
    <p:sldId id="261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8" r:id="rId34"/>
    <p:sldId id="290" r:id="rId35"/>
    <p:sldId id="295" r:id="rId36"/>
    <p:sldId id="296" r:id="rId37"/>
    <p:sldId id="289" r:id="rId38"/>
    <p:sldId id="299" r:id="rId39"/>
    <p:sldId id="297" r:id="rId40"/>
    <p:sldId id="298" r:id="rId41"/>
    <p:sldId id="283" r:id="rId42"/>
    <p:sldId id="282" r:id="rId43"/>
    <p:sldId id="293" r:id="rId44"/>
    <p:sldId id="294" r:id="rId45"/>
    <p:sldId id="286" r:id="rId46"/>
    <p:sldId id="300" r:id="rId47"/>
    <p:sldId id="301" r:id="rId48"/>
    <p:sldId id="287" r:id="rId49"/>
    <p:sldId id="304" r:id="rId50"/>
    <p:sldId id="305" r:id="rId51"/>
    <p:sldId id="306" r:id="rId52"/>
    <p:sldId id="307" r:id="rId53"/>
    <p:sldId id="313" r:id="rId54"/>
    <p:sldId id="314" r:id="rId55"/>
    <p:sldId id="315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32" y="1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16B74-BA37-4950-BEA2-6EB91552AD79}" type="datetimeFigureOut">
              <a:rPr lang="id-ID" smtClean="0"/>
              <a:t>20/04/2018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C70DD-5BBB-4ED4-97CA-6090BA40E87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54166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C70DD-5BBB-4ED4-97CA-6090BA40E874}" type="slidenum">
              <a:rPr lang="id-ID" smtClean="0"/>
              <a:t>12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73958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C70DD-5BBB-4ED4-97CA-6090BA40E874}" type="slidenum">
              <a:rPr lang="id-ID" smtClean="0"/>
              <a:t>20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10359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C70DD-5BBB-4ED4-97CA-6090BA40E874}" type="slidenum">
              <a:rPr lang="id-ID" smtClean="0"/>
              <a:t>29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54234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C70DD-5BBB-4ED4-97CA-6090BA40E874}" type="slidenum">
              <a:rPr lang="id-ID" smtClean="0"/>
              <a:t>30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36955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C70DD-5BBB-4ED4-97CA-6090BA40E874}" type="slidenum">
              <a:rPr lang="id-ID" smtClean="0"/>
              <a:t>34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7251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8435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8436" name="Rectangle 4"/>
              <p:cNvSpPr>
                <a:spLocks noChangeArrowheads="1"/>
              </p:cNvSpPr>
              <p:nvPr userDrawn="1"/>
            </p:nvSpPr>
            <p:spPr bwMode="ltGray">
              <a:xfrm>
                <a:off x="0" y="1248"/>
                <a:ext cx="5760" cy="11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37" name="Rectangle 5" descr="Cacback"/>
              <p:cNvSpPr>
                <a:spLocks noChangeArrowheads="1"/>
              </p:cNvSpPr>
              <p:nvPr userDrawn="1"/>
            </p:nvSpPr>
            <p:spPr bwMode="ltGray">
              <a:xfrm>
                <a:off x="0" y="0"/>
                <a:ext cx="1119" cy="4320"/>
              </a:xfrm>
              <a:prstGeom prst="rect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438" name="Rectangle 6"/>
            <p:cNvSpPr>
              <a:spLocks noChangeArrowheads="1"/>
            </p:cNvSpPr>
            <p:nvPr/>
          </p:nvSpPr>
          <p:spPr bwMode="white">
            <a:xfrm>
              <a:off x="816" y="2592"/>
              <a:ext cx="701" cy="1728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439" name="Group 7"/>
          <p:cNvGrpSpPr>
            <a:grpSpLocks/>
          </p:cNvGrpSpPr>
          <p:nvPr/>
        </p:nvGrpSpPr>
        <p:grpSpPr bwMode="auto">
          <a:xfrm>
            <a:off x="0" y="1371600"/>
            <a:ext cx="8405813" cy="1246188"/>
            <a:chOff x="0" y="864"/>
            <a:chExt cx="5295" cy="785"/>
          </a:xfrm>
        </p:grpSpPr>
        <p:sp>
          <p:nvSpPr>
            <p:cNvPr id="18440" name="Freeform 8"/>
            <p:cNvSpPr>
              <a:spLocks/>
            </p:cNvSpPr>
            <p:nvPr userDrawn="1"/>
          </p:nvSpPr>
          <p:spPr bwMode="auto">
            <a:xfrm rot="-507431">
              <a:off x="0" y="1477"/>
              <a:ext cx="1059" cy="172"/>
            </a:xfrm>
            <a:custGeom>
              <a:avLst/>
              <a:gdLst>
                <a:gd name="T0" fmla="*/ 1059 w 1059"/>
                <a:gd name="T1" fmla="*/ 0 h 172"/>
                <a:gd name="T2" fmla="*/ 147 w 1059"/>
                <a:gd name="T3" fmla="*/ 144 h 172"/>
                <a:gd name="T4" fmla="*/ 177 w 1059"/>
                <a:gd name="T5" fmla="*/ 171 h 172"/>
                <a:gd name="T6" fmla="*/ 1059 w 1059"/>
                <a:gd name="T7" fmla="*/ 24 h 172"/>
                <a:gd name="T8" fmla="*/ 1059 w 1059"/>
                <a:gd name="T9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9" h="172">
                  <a:moveTo>
                    <a:pt x="1059" y="0"/>
                  </a:moveTo>
                  <a:cubicBezTo>
                    <a:pt x="543" y="45"/>
                    <a:pt x="291" y="112"/>
                    <a:pt x="147" y="144"/>
                  </a:cubicBezTo>
                  <a:cubicBezTo>
                    <a:pt x="0" y="172"/>
                    <a:pt x="153" y="147"/>
                    <a:pt x="177" y="171"/>
                  </a:cubicBezTo>
                  <a:cubicBezTo>
                    <a:pt x="329" y="151"/>
                    <a:pt x="339" y="99"/>
                    <a:pt x="1059" y="24"/>
                  </a:cubicBezTo>
                  <a:cubicBezTo>
                    <a:pt x="1059" y="24"/>
                    <a:pt x="1059" y="0"/>
                    <a:pt x="1059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1" name="Freeform 9"/>
            <p:cNvSpPr>
              <a:spLocks/>
            </p:cNvSpPr>
            <p:nvPr userDrawn="1"/>
          </p:nvSpPr>
          <p:spPr bwMode="auto">
            <a:xfrm rot="-507431">
              <a:off x="1173" y="864"/>
              <a:ext cx="4122" cy="630"/>
            </a:xfrm>
            <a:custGeom>
              <a:avLst/>
              <a:gdLst>
                <a:gd name="T0" fmla="*/ 0 w 4122"/>
                <a:gd name="T1" fmla="*/ 204 h 630"/>
                <a:gd name="T2" fmla="*/ 3544 w 4122"/>
                <a:gd name="T3" fmla="*/ 348 h 630"/>
                <a:gd name="T4" fmla="*/ 3680 w 4122"/>
                <a:gd name="T5" fmla="*/ 630 h 630"/>
                <a:gd name="T6" fmla="*/ 3616 w 4122"/>
                <a:gd name="T7" fmla="*/ 624 h 630"/>
                <a:gd name="T8" fmla="*/ 3534 w 4122"/>
                <a:gd name="T9" fmla="*/ 368 h 630"/>
                <a:gd name="T10" fmla="*/ 17 w 4122"/>
                <a:gd name="T11" fmla="*/ 231 h 630"/>
                <a:gd name="T12" fmla="*/ 0 w 4122"/>
                <a:gd name="T13" fmla="*/ 204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22" h="630">
                  <a:moveTo>
                    <a:pt x="0" y="204"/>
                  </a:moveTo>
                  <a:cubicBezTo>
                    <a:pt x="255" y="198"/>
                    <a:pt x="1686" y="0"/>
                    <a:pt x="3544" y="348"/>
                  </a:cubicBezTo>
                  <a:cubicBezTo>
                    <a:pt x="4122" y="464"/>
                    <a:pt x="3754" y="614"/>
                    <a:pt x="3680" y="630"/>
                  </a:cubicBezTo>
                  <a:cubicBezTo>
                    <a:pt x="3680" y="630"/>
                    <a:pt x="3642" y="626"/>
                    <a:pt x="3616" y="624"/>
                  </a:cubicBezTo>
                  <a:cubicBezTo>
                    <a:pt x="3678" y="612"/>
                    <a:pt x="4118" y="488"/>
                    <a:pt x="3534" y="368"/>
                  </a:cubicBezTo>
                  <a:cubicBezTo>
                    <a:pt x="2029" y="98"/>
                    <a:pt x="696" y="156"/>
                    <a:pt x="17" y="231"/>
                  </a:cubicBezTo>
                  <a:cubicBezTo>
                    <a:pt x="17" y="231"/>
                    <a:pt x="0" y="204"/>
                    <a:pt x="0" y="20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442" name="Group 10"/>
            <p:cNvGrpSpPr>
              <a:grpSpLocks/>
            </p:cNvGrpSpPr>
            <p:nvPr userDrawn="1"/>
          </p:nvGrpSpPr>
          <p:grpSpPr bwMode="auto">
            <a:xfrm>
              <a:off x="1008" y="1248"/>
              <a:ext cx="288" cy="288"/>
              <a:chOff x="1033" y="326"/>
              <a:chExt cx="192" cy="192"/>
            </a:xfrm>
          </p:grpSpPr>
          <p:sp>
            <p:nvSpPr>
              <p:cNvPr id="18443" name="Oval 11"/>
              <p:cNvSpPr>
                <a:spLocks noChangeArrowheads="1"/>
              </p:cNvSpPr>
              <p:nvPr/>
            </p:nvSpPr>
            <p:spPr bwMode="auto">
              <a:xfrm>
                <a:off x="1033" y="32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44" name="Oval 12"/>
              <p:cNvSpPr>
                <a:spLocks noChangeArrowheads="1"/>
              </p:cNvSpPr>
              <p:nvPr/>
            </p:nvSpPr>
            <p:spPr bwMode="auto">
              <a:xfrm>
                <a:off x="1129" y="377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45" name="Oval 13"/>
              <p:cNvSpPr>
                <a:spLocks noChangeArrowheads="1"/>
              </p:cNvSpPr>
              <p:nvPr/>
            </p:nvSpPr>
            <p:spPr bwMode="auto">
              <a:xfrm>
                <a:off x="1063" y="350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46" name="Oval 14"/>
              <p:cNvSpPr>
                <a:spLocks noChangeArrowheads="1"/>
              </p:cNvSpPr>
              <p:nvPr/>
            </p:nvSpPr>
            <p:spPr bwMode="auto">
              <a:xfrm>
                <a:off x="1063" y="404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47" name="Oval 15"/>
              <p:cNvSpPr>
                <a:spLocks noChangeArrowheads="1"/>
              </p:cNvSpPr>
              <p:nvPr/>
            </p:nvSpPr>
            <p:spPr bwMode="auto">
              <a:xfrm>
                <a:off x="1108" y="422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48" name="Oval 16"/>
              <p:cNvSpPr>
                <a:spLocks noChangeArrowheads="1"/>
              </p:cNvSpPr>
              <p:nvPr/>
            </p:nvSpPr>
            <p:spPr bwMode="auto">
              <a:xfrm>
                <a:off x="1168" y="416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49" name="Oval 17"/>
              <p:cNvSpPr>
                <a:spLocks noChangeArrowheads="1"/>
              </p:cNvSpPr>
              <p:nvPr/>
            </p:nvSpPr>
            <p:spPr bwMode="auto">
              <a:xfrm>
                <a:off x="1120" y="461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0" name="Oval 18"/>
              <p:cNvSpPr>
                <a:spLocks noChangeArrowheads="1"/>
              </p:cNvSpPr>
              <p:nvPr/>
            </p:nvSpPr>
            <p:spPr bwMode="auto">
              <a:xfrm>
                <a:off x="1063" y="452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1" name="Oval 19"/>
              <p:cNvSpPr>
                <a:spLocks noChangeArrowheads="1"/>
              </p:cNvSpPr>
              <p:nvPr/>
            </p:nvSpPr>
            <p:spPr bwMode="auto">
              <a:xfrm>
                <a:off x="1117" y="329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8452" name="Rectangle 20"/>
          <p:cNvSpPr>
            <a:spLocks noGrp="1" noChangeArrowheads="1"/>
          </p:cNvSpPr>
          <p:nvPr>
            <p:ph type="ctrTitle"/>
          </p:nvPr>
        </p:nvSpPr>
        <p:spPr>
          <a:xfrm>
            <a:off x="1828800" y="2133600"/>
            <a:ext cx="7315200" cy="1600200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18453" name="Rectangle 2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672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18454" name="Rectangle 22"/>
          <p:cNvSpPr>
            <a:spLocks noGrp="1" noChangeArrowheads="1"/>
          </p:cNvSpPr>
          <p:nvPr>
            <p:ph type="dt" sz="half" idx="2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35E3467-EADD-4BAC-8960-D34FDA43F46F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18455" name="Rectangle 23"/>
          <p:cNvSpPr>
            <a:spLocks noGrp="1" noChangeArrowheads="1"/>
          </p:cNvSpPr>
          <p:nvPr>
            <p:ph type="ftr" sz="quarter" idx="3"/>
          </p:nvPr>
        </p:nvSpPr>
        <p:spPr>
          <a:xfrm>
            <a:off x="3733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8456" name="Rectangle 2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86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A504495-AAEB-4775-ADB3-3A2D66F1E9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5E3467-EADD-4BAC-8960-D34FDA43F46F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504495-AAEB-4775-ADB3-3A2D66F1E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739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67525" y="457200"/>
            <a:ext cx="2058988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6029325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5E3467-EADD-4BAC-8960-D34FDA43F46F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504495-AAEB-4775-ADB3-3A2D66F1E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496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113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35E3467-EADD-4BAC-8960-D34FDA43F46F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A504495-AAEB-4775-ADB3-3A2D66F1E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4524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113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35E3467-EADD-4BAC-8960-D34FDA43F46F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A504495-AAEB-4775-ADB3-3A2D66F1E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505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5E3467-EADD-4BAC-8960-D34FDA43F46F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504495-AAEB-4775-ADB3-3A2D66F1E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45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504495-AAEB-4775-ADB3-3A2D66F1E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809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5E3467-EADD-4BAC-8960-D34FDA43F46F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504495-AAEB-4775-ADB3-3A2D66F1E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74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5E3467-EADD-4BAC-8960-D34FDA43F46F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504495-AAEB-4775-ADB3-3A2D66F1E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167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5E3467-EADD-4BAC-8960-D34FDA43F46F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504495-AAEB-4775-ADB3-3A2D66F1E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937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5E3467-EADD-4BAC-8960-D34FDA43F46F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504495-AAEB-4775-ADB3-3A2D66F1E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753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5E3467-EADD-4BAC-8960-D34FDA43F46F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504495-AAEB-4775-ADB3-3A2D66F1E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86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5E3467-EADD-4BAC-8960-D34FDA43F46F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504495-AAEB-4775-ADB3-3A2D66F1E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451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-23813" y="-141288"/>
            <a:ext cx="9167813" cy="6999288"/>
            <a:chOff x="-15" y="-89"/>
            <a:chExt cx="5775" cy="4409"/>
          </a:xfrm>
        </p:grpSpPr>
        <p:sp>
          <p:nvSpPr>
            <p:cNvPr id="17411" name="Rectangle 3"/>
            <p:cNvSpPr>
              <a:spLocks noChangeArrowheads="1"/>
            </p:cNvSpPr>
            <p:nvPr userDrawn="1"/>
          </p:nvSpPr>
          <p:spPr bwMode="ltGray">
            <a:xfrm>
              <a:off x="0" y="301"/>
              <a:ext cx="5760" cy="7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2" name="Rectangle 4" descr="Cacback"/>
            <p:cNvSpPr>
              <a:spLocks noChangeArrowheads="1"/>
            </p:cNvSpPr>
            <p:nvPr userDrawn="1"/>
          </p:nvSpPr>
          <p:spPr bwMode="ltGray">
            <a:xfrm>
              <a:off x="0" y="0"/>
              <a:ext cx="1119" cy="4320"/>
            </a:xfrm>
            <a:prstGeom prst="rect">
              <a:avLst/>
            </a:prstGeom>
            <a:blipFill dpi="0" rotWithShape="0">
              <a:blip r:embed="rId15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413" name="Group 5"/>
            <p:cNvGrpSpPr>
              <a:grpSpLocks/>
            </p:cNvGrpSpPr>
            <p:nvPr userDrawn="1"/>
          </p:nvGrpSpPr>
          <p:grpSpPr bwMode="auto">
            <a:xfrm>
              <a:off x="-15" y="-89"/>
              <a:ext cx="5295" cy="785"/>
              <a:chOff x="20" y="-89"/>
              <a:chExt cx="5295" cy="785"/>
            </a:xfrm>
          </p:grpSpPr>
          <p:sp>
            <p:nvSpPr>
              <p:cNvPr id="17414" name="Freeform 6"/>
              <p:cNvSpPr>
                <a:spLocks/>
              </p:cNvSpPr>
              <p:nvPr userDrawn="1"/>
            </p:nvSpPr>
            <p:spPr bwMode="auto">
              <a:xfrm rot="-507431">
                <a:off x="20" y="524"/>
                <a:ext cx="1059" cy="172"/>
              </a:xfrm>
              <a:custGeom>
                <a:avLst/>
                <a:gdLst>
                  <a:gd name="T0" fmla="*/ 1059 w 1059"/>
                  <a:gd name="T1" fmla="*/ 0 h 172"/>
                  <a:gd name="T2" fmla="*/ 147 w 1059"/>
                  <a:gd name="T3" fmla="*/ 144 h 172"/>
                  <a:gd name="T4" fmla="*/ 177 w 1059"/>
                  <a:gd name="T5" fmla="*/ 171 h 172"/>
                  <a:gd name="T6" fmla="*/ 1059 w 1059"/>
                  <a:gd name="T7" fmla="*/ 24 h 172"/>
                  <a:gd name="T8" fmla="*/ 1059 w 1059"/>
                  <a:gd name="T9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9" h="172">
                    <a:moveTo>
                      <a:pt x="1059" y="0"/>
                    </a:moveTo>
                    <a:cubicBezTo>
                      <a:pt x="543" y="45"/>
                      <a:pt x="291" y="112"/>
                      <a:pt x="147" y="144"/>
                    </a:cubicBezTo>
                    <a:cubicBezTo>
                      <a:pt x="0" y="172"/>
                      <a:pt x="153" y="147"/>
                      <a:pt x="177" y="171"/>
                    </a:cubicBezTo>
                    <a:cubicBezTo>
                      <a:pt x="329" y="151"/>
                      <a:pt x="339" y="99"/>
                      <a:pt x="1059" y="24"/>
                    </a:cubicBezTo>
                    <a:cubicBezTo>
                      <a:pt x="1059" y="24"/>
                      <a:pt x="1059" y="0"/>
                      <a:pt x="1059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15" name="Freeform 7"/>
              <p:cNvSpPr>
                <a:spLocks/>
              </p:cNvSpPr>
              <p:nvPr userDrawn="1"/>
            </p:nvSpPr>
            <p:spPr bwMode="auto">
              <a:xfrm rot="-507431">
                <a:off x="1193" y="-89"/>
                <a:ext cx="4122" cy="630"/>
              </a:xfrm>
              <a:custGeom>
                <a:avLst/>
                <a:gdLst>
                  <a:gd name="T0" fmla="*/ 0 w 4122"/>
                  <a:gd name="T1" fmla="*/ 204 h 630"/>
                  <a:gd name="T2" fmla="*/ 3544 w 4122"/>
                  <a:gd name="T3" fmla="*/ 348 h 630"/>
                  <a:gd name="T4" fmla="*/ 3680 w 4122"/>
                  <a:gd name="T5" fmla="*/ 630 h 630"/>
                  <a:gd name="T6" fmla="*/ 3616 w 4122"/>
                  <a:gd name="T7" fmla="*/ 624 h 630"/>
                  <a:gd name="T8" fmla="*/ 3534 w 4122"/>
                  <a:gd name="T9" fmla="*/ 368 h 630"/>
                  <a:gd name="T10" fmla="*/ 17 w 4122"/>
                  <a:gd name="T11" fmla="*/ 231 h 630"/>
                  <a:gd name="T12" fmla="*/ 0 w 4122"/>
                  <a:gd name="T13" fmla="*/ 204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22" h="630">
                    <a:moveTo>
                      <a:pt x="0" y="204"/>
                    </a:moveTo>
                    <a:cubicBezTo>
                      <a:pt x="255" y="198"/>
                      <a:pt x="1686" y="0"/>
                      <a:pt x="3544" y="348"/>
                    </a:cubicBezTo>
                    <a:cubicBezTo>
                      <a:pt x="4122" y="464"/>
                      <a:pt x="3754" y="614"/>
                      <a:pt x="3680" y="630"/>
                    </a:cubicBezTo>
                    <a:cubicBezTo>
                      <a:pt x="3680" y="630"/>
                      <a:pt x="3642" y="626"/>
                      <a:pt x="3616" y="624"/>
                    </a:cubicBezTo>
                    <a:cubicBezTo>
                      <a:pt x="3678" y="612"/>
                      <a:pt x="4118" y="488"/>
                      <a:pt x="3534" y="368"/>
                    </a:cubicBezTo>
                    <a:cubicBezTo>
                      <a:pt x="2029" y="98"/>
                      <a:pt x="696" y="156"/>
                      <a:pt x="17" y="231"/>
                    </a:cubicBezTo>
                    <a:cubicBezTo>
                      <a:pt x="17" y="231"/>
                      <a:pt x="0" y="204"/>
                      <a:pt x="0" y="204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7416" name="Group 8"/>
              <p:cNvGrpSpPr>
                <a:grpSpLocks/>
              </p:cNvGrpSpPr>
              <p:nvPr userDrawn="1"/>
            </p:nvGrpSpPr>
            <p:grpSpPr bwMode="auto">
              <a:xfrm>
                <a:off x="1033" y="326"/>
                <a:ext cx="192" cy="192"/>
                <a:chOff x="1033" y="326"/>
                <a:chExt cx="192" cy="192"/>
              </a:xfrm>
            </p:grpSpPr>
            <p:sp>
              <p:nvSpPr>
                <p:cNvPr id="17417" name="Oval 9"/>
                <p:cNvSpPr>
                  <a:spLocks noChangeArrowheads="1"/>
                </p:cNvSpPr>
                <p:nvPr/>
              </p:nvSpPr>
              <p:spPr bwMode="auto">
                <a:xfrm>
                  <a:off x="1033" y="326"/>
                  <a:ext cx="192" cy="19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18" name="Oval 10"/>
                <p:cNvSpPr>
                  <a:spLocks noChangeArrowheads="1"/>
                </p:cNvSpPr>
                <p:nvPr/>
              </p:nvSpPr>
              <p:spPr bwMode="auto">
                <a:xfrm>
                  <a:off x="1129" y="377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19" name="Oval 11"/>
                <p:cNvSpPr>
                  <a:spLocks noChangeArrowheads="1"/>
                </p:cNvSpPr>
                <p:nvPr/>
              </p:nvSpPr>
              <p:spPr bwMode="auto">
                <a:xfrm>
                  <a:off x="1063" y="350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20" name="Oval 12"/>
                <p:cNvSpPr>
                  <a:spLocks noChangeArrowheads="1"/>
                </p:cNvSpPr>
                <p:nvPr/>
              </p:nvSpPr>
              <p:spPr bwMode="auto">
                <a:xfrm>
                  <a:off x="1063" y="404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21" name="Oval 13"/>
                <p:cNvSpPr>
                  <a:spLocks noChangeArrowheads="1"/>
                </p:cNvSpPr>
                <p:nvPr/>
              </p:nvSpPr>
              <p:spPr bwMode="auto">
                <a:xfrm>
                  <a:off x="1108" y="422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22" name="Oval 14"/>
                <p:cNvSpPr>
                  <a:spLocks noChangeArrowheads="1"/>
                </p:cNvSpPr>
                <p:nvPr/>
              </p:nvSpPr>
              <p:spPr bwMode="auto">
                <a:xfrm>
                  <a:off x="1168" y="416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23" name="Oval 15"/>
                <p:cNvSpPr>
                  <a:spLocks noChangeArrowheads="1"/>
                </p:cNvSpPr>
                <p:nvPr/>
              </p:nvSpPr>
              <p:spPr bwMode="auto">
                <a:xfrm>
                  <a:off x="1120" y="461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24" name="Oval 16"/>
                <p:cNvSpPr>
                  <a:spLocks noChangeArrowheads="1"/>
                </p:cNvSpPr>
                <p:nvPr/>
              </p:nvSpPr>
              <p:spPr bwMode="auto">
                <a:xfrm>
                  <a:off x="1063" y="452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25" name="Oval 17"/>
                <p:cNvSpPr>
                  <a:spLocks noChangeArrowheads="1"/>
                </p:cNvSpPr>
                <p:nvPr/>
              </p:nvSpPr>
              <p:spPr bwMode="auto">
                <a:xfrm>
                  <a:off x="1117" y="329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7426" name="Rectangle 18"/>
            <p:cNvSpPr>
              <a:spLocks noChangeArrowheads="1"/>
            </p:cNvSpPr>
            <p:nvPr userDrawn="1"/>
          </p:nvSpPr>
          <p:spPr bwMode="white">
            <a:xfrm>
              <a:off x="426" y="1185"/>
              <a:ext cx="701" cy="3135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427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1154113" y="457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7428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7429" name="Rectangle 2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fld id="{835E3467-EADD-4BAC-8960-D34FDA43F46F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17430" name="Rectangle 2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7431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FA504495-AAEB-4775-ADB3-3A2D66F1E97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SPSS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26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6762" y="2967335"/>
            <a:ext cx="671049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44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Regresi linier berganda</a:t>
            </a:r>
            <a:endParaRPr lang="en-US" sz="4400" b="1" cap="all" spc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927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29200" y="750964"/>
            <a:ext cx="274947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Studi Kasus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79362"/>
              </p:ext>
            </p:extLst>
          </p:nvPr>
        </p:nvGraphicFramePr>
        <p:xfrm>
          <a:off x="457200" y="1407056"/>
          <a:ext cx="3505200" cy="5298544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143000"/>
                <a:gridCol w="2362200"/>
              </a:tblGrid>
              <a:tr h="146174"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 dirty="0">
                          <a:effectLst/>
                        </a:rPr>
                        <a:t>No Sampel</a:t>
                      </a:r>
                      <a:endParaRPr lang="id-ID" sz="2000" b="1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7309" marR="7309" marT="73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 dirty="0">
                          <a:effectLst/>
                        </a:rPr>
                        <a:t>Nilai </a:t>
                      </a:r>
                      <a:r>
                        <a:rPr lang="id-ID" sz="2000" u="none" strike="noStrike" dirty="0" smtClean="0">
                          <a:effectLst/>
                        </a:rPr>
                        <a:t>Ujian Manajemen Kauangan</a:t>
                      </a:r>
                      <a:endParaRPr lang="id-ID" sz="2000" b="1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7309" marR="7309" marT="7309" marB="0" anchor="b"/>
                </a:tc>
              </a:tr>
              <a:tr h="264575"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>
                          <a:effectLst/>
                        </a:rPr>
                        <a:t>1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7309" marR="7309" marT="7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2000" u="none" strike="noStrike" dirty="0">
                          <a:effectLst/>
                        </a:rPr>
                        <a:t>                       95,8 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7309" marR="7309" marT="7309" marB="0" anchor="b"/>
                </a:tc>
              </a:tr>
              <a:tr h="264575"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 dirty="0">
                          <a:effectLst/>
                        </a:rPr>
                        <a:t>2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7309" marR="7309" marT="7309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2000" u="none" strike="noStrike" dirty="0">
                          <a:effectLst/>
                        </a:rPr>
                        <a:t>                       90,0 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7309" marR="7309" marT="7309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64575"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>
                          <a:effectLst/>
                        </a:rPr>
                        <a:t>3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7309" marR="7309" marT="7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2000" u="none" strike="noStrike" dirty="0">
                          <a:effectLst/>
                        </a:rPr>
                        <a:t>                       82,6 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7309" marR="7309" marT="7309" marB="0" anchor="b"/>
                </a:tc>
              </a:tr>
              <a:tr h="264575"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 dirty="0">
                          <a:effectLst/>
                        </a:rPr>
                        <a:t>4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7309" marR="7309" marT="7309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2000" u="none" strike="noStrike" dirty="0">
                          <a:effectLst/>
                        </a:rPr>
                        <a:t>                       73,0 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7309" marR="7309" marT="7309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64575"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>
                          <a:effectLst/>
                        </a:rPr>
                        <a:t>5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7309" marR="7309" marT="7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2000" u="none" strike="noStrike" dirty="0">
                          <a:effectLst/>
                        </a:rPr>
                        <a:t>                       65,5 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7309" marR="7309" marT="7309" marB="0" anchor="b"/>
                </a:tc>
              </a:tr>
              <a:tr h="264575"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 dirty="0">
                          <a:effectLst/>
                        </a:rPr>
                        <a:t>6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7309" marR="7309" marT="7309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2000" u="none" strike="noStrike" dirty="0">
                          <a:effectLst/>
                        </a:rPr>
                        <a:t>                       55,0 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7309" marR="7309" marT="7309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64575"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>
                          <a:effectLst/>
                        </a:rPr>
                        <a:t>7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7309" marR="7309" marT="7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2000" u="none" strike="noStrike" dirty="0">
                          <a:effectLst/>
                        </a:rPr>
                        <a:t>                       85,0 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7309" marR="7309" marT="7309" marB="0" anchor="b"/>
                </a:tc>
              </a:tr>
              <a:tr h="264575"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 dirty="0">
                          <a:effectLst/>
                        </a:rPr>
                        <a:t>8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7309" marR="7309" marT="7309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2000" u="none" strike="noStrike" dirty="0">
                          <a:effectLst/>
                        </a:rPr>
                        <a:t>                       78,0 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7309" marR="7309" marT="7309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64575"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>
                          <a:effectLst/>
                        </a:rPr>
                        <a:t>9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7309" marR="7309" marT="7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2000" u="none" strike="noStrike" dirty="0">
                          <a:effectLst/>
                        </a:rPr>
                        <a:t>                       91,6 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7309" marR="7309" marT="7309" marB="0" anchor="b"/>
                </a:tc>
              </a:tr>
              <a:tr h="264575"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 dirty="0">
                          <a:effectLst/>
                        </a:rPr>
                        <a:t>10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7309" marR="7309" marT="7309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2000" u="none" strike="noStrike" dirty="0">
                          <a:effectLst/>
                        </a:rPr>
                        <a:t>                       65,5 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7309" marR="7309" marT="7309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64575"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>
                          <a:effectLst/>
                        </a:rPr>
                        <a:t>11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7309" marR="7309" marT="7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2000" u="none" strike="noStrike" dirty="0">
                          <a:effectLst/>
                        </a:rPr>
                        <a:t>                       85,0 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7309" marR="7309" marT="7309" marB="0" anchor="b"/>
                </a:tc>
              </a:tr>
              <a:tr h="264575"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 dirty="0">
                          <a:effectLst/>
                        </a:rPr>
                        <a:t>12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7309" marR="7309" marT="7309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2000" u="none" strike="noStrike" dirty="0">
                          <a:effectLst/>
                        </a:rPr>
                        <a:t>                       76,5 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7309" marR="7309" marT="7309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64575"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>
                          <a:effectLst/>
                        </a:rPr>
                        <a:t>13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7309" marR="7309" marT="7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2000" u="none" strike="noStrike" dirty="0">
                          <a:effectLst/>
                        </a:rPr>
                        <a:t>                       99,0 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7309" marR="7309" marT="7309" marB="0" anchor="b"/>
                </a:tc>
              </a:tr>
              <a:tr h="264575"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 dirty="0">
                          <a:effectLst/>
                        </a:rPr>
                        <a:t>14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7309" marR="7309" marT="7309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2000" u="none" strike="noStrike" dirty="0">
                          <a:effectLst/>
                        </a:rPr>
                        <a:t>                       85,0 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7309" marR="7309" marT="7309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64575"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>
                          <a:effectLst/>
                        </a:rPr>
                        <a:t>15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7309" marR="7309" marT="73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2000" u="none" strike="noStrike" dirty="0">
                          <a:effectLst/>
                        </a:rPr>
                        <a:t>                       82,6 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7309" marR="7309" marT="7309" marB="0" anchor="b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0" y="1905000"/>
            <a:ext cx="4114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 smtClean="0">
                <a:latin typeface="Cambria" pitchFamily="18" charset="0"/>
              </a:rPr>
              <a:t>Nilai ujian manajemen keuangan yang diraih peserta Magister Agribisnis  seperti yang tertera pada tabel disamping. Saudara diminta untuk menghitung:</a:t>
            </a:r>
          </a:p>
          <a:p>
            <a:r>
              <a:rPr lang="id-ID" sz="2400" dirty="0" smtClean="0">
                <a:latin typeface="Cambria" pitchFamily="18" charset="0"/>
              </a:rPr>
              <a:t>Rerata, standar deviasi, nilai terendah, nilai tertingi dan frekuensi ujian manajemen keuangan</a:t>
            </a:r>
          </a:p>
          <a:p>
            <a:pPr marL="342900" indent="-342900">
              <a:buFont typeface="+mj-lt"/>
              <a:buAutoNum type="arabicPeriod"/>
            </a:pPr>
            <a:endParaRPr lang="id-ID" sz="2400" dirty="0" smtClean="0">
              <a:latin typeface="Cambria" pitchFamily="18" charset="0"/>
            </a:endParaRPr>
          </a:p>
          <a:p>
            <a:endParaRPr lang="id-ID" sz="24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49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19"/>
          <a:stretch/>
        </p:blipFill>
        <p:spPr bwMode="auto">
          <a:xfrm>
            <a:off x="0" y="1089546"/>
            <a:ext cx="90678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533400" y="6019800"/>
            <a:ext cx="1143000" cy="838200"/>
          </a:xfrm>
          <a:prstGeom prst="ellipse">
            <a:avLst/>
          </a:prstGeom>
          <a:noFill/>
          <a:ln w="57150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228600" y="1524000"/>
            <a:ext cx="8610600" cy="1143000"/>
          </a:xfrm>
          <a:prstGeom prst="ellipse">
            <a:avLst/>
          </a:prstGeom>
          <a:noFill/>
          <a:ln w="57150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9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80"/>
          <a:stretch/>
        </p:blipFill>
        <p:spPr bwMode="auto">
          <a:xfrm>
            <a:off x="18197" y="1072486"/>
            <a:ext cx="9125803" cy="578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766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75"/>
          <a:stretch/>
        </p:blipFill>
        <p:spPr bwMode="auto">
          <a:xfrm>
            <a:off x="27296" y="0"/>
            <a:ext cx="911670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949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058"/>
          <a:stretch/>
        </p:blipFill>
        <p:spPr bwMode="auto">
          <a:xfrm>
            <a:off x="-58003" y="7960"/>
            <a:ext cx="9181531" cy="6850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5638800" y="2971800"/>
            <a:ext cx="1143000" cy="838200"/>
          </a:xfrm>
          <a:prstGeom prst="ellipse">
            <a:avLst/>
          </a:prstGeom>
          <a:noFill/>
          <a:ln w="57150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57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77"/>
          <a:stretch/>
        </p:blipFill>
        <p:spPr bwMode="auto">
          <a:xfrm>
            <a:off x="0" y="6824"/>
            <a:ext cx="9144000" cy="6851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5486400" y="4788090"/>
            <a:ext cx="990600" cy="419100"/>
          </a:xfrm>
          <a:prstGeom prst="ellipse">
            <a:avLst/>
          </a:prstGeom>
          <a:noFill/>
          <a:ln w="28575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60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404"/>
          <a:stretch/>
        </p:blipFill>
        <p:spPr bwMode="auto">
          <a:xfrm>
            <a:off x="1172" y="0"/>
            <a:ext cx="914282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8001000" y="2705100"/>
            <a:ext cx="838200" cy="381000"/>
          </a:xfrm>
          <a:prstGeom prst="ellipse">
            <a:avLst/>
          </a:prstGeom>
          <a:noFill/>
          <a:ln w="28575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5562600" y="4267200"/>
            <a:ext cx="838200" cy="342900"/>
          </a:xfrm>
          <a:prstGeom prst="ellipse">
            <a:avLst/>
          </a:prstGeom>
          <a:noFill/>
          <a:ln w="28575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61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5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5105400" y="4267200"/>
            <a:ext cx="8382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2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422"/>
          <a:stretch/>
        </p:blipFill>
        <p:spPr bwMode="auto">
          <a:xfrm>
            <a:off x="-10236" y="30148"/>
            <a:ext cx="9154236" cy="6801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2895600" y="1524000"/>
            <a:ext cx="838200" cy="381000"/>
          </a:xfrm>
          <a:prstGeom prst="ellipse">
            <a:avLst/>
          </a:prstGeom>
          <a:noFill/>
          <a:ln w="28575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685800" y="1645692"/>
            <a:ext cx="1066800" cy="381000"/>
          </a:xfrm>
          <a:prstGeom prst="ellipse">
            <a:avLst/>
          </a:prstGeom>
          <a:noFill/>
          <a:ln w="28575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3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24000"/>
            <a:ext cx="6279696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39863" y="788408"/>
            <a:ext cx="269426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Statistik Data Editor</a:t>
            </a:r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819400" y="1188518"/>
            <a:ext cx="0" cy="38779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1828800" y="5867400"/>
            <a:ext cx="1295400" cy="6096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477" t="74660" r="28439" b="14325"/>
          <a:stretch/>
        </p:blipFill>
        <p:spPr bwMode="auto">
          <a:xfrm>
            <a:off x="7543800" y="251623"/>
            <a:ext cx="1219200" cy="124099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Bent Arrow 9"/>
          <p:cNvSpPr/>
          <p:nvPr/>
        </p:nvSpPr>
        <p:spPr bwMode="auto">
          <a:xfrm rot="5400000" flipV="1">
            <a:off x="6861507" y="858661"/>
            <a:ext cx="673907" cy="594008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50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6821"/>
          <a:stretch/>
        </p:blipFill>
        <p:spPr bwMode="auto">
          <a:xfrm>
            <a:off x="-10237" y="853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865496" y="1790700"/>
            <a:ext cx="838200" cy="381000"/>
          </a:xfrm>
          <a:prstGeom prst="ellipse">
            <a:avLst/>
          </a:prstGeom>
          <a:noFill/>
          <a:ln w="28575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2743200" y="2743200"/>
            <a:ext cx="5181600" cy="1143000"/>
          </a:xfrm>
          <a:prstGeom prst="ellipse">
            <a:avLst/>
          </a:prstGeom>
          <a:noFill/>
          <a:ln w="28575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64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138" b="44388"/>
          <a:stretch/>
        </p:blipFill>
        <p:spPr bwMode="auto">
          <a:xfrm>
            <a:off x="-2345" y="1904091"/>
            <a:ext cx="9134902" cy="3800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4400" y="838200"/>
            <a:ext cx="806419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Meng-copy output, paste di ms-word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5972145"/>
            <a:ext cx="6120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2000" dirty="0" smtClean="0">
                <a:latin typeface="Cambria" pitchFamily="18" charset="0"/>
              </a:rPr>
              <a:t>Aktifkan output yang akan dicopy kemudian pilih copy</a:t>
            </a:r>
            <a:endParaRPr lang="id-ID" sz="2000" dirty="0">
              <a:latin typeface="Cambria" pitchFamily="18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495300" y="3889612"/>
            <a:ext cx="1409700" cy="295930"/>
          </a:xfrm>
          <a:prstGeom prst="ellipse">
            <a:avLst/>
          </a:prstGeom>
          <a:noFill/>
          <a:ln w="28575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6781800" y="3276600"/>
            <a:ext cx="838200" cy="295930"/>
          </a:xfrm>
          <a:prstGeom prst="ellipse">
            <a:avLst/>
          </a:prstGeom>
          <a:noFill/>
          <a:ln w="28575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38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838200"/>
            <a:ext cx="806419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Meng-copy output, paste di ms-word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0039" y="5972145"/>
            <a:ext cx="69329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2000" dirty="0" smtClean="0">
                <a:latin typeface="Cambria" pitchFamily="18" charset="0"/>
              </a:rPr>
              <a:t>Aktifkan output yang akan dicopy kemudian pilih copy special</a:t>
            </a:r>
            <a:endParaRPr lang="id-ID" sz="2000" dirty="0">
              <a:latin typeface="Cambria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40" b="44800"/>
          <a:stretch/>
        </p:blipFill>
        <p:spPr bwMode="auto">
          <a:xfrm>
            <a:off x="0" y="1676400"/>
            <a:ext cx="9144000" cy="4295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495300" y="3889612"/>
            <a:ext cx="1409700" cy="295930"/>
          </a:xfrm>
          <a:prstGeom prst="ellipse">
            <a:avLst/>
          </a:prstGeom>
          <a:noFill/>
          <a:ln w="28575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6436056" y="3863169"/>
            <a:ext cx="1409700" cy="295930"/>
          </a:xfrm>
          <a:prstGeom prst="ellipse">
            <a:avLst/>
          </a:prstGeom>
          <a:noFill/>
          <a:ln w="28575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3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9155" y="2967335"/>
            <a:ext cx="62856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d-ID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REGRESI BERGANDA</a:t>
            </a:r>
            <a:endParaRPr lang="en-US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808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84193" y="1905000"/>
            <a:ext cx="6934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latin typeface="Cambria" pitchFamily="18" charset="0"/>
              </a:rPr>
              <a:t>PT Perkasa </a:t>
            </a:r>
            <a:r>
              <a:rPr lang="en-US" sz="2400" dirty="0" err="1">
                <a:latin typeface="Cambria" pitchFamily="18" charset="0"/>
              </a:rPr>
              <a:t>dalam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beberapa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bulan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gencar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mempromosikan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sejumlah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peralatan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elektronik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dengan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membuka</a:t>
            </a:r>
            <a:r>
              <a:rPr lang="en-US" sz="2400" dirty="0">
                <a:latin typeface="Cambria" pitchFamily="18" charset="0"/>
              </a:rPr>
              <a:t> outlet-outlet di </a:t>
            </a:r>
            <a:r>
              <a:rPr lang="en-US" sz="2400" dirty="0" err="1">
                <a:latin typeface="Cambria" pitchFamily="18" charset="0"/>
              </a:rPr>
              <a:t>berbagai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daerah</a:t>
            </a:r>
            <a:r>
              <a:rPr lang="en-US" sz="2400" dirty="0">
                <a:latin typeface="Cambria" pitchFamily="18" charset="0"/>
              </a:rPr>
              <a:t>. </a:t>
            </a:r>
            <a:r>
              <a:rPr lang="id-ID" sz="2400" b="1" i="1" dirty="0">
                <a:latin typeface="Cambria" pitchFamily="18" charset="0"/>
              </a:rPr>
              <a:t>S</a:t>
            </a:r>
            <a:r>
              <a:rPr lang="en-US" sz="2400" b="1" i="1" dirty="0" err="1">
                <a:latin typeface="Cambria" pitchFamily="18" charset="0"/>
              </a:rPr>
              <a:t>eberapa</a:t>
            </a:r>
            <a:r>
              <a:rPr lang="en-US" sz="2400" b="1" i="1" dirty="0">
                <a:latin typeface="Cambria" pitchFamily="18" charset="0"/>
              </a:rPr>
              <a:t> </a:t>
            </a:r>
            <a:r>
              <a:rPr lang="en-US" sz="2400" b="1" i="1" dirty="0" err="1">
                <a:latin typeface="Cambria" pitchFamily="18" charset="0"/>
              </a:rPr>
              <a:t>jauh</a:t>
            </a:r>
            <a:r>
              <a:rPr lang="en-US" sz="2400" b="1" i="1" dirty="0">
                <a:latin typeface="Cambria" pitchFamily="18" charset="0"/>
              </a:rPr>
              <a:t> Income</a:t>
            </a:r>
            <a:r>
              <a:rPr lang="id-ID" sz="2400" b="1" i="1" dirty="0">
                <a:latin typeface="Cambria" pitchFamily="18" charset="0"/>
              </a:rPr>
              <a:t>,</a:t>
            </a:r>
            <a:r>
              <a:rPr lang="en-US" sz="2400" b="1" i="1" dirty="0">
                <a:latin typeface="Cambria" pitchFamily="18" charset="0"/>
              </a:rPr>
              <a:t> </a:t>
            </a:r>
            <a:r>
              <a:rPr lang="en-US" sz="2400" b="1" i="1" dirty="0" err="1">
                <a:latin typeface="Cambria" pitchFamily="18" charset="0"/>
              </a:rPr>
              <a:t>Laju-Penduduk</a:t>
            </a:r>
            <a:r>
              <a:rPr lang="id-ID" sz="2400" b="1" i="1" dirty="0">
                <a:latin typeface="Cambria" pitchFamily="18" charset="0"/>
              </a:rPr>
              <a:t>,</a:t>
            </a:r>
            <a:r>
              <a:rPr lang="en-US" sz="2400" b="1" i="1" dirty="0">
                <a:latin typeface="Cambria" pitchFamily="18" charset="0"/>
              </a:rPr>
              <a:t> </a:t>
            </a:r>
            <a:r>
              <a:rPr lang="en-US" sz="2400" b="1" i="1" dirty="0" err="1">
                <a:latin typeface="Cambria" pitchFamily="18" charset="0"/>
              </a:rPr>
              <a:t>Luas</a:t>
            </a:r>
            <a:r>
              <a:rPr lang="en-US" sz="2400" b="1" i="1" dirty="0">
                <a:latin typeface="Cambria" pitchFamily="18" charset="0"/>
              </a:rPr>
              <a:t> Outlet</a:t>
            </a:r>
            <a:r>
              <a:rPr lang="id-ID" sz="2400" b="1" i="1" dirty="0">
                <a:latin typeface="Cambria" pitchFamily="18" charset="0"/>
              </a:rPr>
              <a:t>,</a:t>
            </a:r>
            <a:r>
              <a:rPr lang="en-US" sz="2400" b="1" i="1" dirty="0">
                <a:latin typeface="Cambria" pitchFamily="18" charset="0"/>
              </a:rPr>
              <a:t>  </a:t>
            </a:r>
            <a:r>
              <a:rPr lang="en-US" sz="2400" b="1" i="1" dirty="0" err="1">
                <a:latin typeface="Cambria" pitchFamily="18" charset="0"/>
              </a:rPr>
              <a:t>Pesaing</a:t>
            </a:r>
            <a:r>
              <a:rPr lang="en-US" sz="2400" b="1" i="1" dirty="0">
                <a:latin typeface="Cambria" pitchFamily="18" charset="0"/>
              </a:rPr>
              <a:t> </a:t>
            </a:r>
            <a:r>
              <a:rPr lang="en-US" sz="2400" b="1" i="1" dirty="0" err="1">
                <a:latin typeface="Cambria" pitchFamily="18" charset="0"/>
              </a:rPr>
              <a:t>dan</a:t>
            </a:r>
            <a:r>
              <a:rPr lang="en-US" sz="2400" b="1" i="1" dirty="0">
                <a:latin typeface="Cambria" pitchFamily="18" charset="0"/>
              </a:rPr>
              <a:t> </a:t>
            </a:r>
            <a:r>
              <a:rPr lang="en-US" sz="2400" b="1" i="1" dirty="0" err="1">
                <a:latin typeface="Cambria" pitchFamily="18" charset="0"/>
              </a:rPr>
              <a:t>Biaya</a:t>
            </a:r>
            <a:r>
              <a:rPr lang="en-US" sz="2400" b="1" i="1" dirty="0">
                <a:latin typeface="Cambria" pitchFamily="18" charset="0"/>
              </a:rPr>
              <a:t> </a:t>
            </a:r>
            <a:r>
              <a:rPr lang="en-US" sz="2400" b="1" i="1" dirty="0" err="1">
                <a:latin typeface="Cambria" pitchFamily="18" charset="0"/>
              </a:rPr>
              <a:t>promosi</a:t>
            </a:r>
            <a:r>
              <a:rPr lang="id-ID" sz="2400" b="1" i="1" dirty="0">
                <a:latin typeface="Cambria" pitchFamily="18" charset="0"/>
              </a:rPr>
              <a:t>, </a:t>
            </a:r>
            <a:r>
              <a:rPr lang="en-US" sz="2400" b="1" i="1" dirty="0" err="1">
                <a:latin typeface="Cambria" pitchFamily="18" charset="0"/>
              </a:rPr>
              <a:t>berpengaruh</a:t>
            </a:r>
            <a:r>
              <a:rPr lang="en-US" sz="2400" b="1" i="1" dirty="0">
                <a:latin typeface="Cambria" pitchFamily="18" charset="0"/>
              </a:rPr>
              <a:t> </a:t>
            </a:r>
            <a:r>
              <a:rPr lang="en-US" sz="2400" b="1" i="1" dirty="0" err="1">
                <a:latin typeface="Cambria" pitchFamily="18" charset="0"/>
              </a:rPr>
              <a:t>terhadap</a:t>
            </a:r>
            <a:r>
              <a:rPr lang="en-US" sz="2400" b="1" i="1" dirty="0">
                <a:latin typeface="Cambria" pitchFamily="18" charset="0"/>
              </a:rPr>
              <a:t> </a:t>
            </a:r>
            <a:r>
              <a:rPr lang="en-US" sz="2400" b="1" i="1" dirty="0" err="1">
                <a:latin typeface="Cambria" pitchFamily="18" charset="0"/>
              </a:rPr>
              <a:t>Penjualan</a:t>
            </a:r>
            <a:r>
              <a:rPr lang="en-US" sz="2400" b="1" i="1" dirty="0">
                <a:latin typeface="Cambria" pitchFamily="18" charset="0"/>
              </a:rPr>
              <a:t> PT Perkasa. </a:t>
            </a:r>
            <a:r>
              <a:rPr lang="en-US" sz="2400" dirty="0" err="1">
                <a:latin typeface="Cambria" pitchFamily="18" charset="0"/>
              </a:rPr>
              <a:t>Jelaskan</a:t>
            </a:r>
            <a:r>
              <a:rPr lang="en-US" sz="2400" dirty="0">
                <a:latin typeface="Cambria" pitchFamily="18" charset="0"/>
              </a:rPr>
              <a:t> per </a:t>
            </a:r>
            <a:r>
              <a:rPr lang="en-US" sz="2400" dirty="0" err="1">
                <a:latin typeface="Cambria" pitchFamily="18" charset="0"/>
              </a:rPr>
              <a:t>tabel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dari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hasil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perhitungan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anda</a:t>
            </a:r>
            <a:r>
              <a:rPr lang="en-US" sz="2400" dirty="0">
                <a:latin typeface="Cambria" pitchFamily="18" charset="0"/>
              </a:rPr>
              <a:t>. </a:t>
            </a:r>
            <a:r>
              <a:rPr lang="en-US" sz="2400" dirty="0" err="1">
                <a:latin typeface="Cambria" pitchFamily="18" charset="0"/>
              </a:rPr>
              <a:t>Berikut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adalah</a:t>
            </a:r>
            <a:r>
              <a:rPr lang="en-US" sz="2400" dirty="0">
                <a:latin typeface="Cambria" pitchFamily="18" charset="0"/>
              </a:rPr>
              <a:t> data </a:t>
            </a:r>
            <a:r>
              <a:rPr lang="en-US" sz="2400" dirty="0" err="1">
                <a:latin typeface="Cambria" pitchFamily="18" charset="0"/>
              </a:rPr>
              <a:t>mengenai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Penjualan</a:t>
            </a:r>
            <a:r>
              <a:rPr lang="en-US" sz="2400" dirty="0">
                <a:latin typeface="Cambria" pitchFamily="18" charset="0"/>
              </a:rPr>
              <a:t>. </a:t>
            </a:r>
            <a:r>
              <a:rPr lang="en-US" sz="2400" dirty="0" err="1">
                <a:latin typeface="Cambria" pitchFamily="18" charset="0"/>
              </a:rPr>
              <a:t>Biaya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promosi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dan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Jumlah</a:t>
            </a:r>
            <a:r>
              <a:rPr lang="en-US" sz="2400" dirty="0">
                <a:latin typeface="Cambria" pitchFamily="18" charset="0"/>
              </a:rPr>
              <a:t> Outlet yang </a:t>
            </a:r>
            <a:r>
              <a:rPr lang="en-US" sz="2400" dirty="0" err="1">
                <a:latin typeface="Cambria" pitchFamily="18" charset="0"/>
              </a:rPr>
              <a:t>dikeluarkan</a:t>
            </a:r>
            <a:r>
              <a:rPr lang="en-US" sz="2400" dirty="0">
                <a:latin typeface="Cambria" pitchFamily="18" charset="0"/>
              </a:rPr>
              <a:t> di 15 </a:t>
            </a:r>
            <a:r>
              <a:rPr lang="en-US" sz="2400" dirty="0" err="1">
                <a:latin typeface="Cambria" pitchFamily="18" charset="0"/>
              </a:rPr>
              <a:t>daerah</a:t>
            </a:r>
            <a:r>
              <a:rPr lang="en-US" sz="2400" dirty="0">
                <a:latin typeface="Cambria" pitchFamily="18" charset="0"/>
              </a:rPr>
              <a:t> di Indonesia.</a:t>
            </a:r>
            <a:endParaRPr lang="id-ID" sz="2400" dirty="0">
              <a:latin typeface="Cambria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76558" y="762000"/>
            <a:ext cx="274947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Studi Kasus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Oval 3"/>
          <p:cNvSpPr/>
          <p:nvPr/>
        </p:nvSpPr>
        <p:spPr>
          <a:xfrm>
            <a:off x="2590800" y="3797826"/>
            <a:ext cx="36576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5030629" y="4255026"/>
            <a:ext cx="1217771" cy="1536174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060199" y="5891396"/>
            <a:ext cx="2949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b="1" dirty="0" smtClean="0">
                <a:latin typeface="Cambria" pitchFamily="18" charset="0"/>
              </a:rPr>
              <a:t>Variabel Dependent (Y)</a:t>
            </a:r>
            <a:endParaRPr lang="id-ID" sz="20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69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263678"/>
              </p:ext>
            </p:extLst>
          </p:nvPr>
        </p:nvGraphicFramePr>
        <p:xfrm>
          <a:off x="228600" y="1219365"/>
          <a:ext cx="8610601" cy="5210033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1126002"/>
                <a:gridCol w="1126002"/>
                <a:gridCol w="1553329"/>
                <a:gridCol w="1528714"/>
                <a:gridCol w="1001099"/>
                <a:gridCol w="1254593"/>
                <a:gridCol w="1020862"/>
              </a:tblGrid>
              <a:tr h="7772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800" dirty="0" smtClean="0">
                          <a:effectLst/>
                        </a:rPr>
                        <a:t>Periode</a:t>
                      </a:r>
                      <a:endParaRPr lang="id-ID" sz="1800" dirty="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Penjualan</a:t>
                      </a:r>
                      <a:endParaRPr lang="id-ID" sz="1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(Rupiah)</a:t>
                      </a:r>
                      <a:endParaRPr lang="id-ID" sz="1800" dirty="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spc="-5" dirty="0" err="1">
                          <a:effectLst/>
                        </a:rPr>
                        <a:t>Pendapatan</a:t>
                      </a:r>
                      <a:r>
                        <a:rPr lang="en-US" sz="1600" spc="-5" dirty="0">
                          <a:effectLst/>
                        </a:rPr>
                        <a:t> </a:t>
                      </a:r>
                      <a:r>
                        <a:rPr lang="id-ID" sz="1600" spc="-10" dirty="0" smtClean="0">
                          <a:effectLst/>
                        </a:rPr>
                        <a:t>Masyarakat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spc="-5" dirty="0" smtClean="0">
                          <a:effectLst/>
                        </a:rPr>
                        <a:t>(juta Rp.)</a:t>
                      </a:r>
                      <a:endParaRPr lang="id-ID" sz="1800" dirty="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spc="-10" dirty="0" err="1">
                          <a:effectLst/>
                        </a:rPr>
                        <a:t>Pertumbuhan</a:t>
                      </a:r>
                      <a:endParaRPr lang="id-ID" sz="1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600" spc="-10" dirty="0">
                          <a:effectLst/>
                        </a:rPr>
                        <a:t>Pddk</a:t>
                      </a:r>
                      <a:endParaRPr lang="id-ID" sz="1800" dirty="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spc="-10">
                          <a:effectLst/>
                        </a:rPr>
                        <a:t>Outlet</a:t>
                      </a:r>
                      <a:endParaRPr lang="id-ID" sz="1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600" spc="-10">
                          <a:effectLst/>
                        </a:rPr>
                        <a:t>(m</a:t>
                      </a:r>
                      <a:r>
                        <a:rPr lang="id-ID" sz="1600" spc="-10" baseline="30000">
                          <a:effectLst/>
                        </a:rPr>
                        <a:t>2</a:t>
                      </a:r>
                      <a:r>
                        <a:rPr lang="id-ID" sz="1600" spc="-10">
                          <a:effectLst/>
                        </a:rPr>
                        <a:t>)</a:t>
                      </a:r>
                      <a:endParaRPr lang="id-ID" sz="180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spc="-20">
                          <a:effectLst/>
                        </a:rPr>
                        <a:t>Pesaing</a:t>
                      </a:r>
                      <a:endParaRPr lang="id-ID" sz="1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600" spc="-20">
                          <a:effectLst/>
                        </a:rPr>
                        <a:t>(Sat.Kompeti tor)</a:t>
                      </a:r>
                      <a:endParaRPr lang="id-ID" sz="180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600" spc="-5" dirty="0">
                          <a:effectLst/>
                        </a:rPr>
                        <a:t>Promosi</a:t>
                      </a:r>
                      <a:endParaRPr lang="id-ID" sz="1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1600" spc="-5" dirty="0">
                          <a:effectLst/>
                        </a:rPr>
                        <a:t>(juta Rp.)</a:t>
                      </a:r>
                      <a:endParaRPr lang="id-ID" sz="1800" dirty="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80106">
                <a:tc>
                  <a:txBody>
                    <a:bodyPr/>
                    <a:lstStyle/>
                    <a:p>
                      <a:pPr marL="21590" algn="ctr">
                        <a:lnSpc>
                          <a:spcPts val="1680"/>
                        </a:lnSpc>
                        <a:spcAft>
                          <a:spcPts val="0"/>
                        </a:spcAft>
                        <a:tabLst>
                          <a:tab pos="1325880" algn="l"/>
                          <a:tab pos="2674620" algn="l"/>
                        </a:tabLst>
                      </a:pPr>
                      <a:r>
                        <a:rPr lang="id-ID" sz="1800" dirty="0" smtClean="0">
                          <a:effectLst/>
                        </a:rPr>
                        <a:t>1</a:t>
                      </a:r>
                      <a:endParaRPr lang="id-ID" sz="1800" dirty="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ts val="1680"/>
                        </a:lnSpc>
                        <a:spcAft>
                          <a:spcPts val="0"/>
                        </a:spcAft>
                        <a:tabLst>
                          <a:tab pos="1325880" algn="l"/>
                          <a:tab pos="2674620" algn="l"/>
                        </a:tabLst>
                      </a:pPr>
                      <a:r>
                        <a:rPr lang="en-US" sz="1600" spc="25" dirty="0">
                          <a:effectLst/>
                        </a:rPr>
                        <a:t>205</a:t>
                      </a:r>
                      <a:r>
                        <a:rPr lang="id-ID" sz="1600" spc="25" dirty="0">
                          <a:effectLst/>
                        </a:rPr>
                        <a:t>.000</a:t>
                      </a:r>
                      <a:endParaRPr lang="id-ID" sz="1800" dirty="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74320" algn="ctr">
                        <a:lnSpc>
                          <a:spcPts val="1680"/>
                        </a:lnSpc>
                        <a:spcAft>
                          <a:spcPts val="0"/>
                        </a:spcAft>
                        <a:tabLst>
                          <a:tab pos="1325880" algn="l"/>
                          <a:tab pos="2674620" algn="l"/>
                        </a:tabLst>
                      </a:pPr>
                      <a:r>
                        <a:rPr lang="en-US" sz="1600" spc="-5" dirty="0">
                          <a:effectLst/>
                        </a:rPr>
                        <a:t>5</a:t>
                      </a:r>
                      <a:r>
                        <a:rPr lang="id-ID" sz="1600" spc="-5" dirty="0">
                          <a:effectLst/>
                        </a:rPr>
                        <a:t>,</a:t>
                      </a:r>
                      <a:r>
                        <a:rPr lang="en-US" sz="1600" spc="-5" dirty="0">
                          <a:effectLst/>
                        </a:rPr>
                        <a:t>46</a:t>
                      </a:r>
                      <a:endParaRPr lang="id-ID" sz="1800" dirty="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74320" algn="ctr">
                        <a:lnSpc>
                          <a:spcPts val="1680"/>
                        </a:lnSpc>
                        <a:spcAft>
                          <a:spcPts val="0"/>
                        </a:spcAft>
                        <a:tabLst>
                          <a:tab pos="1325880" algn="l"/>
                          <a:tab pos="2674620" algn="l"/>
                        </a:tabLst>
                      </a:pPr>
                      <a:r>
                        <a:rPr lang="en-US" sz="1600" spc="15" dirty="0">
                          <a:effectLst/>
                        </a:rPr>
                        <a:t>2</a:t>
                      </a:r>
                      <a:r>
                        <a:rPr lang="id-ID" sz="1600" spc="15" dirty="0">
                          <a:effectLst/>
                        </a:rPr>
                        <a:t>,</a:t>
                      </a:r>
                      <a:r>
                        <a:rPr lang="en-US" sz="1600" spc="15" dirty="0">
                          <a:effectLst/>
                        </a:rPr>
                        <a:t>00</a:t>
                      </a:r>
                      <a:endParaRPr lang="id-ID" sz="1800" dirty="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74320" algn="ctr">
                        <a:lnSpc>
                          <a:spcPts val="1680"/>
                        </a:lnSpc>
                        <a:spcAft>
                          <a:spcPts val="0"/>
                        </a:spcAft>
                        <a:tabLst>
                          <a:tab pos="1325880" algn="l"/>
                          <a:tab pos="2674620" algn="l"/>
                        </a:tabLst>
                      </a:pPr>
                      <a:r>
                        <a:rPr lang="en-US" sz="1600" spc="30">
                          <a:effectLst/>
                        </a:rPr>
                        <a:t>15</a:t>
                      </a:r>
                      <a:r>
                        <a:rPr lang="id-ID" sz="1600" spc="30">
                          <a:effectLst/>
                        </a:rPr>
                        <a:t>,</a:t>
                      </a:r>
                      <a:r>
                        <a:rPr lang="en-US" sz="1600" spc="30">
                          <a:effectLst/>
                        </a:rPr>
                        <a:t>9</a:t>
                      </a:r>
                      <a:endParaRPr lang="id-ID" sz="180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74320" algn="ctr">
                        <a:lnSpc>
                          <a:spcPts val="1680"/>
                        </a:lnSpc>
                        <a:spcAft>
                          <a:spcPts val="0"/>
                        </a:spcAft>
                        <a:tabLst>
                          <a:tab pos="1325880" algn="l"/>
                          <a:tab pos="2674620" algn="l"/>
                        </a:tabLst>
                      </a:pPr>
                      <a:r>
                        <a:rPr lang="en-US" sz="1600" spc="25">
                          <a:effectLst/>
                        </a:rPr>
                        <a:t>15</a:t>
                      </a:r>
                      <a:endParaRPr lang="id-ID" sz="180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74320" algn="ctr">
                        <a:lnSpc>
                          <a:spcPts val="1680"/>
                        </a:lnSpc>
                        <a:spcAft>
                          <a:spcPts val="0"/>
                        </a:spcAft>
                        <a:tabLst>
                          <a:tab pos="1325880" algn="l"/>
                          <a:tab pos="2674620" algn="l"/>
                        </a:tabLst>
                      </a:pPr>
                      <a:r>
                        <a:rPr lang="en-US" sz="1600" spc="10">
                          <a:effectLst/>
                        </a:rPr>
                        <a:t>26</a:t>
                      </a:r>
                      <a:endParaRPr lang="id-ID" sz="180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1466"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  <a:tabLst>
                          <a:tab pos="1325880" algn="l"/>
                          <a:tab pos="2674620" algn="l"/>
                        </a:tabLst>
                      </a:pPr>
                      <a:r>
                        <a:rPr lang="id-ID" sz="1800" dirty="0" smtClean="0">
                          <a:effectLst/>
                        </a:rPr>
                        <a:t>2</a:t>
                      </a:r>
                      <a:endParaRPr lang="id-ID" sz="1800" dirty="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  <a:tabLst>
                          <a:tab pos="1325880" algn="l"/>
                          <a:tab pos="2674620" algn="l"/>
                        </a:tabLst>
                      </a:pPr>
                      <a:r>
                        <a:rPr lang="en-US" sz="1600" spc="40">
                          <a:effectLst/>
                        </a:rPr>
                        <a:t>206</a:t>
                      </a:r>
                      <a:r>
                        <a:rPr lang="id-ID" sz="1600" spc="40">
                          <a:effectLst/>
                        </a:rPr>
                        <a:t>.000</a:t>
                      </a:r>
                      <a:endParaRPr lang="id-ID" sz="180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74320" algn="ctr">
                        <a:spcAft>
                          <a:spcPts val="0"/>
                        </a:spcAft>
                        <a:tabLst>
                          <a:tab pos="1325880" algn="l"/>
                          <a:tab pos="2674620" algn="l"/>
                        </a:tabLst>
                      </a:pPr>
                      <a:r>
                        <a:rPr lang="en-US" sz="1600" spc="5" dirty="0">
                          <a:effectLst/>
                        </a:rPr>
                        <a:t>2</a:t>
                      </a:r>
                      <a:r>
                        <a:rPr lang="id-ID" sz="1600" spc="5" dirty="0">
                          <a:effectLst/>
                        </a:rPr>
                        <a:t>,</a:t>
                      </a:r>
                      <a:r>
                        <a:rPr lang="en-US" sz="1600" spc="5" dirty="0">
                          <a:effectLst/>
                        </a:rPr>
                        <a:t>3</a:t>
                      </a:r>
                      <a:r>
                        <a:rPr lang="id-ID" sz="1600" spc="5" dirty="0">
                          <a:effectLst/>
                        </a:rPr>
                        <a:t>0</a:t>
                      </a:r>
                      <a:endParaRPr lang="id-ID" sz="1800" dirty="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74320" algn="ctr">
                        <a:spcAft>
                          <a:spcPts val="0"/>
                        </a:spcAft>
                        <a:tabLst>
                          <a:tab pos="1325880" algn="l"/>
                          <a:tab pos="2674620" algn="l"/>
                        </a:tabLst>
                      </a:pPr>
                      <a:r>
                        <a:rPr lang="en-US" sz="1600" spc="35" dirty="0">
                          <a:effectLst/>
                        </a:rPr>
                        <a:t>1</a:t>
                      </a:r>
                      <a:r>
                        <a:rPr lang="id-ID" sz="1600" spc="35" dirty="0">
                          <a:effectLst/>
                        </a:rPr>
                        <a:t>,</a:t>
                      </a:r>
                      <a:r>
                        <a:rPr lang="en-US" sz="1600" spc="35" dirty="0">
                          <a:effectLst/>
                        </a:rPr>
                        <a:t>50</a:t>
                      </a:r>
                      <a:endParaRPr lang="id-ID" sz="1800" dirty="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74320" algn="ctr">
                        <a:spcAft>
                          <a:spcPts val="0"/>
                        </a:spcAft>
                        <a:tabLst>
                          <a:tab pos="1325880" algn="l"/>
                          <a:tab pos="2674620" algn="l"/>
                        </a:tabLst>
                      </a:pPr>
                      <a:r>
                        <a:rPr lang="en-US" sz="1600" spc="5" dirty="0">
                          <a:effectLst/>
                        </a:rPr>
                        <a:t>16</a:t>
                      </a:r>
                      <a:r>
                        <a:rPr lang="id-ID" sz="1600" spc="5" dirty="0">
                          <a:effectLst/>
                        </a:rPr>
                        <a:t>,</a:t>
                      </a:r>
                      <a:r>
                        <a:rPr lang="en-US" sz="1600" spc="5" dirty="0">
                          <a:effectLst/>
                        </a:rPr>
                        <a:t>4</a:t>
                      </a:r>
                      <a:endParaRPr lang="id-ID" sz="1800" dirty="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74320" algn="ctr">
                        <a:spcAft>
                          <a:spcPts val="0"/>
                        </a:spcAft>
                        <a:tabLst>
                          <a:tab pos="1325880" algn="l"/>
                          <a:tab pos="2674620" algn="l"/>
                        </a:tabLst>
                      </a:pPr>
                      <a:r>
                        <a:rPr lang="en-US" sz="1600" spc="50">
                          <a:effectLst/>
                        </a:rPr>
                        <a:t>16</a:t>
                      </a:r>
                      <a:endParaRPr lang="id-ID" sz="180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74320" algn="ctr">
                        <a:spcAft>
                          <a:spcPts val="0"/>
                        </a:spcAft>
                        <a:tabLst>
                          <a:tab pos="1325880" algn="l"/>
                          <a:tab pos="2674620" algn="l"/>
                        </a:tabLst>
                      </a:pPr>
                      <a:r>
                        <a:rPr lang="en-US" sz="1600" spc="10">
                          <a:effectLst/>
                        </a:rPr>
                        <a:t>28</a:t>
                      </a:r>
                      <a:endParaRPr lang="id-ID" sz="180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9564">
                <a:tc>
                  <a:txBody>
                    <a:bodyPr/>
                    <a:lstStyle/>
                    <a:p>
                      <a:pPr marL="21590" algn="ctr"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1325880" algn="l"/>
                          <a:tab pos="2674620" algn="l"/>
                        </a:tabLst>
                      </a:pPr>
                      <a:r>
                        <a:rPr lang="id-ID" sz="1800" dirty="0" smtClean="0">
                          <a:effectLst/>
                        </a:rPr>
                        <a:t>3</a:t>
                      </a:r>
                      <a:endParaRPr lang="id-ID" sz="1800" dirty="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1325880" algn="l"/>
                          <a:tab pos="2674620" algn="l"/>
                        </a:tabLst>
                      </a:pPr>
                      <a:r>
                        <a:rPr lang="en-US" sz="1600" spc="5" dirty="0">
                          <a:effectLst/>
                        </a:rPr>
                        <a:t>254</a:t>
                      </a:r>
                      <a:r>
                        <a:rPr lang="id-ID" sz="1600" spc="5" dirty="0">
                          <a:effectLst/>
                        </a:rPr>
                        <a:t>.000</a:t>
                      </a:r>
                      <a:endParaRPr lang="id-ID" sz="1800" dirty="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274320" algn="ctr"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1325880" algn="l"/>
                          <a:tab pos="2674620" algn="l"/>
                        </a:tabLst>
                      </a:pPr>
                      <a:r>
                        <a:rPr lang="en-US" sz="1600" spc="20" dirty="0">
                          <a:effectLst/>
                        </a:rPr>
                        <a:t>2</a:t>
                      </a:r>
                      <a:r>
                        <a:rPr lang="id-ID" sz="1600" spc="20" dirty="0">
                          <a:effectLst/>
                        </a:rPr>
                        <a:t>,</a:t>
                      </a:r>
                      <a:r>
                        <a:rPr lang="en-US" sz="1600" spc="20" dirty="0">
                          <a:effectLst/>
                        </a:rPr>
                        <a:t>6</a:t>
                      </a:r>
                      <a:r>
                        <a:rPr lang="id-ID" sz="1600" spc="20" dirty="0">
                          <a:effectLst/>
                        </a:rPr>
                        <a:t>0</a:t>
                      </a:r>
                      <a:endParaRPr lang="id-ID" sz="1800" dirty="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274320" algn="ctr"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1325880" algn="l"/>
                          <a:tab pos="2674620" algn="l"/>
                        </a:tabLst>
                      </a:pPr>
                      <a:r>
                        <a:rPr lang="en-US" sz="1600" spc="70">
                          <a:effectLst/>
                        </a:rPr>
                        <a:t>1</a:t>
                      </a:r>
                      <a:r>
                        <a:rPr lang="id-ID" sz="1600" spc="70">
                          <a:effectLst/>
                        </a:rPr>
                        <a:t>,</a:t>
                      </a:r>
                      <a:r>
                        <a:rPr lang="en-US" sz="1600" spc="70">
                          <a:effectLst/>
                        </a:rPr>
                        <a:t>15</a:t>
                      </a:r>
                      <a:endParaRPr lang="id-ID" sz="180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274320" algn="ctr"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1325880" algn="l"/>
                          <a:tab pos="2674620" algn="l"/>
                        </a:tabLst>
                      </a:pPr>
                      <a:r>
                        <a:rPr lang="en-US" sz="1600" spc="40" dirty="0">
                          <a:effectLst/>
                        </a:rPr>
                        <a:t>19</a:t>
                      </a:r>
                      <a:r>
                        <a:rPr lang="id-ID" sz="1600" spc="40" dirty="0">
                          <a:effectLst/>
                        </a:rPr>
                        <a:t>,</a:t>
                      </a:r>
                      <a:r>
                        <a:rPr lang="en-US" sz="1600" spc="40" dirty="0">
                          <a:effectLst/>
                        </a:rPr>
                        <a:t>8</a:t>
                      </a:r>
                      <a:endParaRPr lang="id-ID" sz="1800" dirty="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274320" algn="ctr"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1325880" algn="l"/>
                          <a:tab pos="2674620" algn="l"/>
                        </a:tabLst>
                      </a:pPr>
                      <a:r>
                        <a:rPr lang="en-US" sz="1600" spc="25" dirty="0">
                          <a:effectLst/>
                        </a:rPr>
                        <a:t>19</a:t>
                      </a:r>
                      <a:endParaRPr lang="id-ID" sz="1800" dirty="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274320" algn="ctr"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1325880" algn="l"/>
                          <a:tab pos="2674620" algn="l"/>
                        </a:tabLst>
                      </a:pPr>
                      <a:r>
                        <a:rPr lang="en-US" sz="1600" spc="20" dirty="0">
                          <a:effectLst/>
                        </a:rPr>
                        <a:t>35</a:t>
                      </a:r>
                      <a:endParaRPr lang="id-ID" sz="1800" dirty="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91466"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  <a:tabLst>
                          <a:tab pos="1325880" algn="l"/>
                          <a:tab pos="2674620" algn="l"/>
                        </a:tabLst>
                      </a:pPr>
                      <a:r>
                        <a:rPr lang="id-ID" sz="1800" dirty="0" smtClean="0">
                          <a:effectLst/>
                        </a:rPr>
                        <a:t>4</a:t>
                      </a:r>
                      <a:endParaRPr lang="id-ID" sz="1800" dirty="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  <a:tabLst>
                          <a:tab pos="1325880" algn="l"/>
                          <a:tab pos="2674620" algn="l"/>
                        </a:tabLst>
                      </a:pPr>
                      <a:r>
                        <a:rPr lang="en-US" sz="1600" spc="5">
                          <a:effectLst/>
                        </a:rPr>
                        <a:t>246</a:t>
                      </a:r>
                      <a:r>
                        <a:rPr lang="id-ID" sz="1600" spc="5">
                          <a:effectLst/>
                        </a:rPr>
                        <a:t>.000</a:t>
                      </a:r>
                      <a:endParaRPr lang="id-ID" sz="180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274320" algn="ctr">
                        <a:spcAft>
                          <a:spcPts val="0"/>
                        </a:spcAft>
                        <a:tabLst>
                          <a:tab pos="1325880" algn="l"/>
                          <a:tab pos="2674620" algn="l"/>
                        </a:tabLst>
                      </a:pPr>
                      <a:r>
                        <a:rPr lang="en-US" sz="1600" spc="20" dirty="0">
                          <a:effectLst/>
                        </a:rPr>
                        <a:t>3</a:t>
                      </a:r>
                      <a:r>
                        <a:rPr lang="id-ID" sz="1600" spc="20" dirty="0">
                          <a:effectLst/>
                        </a:rPr>
                        <a:t>,</a:t>
                      </a:r>
                      <a:r>
                        <a:rPr lang="en-US" sz="1600" spc="20" dirty="0">
                          <a:effectLst/>
                        </a:rPr>
                        <a:t>55</a:t>
                      </a:r>
                      <a:endParaRPr lang="id-ID" sz="1800" dirty="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274320" algn="ctr">
                        <a:spcAft>
                          <a:spcPts val="0"/>
                        </a:spcAft>
                        <a:tabLst>
                          <a:tab pos="1325880" algn="l"/>
                          <a:tab pos="2674620" algn="l"/>
                        </a:tabLst>
                      </a:pPr>
                      <a:r>
                        <a:rPr lang="en-US" sz="1600" spc="15" dirty="0">
                          <a:effectLst/>
                        </a:rPr>
                        <a:t>1</a:t>
                      </a:r>
                      <a:r>
                        <a:rPr lang="id-ID" sz="1600" spc="15" dirty="0">
                          <a:effectLst/>
                        </a:rPr>
                        <a:t>,</a:t>
                      </a:r>
                      <a:r>
                        <a:rPr lang="en-US" sz="1600" spc="15" dirty="0">
                          <a:effectLst/>
                        </a:rPr>
                        <a:t>64</a:t>
                      </a:r>
                      <a:endParaRPr lang="id-ID" sz="1800" dirty="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274320" algn="ctr">
                        <a:spcAft>
                          <a:spcPts val="0"/>
                        </a:spcAft>
                        <a:tabLst>
                          <a:tab pos="1325880" algn="l"/>
                          <a:tab pos="2674620" algn="l"/>
                        </a:tabLst>
                      </a:pPr>
                      <a:r>
                        <a:rPr lang="en-US" sz="1600" spc="5" dirty="0">
                          <a:effectLst/>
                        </a:rPr>
                        <a:t>18</a:t>
                      </a:r>
                      <a:r>
                        <a:rPr lang="id-ID" sz="1600" spc="5" dirty="0">
                          <a:effectLst/>
                        </a:rPr>
                        <a:t>,</a:t>
                      </a:r>
                      <a:r>
                        <a:rPr lang="en-US" sz="1600" spc="5" dirty="0">
                          <a:effectLst/>
                        </a:rPr>
                        <a:t>4</a:t>
                      </a:r>
                      <a:endParaRPr lang="id-ID" sz="1800" dirty="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274320" algn="ctr">
                        <a:spcAft>
                          <a:spcPts val="0"/>
                        </a:spcAft>
                        <a:tabLst>
                          <a:tab pos="1325880" algn="l"/>
                          <a:tab pos="2674620" algn="l"/>
                        </a:tabLst>
                      </a:pPr>
                      <a:r>
                        <a:rPr lang="en-US" sz="1600" dirty="0">
                          <a:effectLst/>
                        </a:rPr>
                        <a:t>11</a:t>
                      </a:r>
                      <a:endParaRPr lang="id-ID" sz="1800" dirty="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274320" algn="ctr">
                        <a:spcAft>
                          <a:spcPts val="0"/>
                        </a:spcAft>
                        <a:tabLst>
                          <a:tab pos="1325880" algn="l"/>
                          <a:tab pos="2674620" algn="l"/>
                        </a:tabLst>
                      </a:pPr>
                      <a:r>
                        <a:rPr lang="en-US" sz="1600" spc="25" dirty="0">
                          <a:effectLst/>
                        </a:rPr>
                        <a:t>31</a:t>
                      </a:r>
                      <a:endParaRPr lang="id-ID" sz="1800" dirty="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91466"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  <a:tabLst>
                          <a:tab pos="1325880" algn="l"/>
                          <a:tab pos="2674620" algn="l"/>
                        </a:tabLst>
                      </a:pPr>
                      <a:r>
                        <a:rPr lang="id-ID" sz="1800" dirty="0" smtClean="0">
                          <a:effectLst/>
                        </a:rPr>
                        <a:t>5</a:t>
                      </a:r>
                      <a:endParaRPr lang="id-ID" sz="1800" dirty="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  <a:tabLst>
                          <a:tab pos="1325880" algn="l"/>
                          <a:tab pos="2674620" algn="l"/>
                        </a:tabLst>
                      </a:pPr>
                      <a:r>
                        <a:rPr lang="en-US" sz="1600" spc="25">
                          <a:effectLst/>
                        </a:rPr>
                        <a:t>205</a:t>
                      </a:r>
                      <a:r>
                        <a:rPr lang="id-ID" sz="1600" spc="25">
                          <a:effectLst/>
                        </a:rPr>
                        <a:t>.000</a:t>
                      </a:r>
                      <a:endParaRPr lang="id-ID" sz="180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274320" algn="ctr">
                        <a:spcAft>
                          <a:spcPts val="0"/>
                        </a:spcAft>
                        <a:tabLst>
                          <a:tab pos="1325880" algn="l"/>
                          <a:tab pos="2674620" algn="l"/>
                        </a:tabLst>
                      </a:pPr>
                      <a:r>
                        <a:rPr lang="en-US" sz="1600" spc="5">
                          <a:effectLst/>
                        </a:rPr>
                        <a:t>4</a:t>
                      </a:r>
                      <a:r>
                        <a:rPr lang="id-ID" sz="1600" spc="5">
                          <a:effectLst/>
                        </a:rPr>
                        <a:t>,</a:t>
                      </a:r>
                      <a:r>
                        <a:rPr lang="en-US" sz="1600" spc="5">
                          <a:effectLst/>
                        </a:rPr>
                        <a:t>35</a:t>
                      </a:r>
                      <a:endParaRPr lang="id-ID" sz="180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274320" algn="ctr">
                        <a:spcAft>
                          <a:spcPts val="0"/>
                        </a:spcAft>
                        <a:tabLst>
                          <a:tab pos="1325880" algn="l"/>
                          <a:tab pos="2674620" algn="l"/>
                        </a:tabLst>
                      </a:pPr>
                      <a:r>
                        <a:rPr lang="en-US" sz="1600" spc="25">
                          <a:effectLst/>
                        </a:rPr>
                        <a:t>2</a:t>
                      </a:r>
                      <a:r>
                        <a:rPr lang="id-ID" sz="1600" spc="25">
                          <a:effectLst/>
                        </a:rPr>
                        <a:t>,</a:t>
                      </a:r>
                      <a:r>
                        <a:rPr lang="en-US" sz="1600" spc="25">
                          <a:effectLst/>
                        </a:rPr>
                        <a:t>.65</a:t>
                      </a:r>
                      <a:endParaRPr lang="id-ID" sz="180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274320" algn="ctr">
                        <a:spcAft>
                          <a:spcPts val="0"/>
                        </a:spcAft>
                        <a:tabLst>
                          <a:tab pos="1325880" algn="l"/>
                          <a:tab pos="2674620" algn="l"/>
                        </a:tabLst>
                      </a:pPr>
                      <a:r>
                        <a:rPr lang="en-US" sz="1600" spc="35">
                          <a:effectLst/>
                        </a:rPr>
                        <a:t>15</a:t>
                      </a:r>
                      <a:r>
                        <a:rPr lang="id-ID" sz="1600" spc="35">
                          <a:effectLst/>
                        </a:rPr>
                        <a:t>,</a:t>
                      </a:r>
                      <a:r>
                        <a:rPr lang="en-US" sz="1600" spc="35">
                          <a:effectLst/>
                        </a:rPr>
                        <a:t>0</a:t>
                      </a:r>
                      <a:endParaRPr lang="id-ID" sz="180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274320" algn="ctr">
                        <a:spcAft>
                          <a:spcPts val="0"/>
                        </a:spcAft>
                        <a:tabLst>
                          <a:tab pos="1325880" algn="l"/>
                          <a:tab pos="2674620" algn="l"/>
                        </a:tabLst>
                      </a:pPr>
                      <a:r>
                        <a:rPr lang="en-US" sz="1600" spc="20" dirty="0">
                          <a:effectLst/>
                        </a:rPr>
                        <a:t>15</a:t>
                      </a:r>
                      <a:endParaRPr lang="id-ID" sz="1800" dirty="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274320" algn="ctr">
                        <a:spcAft>
                          <a:spcPts val="0"/>
                        </a:spcAft>
                        <a:tabLst>
                          <a:tab pos="1325880" algn="l"/>
                          <a:tab pos="2674620" algn="l"/>
                        </a:tabLst>
                      </a:pPr>
                      <a:r>
                        <a:rPr lang="en-US" sz="1600" spc="40" dirty="0">
                          <a:effectLst/>
                        </a:rPr>
                        <a:t>21</a:t>
                      </a:r>
                      <a:endParaRPr lang="id-ID" sz="1800" dirty="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91466"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  <a:tabLst>
                          <a:tab pos="1325880" algn="l"/>
                          <a:tab pos="2674620" algn="l"/>
                        </a:tabLst>
                      </a:pPr>
                      <a:r>
                        <a:rPr lang="id-ID" sz="1800" dirty="0" smtClean="0">
                          <a:effectLst/>
                        </a:rPr>
                        <a:t>6</a:t>
                      </a:r>
                      <a:endParaRPr lang="id-ID" sz="1800" dirty="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  <a:tabLst>
                          <a:tab pos="1325880" algn="l"/>
                          <a:tab pos="2674620" algn="l"/>
                        </a:tabLst>
                      </a:pPr>
                      <a:r>
                        <a:rPr lang="en-US" sz="1600" spc="45">
                          <a:effectLst/>
                        </a:rPr>
                        <a:t>291</a:t>
                      </a:r>
                      <a:r>
                        <a:rPr lang="id-ID" sz="1600" spc="45">
                          <a:effectLst/>
                        </a:rPr>
                        <a:t>.000</a:t>
                      </a:r>
                      <a:endParaRPr lang="id-ID" sz="180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274320" algn="ctr">
                        <a:spcAft>
                          <a:spcPts val="0"/>
                        </a:spcAft>
                        <a:tabLst>
                          <a:tab pos="1325880" algn="l"/>
                          <a:tab pos="2674620" algn="l"/>
                        </a:tabLst>
                      </a:pPr>
                      <a:r>
                        <a:rPr lang="en-US" sz="1600" spc="20">
                          <a:effectLst/>
                        </a:rPr>
                        <a:t>3.65</a:t>
                      </a:r>
                      <a:endParaRPr lang="id-ID" sz="180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274320" algn="ctr">
                        <a:spcAft>
                          <a:spcPts val="0"/>
                        </a:spcAft>
                        <a:tabLst>
                          <a:tab pos="1325880" algn="l"/>
                          <a:tab pos="2674620" algn="l"/>
                        </a:tabLst>
                      </a:pPr>
                      <a:r>
                        <a:rPr lang="en-US" sz="1600" spc="10">
                          <a:effectLst/>
                        </a:rPr>
                        <a:t>1</a:t>
                      </a:r>
                      <a:r>
                        <a:rPr lang="id-ID" sz="1600" spc="10">
                          <a:effectLst/>
                        </a:rPr>
                        <a:t>,</a:t>
                      </a:r>
                      <a:r>
                        <a:rPr lang="en-US" sz="1600" spc="10">
                          <a:effectLst/>
                        </a:rPr>
                        <a:t>45</a:t>
                      </a:r>
                      <a:endParaRPr lang="id-ID" sz="180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274320" algn="ctr">
                        <a:spcAft>
                          <a:spcPts val="0"/>
                        </a:spcAft>
                        <a:tabLst>
                          <a:tab pos="1325880" algn="l"/>
                          <a:tab pos="2674620" algn="l"/>
                        </a:tabLst>
                      </a:pPr>
                      <a:r>
                        <a:rPr lang="en-US" sz="1600" spc="15">
                          <a:effectLst/>
                        </a:rPr>
                        <a:t>20</a:t>
                      </a:r>
                      <a:r>
                        <a:rPr lang="id-ID" sz="1600" spc="15">
                          <a:effectLst/>
                        </a:rPr>
                        <a:t>,</a:t>
                      </a:r>
                      <a:r>
                        <a:rPr lang="en-US" sz="1600" spc="15">
                          <a:effectLst/>
                        </a:rPr>
                        <a:t>8</a:t>
                      </a:r>
                      <a:endParaRPr lang="id-ID" sz="180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274320" algn="ctr">
                        <a:spcAft>
                          <a:spcPts val="0"/>
                        </a:spcAft>
                        <a:tabLst>
                          <a:tab pos="1325880" algn="l"/>
                          <a:tab pos="2674620" algn="l"/>
                        </a:tabLst>
                      </a:pPr>
                      <a:r>
                        <a:rPr lang="en-US" sz="1600" spc="-50">
                          <a:effectLst/>
                        </a:rPr>
                        <a:t>24</a:t>
                      </a:r>
                      <a:endParaRPr lang="id-ID" sz="180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274320" algn="ctr">
                        <a:spcAft>
                          <a:spcPts val="0"/>
                        </a:spcAft>
                        <a:tabLst>
                          <a:tab pos="1325880" algn="l"/>
                          <a:tab pos="2674620" algn="l"/>
                        </a:tabLst>
                      </a:pPr>
                      <a:r>
                        <a:rPr lang="en-US" sz="1600" spc="-35" dirty="0">
                          <a:effectLst/>
                        </a:rPr>
                        <a:t>49</a:t>
                      </a:r>
                      <a:endParaRPr lang="id-ID" sz="1800" dirty="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91466"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  <a:tabLst>
                          <a:tab pos="1325880" algn="l"/>
                          <a:tab pos="2674620" algn="l"/>
                        </a:tabLst>
                      </a:pPr>
                      <a:r>
                        <a:rPr lang="id-ID" sz="1800" dirty="0" smtClean="0">
                          <a:effectLst/>
                        </a:rPr>
                        <a:t>7</a:t>
                      </a:r>
                      <a:endParaRPr lang="id-ID" sz="1800" dirty="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  <a:tabLst>
                          <a:tab pos="1325880" algn="l"/>
                          <a:tab pos="2674620" algn="l"/>
                        </a:tabLst>
                      </a:pPr>
                      <a:r>
                        <a:rPr lang="en-US" sz="1600" spc="-5">
                          <a:effectLst/>
                        </a:rPr>
                        <a:t>234</a:t>
                      </a:r>
                      <a:r>
                        <a:rPr lang="id-ID" sz="1600" spc="-5">
                          <a:effectLst/>
                        </a:rPr>
                        <a:t>.000</a:t>
                      </a:r>
                      <a:endParaRPr lang="id-ID" sz="180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274320" algn="ctr">
                        <a:spcAft>
                          <a:spcPts val="0"/>
                        </a:spcAft>
                        <a:tabLst>
                          <a:tab pos="1325880" algn="l"/>
                          <a:tab pos="2674620" algn="l"/>
                        </a:tabLst>
                      </a:pPr>
                      <a:r>
                        <a:rPr lang="en-US" sz="1600" spc="-20">
                          <a:effectLst/>
                        </a:rPr>
                        <a:t>3</a:t>
                      </a:r>
                      <a:r>
                        <a:rPr lang="id-ID" sz="1600" spc="-20">
                          <a:effectLst/>
                        </a:rPr>
                        <a:t>,</a:t>
                      </a:r>
                      <a:r>
                        <a:rPr lang="en-US" sz="1600" spc="-20">
                          <a:effectLst/>
                        </a:rPr>
                        <a:t>44</a:t>
                      </a:r>
                      <a:endParaRPr lang="id-ID" sz="180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274320" algn="ctr">
                        <a:spcAft>
                          <a:spcPts val="0"/>
                        </a:spcAft>
                        <a:tabLst>
                          <a:tab pos="1325880" algn="l"/>
                          <a:tab pos="2674620" algn="l"/>
                        </a:tabLst>
                      </a:pPr>
                      <a:r>
                        <a:rPr lang="en-US" sz="1600" spc="35">
                          <a:effectLst/>
                        </a:rPr>
                        <a:t>1</a:t>
                      </a:r>
                      <a:r>
                        <a:rPr lang="id-ID" sz="1600" spc="35">
                          <a:effectLst/>
                        </a:rPr>
                        <a:t>,</a:t>
                      </a:r>
                      <a:r>
                        <a:rPr lang="en-US" sz="1600" spc="35">
                          <a:effectLst/>
                        </a:rPr>
                        <a:t>.67</a:t>
                      </a:r>
                      <a:endParaRPr lang="id-ID" sz="180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274320" algn="ctr">
                        <a:spcAft>
                          <a:spcPts val="0"/>
                        </a:spcAft>
                        <a:tabLst>
                          <a:tab pos="1325880" algn="l"/>
                          <a:tab pos="2674620" algn="l"/>
                        </a:tabLst>
                      </a:pPr>
                      <a:r>
                        <a:rPr lang="en-US" sz="1600" spc="5">
                          <a:effectLst/>
                        </a:rPr>
                        <a:t>18</a:t>
                      </a:r>
                      <a:r>
                        <a:rPr lang="id-ID" sz="1600" spc="5">
                          <a:effectLst/>
                        </a:rPr>
                        <a:t>,</a:t>
                      </a:r>
                      <a:r>
                        <a:rPr lang="en-US" sz="1600" spc="5">
                          <a:effectLst/>
                        </a:rPr>
                        <a:t>4</a:t>
                      </a:r>
                      <a:endParaRPr lang="id-ID" sz="180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274320" algn="ctr">
                        <a:spcAft>
                          <a:spcPts val="0"/>
                        </a:spcAft>
                        <a:tabLst>
                          <a:tab pos="1325880" algn="l"/>
                          <a:tab pos="2674620" algn="l"/>
                        </a:tabLst>
                      </a:pPr>
                      <a:r>
                        <a:rPr lang="en-US" sz="1600" spc="25" dirty="0">
                          <a:effectLst/>
                        </a:rPr>
                        <a:t>16</a:t>
                      </a:r>
                      <a:endParaRPr lang="id-ID" sz="1800" dirty="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274320" algn="ctr">
                        <a:spcAft>
                          <a:spcPts val="0"/>
                        </a:spcAft>
                        <a:tabLst>
                          <a:tab pos="1325880" algn="l"/>
                          <a:tab pos="2674620" algn="l"/>
                        </a:tabLst>
                      </a:pPr>
                      <a:r>
                        <a:rPr lang="en-US" sz="1600" spc="5" dirty="0">
                          <a:effectLst/>
                        </a:rPr>
                        <a:t>30</a:t>
                      </a:r>
                      <a:endParaRPr lang="id-ID" sz="1800" dirty="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91466"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  <a:tabLst>
                          <a:tab pos="1325880" algn="l"/>
                          <a:tab pos="2674620" algn="l"/>
                        </a:tabLst>
                      </a:pPr>
                      <a:r>
                        <a:rPr lang="id-ID" sz="1800" dirty="0" smtClean="0">
                          <a:effectLst/>
                        </a:rPr>
                        <a:t>8</a:t>
                      </a:r>
                      <a:endParaRPr lang="id-ID" sz="1800" dirty="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  <a:tabLst>
                          <a:tab pos="1325880" algn="l"/>
                          <a:tab pos="2674620" algn="l"/>
                        </a:tabLst>
                      </a:pPr>
                      <a:r>
                        <a:rPr lang="en-US" sz="1600" spc="25">
                          <a:effectLst/>
                        </a:rPr>
                        <a:t>209</a:t>
                      </a:r>
                      <a:r>
                        <a:rPr lang="id-ID" sz="1600" spc="25">
                          <a:effectLst/>
                        </a:rPr>
                        <a:t>.000</a:t>
                      </a:r>
                      <a:endParaRPr lang="id-ID" sz="180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274320" algn="ctr">
                        <a:spcAft>
                          <a:spcPts val="0"/>
                        </a:spcAft>
                        <a:tabLst>
                          <a:tab pos="1325880" algn="l"/>
                          <a:tab pos="2674620" algn="l"/>
                        </a:tabLst>
                      </a:pPr>
                      <a:r>
                        <a:rPr lang="en-US" sz="1600" spc="15">
                          <a:effectLst/>
                        </a:rPr>
                        <a:t>2</a:t>
                      </a:r>
                      <a:r>
                        <a:rPr lang="id-ID" sz="1600" spc="15">
                          <a:effectLst/>
                        </a:rPr>
                        <a:t>,</a:t>
                      </a:r>
                      <a:r>
                        <a:rPr lang="en-US" sz="1600" spc="15">
                          <a:effectLst/>
                        </a:rPr>
                        <a:t>55</a:t>
                      </a:r>
                      <a:endParaRPr lang="id-ID" sz="180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274320" algn="ctr">
                        <a:spcAft>
                          <a:spcPts val="0"/>
                        </a:spcAft>
                        <a:tabLst>
                          <a:tab pos="1325880" algn="l"/>
                          <a:tab pos="2674620" algn="l"/>
                        </a:tabLs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r>
                        <a:rPr lang="id-ID" sz="1600">
                          <a:effectLst/>
                        </a:rPr>
                        <a:t>,</a:t>
                      </a:r>
                      <a:r>
                        <a:rPr lang="en-US" sz="1600">
                          <a:effectLst/>
                        </a:rPr>
                        <a:t>74</a:t>
                      </a:r>
                      <a:endParaRPr lang="id-ID" sz="180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274320" algn="ctr">
                        <a:spcAft>
                          <a:spcPts val="0"/>
                        </a:spcAft>
                        <a:tabLst>
                          <a:tab pos="1325880" algn="l"/>
                          <a:tab pos="2674620" algn="l"/>
                        </a:tabLst>
                      </a:pPr>
                      <a:r>
                        <a:rPr lang="en-US" sz="1600" spc="5">
                          <a:effectLst/>
                        </a:rPr>
                        <a:t>15</a:t>
                      </a:r>
                      <a:r>
                        <a:rPr lang="id-ID" sz="1600" spc="5">
                          <a:effectLst/>
                        </a:rPr>
                        <a:t>,</a:t>
                      </a:r>
                      <a:r>
                        <a:rPr lang="en-US" sz="1600" spc="5">
                          <a:effectLst/>
                        </a:rPr>
                        <a:t>4</a:t>
                      </a:r>
                      <a:endParaRPr lang="id-ID" sz="180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274320" algn="ctr">
                        <a:spcAft>
                          <a:spcPts val="0"/>
                        </a:spcAft>
                        <a:tabLst>
                          <a:tab pos="1325880" algn="l"/>
                          <a:tab pos="2674620" algn="l"/>
                        </a:tabLst>
                      </a:pPr>
                      <a:r>
                        <a:rPr lang="en-US" sz="1600" spc="15" dirty="0">
                          <a:effectLst/>
                        </a:rPr>
                        <a:t>10</a:t>
                      </a:r>
                      <a:endParaRPr lang="id-ID" sz="1800" dirty="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274320" algn="ctr">
                        <a:spcAft>
                          <a:spcPts val="0"/>
                        </a:spcAft>
                        <a:tabLst>
                          <a:tab pos="1325880" algn="l"/>
                          <a:tab pos="2674620" algn="l"/>
                        </a:tabLst>
                      </a:pPr>
                      <a:r>
                        <a:rPr lang="id-ID" sz="1600" spc="15">
                          <a:effectLst/>
                        </a:rPr>
                        <a:t>30</a:t>
                      </a:r>
                      <a:endParaRPr lang="id-ID" sz="180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97266">
                <a:tc>
                  <a:txBody>
                    <a:bodyPr/>
                    <a:lstStyle/>
                    <a:p>
                      <a:pPr marL="21590" algn="ctr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1325880" algn="l"/>
                          <a:tab pos="2674620" algn="l"/>
                        </a:tabLst>
                      </a:pPr>
                      <a:r>
                        <a:rPr lang="id-ID" sz="1800" dirty="0" smtClean="0">
                          <a:effectLst/>
                        </a:rPr>
                        <a:t>9</a:t>
                      </a:r>
                      <a:endParaRPr lang="id-ID" sz="1800" dirty="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1325880" algn="l"/>
                          <a:tab pos="2674620" algn="l"/>
                        </a:tabLst>
                      </a:pPr>
                      <a:r>
                        <a:rPr lang="en-US" sz="1600">
                          <a:effectLst/>
                        </a:rPr>
                        <a:t>204</a:t>
                      </a:r>
                      <a:r>
                        <a:rPr lang="id-ID" sz="1600">
                          <a:effectLst/>
                        </a:rPr>
                        <a:t>.000</a:t>
                      </a:r>
                      <a:endParaRPr lang="id-ID" sz="180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274320" algn="ctr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1325880" algn="l"/>
                          <a:tab pos="2674620" algn="l"/>
                        </a:tabLst>
                      </a:pPr>
                      <a:r>
                        <a:rPr lang="en-US" sz="1600" spc="10">
                          <a:effectLst/>
                        </a:rPr>
                        <a:t>4</a:t>
                      </a:r>
                      <a:r>
                        <a:rPr lang="id-ID" sz="1600" spc="10">
                          <a:effectLst/>
                        </a:rPr>
                        <a:t>,</a:t>
                      </a:r>
                      <a:r>
                        <a:rPr lang="en-US" sz="1600" spc="10">
                          <a:effectLst/>
                        </a:rPr>
                        <a:t>79</a:t>
                      </a:r>
                      <a:endParaRPr lang="id-ID" sz="180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274320" algn="ctr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1325880" algn="l"/>
                          <a:tab pos="2674620" algn="l"/>
                        </a:tabLst>
                      </a:pPr>
                      <a:r>
                        <a:rPr lang="en-US" sz="1600" spc="30">
                          <a:effectLst/>
                        </a:rPr>
                        <a:t>1</a:t>
                      </a:r>
                      <a:r>
                        <a:rPr lang="id-ID" sz="1600" spc="30">
                          <a:effectLst/>
                        </a:rPr>
                        <a:t>,</a:t>
                      </a:r>
                      <a:r>
                        <a:rPr lang="en-US" sz="1600" spc="30">
                          <a:effectLst/>
                        </a:rPr>
                        <a:t>35</a:t>
                      </a:r>
                      <a:endParaRPr lang="id-ID" sz="180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274320" algn="ctr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1325880" algn="l"/>
                          <a:tab pos="2674620" algn="l"/>
                        </a:tabLst>
                      </a:pPr>
                      <a:r>
                        <a:rPr lang="en-US" sz="1600" spc="10">
                          <a:effectLst/>
                        </a:rPr>
                        <a:t>14</a:t>
                      </a:r>
                      <a:r>
                        <a:rPr lang="id-ID" sz="1600" spc="10">
                          <a:effectLst/>
                        </a:rPr>
                        <a:t>,</a:t>
                      </a:r>
                      <a:r>
                        <a:rPr lang="en-US" sz="1600" spc="10">
                          <a:effectLst/>
                        </a:rPr>
                        <a:t>9</a:t>
                      </a:r>
                      <a:endParaRPr lang="id-ID" sz="180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274320" algn="ctr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1325880" algn="l"/>
                          <a:tab pos="2674620" algn="l"/>
                        </a:tabLst>
                      </a:pPr>
                      <a:r>
                        <a:rPr lang="en-US" sz="1600" spc="50" dirty="0">
                          <a:effectLst/>
                        </a:rPr>
                        <a:t>16</a:t>
                      </a:r>
                      <a:endParaRPr lang="id-ID" sz="1800" dirty="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274320" algn="ctr">
                        <a:lnSpc>
                          <a:spcPts val="1500"/>
                        </a:lnSpc>
                        <a:spcAft>
                          <a:spcPts val="0"/>
                        </a:spcAft>
                        <a:tabLst>
                          <a:tab pos="1325880" algn="l"/>
                          <a:tab pos="2674620" algn="l"/>
                        </a:tabLst>
                      </a:pPr>
                      <a:r>
                        <a:rPr lang="en-US" sz="1600" spc="-50" dirty="0">
                          <a:effectLst/>
                        </a:rPr>
                        <a:t>24</a:t>
                      </a:r>
                      <a:endParaRPr lang="id-ID" sz="1800" dirty="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91466"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  <a:tabLst>
                          <a:tab pos="1325880" algn="l"/>
                          <a:tab pos="2674620" algn="l"/>
                        </a:tabLst>
                      </a:pPr>
                      <a:r>
                        <a:rPr lang="id-ID" sz="1800" dirty="0" smtClean="0">
                          <a:effectLst/>
                        </a:rPr>
                        <a:t>10</a:t>
                      </a:r>
                      <a:endParaRPr lang="id-ID" sz="1800" dirty="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  <a:tabLst>
                          <a:tab pos="1325880" algn="l"/>
                          <a:tab pos="2674620" algn="l"/>
                        </a:tabLst>
                      </a:pPr>
                      <a:r>
                        <a:rPr lang="en-US" sz="1600" spc="95">
                          <a:effectLst/>
                        </a:rPr>
                        <a:t>216</a:t>
                      </a:r>
                      <a:r>
                        <a:rPr lang="id-ID" sz="1600" spc="95">
                          <a:effectLst/>
                        </a:rPr>
                        <a:t>.000</a:t>
                      </a:r>
                      <a:endParaRPr lang="id-ID" sz="180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274320" algn="ctr">
                        <a:spcAft>
                          <a:spcPts val="0"/>
                        </a:spcAft>
                        <a:tabLst>
                          <a:tab pos="1325880" algn="l"/>
                          <a:tab pos="2674620" algn="l"/>
                        </a:tabLst>
                      </a:pPr>
                      <a:r>
                        <a:rPr lang="en-US" sz="1600" spc="15">
                          <a:effectLst/>
                        </a:rPr>
                        <a:t>2</a:t>
                      </a:r>
                      <a:r>
                        <a:rPr lang="id-ID" sz="1600" spc="15">
                          <a:effectLst/>
                        </a:rPr>
                        <a:t>,</a:t>
                      </a:r>
                      <a:r>
                        <a:rPr lang="en-US" sz="1600" spc="15">
                          <a:effectLst/>
                        </a:rPr>
                        <a:t>53</a:t>
                      </a:r>
                      <a:endParaRPr lang="id-ID" sz="180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274320" algn="ctr">
                        <a:spcAft>
                          <a:spcPts val="0"/>
                        </a:spcAft>
                        <a:tabLst>
                          <a:tab pos="1325880" algn="l"/>
                          <a:tab pos="2674620" algn="l"/>
                        </a:tabLst>
                      </a:pPr>
                      <a:r>
                        <a:rPr lang="en-US" sz="1600" spc="65">
                          <a:effectLst/>
                        </a:rPr>
                        <a:t>2</a:t>
                      </a:r>
                      <a:r>
                        <a:rPr lang="id-ID" sz="1600" spc="65">
                          <a:effectLst/>
                        </a:rPr>
                        <a:t>,</a:t>
                      </a:r>
                      <a:r>
                        <a:rPr lang="en-US" sz="1600" spc="65">
                          <a:effectLst/>
                        </a:rPr>
                        <a:t>13</a:t>
                      </a:r>
                      <a:endParaRPr lang="id-ID" sz="180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274320" algn="ctr">
                        <a:spcAft>
                          <a:spcPts val="0"/>
                        </a:spcAft>
                        <a:tabLst>
                          <a:tab pos="1325880" algn="l"/>
                          <a:tab pos="2674620" algn="l"/>
                        </a:tabLst>
                      </a:pPr>
                      <a:r>
                        <a:rPr lang="en-US" sz="1600" spc="40">
                          <a:effectLst/>
                        </a:rPr>
                        <a:t>17</a:t>
                      </a:r>
                      <a:r>
                        <a:rPr lang="id-ID" sz="1600" spc="40">
                          <a:effectLst/>
                        </a:rPr>
                        <a:t>,</a:t>
                      </a:r>
                      <a:r>
                        <a:rPr lang="en-US" sz="1600" spc="40">
                          <a:effectLst/>
                        </a:rPr>
                        <a:t>5</a:t>
                      </a:r>
                      <a:endParaRPr lang="id-ID" sz="180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274320" algn="ctr">
                        <a:spcAft>
                          <a:spcPts val="0"/>
                        </a:spcAft>
                        <a:tabLst>
                          <a:tab pos="1325880" algn="l"/>
                          <a:tab pos="2674620" algn="l"/>
                        </a:tabLst>
                      </a:pPr>
                      <a:r>
                        <a:rPr lang="en-US" sz="1600" spc="-25" dirty="0">
                          <a:effectLst/>
                        </a:rPr>
                        <a:t>14</a:t>
                      </a:r>
                      <a:endParaRPr lang="id-ID" sz="1800" dirty="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274320" algn="ctr">
                        <a:spcAft>
                          <a:spcPts val="0"/>
                        </a:spcAft>
                        <a:tabLst>
                          <a:tab pos="1325880" algn="l"/>
                          <a:tab pos="2674620" algn="l"/>
                        </a:tabLst>
                      </a:pPr>
                      <a:r>
                        <a:rPr lang="en-US" sz="1600" spc="45">
                          <a:effectLst/>
                        </a:rPr>
                        <a:t>31</a:t>
                      </a:r>
                      <a:endParaRPr lang="id-ID" sz="180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91466"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  <a:tabLst>
                          <a:tab pos="1325880" algn="l"/>
                          <a:tab pos="2674620" algn="l"/>
                        </a:tabLst>
                      </a:pPr>
                      <a:r>
                        <a:rPr lang="id-ID" sz="1800" dirty="0" smtClean="0">
                          <a:effectLst/>
                        </a:rPr>
                        <a:t>11</a:t>
                      </a:r>
                      <a:endParaRPr lang="id-ID" sz="1800" dirty="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  <a:tabLst>
                          <a:tab pos="1325880" algn="l"/>
                          <a:tab pos="2674620" algn="l"/>
                        </a:tabLst>
                      </a:pPr>
                      <a:r>
                        <a:rPr lang="en-US" sz="1600" spc="-15">
                          <a:effectLst/>
                        </a:rPr>
                        <a:t>245</a:t>
                      </a:r>
                      <a:r>
                        <a:rPr lang="id-ID" sz="1600" spc="-15">
                          <a:effectLst/>
                        </a:rPr>
                        <a:t>.000</a:t>
                      </a:r>
                      <a:endParaRPr lang="id-ID" sz="180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274320" algn="ctr">
                        <a:spcAft>
                          <a:spcPts val="0"/>
                        </a:spcAft>
                        <a:tabLst>
                          <a:tab pos="1325880" algn="l"/>
                          <a:tab pos="2674620" algn="l"/>
                        </a:tabLst>
                      </a:pPr>
                      <a:r>
                        <a:rPr lang="en-US" sz="1600" spc="15">
                          <a:effectLst/>
                        </a:rPr>
                        <a:t>2</a:t>
                      </a:r>
                      <a:r>
                        <a:rPr lang="id-ID" sz="1600" spc="15">
                          <a:effectLst/>
                        </a:rPr>
                        <a:t>,</a:t>
                      </a:r>
                      <a:r>
                        <a:rPr lang="en-US" sz="1600" spc="15">
                          <a:effectLst/>
                        </a:rPr>
                        <a:t>75</a:t>
                      </a:r>
                      <a:endParaRPr lang="id-ID" sz="180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274320" algn="ctr">
                        <a:spcAft>
                          <a:spcPts val="0"/>
                        </a:spcAft>
                        <a:tabLst>
                          <a:tab pos="1325880" algn="l"/>
                          <a:tab pos="2674620" algn="l"/>
                        </a:tabLst>
                      </a:pPr>
                      <a:r>
                        <a:rPr lang="en-US" sz="1600" spc="5">
                          <a:effectLst/>
                        </a:rPr>
                        <a:t>2</a:t>
                      </a:r>
                      <a:r>
                        <a:rPr lang="id-ID" sz="1600" spc="5">
                          <a:effectLst/>
                        </a:rPr>
                        <a:t>,</a:t>
                      </a:r>
                      <a:r>
                        <a:rPr lang="en-US" sz="1600" spc="5">
                          <a:effectLst/>
                        </a:rPr>
                        <a:t>64</a:t>
                      </a:r>
                      <a:endParaRPr lang="id-ID" sz="180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274320" algn="ctr">
                        <a:spcAft>
                          <a:spcPts val="0"/>
                        </a:spcAft>
                        <a:tabLst>
                          <a:tab pos="1325880" algn="l"/>
                          <a:tab pos="2674620" algn="l"/>
                        </a:tabLst>
                      </a:pPr>
                      <a:r>
                        <a:rPr lang="en-US" sz="1600" spc="30">
                          <a:effectLst/>
                        </a:rPr>
                        <a:t>19</a:t>
                      </a:r>
                      <a:r>
                        <a:rPr lang="id-ID" sz="1600" spc="30">
                          <a:effectLst/>
                        </a:rPr>
                        <a:t>,</a:t>
                      </a:r>
                      <a:r>
                        <a:rPr lang="en-US" sz="1600" spc="30">
                          <a:effectLst/>
                        </a:rPr>
                        <a:t>2</a:t>
                      </a:r>
                      <a:endParaRPr lang="id-ID" sz="180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274320" algn="ctr">
                        <a:spcAft>
                          <a:spcPts val="0"/>
                        </a:spcAft>
                        <a:tabLst>
                          <a:tab pos="1325880" algn="l"/>
                          <a:tab pos="2674620" algn="l"/>
                        </a:tabLst>
                      </a:pPr>
                      <a:r>
                        <a:rPr lang="en-US" sz="1600" dirty="0">
                          <a:effectLst/>
                        </a:rPr>
                        <a:t>II</a:t>
                      </a:r>
                      <a:endParaRPr lang="id-ID" sz="1800" dirty="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274320" algn="ctr">
                        <a:spcAft>
                          <a:spcPts val="0"/>
                        </a:spcAft>
                        <a:tabLst>
                          <a:tab pos="1325880" algn="l"/>
                          <a:tab pos="2674620" algn="l"/>
                        </a:tabLst>
                      </a:pPr>
                      <a:r>
                        <a:rPr lang="en-US" sz="1600" spc="-5" dirty="0">
                          <a:effectLst/>
                        </a:rPr>
                        <a:t>32</a:t>
                      </a:r>
                      <a:endParaRPr lang="id-ID" sz="1800" dirty="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91466"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  <a:tabLst>
                          <a:tab pos="1325880" algn="l"/>
                          <a:tab pos="2674620" algn="l"/>
                        </a:tabLst>
                      </a:pPr>
                      <a:r>
                        <a:rPr lang="id-ID" sz="1800" dirty="0" smtClean="0">
                          <a:effectLst/>
                        </a:rPr>
                        <a:t>12</a:t>
                      </a:r>
                      <a:endParaRPr lang="id-ID" sz="1800" dirty="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  <a:tabLst>
                          <a:tab pos="1325880" algn="l"/>
                          <a:tab pos="2674620" algn="l"/>
                        </a:tabLst>
                      </a:pPr>
                      <a:r>
                        <a:rPr lang="en-US" sz="1600" spc="30">
                          <a:effectLst/>
                        </a:rPr>
                        <a:t>286</a:t>
                      </a:r>
                      <a:r>
                        <a:rPr lang="id-ID" sz="1600" spc="30">
                          <a:effectLst/>
                        </a:rPr>
                        <a:t>.000</a:t>
                      </a:r>
                      <a:endParaRPr lang="id-ID" sz="180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274320" algn="ctr">
                        <a:spcAft>
                          <a:spcPts val="0"/>
                        </a:spcAft>
                        <a:tabLst>
                          <a:tab pos="1325880" algn="l"/>
                          <a:tab pos="2674620" algn="l"/>
                        </a:tabLst>
                      </a:pPr>
                      <a:r>
                        <a:rPr lang="en-US" sz="1600" spc="15">
                          <a:effectLst/>
                        </a:rPr>
                        <a:t>2</a:t>
                      </a:r>
                      <a:r>
                        <a:rPr lang="id-ID" sz="1600" spc="15">
                          <a:effectLst/>
                        </a:rPr>
                        <a:t>,</a:t>
                      </a:r>
                      <a:r>
                        <a:rPr lang="en-US" sz="1600" spc="15">
                          <a:effectLst/>
                        </a:rPr>
                        <a:t>53</a:t>
                      </a:r>
                      <a:endParaRPr lang="id-ID" sz="180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274320" algn="ctr">
                        <a:spcAft>
                          <a:spcPts val="0"/>
                        </a:spcAft>
                        <a:tabLst>
                          <a:tab pos="1325880" algn="l"/>
                          <a:tab pos="2674620" algn="l"/>
                        </a:tabLst>
                      </a:pPr>
                      <a:r>
                        <a:rPr lang="en-US" sz="1600" spc="30">
                          <a:effectLst/>
                        </a:rPr>
                        <a:t>1</a:t>
                      </a:r>
                      <a:r>
                        <a:rPr lang="id-ID" sz="1600" spc="30">
                          <a:effectLst/>
                        </a:rPr>
                        <a:t>,</a:t>
                      </a:r>
                      <a:r>
                        <a:rPr lang="en-US" sz="1600" spc="30">
                          <a:effectLst/>
                        </a:rPr>
                        <a:t>.63</a:t>
                      </a:r>
                      <a:endParaRPr lang="id-ID" sz="180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274320" algn="ctr">
                        <a:spcAft>
                          <a:spcPts val="0"/>
                        </a:spcAft>
                        <a:tabLst>
                          <a:tab pos="1325880" algn="l"/>
                          <a:tab pos="2674620" algn="l"/>
                        </a:tabLst>
                      </a:pPr>
                      <a:r>
                        <a:rPr lang="en-US" sz="1600" spc="30">
                          <a:effectLst/>
                        </a:rPr>
                        <a:t>20</a:t>
                      </a:r>
                      <a:r>
                        <a:rPr lang="id-ID" sz="1600" spc="30">
                          <a:effectLst/>
                        </a:rPr>
                        <a:t>,</a:t>
                      </a:r>
                      <a:r>
                        <a:rPr lang="en-US" sz="1600" spc="30">
                          <a:effectLst/>
                        </a:rPr>
                        <a:t>1</a:t>
                      </a:r>
                      <a:endParaRPr lang="id-ID" sz="180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274320" algn="ctr">
                        <a:spcAft>
                          <a:spcPts val="0"/>
                        </a:spcAft>
                        <a:tabLst>
                          <a:tab pos="1325880" algn="l"/>
                          <a:tab pos="2674620" algn="l"/>
                        </a:tabLst>
                      </a:pPr>
                      <a:r>
                        <a:rPr lang="en-US" sz="1600" spc="25">
                          <a:effectLst/>
                        </a:rPr>
                        <a:t>19</a:t>
                      </a:r>
                      <a:endParaRPr lang="id-ID" sz="180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274320" algn="ctr">
                        <a:spcAft>
                          <a:spcPts val="0"/>
                        </a:spcAft>
                        <a:tabLst>
                          <a:tab pos="1325880" algn="l"/>
                          <a:tab pos="2674620" algn="l"/>
                        </a:tabLst>
                      </a:pPr>
                      <a:r>
                        <a:rPr lang="en-US" sz="1600" spc="-30" dirty="0">
                          <a:effectLst/>
                        </a:rPr>
                        <a:t>47</a:t>
                      </a:r>
                      <a:endParaRPr lang="id-ID" sz="1800" dirty="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91466"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  <a:tabLst>
                          <a:tab pos="1325880" algn="l"/>
                          <a:tab pos="2674620" algn="l"/>
                        </a:tabLst>
                      </a:pPr>
                      <a:r>
                        <a:rPr lang="id-ID" sz="1800" dirty="0" smtClean="0">
                          <a:effectLst/>
                        </a:rPr>
                        <a:t>13</a:t>
                      </a:r>
                      <a:endParaRPr lang="id-ID" sz="1800" dirty="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  <a:tabLst>
                          <a:tab pos="1325880" algn="l"/>
                          <a:tab pos="2674620" algn="l"/>
                        </a:tabLst>
                      </a:pPr>
                      <a:r>
                        <a:rPr lang="en-US" sz="1600" spc="105" dirty="0">
                          <a:effectLst/>
                        </a:rPr>
                        <a:t>312</a:t>
                      </a:r>
                      <a:r>
                        <a:rPr lang="id-ID" sz="1600" spc="105" dirty="0">
                          <a:effectLst/>
                        </a:rPr>
                        <a:t>.000</a:t>
                      </a:r>
                      <a:endParaRPr lang="id-ID" sz="1800" dirty="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274320" algn="ctr">
                        <a:spcAft>
                          <a:spcPts val="0"/>
                        </a:spcAft>
                        <a:tabLst>
                          <a:tab pos="1325880" algn="l"/>
                          <a:tab pos="2674620" algn="l"/>
                        </a:tabLst>
                      </a:pPr>
                      <a:r>
                        <a:rPr lang="en-US" sz="1600" spc="30">
                          <a:effectLst/>
                        </a:rPr>
                        <a:t>3</a:t>
                      </a:r>
                      <a:r>
                        <a:rPr lang="id-ID" sz="1600" spc="30">
                          <a:effectLst/>
                        </a:rPr>
                        <a:t>,</a:t>
                      </a:r>
                      <a:r>
                        <a:rPr lang="en-US" sz="1600" spc="30">
                          <a:effectLst/>
                        </a:rPr>
                        <a:t>51</a:t>
                      </a:r>
                      <a:endParaRPr lang="id-ID" sz="180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274320" algn="ctr">
                        <a:spcAft>
                          <a:spcPts val="0"/>
                        </a:spcAft>
                        <a:tabLst>
                          <a:tab pos="1325880" algn="l"/>
                          <a:tab pos="2674620" algn="l"/>
                        </a:tabLst>
                      </a:pPr>
                      <a:r>
                        <a:rPr lang="en-US" sz="1600" spc="15">
                          <a:effectLst/>
                        </a:rPr>
                        <a:t>2</a:t>
                      </a:r>
                      <a:r>
                        <a:rPr lang="id-ID" sz="1600" spc="15">
                          <a:effectLst/>
                        </a:rPr>
                        <a:t>,</a:t>
                      </a:r>
                      <a:r>
                        <a:rPr lang="en-US" sz="1600" spc="15">
                          <a:effectLst/>
                        </a:rPr>
                        <a:t>53</a:t>
                      </a:r>
                      <a:endParaRPr lang="id-ID" sz="180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274320" algn="ctr">
                        <a:spcAft>
                          <a:spcPts val="0"/>
                        </a:spcAft>
                        <a:tabLst>
                          <a:tab pos="1325880" algn="l"/>
                          <a:tab pos="2674620" algn="l"/>
                        </a:tabLst>
                      </a:pPr>
                      <a:r>
                        <a:rPr lang="en-US" sz="1600">
                          <a:effectLst/>
                        </a:rPr>
                        <a:t>24</a:t>
                      </a:r>
                      <a:r>
                        <a:rPr lang="id-ID" sz="1600">
                          <a:effectLst/>
                        </a:rPr>
                        <a:t>,</a:t>
                      </a:r>
                      <a:r>
                        <a:rPr lang="en-US" sz="1600">
                          <a:effectLst/>
                        </a:rPr>
                        <a:t>8</a:t>
                      </a:r>
                      <a:endParaRPr lang="id-ID" sz="180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274320" algn="ctr">
                        <a:spcAft>
                          <a:spcPts val="0"/>
                        </a:spcAft>
                        <a:tabLst>
                          <a:tab pos="1325880" algn="l"/>
                          <a:tab pos="2674620" algn="l"/>
                        </a:tabLst>
                      </a:pPr>
                      <a:r>
                        <a:rPr lang="en-US" sz="1600" spc="40">
                          <a:effectLst/>
                        </a:rPr>
                        <a:t>21</a:t>
                      </a:r>
                      <a:endParaRPr lang="id-ID" sz="180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274320" algn="ctr">
                        <a:spcAft>
                          <a:spcPts val="0"/>
                        </a:spcAft>
                        <a:tabLst>
                          <a:tab pos="1325880" algn="l"/>
                          <a:tab pos="2674620" algn="l"/>
                        </a:tabLst>
                      </a:pPr>
                      <a:r>
                        <a:rPr lang="en-US" sz="1600" spc="-70" dirty="0">
                          <a:effectLst/>
                        </a:rPr>
                        <a:t>54</a:t>
                      </a:r>
                      <a:endParaRPr lang="id-ID" sz="1800" dirty="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269715">
                <a:tc>
                  <a:txBody>
                    <a:bodyPr/>
                    <a:lstStyle/>
                    <a:p>
                      <a:pPr marL="21590" algn="ctr">
                        <a:lnSpc>
                          <a:spcPts val="1260"/>
                        </a:lnSpc>
                        <a:spcAft>
                          <a:spcPts val="0"/>
                        </a:spcAft>
                        <a:tabLst>
                          <a:tab pos="1325880" algn="l"/>
                          <a:tab pos="2674620" algn="l"/>
                        </a:tabLst>
                      </a:pPr>
                      <a:r>
                        <a:rPr lang="id-ID" sz="1800" dirty="0" smtClean="0">
                          <a:effectLst/>
                        </a:rPr>
                        <a:t>14</a:t>
                      </a:r>
                      <a:endParaRPr lang="id-ID" sz="1800" dirty="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ts val="1260"/>
                        </a:lnSpc>
                        <a:spcAft>
                          <a:spcPts val="0"/>
                        </a:spcAft>
                        <a:tabLst>
                          <a:tab pos="1325880" algn="l"/>
                          <a:tab pos="2674620" algn="l"/>
                        </a:tabLst>
                      </a:pPr>
                      <a:r>
                        <a:rPr lang="en-US" sz="1600" spc="20">
                          <a:effectLst/>
                        </a:rPr>
                        <a:t>265</a:t>
                      </a:r>
                      <a:r>
                        <a:rPr lang="id-ID" sz="1600" spc="20">
                          <a:effectLst/>
                        </a:rPr>
                        <a:t>.000</a:t>
                      </a:r>
                      <a:endParaRPr lang="id-ID" sz="180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274320" algn="ctr">
                        <a:lnSpc>
                          <a:spcPts val="1260"/>
                        </a:lnSpc>
                        <a:spcAft>
                          <a:spcPts val="0"/>
                        </a:spcAft>
                        <a:tabLst>
                          <a:tab pos="1325880" algn="l"/>
                          <a:tab pos="2674620" algn="l"/>
                        </a:tabLs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r>
                        <a:rPr lang="id-ID" sz="1600">
                          <a:effectLst/>
                        </a:rPr>
                        <a:t>,</a:t>
                      </a:r>
                      <a:r>
                        <a:rPr lang="en-US" sz="1600">
                          <a:effectLst/>
                        </a:rPr>
                        <a:t>81</a:t>
                      </a:r>
                      <a:endParaRPr lang="id-ID" sz="180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274320" algn="ctr">
                        <a:lnSpc>
                          <a:spcPts val="1260"/>
                        </a:lnSpc>
                        <a:spcAft>
                          <a:spcPts val="0"/>
                        </a:spcAft>
                        <a:tabLst>
                          <a:tab pos="1325880" algn="l"/>
                          <a:tab pos="2674620" algn="l"/>
                        </a:tabLst>
                      </a:pPr>
                      <a:r>
                        <a:rPr lang="en-US" sz="1600" spc="90">
                          <a:effectLst/>
                        </a:rPr>
                        <a:t>2</a:t>
                      </a:r>
                      <a:r>
                        <a:rPr lang="id-ID" sz="1600" spc="90">
                          <a:effectLst/>
                        </a:rPr>
                        <a:t>,</a:t>
                      </a:r>
                      <a:r>
                        <a:rPr lang="en-US" sz="1600" spc="90">
                          <a:effectLst/>
                        </a:rPr>
                        <a:t>54</a:t>
                      </a:r>
                      <a:endParaRPr lang="id-ID" sz="180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274320" algn="ctr">
                        <a:lnSpc>
                          <a:spcPts val="1260"/>
                        </a:lnSpc>
                        <a:spcAft>
                          <a:spcPts val="0"/>
                        </a:spcAft>
                        <a:tabLst>
                          <a:tab pos="1325880" algn="l"/>
                          <a:tab pos="2674620" algn="l"/>
                        </a:tabLst>
                      </a:pPr>
                      <a:r>
                        <a:rPr lang="en-US" sz="1600" spc="30">
                          <a:effectLst/>
                        </a:rPr>
                        <a:t>16</a:t>
                      </a:r>
                      <a:r>
                        <a:rPr lang="id-ID" sz="1600" spc="30">
                          <a:effectLst/>
                        </a:rPr>
                        <a:t>,</a:t>
                      </a:r>
                      <a:r>
                        <a:rPr lang="en-US" sz="1600" spc="30">
                          <a:effectLst/>
                        </a:rPr>
                        <a:t>6</a:t>
                      </a:r>
                      <a:endParaRPr lang="id-ID" sz="180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274320" algn="ctr">
                        <a:lnSpc>
                          <a:spcPts val="1260"/>
                        </a:lnSpc>
                        <a:spcAft>
                          <a:spcPts val="0"/>
                        </a:spcAft>
                        <a:tabLst>
                          <a:tab pos="1325880" algn="l"/>
                          <a:tab pos="2674620" algn="l"/>
                        </a:tabLst>
                      </a:pPr>
                      <a:r>
                        <a:rPr lang="en-US" sz="1600" spc="25">
                          <a:effectLst/>
                        </a:rPr>
                        <a:t>18</a:t>
                      </a:r>
                      <a:endParaRPr lang="id-ID" sz="180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274320" algn="ctr">
                        <a:lnSpc>
                          <a:spcPts val="1260"/>
                        </a:lnSpc>
                        <a:spcAft>
                          <a:spcPts val="0"/>
                        </a:spcAft>
                        <a:tabLst>
                          <a:tab pos="1325880" algn="l"/>
                          <a:tab pos="2674620" algn="l"/>
                        </a:tabLst>
                      </a:pPr>
                      <a:r>
                        <a:rPr lang="id-ID" sz="1600" spc="25" dirty="0">
                          <a:effectLst/>
                        </a:rPr>
                        <a:t>40</a:t>
                      </a:r>
                      <a:endParaRPr lang="id-ID" sz="1800" dirty="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82886">
                <a:tc>
                  <a:txBody>
                    <a:bodyPr/>
                    <a:lstStyle/>
                    <a:p>
                      <a:pPr marL="2159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25880" algn="l"/>
                          <a:tab pos="2674620" algn="l"/>
                        </a:tabLst>
                      </a:pPr>
                      <a:r>
                        <a:rPr lang="id-ID" sz="1800" dirty="0" smtClean="0">
                          <a:effectLst/>
                        </a:rPr>
                        <a:t>15</a:t>
                      </a:r>
                      <a:endParaRPr lang="id-ID" sz="1800" dirty="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25880" algn="l"/>
                          <a:tab pos="2674620" algn="l"/>
                        </a:tabLst>
                      </a:pPr>
                      <a:r>
                        <a:rPr lang="en-US" sz="1600" spc="5">
                          <a:effectLst/>
                        </a:rPr>
                        <a:t>340</a:t>
                      </a:r>
                      <a:r>
                        <a:rPr lang="id-ID" sz="1600" spc="5">
                          <a:effectLst/>
                        </a:rPr>
                        <a:t>.000</a:t>
                      </a:r>
                      <a:endParaRPr lang="id-ID" sz="180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27432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25880" algn="l"/>
                          <a:tab pos="2674620" algn="l"/>
                        </a:tabLst>
                      </a:pPr>
                      <a:r>
                        <a:rPr lang="id-ID" sz="1600" spc="10">
                          <a:effectLst/>
                        </a:rPr>
                        <a:t>3,</a:t>
                      </a:r>
                      <a:r>
                        <a:rPr lang="en-US" sz="1600" spc="10">
                          <a:effectLst/>
                        </a:rPr>
                        <a:t>01</a:t>
                      </a:r>
                      <a:endParaRPr lang="id-ID" sz="180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27432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25880" algn="l"/>
                          <a:tab pos="2674620" algn="l"/>
                        </a:tabLst>
                      </a:pPr>
                      <a:r>
                        <a:rPr lang="en-US" sz="1600" spc="115">
                          <a:effectLst/>
                        </a:rPr>
                        <a:t>1</a:t>
                      </a:r>
                      <a:r>
                        <a:rPr lang="id-ID" sz="1600" spc="115">
                          <a:effectLst/>
                        </a:rPr>
                        <a:t>,</a:t>
                      </a:r>
                      <a:r>
                        <a:rPr lang="en-US" sz="1600" spc="115">
                          <a:effectLst/>
                        </a:rPr>
                        <a:t>53</a:t>
                      </a:r>
                      <a:endParaRPr lang="id-ID" sz="180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27432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25880" algn="l"/>
                          <a:tab pos="2674620" algn="l"/>
                        </a:tabLst>
                      </a:pPr>
                      <a:r>
                        <a:rPr lang="en-US" sz="1600" spc="15">
                          <a:effectLst/>
                        </a:rPr>
                        <a:t>29</a:t>
                      </a:r>
                      <a:r>
                        <a:rPr lang="id-ID" sz="1600" spc="15">
                          <a:effectLst/>
                        </a:rPr>
                        <a:t>,</a:t>
                      </a:r>
                      <a:r>
                        <a:rPr lang="en-US" sz="1600" spc="15">
                          <a:effectLst/>
                        </a:rPr>
                        <a:t>0</a:t>
                      </a:r>
                      <a:endParaRPr lang="id-ID" sz="180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27432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25880" algn="l"/>
                          <a:tab pos="2674620" algn="l"/>
                        </a:tabLst>
                      </a:pPr>
                      <a:r>
                        <a:rPr lang="en-US" sz="1600" spc="25">
                          <a:effectLst/>
                        </a:rPr>
                        <a:t>18</a:t>
                      </a:r>
                      <a:endParaRPr lang="id-ID" sz="180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27432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25880" algn="l"/>
                          <a:tab pos="2674620" algn="l"/>
                        </a:tabLst>
                      </a:pPr>
                      <a:r>
                        <a:rPr lang="en-US" sz="1600" spc="-55" dirty="0">
                          <a:effectLst/>
                        </a:rPr>
                        <a:t>42</a:t>
                      </a:r>
                      <a:endParaRPr lang="id-ID" sz="1800" dirty="0"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3" name="Oval 2"/>
          <p:cNvSpPr/>
          <p:nvPr/>
        </p:nvSpPr>
        <p:spPr bwMode="auto">
          <a:xfrm>
            <a:off x="12510" y="1039504"/>
            <a:ext cx="9055290" cy="838200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19800" y="408001"/>
            <a:ext cx="17769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VARIABEL  </a:t>
            </a:r>
            <a:r>
              <a:rPr lang="id-ID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View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722125" y="685000"/>
            <a:ext cx="1295400" cy="35450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395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40"/>
          <a:stretch/>
        </p:blipFill>
        <p:spPr bwMode="auto">
          <a:xfrm>
            <a:off x="-32982" y="23884"/>
            <a:ext cx="9176982" cy="6834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474828" y="6324600"/>
            <a:ext cx="1409700" cy="295930"/>
          </a:xfrm>
          <a:prstGeom prst="ellipse">
            <a:avLst/>
          </a:prstGeom>
          <a:noFill/>
          <a:ln w="28575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48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77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-284" y="6327782"/>
            <a:ext cx="990884" cy="295930"/>
          </a:xfrm>
          <a:prstGeom prst="ellipse">
            <a:avLst/>
          </a:prstGeom>
          <a:noFill/>
          <a:ln w="28575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96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60"/>
          <a:stretch/>
        </p:blipFill>
        <p:spPr bwMode="auto">
          <a:xfrm>
            <a:off x="0" y="13648"/>
            <a:ext cx="9144000" cy="6844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2209800" y="2016456"/>
            <a:ext cx="1752600" cy="381000"/>
          </a:xfrm>
          <a:prstGeom prst="ellipse">
            <a:avLst/>
          </a:prstGeom>
          <a:noFill/>
          <a:ln w="28575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4191000" y="2264392"/>
            <a:ext cx="1752600" cy="381000"/>
          </a:xfrm>
          <a:prstGeom prst="ellipse">
            <a:avLst/>
          </a:prstGeom>
          <a:noFill/>
          <a:ln w="28575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47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91" t="20766" r="30391" b="20766"/>
          <a:stretch/>
        </p:blipFill>
        <p:spPr bwMode="auto">
          <a:xfrm>
            <a:off x="1406768" y="1351128"/>
            <a:ext cx="6569613" cy="550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3505200" y="3581400"/>
            <a:ext cx="685800" cy="457200"/>
          </a:xfrm>
          <a:prstGeom prst="ellipse">
            <a:avLst/>
          </a:prstGeom>
          <a:noFill/>
          <a:ln w="28575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3505200" y="1981200"/>
            <a:ext cx="685800" cy="457200"/>
          </a:xfrm>
          <a:prstGeom prst="ellipse">
            <a:avLst/>
          </a:prstGeom>
          <a:noFill/>
          <a:ln w="28575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6781800" y="1828800"/>
            <a:ext cx="990600" cy="457200"/>
          </a:xfrm>
          <a:prstGeom prst="ellipse">
            <a:avLst/>
          </a:prstGeom>
          <a:noFill/>
          <a:ln w="28575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57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752600"/>
            <a:ext cx="2895600" cy="2283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96000" y="588353"/>
            <a:ext cx="269426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Statistik Data Editor</a:t>
            </a:r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Oval 3"/>
          <p:cNvSpPr/>
          <p:nvPr/>
        </p:nvSpPr>
        <p:spPr>
          <a:xfrm>
            <a:off x="2514600" y="3693554"/>
            <a:ext cx="1371600" cy="685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 4"/>
          <p:cNvSpPr/>
          <p:nvPr/>
        </p:nvSpPr>
        <p:spPr>
          <a:xfrm>
            <a:off x="419100" y="4742667"/>
            <a:ext cx="25527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d-ID" sz="2000" dirty="0" smtClean="0">
                <a:latin typeface="Cambria" pitchFamily="18" charset="0"/>
              </a:rPr>
              <a:t>Tampilan Data  View   </a:t>
            </a:r>
            <a:r>
              <a:rPr lang="id-ID" sz="2000" dirty="0">
                <a:latin typeface="Cambria" pitchFamily="18" charset="0"/>
              </a:rPr>
              <a:t>digunakan  untuk </a:t>
            </a:r>
            <a:r>
              <a:rPr lang="id-ID" sz="2000" dirty="0" smtClean="0">
                <a:latin typeface="Cambria" pitchFamily="18" charset="0"/>
              </a:rPr>
              <a:t>memasukkan  </a:t>
            </a:r>
            <a:r>
              <a:rPr lang="id-ID" sz="2000" dirty="0">
                <a:latin typeface="Cambria" pitchFamily="18" charset="0"/>
              </a:rPr>
              <a:t>dan </a:t>
            </a:r>
            <a:r>
              <a:rPr lang="id-ID" sz="2000" dirty="0" smtClean="0">
                <a:latin typeface="Cambria" pitchFamily="18" charset="0"/>
              </a:rPr>
              <a:t>menyunting </a:t>
            </a:r>
            <a:r>
              <a:rPr lang="id-ID" sz="2000" dirty="0">
                <a:latin typeface="Cambria" pitchFamily="18" charset="0"/>
              </a:rPr>
              <a:t>data.</a:t>
            </a:r>
          </a:p>
        </p:txBody>
      </p:sp>
      <p:sp>
        <p:nvSpPr>
          <p:cNvPr id="6" name="Rectangle 5"/>
          <p:cNvSpPr/>
          <p:nvPr/>
        </p:nvSpPr>
        <p:spPr>
          <a:xfrm>
            <a:off x="1711405" y="4431268"/>
            <a:ext cx="13170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b="1" cap="all" dirty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Data  View </a:t>
            </a:r>
          </a:p>
        </p:txBody>
      </p:sp>
      <p:sp>
        <p:nvSpPr>
          <p:cNvPr id="7" name="Rectangle 6"/>
          <p:cNvSpPr/>
          <p:nvPr/>
        </p:nvSpPr>
        <p:spPr>
          <a:xfrm>
            <a:off x="4319039" y="4431268"/>
            <a:ext cx="17769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VARIABEL  </a:t>
            </a:r>
            <a:r>
              <a:rPr lang="id-ID" b="1" cap="all" dirty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View 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514600" y="3938114"/>
            <a:ext cx="457200" cy="493154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3276600" y="3901858"/>
            <a:ext cx="1219200" cy="565666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343400" y="4800600"/>
            <a:ext cx="2514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000" dirty="0">
                <a:latin typeface="Cambria" pitchFamily="18" charset="0"/>
              </a:rPr>
              <a:t>Variable  View</a:t>
            </a:r>
          </a:p>
          <a:p>
            <a:r>
              <a:rPr lang="id-ID" sz="2000" dirty="0">
                <a:latin typeface="Cambria" pitchFamily="18" charset="0"/>
              </a:rPr>
              <a:t> </a:t>
            </a:r>
            <a:r>
              <a:rPr lang="id-ID" sz="2000" dirty="0" smtClean="0">
                <a:latin typeface="Cambria" pitchFamily="18" charset="0"/>
              </a:rPr>
              <a:t>digunakan  </a:t>
            </a:r>
            <a:r>
              <a:rPr lang="id-ID" sz="2000" dirty="0">
                <a:latin typeface="Cambria" pitchFamily="18" charset="0"/>
              </a:rPr>
              <a:t>untuk  memasukkan </a:t>
            </a:r>
          </a:p>
          <a:p>
            <a:r>
              <a:rPr lang="id-ID" sz="2000" dirty="0">
                <a:latin typeface="Cambria" pitchFamily="18" charset="0"/>
              </a:rPr>
              <a:t>informasi atribut variabel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86331" y="2349643"/>
            <a:ext cx="19136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000" b="1" i="1" dirty="0" smtClean="0">
                <a:solidFill>
                  <a:srgbClr val="002060"/>
                </a:solidFill>
                <a:latin typeface="Cambria" pitchFamily="18" charset="0"/>
              </a:rPr>
              <a:t>Variabel View diisi lengkap  terlebih dahulu </a:t>
            </a:r>
            <a:endParaRPr lang="id-ID" sz="2000" b="1" i="1" dirty="0">
              <a:solidFill>
                <a:srgbClr val="00206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26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27" t="21040" r="30249" b="21069"/>
          <a:stretch/>
        </p:blipFill>
        <p:spPr bwMode="auto">
          <a:xfrm>
            <a:off x="-28136" y="-36392"/>
            <a:ext cx="9172136" cy="6894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7467600" y="1143000"/>
            <a:ext cx="1295400" cy="457200"/>
          </a:xfrm>
          <a:prstGeom prst="ellipse">
            <a:avLst/>
          </a:prstGeom>
          <a:noFill/>
          <a:ln w="28575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2819400" y="5334000"/>
            <a:ext cx="1219200" cy="457200"/>
          </a:xfrm>
          <a:prstGeom prst="ellipse">
            <a:avLst/>
          </a:prstGeom>
          <a:noFill/>
          <a:ln w="28575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05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3" t="21667" r="30561" b="21020"/>
          <a:stretch/>
        </p:blipFill>
        <p:spPr bwMode="auto">
          <a:xfrm>
            <a:off x="0" y="27296"/>
            <a:ext cx="9143999" cy="6830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5638800" y="3442648"/>
            <a:ext cx="1676400" cy="457200"/>
          </a:xfrm>
          <a:prstGeom prst="ellipse">
            <a:avLst/>
          </a:prstGeom>
          <a:noFill/>
          <a:ln w="28575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2057400" y="6096000"/>
            <a:ext cx="1143000" cy="457200"/>
          </a:xfrm>
          <a:prstGeom prst="ellipse">
            <a:avLst/>
          </a:prstGeom>
          <a:noFill/>
          <a:ln w="28575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30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9388" y="2967335"/>
            <a:ext cx="64652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Output regression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383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0" t="36807" r="46668" b="42649"/>
          <a:stretch/>
        </p:blipFill>
        <p:spPr bwMode="auto">
          <a:xfrm>
            <a:off x="1371600" y="1685499"/>
            <a:ext cx="6163068" cy="1924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77520" y="1066800"/>
            <a:ext cx="290335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Goodness of Fit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3810000" y="1981200"/>
            <a:ext cx="1219200" cy="990600"/>
          </a:xfrm>
          <a:prstGeom prst="ellipse">
            <a:avLst/>
          </a:prstGeom>
          <a:noFill/>
          <a:ln w="57150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2971800" y="2038065"/>
            <a:ext cx="838200" cy="1219200"/>
          </a:xfrm>
          <a:prstGeom prst="ellipse">
            <a:avLst/>
          </a:prstGeom>
          <a:noFill/>
          <a:ln w="57150">
            <a:solidFill>
              <a:srgbClr val="00206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9878" y="3609832"/>
            <a:ext cx="22595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b="1" dirty="0" smtClean="0">
                <a:solidFill>
                  <a:srgbClr val="FF0000"/>
                </a:solidFill>
                <a:latin typeface="Cambria" pitchFamily="18" charset="0"/>
              </a:rPr>
              <a:t>Regresi Berganda</a:t>
            </a:r>
            <a:endParaRPr lang="id-ID" sz="20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8810" y="3627734"/>
            <a:ext cx="23841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b="1" dirty="0" smtClean="0">
                <a:solidFill>
                  <a:srgbClr val="002060"/>
                </a:solidFill>
                <a:latin typeface="Cambria" pitchFamily="18" charset="0"/>
              </a:rPr>
              <a:t>Regresi Sederhana</a:t>
            </a:r>
            <a:endParaRPr lang="id-ID" sz="20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 flipV="1">
            <a:off x="4705635" y="2971800"/>
            <a:ext cx="426441" cy="6858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 bwMode="auto">
          <a:xfrm flipV="1">
            <a:off x="2483532" y="3124200"/>
            <a:ext cx="449858" cy="533400"/>
          </a:xfrm>
          <a:prstGeom prst="straightConnector1">
            <a:avLst/>
          </a:prstGeom>
          <a:ln>
            <a:solidFill>
              <a:srgbClr val="002060"/>
            </a:solidFill>
            <a:headEnd type="none" w="med" len="med"/>
            <a:tailEnd type="arrow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783613" y="255896"/>
            <a:ext cx="16385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Uji R</a:t>
            </a:r>
            <a:endParaRPr lang="en-US" sz="44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79465" y="122574"/>
            <a:ext cx="39466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02312" y="5791200"/>
            <a:ext cx="7743380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d-ID" i="1" dirty="0">
                <a:solidFill>
                  <a:schemeClr val="tx1"/>
                </a:solidFill>
                <a:latin typeface="Cambria" pitchFamily="18" charset="0"/>
              </a:rPr>
              <a:t>R2 mengukur </a:t>
            </a:r>
            <a:r>
              <a:rPr lang="id-ID" i="1" dirty="0" smtClean="0">
                <a:solidFill>
                  <a:schemeClr val="tx1"/>
                </a:solidFill>
                <a:latin typeface="Cambria" pitchFamily="18" charset="0"/>
              </a:rPr>
              <a:t>keragaman </a:t>
            </a:r>
            <a:r>
              <a:rPr lang="id-ID" i="1" dirty="0">
                <a:solidFill>
                  <a:schemeClr val="tx1"/>
                </a:solidFill>
                <a:latin typeface="Cambria" pitchFamily="18" charset="0"/>
              </a:rPr>
              <a:t>(variasi) total dalam variabel tidak bebas (Y) yang dapat dijelaskan atau diterangkan oleh variabel-variabel bebas (Xi) yang ada dalam model persamaan </a:t>
            </a:r>
            <a:r>
              <a:rPr lang="id-ID" i="1" dirty="0" smtClean="0">
                <a:solidFill>
                  <a:schemeClr val="tx1"/>
                </a:solidFill>
                <a:latin typeface="Cambria" pitchFamily="18" charset="0"/>
              </a:rPr>
              <a:t>regresi</a:t>
            </a:r>
            <a:endParaRPr lang="id-ID" i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66801" y="457200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Adjusted R square = 0,916 artinya varibel penjualan dapat dijelaskan oleh variabel promosi, pertumbuhan penduduk, pendapatan masyarakat, outlet dan pesaing sebesar 91,6%. Sedangkan sisanya 8,4% dipengaruhi oleh faktor lain diluar model.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84241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9" t="35960" r="43993" b="38847"/>
          <a:stretch/>
        </p:blipFill>
        <p:spPr bwMode="auto">
          <a:xfrm>
            <a:off x="685800" y="1600200"/>
            <a:ext cx="7702089" cy="2779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477000" y="533400"/>
            <a:ext cx="15744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Uji F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7251370" y="2151771"/>
            <a:ext cx="1054430" cy="838200"/>
          </a:xfrm>
          <a:prstGeom prst="ellipse">
            <a:avLst/>
          </a:prstGeom>
          <a:noFill/>
          <a:ln w="57150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" name="Straight Arrow Connector 6"/>
          <p:cNvCxnSpPr>
            <a:endCxn id="3" idx="3"/>
          </p:cNvCxnSpPr>
          <p:nvPr/>
        </p:nvCxnSpPr>
        <p:spPr bwMode="auto">
          <a:xfrm flipV="1">
            <a:off x="4536844" y="2867219"/>
            <a:ext cx="2868944" cy="193338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2177801" y="4889352"/>
            <a:ext cx="4718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400" b="1" dirty="0" smtClean="0">
                <a:latin typeface="Cambria" pitchFamily="18" charset="0"/>
              </a:rPr>
              <a:t>Nilai sig dibandingkan dengan </a:t>
            </a:r>
            <a:r>
              <a:rPr lang="el-GR" sz="2400" b="1" dirty="0" smtClean="0">
                <a:latin typeface="Cambria" pitchFamily="18" charset="0"/>
              </a:rPr>
              <a:t>α</a:t>
            </a:r>
            <a:endParaRPr lang="id-ID" sz="2400" b="1" dirty="0">
              <a:latin typeface="Cambr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5486400"/>
            <a:ext cx="17363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400" dirty="0" smtClean="0">
                <a:latin typeface="Cambria" pitchFamily="18" charset="0"/>
              </a:rPr>
              <a:t>Kriteria:</a:t>
            </a:r>
          </a:p>
          <a:p>
            <a:r>
              <a:rPr lang="id-ID" sz="2400" dirty="0" smtClean="0">
                <a:latin typeface="Cambria" pitchFamily="18" charset="0"/>
              </a:rPr>
              <a:t>Nilai Sig &lt; </a:t>
            </a:r>
            <a:r>
              <a:rPr lang="el-GR" sz="2400" dirty="0" smtClean="0">
                <a:latin typeface="Cambria" pitchFamily="18" charset="0"/>
              </a:rPr>
              <a:t>α</a:t>
            </a:r>
            <a:endParaRPr lang="id-ID" sz="2400" dirty="0">
              <a:latin typeface="Cambria" pitchFamily="18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2514600" y="6019800"/>
            <a:ext cx="609600" cy="221397"/>
          </a:xfrm>
          <a:prstGeom prst="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80118" y="5733365"/>
            <a:ext cx="548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 smtClean="0">
                <a:latin typeface="Cambria" pitchFamily="18" charset="0"/>
              </a:rPr>
              <a:t>Variabel dependent Secara bersama-sama Berpengaruh signifikan terhadap variabel independent</a:t>
            </a:r>
            <a:endParaRPr lang="id-ID" sz="20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89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905000"/>
            <a:ext cx="7620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latin typeface="Cambria" pitchFamily="18" charset="0"/>
              </a:rPr>
              <a:t>Hipotesis Penelitian:</a:t>
            </a:r>
          </a:p>
          <a:p>
            <a:pPr marL="450850" indent="-450850"/>
            <a:r>
              <a:rPr lang="id-ID" sz="2400" dirty="0" smtClean="0">
                <a:latin typeface="Cambria" pitchFamily="18" charset="0"/>
              </a:rPr>
              <a:t>Ho: Variabel promosi,pertumbuhan penduduk, pendapatan masyarakat , outlet dan pesaing secara bersama-sama tidak berpengaruh terhadap penjualan</a:t>
            </a:r>
          </a:p>
          <a:p>
            <a:pPr marL="450850" indent="-450850"/>
            <a:r>
              <a:rPr lang="id-ID" sz="2400" dirty="0" smtClean="0">
                <a:latin typeface="Cambria" pitchFamily="18" charset="0"/>
              </a:rPr>
              <a:t>Ha: </a:t>
            </a:r>
            <a:r>
              <a:rPr lang="id-ID" sz="2400" dirty="0">
                <a:latin typeface="Cambria" pitchFamily="18" charset="0"/>
              </a:rPr>
              <a:t>Variabel promosi,pertumbuhan penduduk, pendapatan masyarakat , outlet dan pesaing secara bersama-sama </a:t>
            </a:r>
            <a:r>
              <a:rPr lang="id-ID" sz="2400" dirty="0" smtClean="0">
                <a:latin typeface="Cambria" pitchFamily="18" charset="0"/>
              </a:rPr>
              <a:t>berpengaruh </a:t>
            </a:r>
            <a:r>
              <a:rPr lang="id-ID" sz="2400" dirty="0">
                <a:latin typeface="Cambria" pitchFamily="18" charset="0"/>
              </a:rPr>
              <a:t>terhadap penjualan</a:t>
            </a:r>
          </a:p>
          <a:p>
            <a:pPr marL="450850" indent="-450850"/>
            <a:endParaRPr lang="id-ID" sz="2400" dirty="0">
              <a:latin typeface="Cambria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77000" y="533400"/>
            <a:ext cx="15744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Uji F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12609" y="5181600"/>
            <a:ext cx="33297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400" b="1" dirty="0">
                <a:latin typeface="Cambria" pitchFamily="18" charset="0"/>
              </a:rPr>
              <a:t>Hipotesis Statistik:</a:t>
            </a:r>
          </a:p>
          <a:p>
            <a:r>
              <a:rPr lang="id-ID" sz="2400" dirty="0">
                <a:latin typeface="Cambria" pitchFamily="18" charset="0"/>
              </a:rPr>
              <a:t>Ho: µ</a:t>
            </a:r>
            <a:r>
              <a:rPr lang="id-ID" sz="2400" baseline="-25000" dirty="0">
                <a:latin typeface="Cambria" pitchFamily="18" charset="0"/>
              </a:rPr>
              <a:t>1</a:t>
            </a:r>
            <a:r>
              <a:rPr lang="id-ID" sz="2400" dirty="0">
                <a:latin typeface="Cambria" pitchFamily="18" charset="0"/>
              </a:rPr>
              <a:t> = µ</a:t>
            </a:r>
            <a:r>
              <a:rPr lang="id-ID" sz="2400" baseline="-25000" dirty="0">
                <a:latin typeface="Cambria" pitchFamily="18" charset="0"/>
              </a:rPr>
              <a:t>2</a:t>
            </a:r>
            <a:r>
              <a:rPr lang="id-ID" sz="2400" dirty="0">
                <a:latin typeface="Cambria" pitchFamily="18" charset="0"/>
              </a:rPr>
              <a:t> = µ</a:t>
            </a:r>
            <a:r>
              <a:rPr lang="id-ID" sz="2400" baseline="-25000" dirty="0">
                <a:latin typeface="Cambria" pitchFamily="18" charset="0"/>
              </a:rPr>
              <a:t>3</a:t>
            </a:r>
            <a:r>
              <a:rPr lang="id-ID" sz="2400" dirty="0">
                <a:latin typeface="Cambria" pitchFamily="18" charset="0"/>
              </a:rPr>
              <a:t> = µ</a:t>
            </a:r>
            <a:r>
              <a:rPr lang="id-ID" sz="2400" baseline="-25000" dirty="0">
                <a:latin typeface="Cambria" pitchFamily="18" charset="0"/>
              </a:rPr>
              <a:t>4</a:t>
            </a:r>
            <a:r>
              <a:rPr lang="id-ID" sz="2400" dirty="0">
                <a:latin typeface="Cambria" pitchFamily="18" charset="0"/>
              </a:rPr>
              <a:t> = µ</a:t>
            </a:r>
            <a:r>
              <a:rPr lang="id-ID" sz="2400" baseline="-25000" dirty="0">
                <a:latin typeface="Cambria" pitchFamily="18" charset="0"/>
              </a:rPr>
              <a:t>5</a:t>
            </a:r>
            <a:endParaRPr lang="id-ID" sz="2400" dirty="0">
              <a:latin typeface="Cambria" pitchFamily="18" charset="0"/>
            </a:endParaRPr>
          </a:p>
          <a:p>
            <a:r>
              <a:rPr lang="id-ID" sz="2400" dirty="0">
                <a:latin typeface="Cambria" pitchFamily="18" charset="0"/>
              </a:rPr>
              <a:t>Ha: µ</a:t>
            </a:r>
            <a:r>
              <a:rPr lang="id-ID" sz="2400" baseline="-25000" dirty="0">
                <a:latin typeface="Cambria" pitchFamily="18" charset="0"/>
              </a:rPr>
              <a:t>i</a:t>
            </a:r>
            <a:r>
              <a:rPr lang="id-ID" sz="2400" dirty="0">
                <a:latin typeface="Cambria" pitchFamily="18" charset="0"/>
              </a:rPr>
              <a:t> not all equal</a:t>
            </a:r>
            <a:r>
              <a:rPr lang="id-ID" sz="2400" dirty="0" smtClean="0">
                <a:latin typeface="Cambria" pitchFamily="18" charset="0"/>
                <a:sym typeface="Symbol"/>
              </a:rPr>
              <a:t></a:t>
            </a:r>
            <a:endParaRPr lang="id-ID" sz="24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8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9" t="35960" r="43993" b="38847"/>
          <a:stretch/>
        </p:blipFill>
        <p:spPr bwMode="auto">
          <a:xfrm>
            <a:off x="685800" y="1600200"/>
            <a:ext cx="7702089" cy="2779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7251370" y="2151771"/>
            <a:ext cx="1054430" cy="838200"/>
          </a:xfrm>
          <a:prstGeom prst="ellipse">
            <a:avLst/>
          </a:prstGeom>
          <a:noFill/>
          <a:ln w="57150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" name="Straight Arrow Connector 3"/>
          <p:cNvCxnSpPr>
            <a:endCxn id="3" idx="3"/>
          </p:cNvCxnSpPr>
          <p:nvPr/>
        </p:nvCxnSpPr>
        <p:spPr bwMode="auto">
          <a:xfrm flipV="1">
            <a:off x="4536844" y="2867219"/>
            <a:ext cx="2868944" cy="193338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Rectangle 4"/>
          <p:cNvSpPr/>
          <p:nvPr/>
        </p:nvSpPr>
        <p:spPr>
          <a:xfrm>
            <a:off x="6477000" y="533400"/>
            <a:ext cx="15744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Uji F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61018" y="4800600"/>
            <a:ext cx="1423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b="1" dirty="0">
                <a:latin typeface="Cambria" pitchFamily="18" charset="0"/>
              </a:rPr>
              <a:t>Nilai Sig </a:t>
            </a:r>
            <a:r>
              <a:rPr lang="id-ID" b="1" dirty="0" smtClean="0">
                <a:latin typeface="Cambria" pitchFamily="18" charset="0"/>
              </a:rPr>
              <a:t>&lt; </a:t>
            </a:r>
            <a:r>
              <a:rPr lang="el-GR" b="1" dirty="0">
                <a:latin typeface="Cambria" pitchFamily="18" charset="0"/>
              </a:rPr>
              <a:t>α</a:t>
            </a:r>
            <a:endParaRPr lang="id-ID" b="1" dirty="0">
              <a:latin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4379742"/>
            <a:ext cx="27193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b="1" dirty="0" smtClean="0">
                <a:latin typeface="Cambria" pitchFamily="18" charset="0"/>
              </a:rPr>
              <a:t>Kesimpilan Statistik:</a:t>
            </a:r>
          </a:p>
          <a:p>
            <a:r>
              <a:rPr lang="id-ID" sz="2000" dirty="0" smtClean="0">
                <a:latin typeface="Cambria" pitchFamily="18" charset="0"/>
              </a:rPr>
              <a:t>Ho ditolak, Ha diterima</a:t>
            </a:r>
            <a:endParaRPr lang="id-ID" sz="2000" dirty="0"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1" y="5227232"/>
            <a:ext cx="67199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dirty="0" smtClean="0">
                <a:latin typeface="Cambria" pitchFamily="18" charset="0"/>
              </a:rPr>
              <a:t>Kesimpulan penelitian:</a:t>
            </a:r>
          </a:p>
          <a:p>
            <a:r>
              <a:rPr lang="id-ID" sz="2000" dirty="0">
                <a:latin typeface="Cambria" pitchFamily="18" charset="0"/>
              </a:rPr>
              <a:t>Variabel promosi,pertumbuhan penduduk, pendapatan masyarakat , outlet dan pesaing secara bersama-sama berpengaruh terhadap penjualan</a:t>
            </a:r>
          </a:p>
          <a:p>
            <a:endParaRPr lang="id-ID" sz="2000" dirty="0">
              <a:latin typeface="Cambria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5284806" y="4985266"/>
            <a:ext cx="68651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5971316" y="4800600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b="1" dirty="0" smtClean="0"/>
              <a:t>Berpengaruh signifikan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364937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00800" y="304800"/>
            <a:ext cx="1871025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id-ID" sz="8000" b="1" spc="150" dirty="0" smtClean="0">
                <a:ln w="11430">
                  <a:solidFill>
                    <a:schemeClr val="tx1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Uji t</a:t>
            </a:r>
            <a:endParaRPr lang="id-ID" sz="8000" b="1" spc="150" dirty="0">
              <a:ln w="11430">
                <a:solidFill>
                  <a:schemeClr val="tx1"/>
                </a:solidFill>
              </a:ln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4" t="40124" r="37021" b="28009"/>
          <a:stretch/>
        </p:blipFill>
        <p:spPr bwMode="auto">
          <a:xfrm>
            <a:off x="609600" y="1640749"/>
            <a:ext cx="789809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3352800" y="2151769"/>
            <a:ext cx="1054430" cy="2420231"/>
          </a:xfrm>
          <a:prstGeom prst="ellipse">
            <a:avLst/>
          </a:prstGeom>
          <a:noFill/>
          <a:ln w="57150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7483975" y="2151771"/>
            <a:ext cx="1054430" cy="2420229"/>
          </a:xfrm>
          <a:prstGeom prst="ellipse">
            <a:avLst/>
          </a:prstGeom>
          <a:noFill/>
          <a:ln w="57150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7336312" y="4495800"/>
            <a:ext cx="512288" cy="66608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5334000" y="5419958"/>
            <a:ext cx="17363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400" dirty="0" smtClean="0">
                <a:latin typeface="Cambria" pitchFamily="18" charset="0"/>
              </a:rPr>
              <a:t>Kriteria:</a:t>
            </a:r>
          </a:p>
          <a:p>
            <a:r>
              <a:rPr lang="id-ID" sz="2400" dirty="0" smtClean="0">
                <a:latin typeface="Cambria" pitchFamily="18" charset="0"/>
              </a:rPr>
              <a:t>Nilai Sig &lt; </a:t>
            </a:r>
            <a:r>
              <a:rPr lang="el-GR" sz="2400" dirty="0" smtClean="0">
                <a:latin typeface="Cambria" pitchFamily="18" charset="0"/>
              </a:rPr>
              <a:t>α</a:t>
            </a:r>
            <a:endParaRPr lang="id-ID" sz="2400" dirty="0">
              <a:latin typeface="Cambr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1600" y="5161885"/>
            <a:ext cx="39655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b="1" dirty="0" smtClean="0">
                <a:latin typeface="Cambria" pitchFamily="18" charset="0"/>
              </a:rPr>
              <a:t>Nilai sig dibandingkan dengan </a:t>
            </a:r>
            <a:r>
              <a:rPr lang="el-GR" sz="2000" b="1" dirty="0" smtClean="0">
                <a:latin typeface="Cambria" pitchFamily="18" charset="0"/>
              </a:rPr>
              <a:t>α</a:t>
            </a:r>
            <a:endParaRPr lang="id-ID" sz="2000" b="1" dirty="0">
              <a:latin typeface="Cambr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98285" y="6289329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b="1" dirty="0" smtClean="0"/>
              <a:t>Berpengaruh signifikan</a:t>
            </a:r>
            <a:endParaRPr lang="id-ID" b="1" dirty="0"/>
          </a:p>
        </p:txBody>
      </p:sp>
      <p:sp>
        <p:nvSpPr>
          <p:cNvPr id="5" name="Bent Arrow 4"/>
          <p:cNvSpPr/>
          <p:nvPr/>
        </p:nvSpPr>
        <p:spPr bwMode="auto">
          <a:xfrm flipV="1">
            <a:off x="5995994" y="6226046"/>
            <a:ext cx="685800" cy="369332"/>
          </a:xfrm>
          <a:prstGeom prst="ben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2743200" y="4189863"/>
            <a:ext cx="791912" cy="83933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172872" y="5007997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 smtClean="0">
                <a:latin typeface="Cambria" pitchFamily="18" charset="0"/>
              </a:rPr>
              <a:t>Nilai keofisien pada persamaan regresi berganda</a:t>
            </a:r>
            <a:endParaRPr lang="id-ID" sz="2000" dirty="0">
              <a:latin typeface="Cambria" pitchFamily="18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5334000" y="1769634"/>
            <a:ext cx="1537307" cy="2726166"/>
          </a:xfrm>
          <a:prstGeom prst="ellipse">
            <a:avLst/>
          </a:prstGeom>
          <a:noFill/>
          <a:ln w="57150">
            <a:solidFill>
              <a:srgbClr val="0070C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17728" y="4408557"/>
            <a:ext cx="2846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>
                <a:latin typeface="Cambria" pitchFamily="18" charset="0"/>
              </a:rPr>
              <a:t>Nilai keofisien untuk analisis path</a:t>
            </a:r>
            <a:endParaRPr lang="id-ID" dirty="0">
              <a:latin typeface="Cambria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 flipV="1">
            <a:off x="5334000" y="4141857"/>
            <a:ext cx="251688" cy="35394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178956" y="5687212"/>
            <a:ext cx="515504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d-ID" sz="2000" dirty="0" smtClean="0">
                <a:latin typeface="Cambria" pitchFamily="18" charset="0"/>
              </a:rPr>
              <a:t>Persamaan garis regresi:</a:t>
            </a:r>
          </a:p>
          <a:p>
            <a:pPr marL="355600" indent="-355600"/>
            <a:r>
              <a:rPr lang="id-ID" sz="2000" dirty="0" smtClean="0">
                <a:latin typeface="Cambria" pitchFamily="18" charset="0"/>
              </a:rPr>
              <a:t>Y= 44764+ 728,393X</a:t>
            </a:r>
            <a:r>
              <a:rPr lang="id-ID" dirty="0" smtClean="0">
                <a:latin typeface="Cambria" pitchFamily="18" charset="0"/>
              </a:rPr>
              <a:t>1</a:t>
            </a:r>
            <a:r>
              <a:rPr lang="id-ID" sz="2000" dirty="0" smtClean="0">
                <a:latin typeface="Cambria" pitchFamily="18" charset="0"/>
              </a:rPr>
              <a:t>+ 504,246X</a:t>
            </a:r>
            <a:r>
              <a:rPr lang="id-ID" dirty="0" smtClean="0">
                <a:latin typeface="Cambria" pitchFamily="18" charset="0"/>
              </a:rPr>
              <a:t>2</a:t>
            </a:r>
            <a:r>
              <a:rPr lang="id-ID" sz="2000" dirty="0" smtClean="0">
                <a:latin typeface="Cambria" pitchFamily="18" charset="0"/>
              </a:rPr>
              <a:t>+ 6718,441X</a:t>
            </a:r>
            <a:r>
              <a:rPr lang="id-ID" dirty="0" smtClean="0">
                <a:latin typeface="Cambria" pitchFamily="18" charset="0"/>
              </a:rPr>
              <a:t>3</a:t>
            </a:r>
            <a:r>
              <a:rPr lang="id-ID" sz="2000" dirty="0" smtClean="0">
                <a:latin typeface="Cambria" pitchFamily="18" charset="0"/>
              </a:rPr>
              <a:t>+ 383,599X</a:t>
            </a:r>
            <a:r>
              <a:rPr lang="id-ID" dirty="0" smtClean="0">
                <a:latin typeface="Cambria" pitchFamily="18" charset="0"/>
              </a:rPr>
              <a:t>4</a:t>
            </a:r>
            <a:r>
              <a:rPr lang="id-ID" sz="2000" dirty="0" smtClean="0">
                <a:latin typeface="Cambria" pitchFamily="18" charset="0"/>
              </a:rPr>
              <a:t>+ 1940,227X</a:t>
            </a:r>
            <a:r>
              <a:rPr lang="id-ID" dirty="0" smtClean="0">
                <a:latin typeface="Cambria" pitchFamily="18" charset="0"/>
              </a:rPr>
              <a:t>5</a:t>
            </a:r>
            <a:r>
              <a:rPr lang="id-ID" sz="2000" dirty="0" smtClean="0">
                <a:latin typeface="Cambria" pitchFamily="18" charset="0"/>
              </a:rPr>
              <a:t> + e</a:t>
            </a:r>
            <a:endParaRPr lang="id-ID" sz="2000" dirty="0">
              <a:latin typeface="Cambria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5308" y="5906517"/>
            <a:ext cx="367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400" b="1" dirty="0">
                <a:latin typeface="Cambria" pitchFamily="18" charset="0"/>
              </a:rPr>
              <a:t>^</a:t>
            </a:r>
          </a:p>
        </p:txBody>
      </p:sp>
    </p:spTree>
    <p:extLst>
      <p:ext uri="{BB962C8B-B14F-4D97-AF65-F5344CB8AC3E}">
        <p14:creationId xmlns:p14="http://schemas.microsoft.com/office/powerpoint/2010/main" val="363542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4" t="40124" r="37021" b="28009"/>
          <a:stretch/>
        </p:blipFill>
        <p:spPr bwMode="auto">
          <a:xfrm>
            <a:off x="442263" y="1628239"/>
            <a:ext cx="789809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00800" y="304800"/>
            <a:ext cx="1871025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id-ID" sz="8000" b="1" spc="150" dirty="0" smtClean="0">
                <a:ln w="11430">
                  <a:solidFill>
                    <a:schemeClr val="tx1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Uji t</a:t>
            </a:r>
            <a:endParaRPr lang="id-ID" sz="8000" b="1" spc="150" dirty="0">
              <a:ln w="11430">
                <a:solidFill>
                  <a:schemeClr val="tx1"/>
                </a:solidFill>
              </a:ln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407006" y="5113529"/>
            <a:ext cx="438639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dirty="0" smtClean="0">
                <a:latin typeface="Cambria" pitchFamily="18" charset="0"/>
              </a:rPr>
              <a:t>Hipotesis Penelitian:</a:t>
            </a:r>
          </a:p>
          <a:p>
            <a:pPr marL="450850" indent="-450850"/>
            <a:r>
              <a:rPr lang="id-ID" sz="2000" dirty="0" smtClean="0">
                <a:latin typeface="Cambria" pitchFamily="18" charset="0"/>
              </a:rPr>
              <a:t>Ho: Secara parsial variabel outlet tidak berpengaruh terhadap penjualan</a:t>
            </a:r>
          </a:p>
          <a:p>
            <a:pPr marL="450850" indent="-450850"/>
            <a:r>
              <a:rPr lang="id-ID" sz="2000" dirty="0" smtClean="0">
                <a:latin typeface="Cambria" pitchFamily="18" charset="0"/>
              </a:rPr>
              <a:t>Ha:</a:t>
            </a:r>
            <a:r>
              <a:rPr lang="id-ID" sz="2000" dirty="0">
                <a:latin typeface="Cambria" pitchFamily="18" charset="0"/>
              </a:rPr>
              <a:t> Secara parsial variabel outlet berpengaruh terhadap penjualan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7358514" y="2136986"/>
            <a:ext cx="1054430" cy="2420229"/>
          </a:xfrm>
          <a:prstGeom prst="ellipse">
            <a:avLst/>
          </a:prstGeom>
          <a:noFill/>
          <a:ln w="57150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>
            <a:off x="1828800" y="4343400"/>
            <a:ext cx="5655175" cy="762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Box 6"/>
          <p:cNvSpPr txBox="1"/>
          <p:nvPr/>
        </p:nvSpPr>
        <p:spPr>
          <a:xfrm>
            <a:off x="6400800" y="5267417"/>
            <a:ext cx="239488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b="1" dirty="0" smtClean="0">
                <a:latin typeface="Cambria" pitchFamily="18" charset="0"/>
              </a:rPr>
              <a:t>Hipotesis Statistik:</a:t>
            </a:r>
          </a:p>
          <a:p>
            <a:r>
              <a:rPr lang="id-ID" sz="2000" dirty="0" smtClean="0">
                <a:latin typeface="Cambria" pitchFamily="18" charset="0"/>
              </a:rPr>
              <a:t>Ho: b</a:t>
            </a:r>
            <a:r>
              <a:rPr lang="id-ID" dirty="0" smtClean="0">
                <a:latin typeface="Cambria" pitchFamily="18" charset="0"/>
              </a:rPr>
              <a:t>3</a:t>
            </a:r>
            <a:r>
              <a:rPr lang="id-ID" sz="2000" dirty="0" smtClean="0">
                <a:latin typeface="Cambria" pitchFamily="18" charset="0"/>
              </a:rPr>
              <a:t> = 0</a:t>
            </a:r>
          </a:p>
          <a:p>
            <a:r>
              <a:rPr lang="id-ID" sz="2000" dirty="0" smtClean="0">
                <a:latin typeface="Cambria" pitchFamily="18" charset="0"/>
              </a:rPr>
              <a:t>Ha: </a:t>
            </a:r>
            <a:r>
              <a:rPr lang="id-ID" sz="2000" dirty="0">
                <a:latin typeface="Cambria" pitchFamily="18" charset="0"/>
              </a:rPr>
              <a:t>b3 </a:t>
            </a:r>
            <a:r>
              <a:rPr lang="id-ID" sz="2000" dirty="0" smtClean="0">
                <a:latin typeface="Cambria" pitchFamily="18" charset="0"/>
              </a:rPr>
              <a:t>≠ 0</a:t>
            </a:r>
            <a:endParaRPr lang="id-ID" sz="2000" dirty="0">
              <a:latin typeface="Cambria" pitchFamily="18" charset="0"/>
            </a:endParaRPr>
          </a:p>
          <a:p>
            <a:endParaRPr lang="id-ID" sz="2000" dirty="0">
              <a:latin typeface="Cambria" pitchFamily="18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5029200" y="5791200"/>
            <a:ext cx="1143000" cy="381000"/>
          </a:xfrm>
          <a:prstGeom prst="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07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4" t="40124" r="37021" b="28009"/>
          <a:stretch/>
        </p:blipFill>
        <p:spPr bwMode="auto">
          <a:xfrm>
            <a:off x="442263" y="1628239"/>
            <a:ext cx="789809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00800" y="304800"/>
            <a:ext cx="1871025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id-ID" sz="8000" b="1" spc="150" dirty="0" smtClean="0">
                <a:ln w="11430">
                  <a:solidFill>
                    <a:schemeClr val="tx1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Uji t</a:t>
            </a:r>
            <a:endParaRPr lang="id-ID" sz="8000" b="1" spc="150" dirty="0">
              <a:ln w="11430">
                <a:solidFill>
                  <a:schemeClr val="tx1"/>
                </a:solidFill>
              </a:ln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655319" y="4953000"/>
            <a:ext cx="71170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Kesimpulan:</a:t>
            </a:r>
          </a:p>
          <a:p>
            <a:pPr marL="342900" indent="-342900">
              <a:buAutoNum type="arabicPeriod"/>
            </a:pPr>
            <a:r>
              <a:rPr lang="id-ID" dirty="0" smtClean="0"/>
              <a:t>Secara partial variabel outlet berpengaruh terhadap penjualan</a:t>
            </a:r>
          </a:p>
          <a:p>
            <a:pPr marL="342900" indent="-342900">
              <a:buAutoNum type="arabicPeriod"/>
            </a:pPr>
            <a:r>
              <a:rPr lang="id-ID" dirty="0" smtClean="0"/>
              <a:t>Secara partial variabel promosi berpengaruh terhadap penjualan </a:t>
            </a:r>
          </a:p>
          <a:p>
            <a:pPr marL="342900" indent="-342900">
              <a:buAutoNum type="arabicPeriod"/>
            </a:pPr>
            <a:r>
              <a:rPr lang="id-ID" dirty="0" smtClean="0"/>
              <a:t>Secara partial variabel pendapatan masyarakat, pertumbuhan penduduk dan pesaing tidak pengaruh terhadap penjualan</a:t>
            </a:r>
            <a:endParaRPr lang="id-ID" dirty="0"/>
          </a:p>
        </p:txBody>
      </p:sp>
      <p:sp>
        <p:nvSpPr>
          <p:cNvPr id="5" name="Oval 4"/>
          <p:cNvSpPr/>
          <p:nvPr/>
        </p:nvSpPr>
        <p:spPr bwMode="auto">
          <a:xfrm>
            <a:off x="7358514" y="2136986"/>
            <a:ext cx="1054430" cy="2420229"/>
          </a:xfrm>
          <a:prstGeom prst="ellipse">
            <a:avLst/>
          </a:prstGeom>
          <a:noFill/>
          <a:ln w="57150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>
            <a:off x="1828800" y="4343400"/>
            <a:ext cx="5655175" cy="762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4110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41"/>
          <a:stretch/>
        </p:blipFill>
        <p:spPr bwMode="auto">
          <a:xfrm>
            <a:off x="98946" y="1531862"/>
            <a:ext cx="9067800" cy="5319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57400" y="609600"/>
            <a:ext cx="6324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800" dirty="0">
                <a:latin typeface="Cambria" pitchFamily="18" charset="0"/>
              </a:rPr>
              <a:t>Variable  </a:t>
            </a:r>
            <a:r>
              <a:rPr lang="id-ID" sz="2800" dirty="0" smtClean="0">
                <a:latin typeface="Cambria" pitchFamily="18" charset="0"/>
              </a:rPr>
              <a:t>View  </a:t>
            </a:r>
            <a:r>
              <a:rPr lang="id-ID" sz="2800" dirty="0">
                <a:latin typeface="Cambria" pitchFamily="18" charset="0"/>
              </a:rPr>
              <a:t>digunakan  untuk  memasukkan </a:t>
            </a:r>
            <a:r>
              <a:rPr lang="id-ID" sz="2800" dirty="0" smtClean="0">
                <a:latin typeface="Cambria" pitchFamily="18" charset="0"/>
              </a:rPr>
              <a:t>informasi </a:t>
            </a:r>
            <a:r>
              <a:rPr lang="id-ID" sz="2800" dirty="0">
                <a:latin typeface="Cambria" pitchFamily="18" charset="0"/>
              </a:rPr>
              <a:t>atribut variabel: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9" t="34958" r="26100" b="11709"/>
          <a:stretch/>
        </p:blipFill>
        <p:spPr bwMode="auto">
          <a:xfrm>
            <a:off x="2286000" y="2286000"/>
            <a:ext cx="5715000" cy="4117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748352" y="1698008"/>
            <a:ext cx="7633648" cy="6460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729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4" t="40124" r="37021" b="28009"/>
          <a:stretch/>
        </p:blipFill>
        <p:spPr bwMode="auto">
          <a:xfrm>
            <a:off x="609600" y="1640749"/>
            <a:ext cx="789809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00800" y="304800"/>
            <a:ext cx="1871025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id-ID" sz="8000" b="1" spc="150" dirty="0" smtClean="0">
                <a:ln w="11430">
                  <a:solidFill>
                    <a:schemeClr val="tx1"/>
                  </a:solidFill>
                </a:ln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Uji t</a:t>
            </a:r>
            <a:endParaRPr lang="id-ID" sz="8000" b="1" spc="150" dirty="0">
              <a:ln w="11430">
                <a:solidFill>
                  <a:schemeClr val="tx1"/>
                </a:solidFill>
              </a:ln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3352800" y="2268520"/>
            <a:ext cx="1054430" cy="2420229"/>
          </a:xfrm>
          <a:prstGeom prst="ellipse">
            <a:avLst/>
          </a:prstGeom>
          <a:noFill/>
          <a:ln w="57150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671197"/>
            <a:ext cx="8812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dirty="0" smtClean="0">
                <a:latin typeface="Cambria" pitchFamily="18" charset="0"/>
              </a:rPr>
              <a:t>Persamaan garis regresi:</a:t>
            </a:r>
          </a:p>
          <a:p>
            <a:pPr marL="355600" indent="-355600"/>
            <a:r>
              <a:rPr lang="id-ID" sz="2000" dirty="0" smtClean="0">
                <a:latin typeface="Cambria" pitchFamily="18" charset="0"/>
              </a:rPr>
              <a:t>Y= 44764+ 728,393X</a:t>
            </a:r>
            <a:r>
              <a:rPr lang="id-ID" dirty="0" smtClean="0">
                <a:latin typeface="Cambria" pitchFamily="18" charset="0"/>
              </a:rPr>
              <a:t>1</a:t>
            </a:r>
            <a:r>
              <a:rPr lang="id-ID" sz="2000" dirty="0" smtClean="0">
                <a:latin typeface="Cambria" pitchFamily="18" charset="0"/>
              </a:rPr>
              <a:t>+ 504,246X</a:t>
            </a:r>
            <a:r>
              <a:rPr lang="id-ID" dirty="0" smtClean="0">
                <a:latin typeface="Cambria" pitchFamily="18" charset="0"/>
              </a:rPr>
              <a:t>2</a:t>
            </a:r>
            <a:r>
              <a:rPr lang="id-ID" sz="2000" dirty="0" smtClean="0">
                <a:latin typeface="Cambria" pitchFamily="18" charset="0"/>
              </a:rPr>
              <a:t>+ 6718,441X</a:t>
            </a:r>
            <a:r>
              <a:rPr lang="id-ID" dirty="0" smtClean="0">
                <a:latin typeface="Cambria" pitchFamily="18" charset="0"/>
              </a:rPr>
              <a:t>3</a:t>
            </a:r>
            <a:r>
              <a:rPr lang="id-ID" sz="2000" dirty="0" smtClean="0">
                <a:latin typeface="Cambria" pitchFamily="18" charset="0"/>
              </a:rPr>
              <a:t>+ 383,599X</a:t>
            </a:r>
            <a:r>
              <a:rPr lang="id-ID" dirty="0" smtClean="0">
                <a:latin typeface="Cambria" pitchFamily="18" charset="0"/>
              </a:rPr>
              <a:t>4</a:t>
            </a:r>
            <a:r>
              <a:rPr lang="id-ID" sz="2000" dirty="0" smtClean="0">
                <a:latin typeface="Cambria" pitchFamily="18" charset="0"/>
              </a:rPr>
              <a:t>+ 1940,227X</a:t>
            </a:r>
            <a:r>
              <a:rPr lang="id-ID" dirty="0" smtClean="0">
                <a:latin typeface="Cambria" pitchFamily="18" charset="0"/>
              </a:rPr>
              <a:t>5</a:t>
            </a:r>
            <a:r>
              <a:rPr lang="id-ID" sz="2000" dirty="0" smtClean="0">
                <a:latin typeface="Cambria" pitchFamily="18" charset="0"/>
              </a:rPr>
              <a:t> + e</a:t>
            </a:r>
            <a:endParaRPr lang="id-ID" sz="2000" dirty="0"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649" y="5534561"/>
            <a:ext cx="838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id-ID" sz="2000" dirty="0" smtClean="0">
                <a:latin typeface="Cambria" pitchFamily="18" charset="0"/>
              </a:rPr>
              <a:t>Bila outlet diperluas 1 </a:t>
            </a:r>
            <a:r>
              <a:rPr lang="id-ID" sz="2000" dirty="0">
                <a:latin typeface="Cambria" pitchFamily="18" charset="0"/>
              </a:rPr>
              <a:t>m</a:t>
            </a:r>
            <a:r>
              <a:rPr lang="id-ID" sz="2000" baseline="30000" dirty="0">
                <a:latin typeface="Cambria" pitchFamily="18" charset="0"/>
              </a:rPr>
              <a:t>2</a:t>
            </a:r>
            <a:r>
              <a:rPr lang="id-ID" sz="2000" dirty="0" smtClean="0">
                <a:latin typeface="Cambria" pitchFamily="18" charset="0"/>
              </a:rPr>
              <a:t> maka penjualan akan naik sebesar 6718,441 </a:t>
            </a:r>
            <a:r>
              <a:rPr lang="id-ID" sz="2000" dirty="0" smtClean="0">
                <a:latin typeface="Cambria" pitchFamily="18" charset="0"/>
              </a:rPr>
              <a:t>rupiah</a:t>
            </a:r>
            <a:endParaRPr lang="id-ID" sz="2000" dirty="0" smtClean="0">
              <a:latin typeface="Cambria" pitchFamily="18" charset="0"/>
            </a:endParaRPr>
          </a:p>
          <a:p>
            <a:pPr marL="342900" indent="-342900">
              <a:buAutoNum type="arabicPeriod"/>
            </a:pPr>
            <a:r>
              <a:rPr lang="id-ID" sz="2000" dirty="0" smtClean="0">
                <a:latin typeface="Cambria" pitchFamily="18" charset="0"/>
              </a:rPr>
              <a:t>Bila promosi dinaikkan sebesar 1 juta rupiah maka penjualan akan naik sebesar 1940,222 </a:t>
            </a:r>
            <a:r>
              <a:rPr lang="id-ID" sz="2000" dirty="0" smtClean="0">
                <a:latin typeface="Cambria" pitchFamily="18" charset="0"/>
              </a:rPr>
              <a:t>rupiah</a:t>
            </a:r>
            <a:endParaRPr lang="id-ID" sz="20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33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26522" y="252480"/>
            <a:ext cx="31197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Korelasi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 flipV="1">
            <a:off x="891654" y="3198884"/>
            <a:ext cx="0" cy="13716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 flipV="1">
            <a:off x="8283054" y="3198884"/>
            <a:ext cx="0" cy="13716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 flipV="1">
            <a:off x="4648200" y="2899685"/>
            <a:ext cx="0" cy="294610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 flipV="1">
            <a:off x="2720454" y="3884684"/>
            <a:ext cx="0" cy="67329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 flipV="1">
            <a:off x="6416211" y="3897194"/>
            <a:ext cx="0" cy="67329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914400" y="5312391"/>
            <a:ext cx="36957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4724400" y="5312391"/>
            <a:ext cx="36957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" name="Straight Connector 3"/>
          <p:cNvCxnSpPr/>
          <p:nvPr/>
        </p:nvCxnSpPr>
        <p:spPr bwMode="auto">
          <a:xfrm>
            <a:off x="891654" y="4557974"/>
            <a:ext cx="73914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diamond" w="med" len="med"/>
            <a:tailEnd type="diamond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4625454" y="4578445"/>
            <a:ext cx="36576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ctangle 17"/>
          <p:cNvSpPr/>
          <p:nvPr/>
        </p:nvSpPr>
        <p:spPr>
          <a:xfrm>
            <a:off x="-22746" y="2367887"/>
            <a:ext cx="244810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d-ID" sz="24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Korelasi </a:t>
            </a:r>
          </a:p>
          <a:p>
            <a:pPr algn="ctr"/>
            <a:r>
              <a:rPr lang="id-ID" sz="24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Negatif Sempurna</a:t>
            </a:r>
            <a:endParaRPr lang="en-US" sz="24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792245" y="2362200"/>
            <a:ext cx="236314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d-ID" sz="2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Korelasi </a:t>
            </a:r>
          </a:p>
          <a:p>
            <a:pPr algn="ctr"/>
            <a:r>
              <a:rPr lang="id-ID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Positif</a:t>
            </a:r>
            <a:r>
              <a:rPr lang="id-ID" sz="2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Sempurna</a:t>
            </a:r>
            <a:endParaRPr lang="en-US" sz="2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380971" y="2438020"/>
            <a:ext cx="264136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d-ID" sz="2400" b="1" cap="none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Tidak Ada Korelasi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427660" y="5384126"/>
            <a:ext cx="228918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d-ID" sz="2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Korelasi </a:t>
            </a:r>
            <a:r>
              <a:rPr lang="id-ID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Positif</a:t>
            </a:r>
            <a:endParaRPr lang="en-US" sz="2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620059" y="5397983"/>
            <a:ext cx="224628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d-ID" sz="24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Korelasi Negatif</a:t>
            </a:r>
            <a:endParaRPr lang="en-US" sz="24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65050" y="3555143"/>
            <a:ext cx="171713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d-ID" sz="20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Korelasi </a:t>
            </a:r>
          </a:p>
          <a:p>
            <a:pPr algn="ctr"/>
            <a:r>
              <a:rPr lang="id-ID" sz="20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Negatif Lemah</a:t>
            </a:r>
            <a:endParaRPr lang="en-US" sz="20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949054" y="3539601"/>
            <a:ext cx="150073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d-ID" sz="20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Korelasi </a:t>
            </a:r>
          </a:p>
          <a:p>
            <a:pPr algn="ctr"/>
            <a:r>
              <a:rPr lang="id-ID" sz="20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Negatif Kuat</a:t>
            </a:r>
            <a:endParaRPr lang="en-US" sz="20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665772" y="3579027"/>
            <a:ext cx="16466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d-ID" sz="2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Korelasi </a:t>
            </a:r>
          </a:p>
          <a:p>
            <a:pPr algn="ctr"/>
            <a:r>
              <a:rPr lang="id-ID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Positif</a:t>
            </a:r>
            <a:r>
              <a:rPr lang="id-ID" sz="2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Lemah</a:t>
            </a:r>
            <a:endParaRPr lang="en-US" sz="20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602837" y="3602053"/>
            <a:ext cx="14302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d-ID" sz="2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Korelasi </a:t>
            </a:r>
          </a:p>
          <a:p>
            <a:pPr algn="ctr"/>
            <a:r>
              <a:rPr lang="id-ID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Positif</a:t>
            </a:r>
            <a:r>
              <a:rPr lang="id-ID" sz="2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Kuat</a:t>
            </a:r>
            <a:endParaRPr lang="en-US" sz="20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343400" y="4550391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dirty="0" smtClean="0">
                <a:latin typeface="Arial Black" pitchFamily="34" charset="0"/>
              </a:rPr>
              <a:t>0</a:t>
            </a:r>
            <a:endParaRPr lang="id-ID" sz="2000" dirty="0">
              <a:latin typeface="Arial Black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321256" y="454368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dirty="0" smtClean="0">
                <a:latin typeface="Arial Black" pitchFamily="34" charset="0"/>
              </a:rPr>
              <a:t>-0,5</a:t>
            </a:r>
            <a:endParaRPr lang="id-ID" sz="2000" dirty="0">
              <a:latin typeface="Arial Black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7080" y="4648088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dirty="0" smtClean="0">
                <a:latin typeface="Arial Black" pitchFamily="34" charset="0"/>
              </a:rPr>
              <a:t>-1</a:t>
            </a:r>
            <a:endParaRPr lang="id-ID" sz="2000" dirty="0">
              <a:latin typeface="Arial Black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96000" y="4570484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dirty="0" smtClean="0">
                <a:latin typeface="Arial Black" pitchFamily="34" charset="0"/>
              </a:rPr>
              <a:t>0,5</a:t>
            </a:r>
            <a:endParaRPr lang="id-ID" sz="2000" dirty="0">
              <a:latin typeface="Arial Black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077664" y="4633037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dirty="0" smtClean="0">
                <a:latin typeface="Arial Black" pitchFamily="34" charset="0"/>
              </a:rPr>
              <a:t>1</a:t>
            </a:r>
            <a:endParaRPr lang="id-ID" sz="2000" dirty="0">
              <a:latin typeface="Arial Black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832847" y="1102995"/>
            <a:ext cx="6713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i="1" dirty="0" smtClean="0">
                <a:latin typeface="Cambria" pitchFamily="18" charset="0"/>
              </a:rPr>
              <a:t>Kuat lemahnya hubungan antara 2 variabel</a:t>
            </a:r>
            <a:endParaRPr lang="id-ID" sz="2800" i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69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81318" y="3223715"/>
            <a:ext cx="1061682" cy="457200"/>
          </a:xfrm>
          <a:prstGeom prst="ellipse">
            <a:avLst/>
          </a:prstGeom>
          <a:noFill/>
          <a:ln w="28575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108614" y="1447800"/>
            <a:ext cx="1339186" cy="457200"/>
          </a:xfrm>
          <a:prstGeom prst="ellipse">
            <a:avLst/>
          </a:prstGeom>
          <a:noFill/>
          <a:ln w="28575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318" y="0"/>
            <a:ext cx="31197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Korelasi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948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256" y="2026019"/>
            <a:ext cx="90454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400" dirty="0" smtClean="0">
                <a:latin typeface="Cambria" pitchFamily="18" charset="0"/>
              </a:rPr>
              <a:t>Hipotesis Penelitian:</a:t>
            </a:r>
          </a:p>
          <a:p>
            <a:r>
              <a:rPr lang="id-ID" sz="2400" dirty="0" smtClean="0">
                <a:latin typeface="Cambria" pitchFamily="18" charset="0"/>
              </a:rPr>
              <a:t>Ho : Tidak Ada hubungan variabel indepent dan variabel dependent</a:t>
            </a:r>
          </a:p>
          <a:p>
            <a:r>
              <a:rPr lang="id-ID" sz="2400" dirty="0" smtClean="0">
                <a:latin typeface="Cambria" pitchFamily="18" charset="0"/>
              </a:rPr>
              <a:t>Ha : </a:t>
            </a:r>
            <a:r>
              <a:rPr lang="id-ID" sz="2400" dirty="0">
                <a:latin typeface="Cambria" pitchFamily="18" charset="0"/>
              </a:rPr>
              <a:t>Ada hubungan variabel indepent dan variabel dependent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2283" y="3581400"/>
            <a:ext cx="26489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400" dirty="0" smtClean="0">
                <a:latin typeface="Cambria" pitchFamily="18" charset="0"/>
              </a:rPr>
              <a:t>Hipotesis Statistik:</a:t>
            </a:r>
          </a:p>
          <a:p>
            <a:r>
              <a:rPr lang="id-ID" sz="2400" dirty="0" smtClean="0">
                <a:latin typeface="Cambria" pitchFamily="18" charset="0"/>
              </a:rPr>
              <a:t>Ho : r = 0</a:t>
            </a:r>
          </a:p>
          <a:p>
            <a:r>
              <a:rPr lang="id-ID" sz="2400" dirty="0" smtClean="0">
                <a:latin typeface="Cambria" pitchFamily="18" charset="0"/>
              </a:rPr>
              <a:t>Ha : r ≠</a:t>
            </a:r>
            <a:r>
              <a:rPr lang="id-ID" sz="2400" dirty="0" smtClean="0">
                <a:latin typeface="Cambria" pitchFamily="18" charset="0"/>
                <a:sym typeface="Symbol"/>
              </a:rPr>
              <a:t> 0</a:t>
            </a:r>
            <a:endParaRPr lang="id-ID" sz="2400" dirty="0">
              <a:latin typeface="Cambri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62600" y="461665"/>
            <a:ext cx="31197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Korelasi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569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3" r="53134"/>
          <a:stretch/>
        </p:blipFill>
        <p:spPr bwMode="auto">
          <a:xfrm>
            <a:off x="0" y="887104"/>
            <a:ext cx="3962399" cy="5970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76" r="45373" b="94408"/>
          <a:stretch/>
        </p:blipFill>
        <p:spPr bwMode="auto">
          <a:xfrm>
            <a:off x="2265527" y="381001"/>
            <a:ext cx="1696872" cy="50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25021" y="3095740"/>
            <a:ext cx="1054430" cy="841640"/>
          </a:xfrm>
          <a:prstGeom prst="ellipse">
            <a:avLst/>
          </a:prstGeom>
          <a:noFill/>
          <a:ln w="57150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3388056" y="3383494"/>
            <a:ext cx="685800" cy="1667316"/>
          </a:xfrm>
          <a:prstGeom prst="ellipse">
            <a:avLst/>
          </a:prstGeom>
          <a:noFill/>
          <a:ln w="57150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97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90192" y="2044005"/>
            <a:ext cx="54295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d-ID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VARIABEL </a:t>
            </a:r>
            <a:r>
              <a:rPr lang="id-ID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DUMMY</a:t>
            </a:r>
            <a:endParaRPr lang="en-US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5486400" y="3429000"/>
            <a:ext cx="3200400" cy="914400"/>
          </a:xfrm>
          <a:prstGeom prst="ellipse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Variabel Dependent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1219200" y="3429000"/>
            <a:ext cx="3200400" cy="914400"/>
          </a:xfrm>
          <a:prstGeom prst="ellipse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Variabel Independent</a:t>
            </a:r>
          </a:p>
        </p:txBody>
      </p:sp>
      <p:sp>
        <p:nvSpPr>
          <p:cNvPr id="6" name="Down Arrow 5"/>
          <p:cNvSpPr/>
          <p:nvPr/>
        </p:nvSpPr>
        <p:spPr bwMode="auto">
          <a:xfrm>
            <a:off x="6943556" y="4506036"/>
            <a:ext cx="152400" cy="533400"/>
          </a:xfrm>
          <a:prstGeom prst="down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18094" y="5181600"/>
            <a:ext cx="16033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d-ID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Logit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584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84343" y="263856"/>
            <a:ext cx="46051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Dummy Variabel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41" b="2063"/>
          <a:stretch/>
        </p:blipFill>
        <p:spPr bwMode="auto">
          <a:xfrm>
            <a:off x="0" y="1661516"/>
            <a:ext cx="9144000" cy="5196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4357047" y="1752600"/>
            <a:ext cx="900753" cy="609600"/>
          </a:xfrm>
          <a:prstGeom prst="ellipse">
            <a:avLst/>
          </a:prstGeom>
          <a:noFill/>
          <a:ln w="57150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60327" y="3200400"/>
            <a:ext cx="362657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400" dirty="0" smtClean="0">
                <a:latin typeface="Cambria" pitchFamily="18" charset="0"/>
              </a:rPr>
              <a:t>Nilai dan keterangan nilai:</a:t>
            </a:r>
          </a:p>
          <a:p>
            <a:r>
              <a:rPr lang="id-ID" sz="2400" dirty="0" smtClean="0">
                <a:latin typeface="Cambria" pitchFamily="18" charset="0"/>
              </a:rPr>
              <a:t>Contoh:</a:t>
            </a:r>
          </a:p>
          <a:p>
            <a:r>
              <a:rPr lang="id-ID" sz="2400" dirty="0" smtClean="0">
                <a:latin typeface="Cambria" pitchFamily="18" charset="0"/>
              </a:rPr>
              <a:t>0 = konsumen tidak puas</a:t>
            </a:r>
          </a:p>
          <a:p>
            <a:r>
              <a:rPr lang="id-ID" sz="2400" dirty="0" smtClean="0">
                <a:latin typeface="Cambria" pitchFamily="18" charset="0"/>
              </a:rPr>
              <a:t>1 = konsumen puas</a:t>
            </a:r>
            <a:endParaRPr lang="id-ID" sz="2400" dirty="0">
              <a:latin typeface="Cambria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4093475" y="2362200"/>
            <a:ext cx="354273" cy="9906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79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981200"/>
            <a:ext cx="5562600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id-ID" sz="2800" dirty="0">
                <a:latin typeface="Cambria" pitchFamily="18" charset="0"/>
              </a:rPr>
              <a:t>Penelitian mengenai pengaruh daerah tempat, yaitu kota atau desa, terhadap harga </a:t>
            </a:r>
            <a:r>
              <a:rPr lang="id-ID" sz="2800" dirty="0" smtClean="0">
                <a:latin typeface="Cambria" pitchFamily="18" charset="0"/>
              </a:rPr>
              <a:t>telur ayam. </a:t>
            </a:r>
            <a:endParaRPr lang="id-ID" sz="2800" dirty="0">
              <a:latin typeface="Cambria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latin typeface="Cambria" pitchFamily="18" charset="0"/>
              </a:rPr>
              <a:t>			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Cambria" pitchFamily="18" charset="0"/>
              </a:rPr>
              <a:t>	</a:t>
            </a:r>
            <a:endParaRPr lang="id-ID" sz="2800" dirty="0" smtClean="0">
              <a:latin typeface="Cambria" pitchFamily="18" charset="0"/>
            </a:endParaRPr>
          </a:p>
          <a:p>
            <a:pPr>
              <a:lnSpc>
                <a:spcPct val="80000"/>
              </a:lnSpc>
            </a:pPr>
            <a:r>
              <a:rPr lang="id-ID" sz="2800" b="1" dirty="0" smtClean="0">
                <a:latin typeface="Cambria" pitchFamily="18" charset="0"/>
              </a:rPr>
              <a:t>Model</a:t>
            </a:r>
            <a:r>
              <a:rPr lang="id-ID" sz="2800" b="1" dirty="0">
                <a:latin typeface="Cambria" pitchFamily="18" charset="0"/>
              </a:rPr>
              <a:t>:  Y = </a:t>
            </a:r>
            <a:r>
              <a:rPr lang="id-ID" sz="2800" b="1" dirty="0">
                <a:latin typeface="Cambria" pitchFamily="18" charset="0"/>
                <a:sym typeface="Symbol" pitchFamily="18" charset="2"/>
              </a:rPr>
              <a:t></a:t>
            </a:r>
            <a:r>
              <a:rPr lang="id-ID" sz="2800" b="1" dirty="0">
                <a:latin typeface="Cambria" pitchFamily="18" charset="0"/>
              </a:rPr>
              <a:t> + </a:t>
            </a:r>
            <a:r>
              <a:rPr lang="id-ID" sz="2800" b="1" dirty="0">
                <a:latin typeface="Cambria" pitchFamily="18" charset="0"/>
                <a:sym typeface="Symbol" pitchFamily="18" charset="2"/>
              </a:rPr>
              <a:t></a:t>
            </a:r>
            <a:r>
              <a:rPr lang="id-ID" sz="2800" b="1" dirty="0">
                <a:latin typeface="Cambria" pitchFamily="18" charset="0"/>
              </a:rPr>
              <a:t> D + u  </a:t>
            </a:r>
            <a:r>
              <a:rPr lang="id-ID" sz="2800" dirty="0">
                <a:latin typeface="Cambria" pitchFamily="18" charset="0"/>
              </a:rPr>
              <a:t>        </a:t>
            </a:r>
            <a:endParaRPr lang="id-ID" sz="2800" dirty="0" smtClean="0">
              <a:latin typeface="Cambria" pitchFamily="18" charset="0"/>
            </a:endParaRPr>
          </a:p>
          <a:p>
            <a:pPr>
              <a:lnSpc>
                <a:spcPct val="80000"/>
              </a:lnSpc>
            </a:pPr>
            <a:r>
              <a:rPr lang="id-ID" sz="2800" dirty="0" smtClean="0">
                <a:latin typeface="Cambria" pitchFamily="18" charset="0"/>
              </a:rPr>
              <a:t>                                       </a:t>
            </a:r>
            <a:endParaRPr lang="id-ID" sz="2800" dirty="0">
              <a:latin typeface="Cambria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latin typeface="Cambria" pitchFamily="18" charset="0"/>
              </a:rPr>
              <a:t>	</a:t>
            </a:r>
            <a:r>
              <a:rPr lang="id-ID" sz="2800" dirty="0">
                <a:latin typeface="Cambria" pitchFamily="18" charset="0"/>
              </a:rPr>
              <a:t>Y = Harga telur ayam </a:t>
            </a:r>
            <a:endParaRPr lang="id-ID" sz="2800" dirty="0" smtClean="0">
              <a:latin typeface="Cambria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latin typeface="Cambria" pitchFamily="18" charset="0"/>
              </a:rPr>
              <a:t>	</a:t>
            </a:r>
            <a:r>
              <a:rPr lang="id-ID" sz="2800" dirty="0">
                <a:latin typeface="Cambria" pitchFamily="18" charset="0"/>
              </a:rPr>
              <a:t>D = </a:t>
            </a:r>
            <a:r>
              <a:rPr lang="id-ID" sz="2800" dirty="0" smtClean="0">
                <a:latin typeface="Cambria" pitchFamily="18" charset="0"/>
              </a:rPr>
              <a:t>Daerah </a:t>
            </a:r>
            <a:r>
              <a:rPr lang="id-ID" sz="2800" dirty="0">
                <a:latin typeface="Cambria" pitchFamily="18" charset="0"/>
              </a:rPr>
              <a:t>tempat tinggal 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Cambria" pitchFamily="18" charset="0"/>
              </a:rPr>
              <a:t>	</a:t>
            </a:r>
            <a:r>
              <a:rPr lang="id-ID" sz="2800" dirty="0">
                <a:latin typeface="Cambria" pitchFamily="18" charset="0"/>
              </a:rPr>
              <a:t>	    D  =  1 ; Kota</a:t>
            </a:r>
            <a:endParaRPr lang="en-GB" sz="2800" dirty="0">
              <a:latin typeface="Cambria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latin typeface="Cambria" pitchFamily="18" charset="0"/>
              </a:rPr>
              <a:t>	</a:t>
            </a:r>
            <a:r>
              <a:rPr lang="id-ID" sz="2800" dirty="0">
                <a:latin typeface="Cambria" pitchFamily="18" charset="0"/>
              </a:rPr>
              <a:t>	    D  =  0 ; Desa	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Cambria" pitchFamily="18" charset="0"/>
              </a:rPr>
              <a:t>	</a:t>
            </a:r>
            <a:r>
              <a:rPr lang="id-ID" sz="2800" dirty="0">
                <a:latin typeface="Cambria" pitchFamily="18" charset="0"/>
              </a:rPr>
              <a:t>u = kesalahan random.</a:t>
            </a:r>
          </a:p>
        </p:txBody>
      </p:sp>
      <p:sp>
        <p:nvSpPr>
          <p:cNvPr id="3" name="Rectangle 2"/>
          <p:cNvSpPr/>
          <p:nvPr/>
        </p:nvSpPr>
        <p:spPr>
          <a:xfrm>
            <a:off x="1828800" y="764232"/>
            <a:ext cx="364080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Contoh dummy variabel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2090915"/>
              </p:ext>
            </p:extLst>
          </p:nvPr>
        </p:nvGraphicFramePr>
        <p:xfrm>
          <a:off x="6400799" y="76200"/>
          <a:ext cx="2743201" cy="673608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021606"/>
                <a:gridCol w="964850"/>
                <a:gridCol w="756745"/>
              </a:tblGrid>
              <a:tr h="533400">
                <a:tc>
                  <a:txBody>
                    <a:bodyPr/>
                    <a:lstStyle/>
                    <a:p>
                      <a:pPr algn="l" fontAlgn="b"/>
                      <a:r>
                        <a:rPr lang="id-ID" sz="2400" u="none" strike="noStrike" dirty="0">
                          <a:effectLst/>
                        </a:rPr>
                        <a:t>No Sampel</a:t>
                      </a:r>
                      <a:endParaRPr lang="id-ID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2400" u="none" strike="noStrike" dirty="0">
                          <a:effectLst/>
                        </a:rPr>
                        <a:t>Harga Telur Ayam</a:t>
                      </a:r>
                      <a:endParaRPr lang="id-ID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2400" u="none" strike="noStrike" dirty="0">
                          <a:effectLst/>
                        </a:rPr>
                        <a:t>Daerah</a:t>
                      </a:r>
                      <a:endParaRPr lang="id-ID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u="none" strike="noStrike" dirty="0">
                          <a:effectLst/>
                        </a:rPr>
                        <a:t>1</a:t>
                      </a:r>
                      <a:endParaRPr lang="id-ID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u="none" strike="noStrike">
                          <a:effectLst/>
                        </a:rPr>
                        <a:t>21000</a:t>
                      </a:r>
                      <a:endParaRPr lang="id-ID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u="none" strike="noStrike">
                          <a:effectLst/>
                        </a:rPr>
                        <a:t>1</a:t>
                      </a:r>
                      <a:endParaRPr lang="id-ID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u="none" strike="noStrike" dirty="0">
                          <a:effectLst/>
                        </a:rPr>
                        <a:t>2</a:t>
                      </a:r>
                      <a:endParaRPr lang="id-ID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u="none" strike="noStrike" dirty="0">
                          <a:effectLst/>
                        </a:rPr>
                        <a:t>19500</a:t>
                      </a:r>
                      <a:endParaRPr lang="id-ID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u="none" strike="noStrike" dirty="0">
                          <a:effectLst/>
                        </a:rPr>
                        <a:t>0</a:t>
                      </a:r>
                      <a:endParaRPr lang="id-ID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u="none" strike="noStrike" dirty="0">
                          <a:effectLst/>
                        </a:rPr>
                        <a:t>3</a:t>
                      </a:r>
                      <a:endParaRPr lang="id-ID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u="none" strike="noStrike">
                          <a:effectLst/>
                        </a:rPr>
                        <a:t>18500</a:t>
                      </a:r>
                      <a:endParaRPr lang="id-ID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u="none" strike="noStrike">
                          <a:effectLst/>
                        </a:rPr>
                        <a:t>0</a:t>
                      </a:r>
                      <a:endParaRPr lang="id-ID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u="none" strike="noStrike" dirty="0">
                          <a:effectLst/>
                        </a:rPr>
                        <a:t>4</a:t>
                      </a:r>
                      <a:endParaRPr lang="id-ID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u="none" strike="noStrike" dirty="0">
                          <a:effectLst/>
                        </a:rPr>
                        <a:t>21500</a:t>
                      </a:r>
                      <a:endParaRPr lang="id-ID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u="none" strike="noStrike" dirty="0">
                          <a:effectLst/>
                        </a:rPr>
                        <a:t>1</a:t>
                      </a:r>
                      <a:endParaRPr lang="id-ID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u="none" strike="noStrike" dirty="0">
                          <a:effectLst/>
                        </a:rPr>
                        <a:t>5</a:t>
                      </a:r>
                      <a:endParaRPr lang="id-ID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u="none" strike="noStrike">
                          <a:effectLst/>
                        </a:rPr>
                        <a:t>17000</a:t>
                      </a:r>
                      <a:endParaRPr lang="id-ID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u="none" strike="noStrike">
                          <a:effectLst/>
                        </a:rPr>
                        <a:t>0</a:t>
                      </a:r>
                      <a:endParaRPr lang="id-ID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u="none" strike="noStrike" dirty="0">
                          <a:effectLst/>
                        </a:rPr>
                        <a:t>6</a:t>
                      </a:r>
                      <a:endParaRPr lang="id-ID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u="none" strike="noStrike" dirty="0">
                          <a:effectLst/>
                        </a:rPr>
                        <a:t>20000</a:t>
                      </a:r>
                      <a:endParaRPr lang="id-ID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u="none" strike="noStrike" dirty="0">
                          <a:effectLst/>
                        </a:rPr>
                        <a:t>1</a:t>
                      </a:r>
                      <a:endParaRPr lang="id-ID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u="none" strike="noStrike" dirty="0">
                          <a:effectLst/>
                        </a:rPr>
                        <a:t>7</a:t>
                      </a:r>
                      <a:endParaRPr lang="id-ID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u="none" strike="noStrike">
                          <a:effectLst/>
                        </a:rPr>
                        <a:t>16500</a:t>
                      </a:r>
                      <a:endParaRPr lang="id-ID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u="none" strike="noStrike">
                          <a:effectLst/>
                        </a:rPr>
                        <a:t>0</a:t>
                      </a:r>
                      <a:endParaRPr lang="id-ID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u="none" strike="noStrike" dirty="0">
                          <a:effectLst/>
                        </a:rPr>
                        <a:t>8</a:t>
                      </a:r>
                      <a:endParaRPr lang="id-ID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u="none" strike="noStrike" dirty="0">
                          <a:effectLst/>
                        </a:rPr>
                        <a:t>18000</a:t>
                      </a:r>
                      <a:endParaRPr lang="id-ID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u="none" strike="noStrike" dirty="0">
                          <a:effectLst/>
                        </a:rPr>
                        <a:t>1</a:t>
                      </a:r>
                      <a:endParaRPr lang="id-ID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u="none" strike="noStrike" dirty="0">
                          <a:effectLst/>
                        </a:rPr>
                        <a:t>9</a:t>
                      </a:r>
                      <a:endParaRPr lang="id-ID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u="none" strike="noStrike">
                          <a:effectLst/>
                        </a:rPr>
                        <a:t>21000</a:t>
                      </a:r>
                      <a:endParaRPr lang="id-ID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u="none" strike="noStrike">
                          <a:effectLst/>
                        </a:rPr>
                        <a:t>1</a:t>
                      </a:r>
                      <a:endParaRPr lang="id-ID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u="none" strike="noStrike" dirty="0">
                          <a:effectLst/>
                        </a:rPr>
                        <a:t>10</a:t>
                      </a:r>
                      <a:endParaRPr lang="id-ID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u="none" strike="noStrike" dirty="0">
                          <a:effectLst/>
                        </a:rPr>
                        <a:t>22500</a:t>
                      </a:r>
                      <a:endParaRPr lang="id-ID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u="none" strike="noStrike" dirty="0">
                          <a:effectLst/>
                        </a:rPr>
                        <a:t>1</a:t>
                      </a:r>
                      <a:endParaRPr lang="id-ID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u="none" strike="noStrike" dirty="0">
                          <a:effectLst/>
                        </a:rPr>
                        <a:t>11</a:t>
                      </a:r>
                      <a:endParaRPr lang="id-ID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u="none" strike="noStrike">
                          <a:effectLst/>
                        </a:rPr>
                        <a:t>20000</a:t>
                      </a:r>
                      <a:endParaRPr lang="id-ID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u="none" strike="noStrike">
                          <a:effectLst/>
                        </a:rPr>
                        <a:t>0</a:t>
                      </a:r>
                      <a:endParaRPr lang="id-ID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u="none" strike="noStrike" dirty="0">
                          <a:effectLst/>
                        </a:rPr>
                        <a:t>12</a:t>
                      </a:r>
                      <a:endParaRPr lang="id-ID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u="none" strike="noStrike" dirty="0">
                          <a:effectLst/>
                        </a:rPr>
                        <a:t>21250</a:t>
                      </a:r>
                      <a:endParaRPr lang="id-ID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u="none" strike="noStrike" dirty="0">
                          <a:effectLst/>
                        </a:rPr>
                        <a:t>1</a:t>
                      </a:r>
                      <a:endParaRPr lang="id-ID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u="none" strike="noStrike" dirty="0">
                          <a:effectLst/>
                        </a:rPr>
                        <a:t>13</a:t>
                      </a:r>
                      <a:endParaRPr lang="id-ID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u="none" strike="noStrike">
                          <a:effectLst/>
                        </a:rPr>
                        <a:t>19750</a:t>
                      </a:r>
                      <a:endParaRPr lang="id-ID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u="none" strike="noStrike">
                          <a:effectLst/>
                        </a:rPr>
                        <a:t>0</a:t>
                      </a:r>
                      <a:endParaRPr lang="id-ID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u="none" strike="noStrike" dirty="0">
                          <a:effectLst/>
                        </a:rPr>
                        <a:t>14</a:t>
                      </a:r>
                      <a:endParaRPr lang="id-ID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u="none" strike="noStrike" dirty="0">
                          <a:effectLst/>
                        </a:rPr>
                        <a:t>18500</a:t>
                      </a:r>
                      <a:endParaRPr lang="id-ID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u="none" strike="noStrike" dirty="0">
                          <a:effectLst/>
                        </a:rPr>
                        <a:t>0</a:t>
                      </a:r>
                      <a:endParaRPr lang="id-ID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u="none" strike="noStrike" dirty="0">
                          <a:effectLst/>
                        </a:rPr>
                        <a:t>15</a:t>
                      </a:r>
                      <a:endParaRPr lang="id-ID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u="none" strike="noStrike">
                          <a:effectLst/>
                        </a:rPr>
                        <a:t>24000</a:t>
                      </a:r>
                      <a:endParaRPr lang="id-ID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400" u="none" strike="noStrike" dirty="0">
                          <a:effectLst/>
                        </a:rPr>
                        <a:t>1</a:t>
                      </a:r>
                      <a:endParaRPr lang="id-ID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442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30"/>
          <a:stretch/>
        </p:blipFill>
        <p:spPr bwMode="auto">
          <a:xfrm>
            <a:off x="-1" y="841836"/>
            <a:ext cx="9141725" cy="6016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 bwMode="auto">
          <a:xfrm flipV="1">
            <a:off x="5105400" y="1981200"/>
            <a:ext cx="201874" cy="6858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 bwMode="auto">
          <a:xfrm>
            <a:off x="3947612" y="3714010"/>
            <a:ext cx="595953" cy="381000"/>
          </a:xfrm>
          <a:prstGeom prst="ellipse">
            <a:avLst/>
          </a:prstGeom>
          <a:noFill/>
          <a:ln w="57150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93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44"/>
          <a:stretch/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4800600" y="4572000"/>
            <a:ext cx="595953" cy="457200"/>
          </a:xfrm>
          <a:prstGeom prst="ellipse">
            <a:avLst/>
          </a:prstGeom>
          <a:noFill/>
          <a:ln w="57150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5098576" y="1953904"/>
            <a:ext cx="297977" cy="713096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884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8" t="12651" r="15073" b="17697"/>
          <a:stretch/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390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-22746" y="6248400"/>
            <a:ext cx="672153" cy="533400"/>
          </a:xfrm>
          <a:prstGeom prst="ellipse">
            <a:avLst/>
          </a:prstGeom>
          <a:noFill/>
          <a:ln w="57150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7504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36" t="21100" r="30661" b="21734"/>
          <a:stretch/>
        </p:blipFill>
        <p:spPr bwMode="auto">
          <a:xfrm>
            <a:off x="-36394" y="0"/>
            <a:ext cx="9180394" cy="6844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3352800" y="533400"/>
            <a:ext cx="3754273" cy="914400"/>
          </a:xfrm>
          <a:prstGeom prst="ellipse">
            <a:avLst/>
          </a:prstGeom>
          <a:noFill/>
          <a:ln w="57150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3352799" y="2057400"/>
            <a:ext cx="2514601" cy="914400"/>
          </a:xfrm>
          <a:prstGeom prst="ellipse">
            <a:avLst/>
          </a:prstGeom>
          <a:noFill/>
          <a:ln w="57150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2209800" y="6096000"/>
            <a:ext cx="900753" cy="609600"/>
          </a:xfrm>
          <a:prstGeom prst="ellipse">
            <a:avLst/>
          </a:prstGeom>
          <a:noFill/>
          <a:ln w="57150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61720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47082" y="457200"/>
            <a:ext cx="232717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Interpretasi</a:t>
            </a:r>
          </a:p>
          <a:p>
            <a:pPr algn="ctr"/>
            <a:r>
              <a:rPr lang="id-I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Output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6" t="13154" r="43176" b="30072"/>
          <a:stretch/>
        </p:blipFill>
        <p:spPr bwMode="auto">
          <a:xfrm>
            <a:off x="-19334" y="1201003"/>
            <a:ext cx="6556844" cy="5656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1600200" y="3419901"/>
            <a:ext cx="914400" cy="609600"/>
          </a:xfrm>
          <a:prstGeom prst="ellipse">
            <a:avLst/>
          </a:prstGeom>
          <a:noFill/>
          <a:ln w="57150">
            <a:solidFill>
              <a:srgbClr val="00B0F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5638800" y="5181600"/>
            <a:ext cx="672153" cy="609600"/>
          </a:xfrm>
          <a:prstGeom prst="ellipse">
            <a:avLst/>
          </a:prstGeom>
          <a:noFill/>
          <a:ln w="57150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514600" y="3135573"/>
            <a:ext cx="1143000" cy="893928"/>
          </a:xfrm>
          <a:prstGeom prst="ellipse">
            <a:avLst/>
          </a:prstGeom>
          <a:noFill/>
          <a:ln w="57150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75217" y="3088736"/>
            <a:ext cx="2816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Interpretasi seperti regresi sederhana atau berganda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42252045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810000"/>
            <a:ext cx="2438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id-ID" sz="2000" b="1" dirty="0" smtClean="0">
                <a:latin typeface="Cambria" pitchFamily="18" charset="0"/>
              </a:rPr>
              <a:t>Hipotesis Statistik:</a:t>
            </a:r>
          </a:p>
          <a:p>
            <a:pPr>
              <a:lnSpc>
                <a:spcPct val="80000"/>
              </a:lnSpc>
            </a:pPr>
            <a:r>
              <a:rPr lang="id-ID" sz="2000" dirty="0" smtClean="0">
                <a:latin typeface="Cambria" pitchFamily="18" charset="0"/>
              </a:rPr>
              <a:t>Ho: </a:t>
            </a:r>
            <a:r>
              <a:rPr lang="id-ID" sz="2000" dirty="0">
                <a:latin typeface="Cambria" pitchFamily="18" charset="0"/>
                <a:sym typeface="Symbol" pitchFamily="18" charset="2"/>
              </a:rPr>
              <a:t></a:t>
            </a:r>
            <a:r>
              <a:rPr lang="id-ID" sz="2000" dirty="0">
                <a:latin typeface="Cambria" pitchFamily="18" charset="0"/>
              </a:rPr>
              <a:t> = 0 </a:t>
            </a:r>
          </a:p>
          <a:p>
            <a:pPr>
              <a:lnSpc>
                <a:spcPct val="80000"/>
              </a:lnSpc>
            </a:pPr>
            <a:endParaRPr lang="en-US" sz="2000" dirty="0">
              <a:latin typeface="Cambria" pitchFamily="18" charset="0"/>
            </a:endParaRPr>
          </a:p>
          <a:p>
            <a:pPr>
              <a:lnSpc>
                <a:spcPct val="80000"/>
              </a:lnSpc>
            </a:pPr>
            <a:r>
              <a:rPr lang="id-ID" sz="2000" dirty="0" smtClean="0">
                <a:latin typeface="Cambria" pitchFamily="18" charset="0"/>
              </a:rPr>
              <a:t>Ho: </a:t>
            </a:r>
            <a:r>
              <a:rPr lang="id-ID" sz="2000" dirty="0">
                <a:latin typeface="Cambria" pitchFamily="18" charset="0"/>
                <a:sym typeface="Symbol" pitchFamily="18" charset="2"/>
              </a:rPr>
              <a:t></a:t>
            </a:r>
            <a:r>
              <a:rPr lang="id-ID" sz="2000" dirty="0">
                <a:latin typeface="Cambria" pitchFamily="18" charset="0"/>
              </a:rPr>
              <a:t> </a:t>
            </a:r>
            <a:r>
              <a:rPr lang="id-ID" sz="2000" dirty="0">
                <a:latin typeface="Cambria" pitchFamily="18" charset="0"/>
                <a:sym typeface="Symbol" pitchFamily="18" charset="2"/>
              </a:rPr>
              <a:t></a:t>
            </a:r>
            <a:r>
              <a:rPr lang="id-ID" sz="2000" dirty="0">
                <a:latin typeface="Cambria" pitchFamily="18" charset="0"/>
              </a:rPr>
              <a:t> 0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755381"/>
            <a:ext cx="70103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dirty="0" smtClean="0">
                <a:latin typeface="Cambria" pitchFamily="18" charset="0"/>
              </a:rPr>
              <a:t>Hipotesis Penelitian:</a:t>
            </a:r>
          </a:p>
          <a:p>
            <a:pPr marL="450850" indent="-450850"/>
            <a:r>
              <a:rPr lang="id-ID" sz="2000" dirty="0" smtClean="0">
                <a:latin typeface="Cambria" pitchFamily="18" charset="0"/>
              </a:rPr>
              <a:t>Ho: Tidak </a:t>
            </a:r>
            <a:r>
              <a:rPr lang="id-ID" sz="2000" dirty="0">
                <a:latin typeface="Cambria" pitchFamily="18" charset="0"/>
              </a:rPr>
              <a:t>terdapat perbedaan harga antara daerah perkotaan dengan pedesaan. </a:t>
            </a:r>
            <a:endParaRPr lang="id-ID" sz="2000" dirty="0" smtClean="0">
              <a:latin typeface="Cambria" pitchFamily="18" charset="0"/>
            </a:endParaRPr>
          </a:p>
          <a:p>
            <a:pPr marL="450850" indent="-450850"/>
            <a:r>
              <a:rPr lang="id-ID" sz="2000" dirty="0" smtClean="0">
                <a:latin typeface="Cambria" pitchFamily="18" charset="0"/>
              </a:rPr>
              <a:t>Ha: Terdapat </a:t>
            </a:r>
            <a:r>
              <a:rPr lang="id-ID" sz="2000" dirty="0">
                <a:latin typeface="Cambria" pitchFamily="18" charset="0"/>
              </a:rPr>
              <a:t>perbedaan harga antara daerah perkotaan dengan pedesaan. </a:t>
            </a:r>
          </a:p>
          <a:p>
            <a:endParaRPr lang="id-ID" sz="2000" dirty="0">
              <a:latin typeface="Cambria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7" t="73393" r="44051" b="8280"/>
          <a:stretch/>
        </p:blipFill>
        <p:spPr bwMode="auto">
          <a:xfrm>
            <a:off x="2812576" y="3033397"/>
            <a:ext cx="5845126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4191000" y="4023997"/>
            <a:ext cx="1143000" cy="893928"/>
          </a:xfrm>
          <a:prstGeom prst="ellipse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34198" y="5000625"/>
            <a:ext cx="157761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id-ID" dirty="0" smtClean="0"/>
          </a:p>
          <a:p>
            <a:r>
              <a:rPr lang="id-ID" dirty="0" smtClean="0"/>
              <a:t>Persamaan:</a:t>
            </a:r>
          </a:p>
          <a:p>
            <a:r>
              <a:rPr lang="id-ID" dirty="0" smtClean="0"/>
              <a:t>Y </a:t>
            </a:r>
            <a:r>
              <a:rPr lang="id-ID" dirty="0"/>
              <a:t>= </a:t>
            </a:r>
            <a:r>
              <a:rPr lang="id-ID" dirty="0">
                <a:sym typeface="Symbol" pitchFamily="18" charset="2"/>
              </a:rPr>
              <a:t></a:t>
            </a:r>
            <a:r>
              <a:rPr lang="id-ID" dirty="0"/>
              <a:t> + </a:t>
            </a:r>
            <a:r>
              <a:rPr lang="id-ID" dirty="0">
                <a:sym typeface="Symbol" pitchFamily="18" charset="2"/>
              </a:rPr>
              <a:t></a:t>
            </a:r>
            <a:r>
              <a:rPr lang="id-ID" dirty="0"/>
              <a:t> D + u </a:t>
            </a:r>
          </a:p>
        </p:txBody>
      </p:sp>
      <p:sp>
        <p:nvSpPr>
          <p:cNvPr id="6" name="Rectangle 5"/>
          <p:cNvSpPr/>
          <p:nvPr/>
        </p:nvSpPr>
        <p:spPr>
          <a:xfrm>
            <a:off x="3352800" y="5572125"/>
            <a:ext cx="29978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/>
              <a:t>Y = </a:t>
            </a:r>
            <a:r>
              <a:rPr lang="id-ID" dirty="0" smtClean="0">
                <a:sym typeface="Symbol" pitchFamily="18" charset="2"/>
              </a:rPr>
              <a:t>18535,714</a:t>
            </a:r>
            <a:r>
              <a:rPr lang="id-ID" dirty="0" smtClean="0"/>
              <a:t> </a:t>
            </a:r>
            <a:r>
              <a:rPr lang="id-ID" dirty="0"/>
              <a:t>+ </a:t>
            </a:r>
            <a:r>
              <a:rPr lang="id-ID" dirty="0" smtClean="0">
                <a:sym typeface="Symbol" pitchFamily="18" charset="2"/>
              </a:rPr>
              <a:t>2620,536</a:t>
            </a:r>
            <a:r>
              <a:rPr lang="id-ID" dirty="0" smtClean="0"/>
              <a:t> </a:t>
            </a:r>
            <a:r>
              <a:rPr lang="id-ID" dirty="0"/>
              <a:t>D + u 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3657600" y="4933950"/>
            <a:ext cx="1104900" cy="638175"/>
          </a:xfrm>
          <a:prstGeom prst="straightConnector1">
            <a:avLst/>
          </a:prstGeom>
          <a:ln>
            <a:solidFill>
              <a:schemeClr val="bg2">
                <a:lumMod val="60000"/>
                <a:lumOff val="40000"/>
              </a:schemeClr>
            </a:solidFill>
            <a:headEnd type="none" w="med" len="med"/>
            <a:tailEnd type="arrow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13574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17128" y="3506666"/>
            <a:ext cx="29978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/>
              <a:t>Y = </a:t>
            </a:r>
            <a:r>
              <a:rPr lang="id-ID" dirty="0" smtClean="0">
                <a:sym typeface="Symbol" pitchFamily="18" charset="2"/>
              </a:rPr>
              <a:t>18535,714</a:t>
            </a:r>
            <a:r>
              <a:rPr lang="id-ID" dirty="0" smtClean="0"/>
              <a:t> </a:t>
            </a:r>
            <a:r>
              <a:rPr lang="id-ID" dirty="0"/>
              <a:t>+ </a:t>
            </a:r>
            <a:r>
              <a:rPr lang="id-ID" dirty="0" smtClean="0">
                <a:sym typeface="Symbol" pitchFamily="18" charset="2"/>
              </a:rPr>
              <a:t>2620,536</a:t>
            </a:r>
            <a:r>
              <a:rPr lang="id-ID" dirty="0" smtClean="0"/>
              <a:t> </a:t>
            </a:r>
            <a:r>
              <a:rPr lang="id-ID" dirty="0"/>
              <a:t>D + u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7" t="73393" r="44051" b="8280"/>
          <a:stretch/>
        </p:blipFill>
        <p:spPr bwMode="auto">
          <a:xfrm>
            <a:off x="281" y="1143000"/>
            <a:ext cx="5845126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1343025" y="2000250"/>
            <a:ext cx="1143000" cy="893928"/>
          </a:xfrm>
          <a:prstGeom prst="ellipse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4800600"/>
            <a:ext cx="624840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d-ID" sz="2000" dirty="0" smtClean="0">
                <a:latin typeface="Cambria" pitchFamily="18" charset="0"/>
              </a:rPr>
              <a:t>Kesimpulan:</a:t>
            </a:r>
          </a:p>
          <a:p>
            <a:pPr marL="342900" indent="-342900">
              <a:buAutoNum type="arabicPeriod"/>
            </a:pPr>
            <a:r>
              <a:rPr lang="id-ID" sz="2000" dirty="0" smtClean="0">
                <a:solidFill>
                  <a:srgbClr val="002060"/>
                </a:solidFill>
                <a:latin typeface="Cambria" pitchFamily="18" charset="0"/>
              </a:rPr>
              <a:t>Terdapat </a:t>
            </a:r>
            <a:r>
              <a:rPr lang="id-ID" sz="2000" dirty="0">
                <a:solidFill>
                  <a:srgbClr val="002060"/>
                </a:solidFill>
                <a:latin typeface="Cambria" pitchFamily="18" charset="0"/>
              </a:rPr>
              <a:t>perbedaan harga </a:t>
            </a:r>
            <a:r>
              <a:rPr lang="id-ID" sz="2000" dirty="0" smtClean="0">
                <a:solidFill>
                  <a:srgbClr val="002060"/>
                </a:solidFill>
                <a:latin typeface="Cambria" pitchFamily="18" charset="0"/>
              </a:rPr>
              <a:t>telur ayam antara </a:t>
            </a:r>
            <a:r>
              <a:rPr lang="id-ID" sz="2000" dirty="0">
                <a:solidFill>
                  <a:srgbClr val="002060"/>
                </a:solidFill>
                <a:latin typeface="Cambria" pitchFamily="18" charset="0"/>
              </a:rPr>
              <a:t>daerah perkotaan dengan </a:t>
            </a:r>
            <a:r>
              <a:rPr lang="id-ID" sz="2000" dirty="0" smtClean="0">
                <a:solidFill>
                  <a:srgbClr val="002060"/>
                </a:solidFill>
                <a:latin typeface="Cambria" pitchFamily="18" charset="0"/>
              </a:rPr>
              <a:t>pedesaan</a:t>
            </a:r>
          </a:p>
          <a:p>
            <a:pPr marL="342900" indent="-342900">
              <a:buAutoNum type="arabicPeriod"/>
            </a:pPr>
            <a:r>
              <a:rPr lang="id-ID" sz="2000" dirty="0" smtClean="0">
                <a:solidFill>
                  <a:srgbClr val="C00000"/>
                </a:solidFill>
                <a:latin typeface="Cambria" pitchFamily="18" charset="0"/>
              </a:rPr>
              <a:t>Harga telur ayam daerah perkotaan lebih tinggi dibanding dengan harga telur ayam di daerah pedesaan</a:t>
            </a:r>
            <a:endParaRPr lang="id-ID" sz="2000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990975" y="3547747"/>
            <a:ext cx="304800" cy="319403"/>
          </a:xfrm>
          <a:prstGeom prst="ellipse">
            <a:avLst/>
          </a:prstGeom>
          <a:noFill/>
          <a:ln w="57150">
            <a:solidFill>
              <a:srgbClr val="C0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953000" y="1971675"/>
            <a:ext cx="1143000" cy="893928"/>
          </a:xfrm>
          <a:prstGeom prst="ellipse">
            <a:avLst/>
          </a:prstGeom>
          <a:noFill/>
          <a:ln w="57150">
            <a:solidFill>
              <a:srgbClr val="00206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3124200"/>
            <a:ext cx="13724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Dummy:</a:t>
            </a:r>
          </a:p>
          <a:p>
            <a:r>
              <a:rPr lang="id-ID" dirty="0" smtClean="0"/>
              <a:t>Perkotaan = 1</a:t>
            </a:r>
          </a:p>
          <a:p>
            <a:r>
              <a:rPr lang="id-ID" dirty="0" smtClean="0"/>
              <a:t>Pedesaan = 0</a:t>
            </a:r>
            <a:endParaRPr lang="id-ID" dirty="0"/>
          </a:p>
        </p:txBody>
      </p:sp>
      <p:sp>
        <p:nvSpPr>
          <p:cNvPr id="11" name="Right Arrow 10"/>
          <p:cNvSpPr/>
          <p:nvPr/>
        </p:nvSpPr>
        <p:spPr bwMode="auto">
          <a:xfrm>
            <a:off x="2101600" y="3541431"/>
            <a:ext cx="615528" cy="32607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81125" y="4191000"/>
            <a:ext cx="5093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dirty="0" smtClean="0"/>
              <a:t>Harga telur di Perkotaan =</a:t>
            </a:r>
            <a:r>
              <a:rPr lang="id-ID" sz="1600" dirty="0">
                <a:sym typeface="Symbol" pitchFamily="18" charset="2"/>
              </a:rPr>
              <a:t> 18535,714</a:t>
            </a:r>
            <a:r>
              <a:rPr lang="id-ID" sz="1600" dirty="0"/>
              <a:t> + </a:t>
            </a:r>
            <a:r>
              <a:rPr lang="id-ID" sz="1600" dirty="0">
                <a:sym typeface="Symbol" pitchFamily="18" charset="2"/>
              </a:rPr>
              <a:t>2620,536</a:t>
            </a:r>
            <a:r>
              <a:rPr lang="id-ID" sz="1600" dirty="0"/>
              <a:t> </a:t>
            </a:r>
            <a:r>
              <a:rPr lang="id-ID" sz="1600" dirty="0" smtClean="0"/>
              <a:t>(1) = 21156,25</a:t>
            </a:r>
          </a:p>
          <a:p>
            <a:r>
              <a:rPr lang="id-ID" sz="1600" dirty="0" smtClean="0"/>
              <a:t>Harga telur di Pedesaan = </a:t>
            </a:r>
            <a:r>
              <a:rPr lang="id-ID" sz="1600" dirty="0">
                <a:sym typeface="Symbol" pitchFamily="18" charset="2"/>
              </a:rPr>
              <a:t>18535,714</a:t>
            </a:r>
            <a:r>
              <a:rPr lang="id-ID" sz="1600" dirty="0"/>
              <a:t> + </a:t>
            </a:r>
            <a:r>
              <a:rPr lang="id-ID" sz="1600" dirty="0">
                <a:sym typeface="Symbol" pitchFamily="18" charset="2"/>
              </a:rPr>
              <a:t>2620,536</a:t>
            </a:r>
            <a:r>
              <a:rPr lang="id-ID" sz="1600" dirty="0"/>
              <a:t> </a:t>
            </a:r>
            <a:r>
              <a:rPr lang="id-ID" sz="1600" dirty="0" smtClean="0"/>
              <a:t>(0) = </a:t>
            </a:r>
            <a:r>
              <a:rPr lang="id-ID" sz="1600" dirty="0">
                <a:sym typeface="Symbol" pitchFamily="18" charset="2"/>
              </a:rPr>
              <a:t>18535,714</a:t>
            </a:r>
            <a:endParaRPr lang="id-ID" sz="1600" dirty="0"/>
          </a:p>
        </p:txBody>
      </p:sp>
      <p:sp>
        <p:nvSpPr>
          <p:cNvPr id="13" name="Curved Left Arrow 12"/>
          <p:cNvSpPr/>
          <p:nvPr/>
        </p:nvSpPr>
        <p:spPr bwMode="auto">
          <a:xfrm>
            <a:off x="6474186" y="4343400"/>
            <a:ext cx="1011613" cy="2137083"/>
          </a:xfrm>
          <a:prstGeom prst="curvedLeftArrow">
            <a:avLst>
              <a:gd name="adj1" fmla="val 13519"/>
              <a:gd name="adj2" fmla="val 50000"/>
              <a:gd name="adj3" fmla="val 25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49422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66925" y="1752600"/>
            <a:ext cx="568617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d-ID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REGRESI LOGISTIK</a:t>
            </a:r>
          </a:p>
          <a:p>
            <a:pPr algn="ctr"/>
            <a:r>
              <a:rPr lang="id-ID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(LOGIT)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5562600" y="3886200"/>
            <a:ext cx="3200400" cy="914400"/>
          </a:xfrm>
          <a:prstGeom prst="ellipse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Variabel Dependent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1295400" y="3886200"/>
            <a:ext cx="3200400" cy="914400"/>
          </a:xfrm>
          <a:prstGeom prst="ellipse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Variabel Independent</a:t>
            </a:r>
          </a:p>
        </p:txBody>
      </p:sp>
      <p:sp>
        <p:nvSpPr>
          <p:cNvPr id="5" name="Down Arrow 4"/>
          <p:cNvSpPr/>
          <p:nvPr/>
        </p:nvSpPr>
        <p:spPr bwMode="auto">
          <a:xfrm flipV="1">
            <a:off x="7019756" y="4963236"/>
            <a:ext cx="152400" cy="533400"/>
          </a:xfrm>
          <a:prstGeom prst="down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93305" y="5583879"/>
            <a:ext cx="18053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d-ID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DUMMY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3313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2" t="15804" r="15160" b="14662"/>
          <a:stretch/>
        </p:blipFill>
        <p:spPr bwMode="auto">
          <a:xfrm>
            <a:off x="1136" y="1219200"/>
            <a:ext cx="9142863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091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8" t="19592" r="15037" b="10337"/>
          <a:stretch/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401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5" t="23770" r="14922" b="6033"/>
          <a:stretch/>
        </p:blipFill>
        <p:spPr bwMode="auto">
          <a:xfrm>
            <a:off x="-7962" y="1143000"/>
            <a:ext cx="9075761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194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5" t="14521" r="14836" b="15776"/>
          <a:stretch/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276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8">
  <a:themeElements>
    <a:clrScheme name="Cactus 2">
      <a:dk1>
        <a:srgbClr val="000000"/>
      </a:dk1>
      <a:lt1>
        <a:srgbClr val="FFFFFF"/>
      </a:lt1>
      <a:dk2>
        <a:srgbClr val="000000"/>
      </a:dk2>
      <a:lt2>
        <a:srgbClr val="006600"/>
      </a:lt2>
      <a:accent1>
        <a:srgbClr val="F5EBC1"/>
      </a:accent1>
      <a:accent2>
        <a:srgbClr val="FFCC00"/>
      </a:accent2>
      <a:accent3>
        <a:srgbClr val="FFFFFF"/>
      </a:accent3>
      <a:accent4>
        <a:srgbClr val="000000"/>
      </a:accent4>
      <a:accent5>
        <a:srgbClr val="F9F3DD"/>
      </a:accent5>
      <a:accent6>
        <a:srgbClr val="E7B900"/>
      </a:accent6>
      <a:hlink>
        <a:srgbClr val="D4876C"/>
      </a:hlink>
      <a:folHlink>
        <a:srgbClr val="B2B2B2"/>
      </a:folHlink>
    </a:clrScheme>
    <a:fontScheme name="Cactus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actus 1">
        <a:dk1>
          <a:srgbClr val="FF9900"/>
        </a:dk1>
        <a:lt1>
          <a:srgbClr val="FFFFCC"/>
        </a:lt1>
        <a:dk2>
          <a:srgbClr val="000000"/>
        </a:dk2>
        <a:lt2>
          <a:srgbClr val="FFCC00"/>
        </a:lt2>
        <a:accent1>
          <a:srgbClr val="6B6253"/>
        </a:accent1>
        <a:accent2>
          <a:srgbClr val="72543E"/>
        </a:accent2>
        <a:accent3>
          <a:srgbClr val="AAAAAA"/>
        </a:accent3>
        <a:accent4>
          <a:srgbClr val="DADAAE"/>
        </a:accent4>
        <a:accent5>
          <a:srgbClr val="BAB7B3"/>
        </a:accent5>
        <a:accent6>
          <a:srgbClr val="674B37"/>
        </a:accent6>
        <a:hlink>
          <a:srgbClr val="DA988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ctus 2">
        <a:dk1>
          <a:srgbClr val="000000"/>
        </a:dk1>
        <a:lt1>
          <a:srgbClr val="FFFFFF"/>
        </a:lt1>
        <a:dk2>
          <a:srgbClr val="000000"/>
        </a:dk2>
        <a:lt2>
          <a:srgbClr val="006600"/>
        </a:lt2>
        <a:accent1>
          <a:srgbClr val="F5EBC1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9F3DD"/>
        </a:accent5>
        <a:accent6>
          <a:srgbClr val="E7B900"/>
        </a:accent6>
        <a:hlink>
          <a:srgbClr val="D4876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ctus 3">
        <a:dk1>
          <a:srgbClr val="000000"/>
        </a:dk1>
        <a:lt1>
          <a:srgbClr val="FFFFFF"/>
        </a:lt1>
        <a:dk2>
          <a:srgbClr val="000000"/>
        </a:dk2>
        <a:lt2>
          <a:srgbClr val="292929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ctus 4">
        <a:dk1>
          <a:srgbClr val="000000"/>
        </a:dk1>
        <a:lt1>
          <a:srgbClr val="FFFFFF"/>
        </a:lt1>
        <a:dk2>
          <a:srgbClr val="000000"/>
        </a:dk2>
        <a:lt2>
          <a:srgbClr val="006600"/>
        </a:lt2>
        <a:accent1>
          <a:srgbClr val="D8EBB3"/>
        </a:accent1>
        <a:accent2>
          <a:srgbClr val="CCCC00"/>
        </a:accent2>
        <a:accent3>
          <a:srgbClr val="FFFFFF"/>
        </a:accent3>
        <a:accent4>
          <a:srgbClr val="000000"/>
        </a:accent4>
        <a:accent5>
          <a:srgbClr val="E9F3D6"/>
        </a:accent5>
        <a:accent6>
          <a:srgbClr val="B9B900"/>
        </a:accent6>
        <a:hlink>
          <a:srgbClr val="FFBE7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ctus 5">
        <a:dk1>
          <a:srgbClr val="000000"/>
        </a:dk1>
        <a:lt1>
          <a:srgbClr val="E5D3B3"/>
        </a:lt1>
        <a:dk2>
          <a:srgbClr val="800000"/>
        </a:dk2>
        <a:lt2>
          <a:srgbClr val="009900"/>
        </a:lt2>
        <a:accent1>
          <a:srgbClr val="D5B095"/>
        </a:accent1>
        <a:accent2>
          <a:srgbClr val="E28666"/>
        </a:accent2>
        <a:accent3>
          <a:srgbClr val="F0E6D6"/>
        </a:accent3>
        <a:accent4>
          <a:srgbClr val="000000"/>
        </a:accent4>
        <a:accent5>
          <a:srgbClr val="E7D4C8"/>
        </a:accent5>
        <a:accent6>
          <a:srgbClr val="CD795C"/>
        </a:accent6>
        <a:hlink>
          <a:srgbClr val="B75735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ctus 6">
        <a:dk1>
          <a:srgbClr val="99CC00"/>
        </a:dk1>
        <a:lt1>
          <a:srgbClr val="FFFFFF"/>
        </a:lt1>
        <a:dk2>
          <a:srgbClr val="51399D"/>
        </a:dk2>
        <a:lt2>
          <a:srgbClr val="FFFFCC"/>
        </a:lt2>
        <a:accent1>
          <a:srgbClr val="877CAA"/>
        </a:accent1>
        <a:accent2>
          <a:srgbClr val="000058"/>
        </a:accent2>
        <a:accent3>
          <a:srgbClr val="B3AECC"/>
        </a:accent3>
        <a:accent4>
          <a:srgbClr val="DADADA"/>
        </a:accent4>
        <a:accent5>
          <a:srgbClr val="C3BFD2"/>
        </a:accent5>
        <a:accent6>
          <a:srgbClr val="00004F"/>
        </a:accent6>
        <a:hlink>
          <a:srgbClr val="FFCC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Theme18</Template>
  <TotalTime>1308</TotalTime>
  <Words>1160</Words>
  <Application>Microsoft Office PowerPoint</Application>
  <PresentationFormat>On-screen Show (4:3)</PresentationFormat>
  <Paragraphs>359</Paragraphs>
  <Slides>55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Theme18</vt:lpstr>
      <vt:lpstr>SPSS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Volker</cp:lastModifiedBy>
  <cp:revision>55</cp:revision>
  <dcterms:created xsi:type="dcterms:W3CDTF">2015-08-08T14:47:58Z</dcterms:created>
  <dcterms:modified xsi:type="dcterms:W3CDTF">2018-04-20T10:57:30Z</dcterms:modified>
</cp:coreProperties>
</file>