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6" r:id="rId11"/>
    <p:sldId id="317" r:id="rId12"/>
    <p:sldId id="318" r:id="rId13"/>
    <p:sldId id="319" r:id="rId14"/>
    <p:sldId id="321" r:id="rId15"/>
    <p:sldId id="322" r:id="rId16"/>
    <p:sldId id="323" r:id="rId17"/>
    <p:sldId id="320" r:id="rId18"/>
    <p:sldId id="324" r:id="rId19"/>
    <p:sldId id="280" r:id="rId2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717573-E9E8-4CB6-BDE3-8F4C19343F27}">
          <p14:sldIdLst>
            <p14:sldId id="266"/>
          </p14:sldIdLst>
        </p14:section>
        <p14:section name="Untitled Section" id="{809A92AB-19CD-4874-A124-4D950D06C776}">
          <p14:sldIdLst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6"/>
            <p14:sldId id="317"/>
            <p14:sldId id="318"/>
            <p14:sldId id="319"/>
            <p14:sldId id="321"/>
            <p14:sldId id="322"/>
            <p14:sldId id="323"/>
            <p14:sldId id="320"/>
            <p14:sldId id="324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ECE3F-4DB1-448E-A8CF-EA2333299F91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CADD3-DD3F-48B2-968F-7C14D480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" y="0"/>
            <a:ext cx="90589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600200"/>
            <a:ext cx="1752600" cy="533400"/>
          </a:xfrm>
        </p:spPr>
        <p:txBody>
          <a:bodyPr anchor="b">
            <a:noAutofit/>
          </a:bodyPr>
          <a:lstStyle>
            <a:lvl1pPr algn="l">
              <a:defRPr sz="2400" b="1">
                <a:latin typeface="Franklin Gothic Demi Cond" pitchFamily="34" charset="0"/>
              </a:defRPr>
            </a:lvl1pPr>
          </a:lstStyle>
          <a:p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334000"/>
            <a:ext cx="2209800" cy="304800"/>
          </a:xfrm>
        </p:spPr>
        <p:txBody>
          <a:bodyPr/>
          <a:lstStyle>
            <a:lvl1pPr marL="0" indent="0">
              <a:buNone/>
              <a:defRPr sz="1400">
                <a:latin typeface="Franklin Gothic Demi Con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838200"/>
            <a:ext cx="3657600" cy="6096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Persentasi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64008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Nama</a:t>
            </a:r>
            <a:r>
              <a:rPr lang="en-US" dirty="0"/>
              <a:t> 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8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838200"/>
            <a:ext cx="5334000" cy="579438"/>
          </a:xfrm>
        </p:spPr>
        <p:txBody>
          <a:bodyPr>
            <a:noAutofit/>
          </a:bodyPr>
          <a:lstStyle>
            <a:lvl1pPr algn="r">
              <a:defRPr sz="4000">
                <a:solidFill>
                  <a:schemeClr val="tx1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00" y="76200"/>
            <a:ext cx="19050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7848600" cy="47244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8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2286000" cy="609600"/>
          </a:xfrm>
        </p:spPr>
        <p:txBody>
          <a:bodyPr>
            <a:normAutofit/>
          </a:bodyPr>
          <a:lstStyle>
            <a:lvl1pPr algn="l">
              <a:defRPr sz="4000">
                <a:latin typeface="Franklin Gothic Demi Cond" pitchFamily="34" charset="0"/>
              </a:defRPr>
            </a:lvl1pPr>
          </a:lstStyle>
          <a:p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95400"/>
            <a:ext cx="7239000" cy="47244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400800"/>
            <a:ext cx="1524000" cy="3048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0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2819400"/>
            <a:ext cx="3810000" cy="609600"/>
          </a:xfrm>
        </p:spPr>
        <p:txBody>
          <a:bodyPr>
            <a:normAutofit/>
          </a:bodyPr>
          <a:lstStyle>
            <a:lvl1pPr algn="ctr">
              <a:defRPr sz="4000">
                <a:latin typeface="Franklin Gothic Demi Cond" pitchFamily="34" charset="0"/>
              </a:defRPr>
            </a:lvl1pPr>
          </a:lstStyle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6400800"/>
            <a:ext cx="1676400" cy="3048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5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0" y="3124200"/>
            <a:ext cx="4296061" cy="609599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Franklin Gothic Demi Con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6400800"/>
            <a:ext cx="1676400" cy="3048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857500"/>
            <a:ext cx="335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6324600"/>
            <a:ext cx="1524000" cy="381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6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838201"/>
            <a:ext cx="5486400" cy="60959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Persentasi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400800"/>
            <a:ext cx="1828800" cy="304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3400" y="152400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1" hasCustomPrompt="1"/>
          </p:nvPr>
        </p:nvSpPr>
        <p:spPr>
          <a:xfrm>
            <a:off x="609600" y="5562600"/>
            <a:ext cx="1600200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6600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600200"/>
            <a:ext cx="1905000" cy="5334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660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6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3962400" cy="609600"/>
          </a:xfrm>
        </p:spPr>
        <p:txBody>
          <a:bodyPr/>
          <a:lstStyle>
            <a:lvl1pPr algn="l">
              <a:defRPr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Persentasi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2209800" cy="4572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578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934200" y="6324600"/>
            <a:ext cx="1524000" cy="381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4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4267200" cy="6397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Persentasi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562600"/>
            <a:ext cx="1447800" cy="304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00200"/>
            <a:ext cx="3124200" cy="5334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6489700"/>
            <a:ext cx="1524000" cy="3810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3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6324600" cy="79216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52116" y="2514600"/>
            <a:ext cx="1857375" cy="1143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endParaRPr lang="en-US" dirty="0"/>
          </a:p>
          <a:p>
            <a:r>
              <a:rPr lang="en-US" dirty="0" err="1"/>
              <a:t>Gambar</a:t>
            </a:r>
            <a:r>
              <a:rPr lang="en-US" dirty="0"/>
              <a:t> 1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52116" y="3810000"/>
            <a:ext cx="1857375" cy="1143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endParaRPr lang="en-US" dirty="0"/>
          </a:p>
          <a:p>
            <a:r>
              <a:rPr lang="en-US" dirty="0" err="1"/>
              <a:t>Gambar</a:t>
            </a:r>
            <a:r>
              <a:rPr lang="en-US" dirty="0"/>
              <a:t> 2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152116" y="5105400"/>
            <a:ext cx="1857375" cy="1066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endParaRPr lang="en-US" dirty="0"/>
          </a:p>
          <a:p>
            <a:r>
              <a:rPr lang="en-US" dirty="0" err="1"/>
              <a:t>Gambar</a:t>
            </a:r>
            <a:r>
              <a:rPr lang="en-US" dirty="0"/>
              <a:t> 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24000"/>
            <a:ext cx="6324600" cy="48768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543800" y="64008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3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0" y="1143000"/>
            <a:ext cx="3810000" cy="762000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057400"/>
            <a:ext cx="8077200" cy="44958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76200"/>
            <a:ext cx="1752600" cy="3810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5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81001"/>
            <a:ext cx="2630487" cy="609600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6477000"/>
            <a:ext cx="1752600" cy="381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4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>
            <a:lvl1pPr>
              <a:defRPr sz="4000">
                <a:latin typeface="Franklin Gothic Demi Cond" pitchFamily="34" charset="0"/>
              </a:defRPr>
            </a:lvl1pPr>
          </a:lstStyle>
          <a:p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6477000"/>
            <a:ext cx="1752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Nama</a:t>
            </a:r>
            <a:r>
              <a:rPr lang="en-US" dirty="0"/>
              <a:t> 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8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4437-F7DD-434D-8ABE-79555209C01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4D4-E2D1-4C1B-9FF5-7A0FEFB5D4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81600" y="228600"/>
            <a:ext cx="3124200" cy="838200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tx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447800"/>
            <a:ext cx="8077200" cy="48006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6477000"/>
            <a:ext cx="17526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7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4437-F7DD-434D-8ABE-79555209C01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94D4-E2D1-4C1B-9FF5-7A0FEFB5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58" r:id="rId4"/>
    <p:sldLayoutId id="2147483652" r:id="rId5"/>
    <p:sldLayoutId id="2147483650" r:id="rId6"/>
    <p:sldLayoutId id="2147483651" r:id="rId7"/>
    <p:sldLayoutId id="2147483662" r:id="rId8"/>
    <p:sldLayoutId id="2147483663" r:id="rId9"/>
    <p:sldLayoutId id="2147483653" r:id="rId10"/>
    <p:sldLayoutId id="2147483655" r:id="rId11"/>
    <p:sldLayoutId id="2147483654" r:id="rId12"/>
    <p:sldLayoutId id="2147483656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6400800"/>
            <a:ext cx="2286000" cy="304800"/>
          </a:xfrm>
        </p:spPr>
        <p:txBody>
          <a:bodyPr/>
          <a:lstStyle/>
          <a:p>
            <a:r>
              <a:rPr lang="en-US" dirty="0" err="1"/>
              <a:t>Fak</a:t>
            </a:r>
            <a:r>
              <a:rPr lang="en-US" dirty="0"/>
              <a:t>.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4267200" cy="1219200"/>
          </a:xfrm>
        </p:spPr>
        <p:txBody>
          <a:bodyPr>
            <a:normAutofit/>
          </a:bodyPr>
          <a:lstStyle/>
          <a:p>
            <a:r>
              <a:rPr lang="en-US" dirty="0" err="1"/>
              <a:t>Aplikasi</a:t>
            </a:r>
            <a:r>
              <a:rPr lang="en-US" dirty="0"/>
              <a:t> Graf </a:t>
            </a:r>
            <a:r>
              <a:rPr lang="en-US" dirty="0" err="1"/>
              <a:t>dalam</a:t>
            </a:r>
            <a:r>
              <a:rPr lang="en-US" dirty="0"/>
              <a:t> routing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Rifki</a:t>
            </a:r>
            <a:r>
              <a:rPr lang="en-US" dirty="0"/>
              <a:t> </a:t>
            </a:r>
            <a:r>
              <a:rPr lang="en-US" dirty="0" err="1"/>
              <a:t>Indra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3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Best Path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terbaik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vertex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dilalui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Ilustrasi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domisili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gunung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kidul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jam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mengirimkan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surat-surat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lima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DIY.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dicapai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maksimal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jam?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</p:spTree>
    <p:extLst>
      <p:ext uri="{BB962C8B-B14F-4D97-AF65-F5344CB8AC3E}">
        <p14:creationId xmlns:p14="http://schemas.microsoft.com/office/powerpoint/2010/main" val="31531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Warshall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W=W0</a:t>
            </a:r>
          </a:p>
          <a:p>
            <a:pPr marL="457200" indent="-457200">
              <a:buAutoNum type="arabicPeriod"/>
            </a:pPr>
            <a:r>
              <a:rPr lang="en-US" dirty="0" err="1"/>
              <a:t>Untuk</a:t>
            </a:r>
            <a:r>
              <a:rPr lang="en-US" dirty="0"/>
              <a:t> K=1 to n, do begin</a:t>
            </a:r>
          </a:p>
          <a:p>
            <a:r>
              <a:rPr lang="en-US" dirty="0"/>
              <a:t>	For i=1 to n do</a:t>
            </a:r>
          </a:p>
          <a:p>
            <a:r>
              <a:rPr lang="en-US" dirty="0"/>
              <a:t>	For j=1 to n do</a:t>
            </a:r>
          </a:p>
          <a:p>
            <a:r>
              <a:rPr lang="en-US" dirty="0"/>
              <a:t>If W[</a:t>
            </a:r>
            <a:r>
              <a:rPr lang="en-US" dirty="0" err="1"/>
              <a:t>i,j</a:t>
            </a:r>
            <a:r>
              <a:rPr lang="en-US" dirty="0"/>
              <a:t>] &gt; W[</a:t>
            </a:r>
            <a:r>
              <a:rPr lang="en-US" dirty="0" err="1"/>
              <a:t>i,k</a:t>
            </a:r>
            <a:r>
              <a:rPr lang="en-US" dirty="0"/>
              <a:t>] + W[</a:t>
            </a:r>
            <a:r>
              <a:rPr lang="en-US" dirty="0" err="1"/>
              <a:t>k,j</a:t>
            </a:r>
            <a:r>
              <a:rPr lang="en-US" dirty="0"/>
              <a:t>] then </a:t>
            </a:r>
            <a:r>
              <a:rPr lang="en-US" dirty="0" err="1"/>
              <a:t>tukar</a:t>
            </a:r>
            <a:r>
              <a:rPr lang="en-US" dirty="0"/>
              <a:t> W[</a:t>
            </a:r>
            <a:r>
              <a:rPr lang="en-US" dirty="0" err="1"/>
              <a:t>i,j</a:t>
            </a:r>
            <a:r>
              <a:rPr lang="en-US" dirty="0"/>
              <a:t>] </a:t>
            </a:r>
            <a:r>
              <a:rPr lang="en-US" dirty="0" err="1"/>
              <a:t>dengan</a:t>
            </a:r>
            <a:r>
              <a:rPr lang="en-US" dirty="0"/>
              <a:t> W[</a:t>
            </a:r>
            <a:r>
              <a:rPr lang="en-US" dirty="0" err="1"/>
              <a:t>i,k</a:t>
            </a:r>
            <a:r>
              <a:rPr lang="en-US" dirty="0"/>
              <a:t>] + W[</a:t>
            </a:r>
            <a:r>
              <a:rPr lang="en-US" dirty="0" err="1"/>
              <a:t>k,j</a:t>
            </a:r>
            <a:r>
              <a:rPr lang="en-US" dirty="0"/>
              <a:t>]</a:t>
            </a:r>
          </a:p>
          <a:p>
            <a:r>
              <a:rPr lang="en-US" dirty="0"/>
              <a:t>3.    </a:t>
            </a:r>
            <a:r>
              <a:rPr lang="en-US" dirty="0" err="1"/>
              <a:t>Iterasi</a:t>
            </a:r>
            <a:r>
              <a:rPr lang="en-US" dirty="0"/>
              <a:t> = </a:t>
            </a:r>
            <a:r>
              <a:rPr lang="en-US" dirty="0" err="1"/>
              <a:t>jumlah</a:t>
            </a:r>
            <a:r>
              <a:rPr lang="en-US" dirty="0"/>
              <a:t> vertex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</p:spTree>
    <p:extLst>
      <p:ext uri="{BB962C8B-B14F-4D97-AF65-F5344CB8AC3E}">
        <p14:creationId xmlns:p14="http://schemas.microsoft.com/office/powerpoint/2010/main" val="13947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Diberikan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matriks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Carilah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minimal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V1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V4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47900" y="2209800"/>
            <a:ext cx="4648200" cy="2971800"/>
            <a:chOff x="2247900" y="1943100"/>
            <a:chExt cx="4648200" cy="29718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2852901" y="2590800"/>
              <a:ext cx="1642899" cy="9273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4531930" y="2552700"/>
              <a:ext cx="1642899" cy="9273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arrow"/>
              <a:tailEnd type="non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0800000">
              <a:off x="2889031" y="3583088"/>
              <a:ext cx="1642899" cy="824311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arrow"/>
              <a:tailEnd type="non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5400000">
              <a:off x="3707619" y="3480172"/>
              <a:ext cx="1648621" cy="1902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0800000" flipV="1">
              <a:off x="4610100" y="3583087"/>
              <a:ext cx="1564730" cy="817881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arrow"/>
              <a:tailEnd type="none"/>
            </a:ln>
            <a:effectLst/>
          </p:spPr>
        </p:cxnSp>
        <p:grpSp>
          <p:nvGrpSpPr>
            <p:cNvPr id="15" name="Group 14"/>
            <p:cNvGrpSpPr/>
            <p:nvPr/>
          </p:nvGrpSpPr>
          <p:grpSpPr>
            <a:xfrm>
              <a:off x="2247900" y="1943100"/>
              <a:ext cx="4648200" cy="2971800"/>
              <a:chOff x="2286000" y="2438400"/>
              <a:chExt cx="4648200" cy="2971800"/>
            </a:xfrm>
          </p:grpSpPr>
          <p:sp>
            <p:nvSpPr>
              <p:cNvPr id="16" name="TextBox 13"/>
              <p:cNvSpPr txBox="1"/>
              <p:nvPr/>
            </p:nvSpPr>
            <p:spPr>
              <a:xfrm>
                <a:off x="2286000" y="3871576"/>
                <a:ext cx="641131" cy="44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V1</a:t>
                </a:r>
              </a:p>
            </p:txBody>
          </p:sp>
          <p:sp>
            <p:nvSpPr>
              <p:cNvPr id="17" name="TextBox 14"/>
              <p:cNvSpPr txBox="1"/>
              <p:nvPr/>
            </p:nvSpPr>
            <p:spPr>
              <a:xfrm>
                <a:off x="4209393" y="2438400"/>
                <a:ext cx="641131" cy="44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V2</a:t>
                </a:r>
              </a:p>
            </p:txBody>
          </p:sp>
          <p:sp>
            <p:nvSpPr>
              <p:cNvPr id="18" name="TextBox 15"/>
              <p:cNvSpPr txBox="1"/>
              <p:nvPr/>
            </p:nvSpPr>
            <p:spPr>
              <a:xfrm>
                <a:off x="4289534" y="4967535"/>
                <a:ext cx="641131" cy="44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V3</a:t>
                </a:r>
              </a:p>
            </p:txBody>
          </p:sp>
          <p:sp>
            <p:nvSpPr>
              <p:cNvPr id="19" name="TextBox 16"/>
              <p:cNvSpPr txBox="1"/>
              <p:nvPr/>
            </p:nvSpPr>
            <p:spPr>
              <a:xfrm>
                <a:off x="6293069" y="3787272"/>
                <a:ext cx="641131" cy="44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V4</a:t>
                </a:r>
              </a:p>
            </p:txBody>
          </p:sp>
        </p:grpSp>
        <p:sp>
          <p:nvSpPr>
            <p:cNvPr id="8" name="TextBox 5"/>
            <p:cNvSpPr txBox="1"/>
            <p:nvPr/>
          </p:nvSpPr>
          <p:spPr>
            <a:xfrm>
              <a:off x="2768221" y="2421523"/>
              <a:ext cx="665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e1(2)</a:t>
              </a: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4991100" y="2476500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e3(10)</a:t>
              </a: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4991100" y="415290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e4(2)</a:t>
              </a: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2857500" y="384810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e2(3)</a:t>
              </a: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4533900" y="3314700"/>
              <a:ext cx="665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e5(1)</a:t>
              </a: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3533025" y="31068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e6(2)</a:t>
              </a:r>
            </a:p>
          </p:txBody>
        </p:sp>
        <p:cxnSp>
          <p:nvCxnSpPr>
            <p:cNvPr id="26" name="Curved Connector 25"/>
            <p:cNvCxnSpPr/>
            <p:nvPr/>
          </p:nvCxnSpPr>
          <p:spPr>
            <a:xfrm flipV="1">
              <a:off x="2889030" y="2552700"/>
              <a:ext cx="1530570" cy="876300"/>
            </a:xfrm>
            <a:prstGeom prst="curvedConnector3">
              <a:avLst>
                <a:gd name="adj1" fmla="val -6122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72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548088"/>
                <a:ext cx="2611727" cy="18253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48088"/>
                <a:ext cx="2611727" cy="1825371"/>
              </a:xfrm>
              <a:prstGeom prst="rect">
                <a:avLst/>
              </a:prstGeom>
              <a:blipFill rotWithShape="1">
                <a:blip r:embed="rId2"/>
                <a:stretch>
                  <a:fillRect l="-2093" t="-1329" r="-34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6725" y="1066800"/>
            <a:ext cx="691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Mula-mula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 W0,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4 vertex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4 ITERASI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24" y="3440668"/>
            <a:ext cx="848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ITERASI 1 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1 </a:t>
            </a:r>
            <a:r>
              <a:rPr lang="en-US" dirty="0" err="1"/>
              <a:t>Kolom</a:t>
            </a:r>
            <a:r>
              <a:rPr lang="en-US" dirty="0"/>
              <a:t> 1 </a:t>
            </a:r>
            <a:r>
              <a:rPr lang="en-US" dirty="0" err="1"/>
              <a:t>matriks</a:t>
            </a:r>
            <a:r>
              <a:rPr lang="en-US" dirty="0"/>
              <a:t> W0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W1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3886200"/>
                <a:ext cx="2714205" cy="1517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86200"/>
                <a:ext cx="2714205" cy="1517595"/>
              </a:xfrm>
              <a:prstGeom prst="rect">
                <a:avLst/>
              </a:prstGeom>
              <a:blipFill rotWithShape="1">
                <a:blip r:embed="rId3"/>
                <a:stretch>
                  <a:fillRect r="-1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066800" y="2286000"/>
            <a:ext cx="1925927" cy="0"/>
          </a:xfrm>
          <a:prstGeom prst="straightConnector1">
            <a:avLst/>
          </a:prstGeom>
          <a:ln w="317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199" y="2133600"/>
            <a:ext cx="1" cy="1143000"/>
          </a:xfrm>
          <a:prstGeom prst="straightConnector1">
            <a:avLst/>
          </a:prstGeom>
          <a:ln w="317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25" y="1066800"/>
            <a:ext cx="865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ITERASI 2 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2 </a:t>
            </a:r>
            <a:r>
              <a:rPr lang="en-US" dirty="0" err="1"/>
              <a:t>Kolom</a:t>
            </a:r>
            <a:r>
              <a:rPr lang="en-US" dirty="0"/>
              <a:t> 2 </a:t>
            </a:r>
            <a:r>
              <a:rPr lang="en-US" dirty="0" err="1"/>
              <a:t>matriks</a:t>
            </a:r>
            <a:r>
              <a:rPr lang="en-US" dirty="0"/>
              <a:t> W1,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W2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400" y="1524000"/>
                <a:ext cx="2714205" cy="1517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2714205" cy="1517595"/>
              </a:xfrm>
              <a:prstGeom prst="rect">
                <a:avLst/>
              </a:prstGeom>
              <a:blipFill rotWithShape="1">
                <a:blip r:embed="rId2"/>
                <a:stretch>
                  <a:fillRect r="-1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219200" y="2282797"/>
            <a:ext cx="178159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98715" y="1595395"/>
            <a:ext cx="1" cy="1374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54218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3759" y="3733800"/>
                <a:ext cx="2714205" cy="1517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59" y="3733800"/>
                <a:ext cx="2714205" cy="1517595"/>
              </a:xfrm>
              <a:prstGeom prst="rect">
                <a:avLst/>
              </a:prstGeom>
              <a:blipFill rotWithShape="1">
                <a:blip r:embed="rId3"/>
                <a:stretch>
                  <a:fillRect r="-1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5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400" y="1682805"/>
                <a:ext cx="2714205" cy="1517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82805"/>
                <a:ext cx="2714205" cy="1517595"/>
              </a:xfrm>
              <a:prstGeom prst="rect">
                <a:avLst/>
              </a:prstGeom>
              <a:blipFill rotWithShape="1">
                <a:blip r:embed="rId2"/>
                <a:stretch>
                  <a:fillRect r="-1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25" y="1066800"/>
            <a:ext cx="865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ITERASI 3 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3 </a:t>
            </a:r>
            <a:r>
              <a:rPr lang="en-US" dirty="0" err="1"/>
              <a:t>Kolom</a:t>
            </a:r>
            <a:r>
              <a:rPr lang="en-US" dirty="0"/>
              <a:t> 3 </a:t>
            </a:r>
            <a:r>
              <a:rPr lang="en-US" dirty="0" err="1"/>
              <a:t>matriks</a:t>
            </a:r>
            <a:r>
              <a:rPr lang="en-US" dirty="0"/>
              <a:t> W2,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W3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19200" y="2743200"/>
            <a:ext cx="178159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438399" y="1749397"/>
            <a:ext cx="1" cy="1374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54218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3657721"/>
                <a:ext cx="2710999" cy="15238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721"/>
                <a:ext cx="2710999" cy="1523879"/>
              </a:xfrm>
              <a:prstGeom prst="rect">
                <a:avLst/>
              </a:prstGeom>
              <a:blipFill rotWithShape="1">
                <a:blip r:embed="rId3"/>
                <a:stretch>
                  <a:fillRect r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13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25" y="1066800"/>
            <a:ext cx="865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ITERASI 4 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4 </a:t>
            </a:r>
            <a:r>
              <a:rPr lang="en-US" dirty="0" err="1"/>
              <a:t>Kolom</a:t>
            </a:r>
            <a:r>
              <a:rPr lang="en-US" dirty="0"/>
              <a:t> 4 </a:t>
            </a:r>
            <a:r>
              <a:rPr lang="en-US" dirty="0" err="1"/>
              <a:t>matriks</a:t>
            </a:r>
            <a:r>
              <a:rPr lang="en-US" dirty="0"/>
              <a:t> W3,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W4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19200" y="3048000"/>
            <a:ext cx="178159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971799" y="1749397"/>
            <a:ext cx="1" cy="1374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54218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1676400"/>
                <a:ext cx="2710999" cy="15238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2710999" cy="1523879"/>
              </a:xfrm>
              <a:prstGeom prst="rect">
                <a:avLst/>
              </a:prstGeom>
              <a:blipFill rotWithShape="1">
                <a:blip r:embed="rId2"/>
                <a:stretch>
                  <a:fillRect r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5677" y="3733800"/>
                <a:ext cx="2710999" cy="15238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𝑣𝑖𝑗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" y="3733800"/>
                <a:ext cx="2710999" cy="1523879"/>
              </a:xfrm>
              <a:prstGeom prst="rect">
                <a:avLst/>
              </a:prstGeom>
              <a:blipFill rotWithShape="1">
                <a:blip r:embed="rId3"/>
                <a:stretch>
                  <a:fillRect r="-2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38600" y="3733800"/>
            <a:ext cx="4267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Lintasannya</a:t>
            </a:r>
            <a:r>
              <a:rPr lang="en-US" b="1" dirty="0"/>
              <a:t> : V1-V2-V3-V4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bobot</a:t>
            </a:r>
            <a:r>
              <a:rPr lang="en-US" b="1" dirty="0"/>
              <a:t> 5</a:t>
            </a:r>
          </a:p>
          <a:p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rincian</a:t>
            </a:r>
            <a:r>
              <a:rPr lang="en-US" b="1" dirty="0"/>
              <a:t> :</a:t>
            </a:r>
          </a:p>
          <a:p>
            <a:r>
              <a:rPr lang="en-US" b="1" dirty="0"/>
              <a:t>V1-V2=2</a:t>
            </a:r>
          </a:p>
          <a:p>
            <a:r>
              <a:rPr lang="en-US" b="1" dirty="0"/>
              <a:t>V2-V3=1</a:t>
            </a:r>
          </a:p>
          <a:p>
            <a:r>
              <a:rPr lang="en-US" b="1" dirty="0"/>
              <a:t>V3-V4=2</a:t>
            </a:r>
          </a:p>
        </p:txBody>
      </p:sp>
    </p:spTree>
    <p:extLst>
      <p:ext uri="{BB962C8B-B14F-4D97-AF65-F5344CB8AC3E}">
        <p14:creationId xmlns:p14="http://schemas.microsoft.com/office/powerpoint/2010/main" val="40667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" grpId="0" animBg="1"/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Diberikan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matriks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dimana</a:t>
            </a:r>
            <a:r>
              <a:rPr lang="en-US" dirty="0">
                <a:solidFill>
                  <a:schemeClr val="tx1"/>
                </a:solidFill>
              </a:rPr>
              <a:t> i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j = 1,2…,6)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78053"/>
              </p:ext>
            </p:extLst>
          </p:nvPr>
        </p:nvGraphicFramePr>
        <p:xfrm>
          <a:off x="1905000" y="3657601"/>
          <a:ext cx="4038599" cy="2362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jaVu Sans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jaVu Sans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752600" y="1371601"/>
            <a:ext cx="4190999" cy="2209800"/>
            <a:chOff x="2452255" y="1353189"/>
            <a:chExt cx="3592425" cy="191174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4156" y="1752600"/>
              <a:ext cx="1371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281179" y="1752600"/>
              <a:ext cx="1371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844156" y="17526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267200" y="17526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652780" y="17526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895600" y="1752600"/>
              <a:ext cx="1371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281179" y="1752600"/>
              <a:ext cx="1371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44156" y="1752600"/>
              <a:ext cx="1371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4267200" y="1752600"/>
              <a:ext cx="1371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90800" y="1371600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52255" y="2710934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64260" y="1353189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8800" y="1383268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2738643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64260" y="2895600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52255" y="2139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8460" y="13971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50060" y="13971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38800" y="2139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15880" y="21439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5958" y="25678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86389" y="2286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17566" y="26830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09309" y="23693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324600" y="1798515"/>
            <a:ext cx="23198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Dengan</a:t>
            </a:r>
            <a:r>
              <a:rPr lang="en-US" dirty="0"/>
              <a:t>, Alg. </a:t>
            </a:r>
            <a:r>
              <a:rPr lang="en-US" dirty="0" err="1"/>
              <a:t>Warshall</a:t>
            </a:r>
            <a:endParaRPr lang="en-US" dirty="0"/>
          </a:p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minimal </a:t>
            </a:r>
          </a:p>
          <a:p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dirty="0"/>
              <a:t>V1 </a:t>
            </a:r>
            <a:r>
              <a:rPr lang="en-US" dirty="0" err="1"/>
              <a:t>ke</a:t>
            </a:r>
            <a:r>
              <a:rPr lang="en-US" dirty="0"/>
              <a:t> V5</a:t>
            </a:r>
          </a:p>
          <a:p>
            <a:pPr marL="342900" indent="-342900">
              <a:buAutoNum type="arabicPeriod"/>
            </a:pPr>
            <a:r>
              <a:rPr lang="en-US" dirty="0"/>
              <a:t>V4 </a:t>
            </a:r>
            <a:r>
              <a:rPr lang="en-US" dirty="0" err="1"/>
              <a:t>ke</a:t>
            </a:r>
            <a:r>
              <a:rPr lang="en-US" dirty="0"/>
              <a:t> V6</a:t>
            </a:r>
          </a:p>
          <a:p>
            <a:pPr marL="342900" indent="-342900">
              <a:buAutoNum type="arabicPeriod"/>
            </a:pPr>
            <a:r>
              <a:rPr lang="en-US" dirty="0"/>
              <a:t>V3 </a:t>
            </a:r>
            <a:r>
              <a:rPr lang="en-US" dirty="0" err="1"/>
              <a:t>ke</a:t>
            </a:r>
            <a:r>
              <a:rPr lang="en-US" dirty="0"/>
              <a:t> V4</a:t>
            </a:r>
          </a:p>
        </p:txBody>
      </p:sp>
    </p:spTree>
    <p:extLst>
      <p:ext uri="{BB962C8B-B14F-4D97-AF65-F5344CB8AC3E}">
        <p14:creationId xmlns:p14="http://schemas.microsoft.com/office/powerpoint/2010/main" val="104445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Jong </a:t>
            </a:r>
            <a:r>
              <a:rPr lang="en-US" dirty="0" err="1"/>
              <a:t>jek</a:t>
            </a:r>
            <a:r>
              <a:rPr lang="en-US" dirty="0"/>
              <a:t> </a:t>
            </a:r>
            <a:r>
              <a:rPr lang="en-US" dirty="0" err="1"/>
              <a:t>siang</a:t>
            </a:r>
            <a:r>
              <a:rPr lang="en-US" dirty="0"/>
              <a:t>,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diskret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Suning</a:t>
            </a:r>
            <a:r>
              <a:rPr lang="en-US" dirty="0"/>
              <a:t>, K. 2010, </a:t>
            </a:r>
            <a:r>
              <a:rPr lang="en-US" dirty="0" err="1"/>
              <a:t>Komunikasi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MTI. </a:t>
            </a:r>
          </a:p>
          <a:p>
            <a:pPr marL="457200" indent="-457200">
              <a:buAutoNum type="arabicPeriod"/>
            </a:pPr>
            <a:r>
              <a:rPr lang="en-US" dirty="0" err="1"/>
              <a:t>Rinaldi</a:t>
            </a:r>
            <a:r>
              <a:rPr lang="en-US" dirty="0"/>
              <a:t> </a:t>
            </a:r>
            <a:r>
              <a:rPr lang="en-US" dirty="0" err="1"/>
              <a:t>Munir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0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</p:spTree>
    <p:extLst>
      <p:ext uri="{BB962C8B-B14F-4D97-AF65-F5344CB8AC3E}">
        <p14:creationId xmlns:p14="http://schemas.microsoft.com/office/powerpoint/2010/main" val="253296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229600" cy="609600"/>
          </a:xfrm>
        </p:spPr>
        <p:txBody>
          <a:bodyPr/>
          <a:lstStyle/>
          <a:p>
            <a:r>
              <a:rPr lang="en-US" dirty="0"/>
              <a:t>1. Minimum spanning tree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Pohon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rentang</a:t>
            </a:r>
            <a:r>
              <a:rPr lang="en-US" sz="2800" dirty="0">
                <a:solidFill>
                  <a:schemeClr val="tx1"/>
                </a:solidFill>
              </a:rPr>
              <a:t> minimum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implementasi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Graph yang </a:t>
            </a:r>
            <a:r>
              <a:rPr lang="en-US" sz="2800" dirty="0" err="1">
                <a:solidFill>
                  <a:schemeClr val="tx1"/>
                </a:solidFill>
              </a:rPr>
              <a:t>bertujuan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mendapatkan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jarak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tercepat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sekaligus</a:t>
            </a:r>
            <a:r>
              <a:rPr lang="en-US" sz="2800" dirty="0">
                <a:solidFill>
                  <a:schemeClr val="tx1"/>
                </a:solidFill>
              </a:rPr>
              <a:t> cost minimum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lintasan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sirkuit</a:t>
            </a:r>
            <a:r>
              <a:rPr lang="en-US" sz="2800" dirty="0">
                <a:solidFill>
                  <a:schemeClr val="tx1"/>
                </a:solidFill>
              </a:rPr>
              <a:t> (tree).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Biasanya</a:t>
            </a:r>
            <a:r>
              <a:rPr lang="en-US" sz="2800" dirty="0">
                <a:solidFill>
                  <a:schemeClr val="tx1"/>
                </a:solidFill>
              </a:rPr>
              <a:t> undirected graph (</a:t>
            </a:r>
            <a:r>
              <a:rPr lang="en-US" sz="2800" dirty="0" err="1">
                <a:solidFill>
                  <a:schemeClr val="tx1"/>
                </a:solidFill>
              </a:rPr>
              <a:t>tdk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berarah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Sering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digunakan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routing </a:t>
            </a:r>
            <a:r>
              <a:rPr lang="en-US" sz="2800" dirty="0" err="1">
                <a:solidFill>
                  <a:schemeClr val="tx1"/>
                </a:solidFill>
              </a:rPr>
              <a:t>jaringan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Terdiri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atas</a:t>
            </a:r>
            <a:r>
              <a:rPr lang="en-US" sz="2800" dirty="0">
                <a:solidFill>
                  <a:schemeClr val="tx1"/>
                </a:solidFill>
              </a:rPr>
              <a:t> v (vertex/</a:t>
            </a:r>
            <a:r>
              <a:rPr lang="en-US" sz="2800" dirty="0" err="1">
                <a:solidFill>
                  <a:schemeClr val="tx1"/>
                </a:solidFill>
              </a:rPr>
              <a:t>simpul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e (edge/</a:t>
            </a:r>
            <a:r>
              <a:rPr lang="en-US" sz="2800" dirty="0" err="1">
                <a:solidFill>
                  <a:schemeClr val="tx1"/>
                </a:solidFill>
              </a:rPr>
              <a:t>sisi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Algoritma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terkenal</a:t>
            </a:r>
            <a:r>
              <a:rPr lang="en-US" sz="2800" dirty="0">
                <a:solidFill>
                  <a:schemeClr val="tx1"/>
                </a:solidFill>
              </a:rPr>
              <a:t>: Prim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Kruskal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</p:spTree>
    <p:extLst>
      <p:ext uri="{BB962C8B-B14F-4D97-AF65-F5344CB8AC3E}">
        <p14:creationId xmlns:p14="http://schemas.microsoft.com/office/powerpoint/2010/main" val="312706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Tulis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tanpa</a:t>
            </a:r>
            <a:r>
              <a:rPr lang="en-US" dirty="0">
                <a:solidFill>
                  <a:schemeClr val="tx1"/>
                </a:solidFill>
              </a:rPr>
              <a:t> edge</a:t>
            </a: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Dimulai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edges yang </a:t>
            </a:r>
            <a:r>
              <a:rPr lang="en-US" dirty="0" err="1">
                <a:solidFill>
                  <a:schemeClr val="tx1"/>
                </a:solidFill>
              </a:rPr>
              <a:t>punya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terkecil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Kunjungi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terkecil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sirkuit</a:t>
            </a:r>
            <a:r>
              <a:rPr lang="en-US" dirty="0">
                <a:solidFill>
                  <a:schemeClr val="tx1"/>
                </a:solidFill>
              </a:rPr>
              <a:t>/looping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</p:spTree>
    <p:extLst>
      <p:ext uri="{BB962C8B-B14F-4D97-AF65-F5344CB8AC3E}">
        <p14:creationId xmlns:p14="http://schemas.microsoft.com/office/powerpoint/2010/main" val="421852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Prim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Tulis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verteks,tanpa</a:t>
            </a:r>
            <a:r>
              <a:rPr lang="en-US" dirty="0">
                <a:solidFill>
                  <a:schemeClr val="tx1"/>
                </a:solidFill>
              </a:rPr>
              <a:t> edge</a:t>
            </a: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Dimulai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awal</a:t>
            </a:r>
            <a:r>
              <a:rPr lang="en-US" dirty="0">
                <a:solidFill>
                  <a:schemeClr val="tx1"/>
                </a:solidFill>
              </a:rPr>
              <a:t> vi, i ≥ 0</a:t>
            </a: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terkecil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Kunjungi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terkecil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sirkuit</a:t>
            </a:r>
            <a:r>
              <a:rPr lang="en-US" dirty="0">
                <a:solidFill>
                  <a:schemeClr val="tx1"/>
                </a:solidFill>
              </a:rPr>
              <a:t>/looping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</p:spTree>
    <p:extLst>
      <p:ext uri="{BB962C8B-B14F-4D97-AF65-F5344CB8AC3E}">
        <p14:creationId xmlns:p14="http://schemas.microsoft.com/office/powerpoint/2010/main" val="374341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propinsi,ada</a:t>
            </a:r>
            <a:r>
              <a:rPr lang="en-US" dirty="0"/>
              <a:t> 8 </a:t>
            </a:r>
            <a:r>
              <a:rPr lang="en-US" dirty="0" err="1"/>
              <a:t>kota</a:t>
            </a:r>
            <a:r>
              <a:rPr lang="en-US" dirty="0"/>
              <a:t> (v1,..,v8)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diinstalasi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2 </a:t>
            </a:r>
            <a:r>
              <a:rPr lang="en-US" dirty="0" err="1"/>
              <a:t>kota</a:t>
            </a:r>
            <a:r>
              <a:rPr lang="en-US" dirty="0"/>
              <a:t>. </a:t>
            </a:r>
            <a:r>
              <a:rPr lang="en-US" dirty="0" err="1"/>
              <a:t>Representasinya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2438400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50345"/>
              </p:ext>
            </p:extLst>
          </p:nvPr>
        </p:nvGraphicFramePr>
        <p:xfrm>
          <a:off x="5715000" y="2209800"/>
          <a:ext cx="289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Lintasan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Bobot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v1-v2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v1-v7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v1-v4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v2-v3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v7-v8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v7-v6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v6-v4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v4-v3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v3-v5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v8-v6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v6-v5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44" y="5486400"/>
            <a:ext cx="561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Hitunglah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kruskal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prim!</a:t>
            </a:r>
          </a:p>
        </p:txBody>
      </p:sp>
    </p:spTree>
    <p:extLst>
      <p:ext uri="{BB962C8B-B14F-4D97-AF65-F5344CB8AC3E}">
        <p14:creationId xmlns:p14="http://schemas.microsoft.com/office/powerpoint/2010/main" val="372681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305800" cy="609600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vertex </a:t>
            </a:r>
            <a:r>
              <a:rPr lang="en-US" dirty="0" err="1"/>
              <a:t>tanpa</a:t>
            </a:r>
            <a:r>
              <a:rPr lang="en-US" dirty="0"/>
              <a:t> edges,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pd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733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Telusuri</a:t>
            </a:r>
            <a:r>
              <a:rPr lang="en-US" dirty="0"/>
              <a:t> edges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berbobot</a:t>
            </a:r>
            <a:r>
              <a:rPr lang="en-US" dirty="0"/>
              <a:t> minimum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mengunjungi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vertex</a:t>
            </a:r>
          </a:p>
          <a:p>
            <a:r>
              <a:rPr lang="en-US" dirty="0"/>
              <a:t>3.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 vertex,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jangan</a:t>
            </a:r>
            <a:r>
              <a:rPr lang="en-US" dirty="0">
                <a:solidFill>
                  <a:srgbClr val="FF0000"/>
                </a:solidFill>
              </a:rPr>
              <a:t> loop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4733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800600" y="3048000"/>
            <a:ext cx="0" cy="990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19400" y="4038600"/>
            <a:ext cx="1981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4038600"/>
            <a:ext cx="0" cy="914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33600" y="4038600"/>
            <a:ext cx="685800" cy="914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57326" y="4953000"/>
            <a:ext cx="67627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57326" y="3962400"/>
            <a:ext cx="0" cy="990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457326" y="3048000"/>
            <a:ext cx="676274" cy="838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2819400"/>
            <a:ext cx="3664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Finally :</a:t>
            </a:r>
          </a:p>
          <a:p>
            <a:r>
              <a:rPr lang="en-US" sz="2400" dirty="0" err="1"/>
              <a:t>Lintasannya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r>
              <a:rPr lang="en-US" sz="2400" dirty="0"/>
              <a:t>v2-v3-v5-v3-v4-v6-v8-v7-v1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4457700"/>
            <a:ext cx="297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Bobotnya</a:t>
            </a:r>
            <a:r>
              <a:rPr lang="en-US" sz="2400" dirty="0"/>
              <a:t> :</a:t>
            </a:r>
          </a:p>
          <a:p>
            <a:r>
              <a:rPr lang="en-US" sz="2400" dirty="0"/>
              <a:t>4+6+6+5+16+16+6=59</a:t>
            </a:r>
          </a:p>
        </p:txBody>
      </p:sp>
    </p:spTree>
    <p:extLst>
      <p:ext uri="{BB962C8B-B14F-4D97-AF65-F5344CB8AC3E}">
        <p14:creationId xmlns:p14="http://schemas.microsoft.com/office/powerpoint/2010/main" val="38248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305800" cy="609600"/>
          </a:xfrm>
        </p:spPr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Prim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vertex </a:t>
            </a:r>
            <a:r>
              <a:rPr lang="en-US" dirty="0" err="1"/>
              <a:t>tanpa</a:t>
            </a:r>
            <a:r>
              <a:rPr lang="en-US" dirty="0"/>
              <a:t> edges,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pd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733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vertex </a:t>
            </a:r>
            <a:r>
              <a:rPr lang="en-US" dirty="0" err="1"/>
              <a:t>awal</a:t>
            </a:r>
            <a:r>
              <a:rPr lang="en-US" dirty="0"/>
              <a:t> , vi&gt;= 0,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mengunjungi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vertex</a:t>
            </a:r>
          </a:p>
          <a:p>
            <a:r>
              <a:rPr lang="en-US" dirty="0"/>
              <a:t>3.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 vertex, </a:t>
            </a:r>
            <a:r>
              <a:rPr lang="en-US" dirty="0" err="1"/>
              <a:t>pilih</a:t>
            </a:r>
            <a:r>
              <a:rPr lang="en-US" dirty="0"/>
              <a:t> edges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jangan</a:t>
            </a:r>
            <a:r>
              <a:rPr lang="en-US" dirty="0">
                <a:solidFill>
                  <a:srgbClr val="FF0000"/>
                </a:solidFill>
              </a:rPr>
              <a:t> loop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FTI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4733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1457326" y="3048000"/>
            <a:ext cx="676274" cy="838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2819400"/>
            <a:ext cx="3664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Finally :</a:t>
            </a:r>
          </a:p>
          <a:p>
            <a:r>
              <a:rPr lang="en-US" sz="2400" dirty="0" err="1"/>
              <a:t>Lintasannya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r>
              <a:rPr lang="en-US" sz="2400" dirty="0"/>
              <a:t>v1-v7-v8-v6-v4-v3-v2-v3-v5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4457700"/>
            <a:ext cx="297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Bobotnya</a:t>
            </a:r>
            <a:r>
              <a:rPr lang="en-US" sz="2400" dirty="0"/>
              <a:t> :</a:t>
            </a:r>
          </a:p>
          <a:p>
            <a:r>
              <a:rPr lang="en-US" sz="2400" dirty="0"/>
              <a:t>6+16+16+5+6+4+6=59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7326" y="3886200"/>
            <a:ext cx="0" cy="9869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57326" y="4953000"/>
            <a:ext cx="67627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33600" y="4019730"/>
            <a:ext cx="685800" cy="933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4019730"/>
            <a:ext cx="1981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876800" y="3000825"/>
            <a:ext cx="0" cy="933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76800" y="4019730"/>
            <a:ext cx="0" cy="933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8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679</Words>
  <Application>Microsoft Office PowerPoint</Application>
  <PresentationFormat>On-screen Show (4:3)</PresentationFormat>
  <Paragraphs>227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DejaVu Sans</vt:lpstr>
      <vt:lpstr>Franklin Gothic Demi</vt:lpstr>
      <vt:lpstr>Franklin Gothic Demi Cond</vt:lpstr>
      <vt:lpstr>Franklin Gothic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DEWI</dc:creator>
  <cp:lastModifiedBy>rifkiindra</cp:lastModifiedBy>
  <cp:revision>167</cp:revision>
  <cp:lastPrinted>2013-12-03T22:35:44Z</cp:lastPrinted>
  <dcterms:created xsi:type="dcterms:W3CDTF">2013-10-08T03:19:04Z</dcterms:created>
  <dcterms:modified xsi:type="dcterms:W3CDTF">2016-05-10T08:28:32Z</dcterms:modified>
</cp:coreProperties>
</file>