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730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652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574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438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762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23/10/2019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287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23/10/2019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5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23/10/2019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694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23/10/2019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37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23/10/2019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603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23/10/2019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293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59BC1-8A4E-474A-8940-4B1B0419C11C}" type="datetimeFigureOut">
              <a:rPr lang="id-ID" smtClean="0"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84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01706" y="287244"/>
            <a:ext cx="11990294" cy="6173788"/>
            <a:chOff x="0" y="260648"/>
            <a:chExt cx="9318172" cy="6173553"/>
          </a:xfrm>
        </p:grpSpPr>
        <p:sp>
          <p:nvSpPr>
            <p:cNvPr id="5" name="Oval 4"/>
            <p:cNvSpPr/>
            <p:nvPr/>
          </p:nvSpPr>
          <p:spPr>
            <a:xfrm>
              <a:off x="7256463" y="859113"/>
              <a:ext cx="1368425" cy="10810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9938" y="2219548"/>
              <a:ext cx="7926387" cy="95405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73000"/>
              </a:schemeClr>
            </a:solidFill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id-ID" sz="5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uhaus 93" pitchFamily="82" charset="0"/>
                </a:rPr>
                <a:t>MANAJEMEN  TEKNOLOGI</a:t>
              </a:r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6701418" y="3420289"/>
              <a:ext cx="20521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d-ID" sz="2000" b="1" i="1">
                  <a:latin typeface="Arial" panose="020B0604020202020204" pitchFamily="34" charset="0"/>
                </a:rPr>
                <a:t>Kode : 1220732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71550" y="3213286"/>
              <a:ext cx="7704138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23528" y="3743907"/>
              <a:ext cx="8352160" cy="76941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d-ID" sz="4400" b="1" i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nard MT Condensed" pitchFamily="18" charset="0"/>
                </a:rPr>
                <a:t>Efektifitas Teknologi</a:t>
              </a:r>
              <a:endParaRPr lang="id-ID" sz="44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endParaRPr>
            </a:p>
          </p:txBody>
        </p:sp>
        <p:pic>
          <p:nvPicPr>
            <p:cNvPr id="10" name="Picture 10" descr="E:\File MEDIA Eko Nsby\Desain Logo\UPN Baru By ENS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32"/>
            <a:stretch>
              <a:fillRect/>
            </a:stretch>
          </p:blipFill>
          <p:spPr bwMode="auto">
            <a:xfrm>
              <a:off x="7346551" y="260648"/>
              <a:ext cx="1524631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613072" y="5591256"/>
              <a:ext cx="2705100" cy="4619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Eko Nursubiyantoro</a:t>
              </a:r>
            </a:p>
          </p:txBody>
        </p:sp>
        <p:pic>
          <p:nvPicPr>
            <p:cNvPr id="1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53201"/>
              <a:ext cx="9144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78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1094" y="440686"/>
            <a:ext cx="10887506" cy="830997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id-ID" sz="4800" b="1" dirty="0" smtClean="0">
                <a:solidFill>
                  <a:schemeClr val="bg1"/>
                </a:solidFill>
                <a:latin typeface="Adelyne" pitchFamily="2" charset="0"/>
              </a:rPr>
              <a:t>Pengukuran</a:t>
            </a:r>
            <a:r>
              <a:rPr lang="id-ID" sz="4800" b="1" dirty="0" smtClean="0">
                <a:solidFill>
                  <a:srgbClr val="0070C0"/>
                </a:solidFill>
                <a:latin typeface="Adelyne" pitchFamily="2" charset="0"/>
              </a:rPr>
              <a:t> </a:t>
            </a:r>
            <a:r>
              <a:rPr lang="id-I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PRODUKTIFITAS</a:t>
            </a:r>
            <a:endParaRPr lang="id-ID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1094" y="1271683"/>
            <a:ext cx="104320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 pengukuran ada 3 (tiga):</a:t>
            </a:r>
            <a:endParaRPr lang="id-ID" sz="26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id-ID" sz="2600" i="1" dirty="0" smtClean="0"/>
              <a:t>Single factor </a:t>
            </a:r>
            <a:r>
              <a:rPr lang="id-ID" sz="2600" dirty="0" smtClean="0"/>
              <a:t>(Parsial)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id-ID" sz="2600" i="1" dirty="0" smtClean="0"/>
              <a:t>Multi factor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id-ID" sz="2600" i="1" dirty="0" smtClean="0"/>
              <a:t>Total factor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id-ID" sz="26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71094" y="3149120"/>
                <a:ext cx="10432024" cy="1674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d-ID" sz="2600" dirty="0" smtClean="0">
                    <a:solidFill>
                      <a:srgbClr val="C00000"/>
                    </a:solidFill>
                  </a:rPr>
                  <a:t>Produktifitas faktor tunggal (SFP) </a:t>
                </a:r>
                <a:r>
                  <a:rPr lang="id-ID" sz="2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mengukur perbandingan dari total output untuk hanya satu input.</a:t>
                </a:r>
              </a:p>
              <a:p>
                <a:pPr algn="just"/>
                <a:endParaRPr lang="id-ID" sz="1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just"/>
                <a:r>
                  <a:rPr lang="id-ID" sz="2600" i="1" dirty="0" smtClean="0"/>
                  <a:t>		SFP</a:t>
                </a:r>
                <a:r>
                  <a:rPr lang="id-ID" sz="2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𝑝𝑢𝑡</m:t>
                        </m:r>
                      </m:num>
                      <m:den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𝑠𝑖𝑛𝑔𝑙𝑒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den>
                    </m:f>
                  </m:oMath>
                </a14:m>
                <a:endParaRPr lang="id-ID" sz="2600" dirty="0" smtClean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94" y="3149120"/>
                <a:ext cx="10432024" cy="1674241"/>
              </a:xfrm>
              <a:prstGeom prst="rect">
                <a:avLst/>
              </a:prstGeom>
              <a:blipFill rotWithShape="0">
                <a:blip r:embed="rId2"/>
                <a:stretch>
                  <a:fillRect l="-1051" t="-3285" r="-993" b="-73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71094" y="4960486"/>
            <a:ext cx="104320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dirty="0" smtClean="0">
                <a:solidFill>
                  <a:srgbClr val="C00000"/>
                </a:solidFill>
              </a:rPr>
              <a:t>Contoh: </a:t>
            </a:r>
          </a:p>
          <a:p>
            <a:pPr algn="just"/>
            <a:r>
              <a:rPr lang="id-ID" sz="2600" dirty="0" smtClean="0">
                <a:solidFill>
                  <a:schemeClr val="accent1">
                    <a:lumMod val="75000"/>
                  </a:schemeClr>
                </a:solidFill>
              </a:rPr>
              <a:t>Kantor statistik buruh Amerika Serikat mendefinisikan produkifitas sebagai </a:t>
            </a:r>
            <a:r>
              <a:rPr lang="id-ID" sz="2600" dirty="0" smtClean="0">
                <a:solidFill>
                  <a:srgbClr val="C00000"/>
                </a:solidFill>
              </a:rPr>
              <a:t>rasio dari output nasional per jam kerja.</a:t>
            </a:r>
            <a:endParaRPr lang="id-ID" sz="2600" dirty="0" smtClean="0"/>
          </a:p>
        </p:txBody>
      </p:sp>
    </p:spTree>
    <p:extLst>
      <p:ext uri="{BB962C8B-B14F-4D97-AF65-F5344CB8AC3E}">
        <p14:creationId xmlns:p14="http://schemas.microsoft.com/office/powerpoint/2010/main" val="36276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1943" y="652869"/>
            <a:ext cx="81882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Productivity </a:t>
            </a:r>
            <a:r>
              <a:rPr lang="id-ID" sz="2400" dirty="0" smtClean="0"/>
              <a:t>:  Jumlah ouptut/jam buruh</a:t>
            </a:r>
          </a:p>
          <a:p>
            <a:pPr algn="just"/>
            <a:r>
              <a:rPr lang="id-ID" sz="2400" dirty="0"/>
              <a:t>	</a:t>
            </a:r>
            <a:r>
              <a:rPr lang="id-ID" sz="2400" i="1" dirty="0" smtClean="0"/>
              <a:t>Value added/jam buruh</a:t>
            </a:r>
          </a:p>
          <a:p>
            <a:pPr algn="just"/>
            <a:r>
              <a:rPr lang="id-ID" sz="2400" i="1" dirty="0"/>
              <a:t>	</a:t>
            </a:r>
            <a:r>
              <a:rPr lang="id-ID" sz="2400" i="1" dirty="0" smtClean="0"/>
              <a:t>Dollar output/jam buruh</a:t>
            </a:r>
          </a:p>
          <a:p>
            <a:pPr algn="just"/>
            <a:endParaRPr lang="id-ID" sz="2400" i="1" dirty="0"/>
          </a:p>
          <a:p>
            <a:pPr algn="just"/>
            <a:r>
              <a:rPr lang="id-ID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productivity</a:t>
            </a:r>
            <a:r>
              <a:rPr lang="id-ID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400" dirty="0" smtClean="0"/>
              <a:t>: Jumlah output/jam mesin</a:t>
            </a:r>
          </a:p>
          <a:p>
            <a:pPr algn="just"/>
            <a:r>
              <a:rPr lang="id-ID" sz="2400" dirty="0"/>
              <a:t>	</a:t>
            </a:r>
            <a:r>
              <a:rPr lang="id-ID" sz="2400" i="1" dirty="0" smtClean="0"/>
              <a:t>Ton output/jam mesin</a:t>
            </a:r>
          </a:p>
          <a:p>
            <a:pPr algn="just"/>
            <a:endParaRPr lang="id-ID" sz="2400" i="1" dirty="0"/>
          </a:p>
          <a:p>
            <a:pPr algn="just"/>
            <a:r>
              <a:rPr lang="id-ID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productivity </a:t>
            </a:r>
            <a:r>
              <a:rPr lang="id-ID" sz="2400" dirty="0" smtClean="0"/>
              <a:t>: Jumlah output/$ input/$ input</a:t>
            </a:r>
          </a:p>
          <a:p>
            <a:pPr algn="just"/>
            <a:r>
              <a:rPr lang="id-ID" sz="2400" dirty="0"/>
              <a:t>	</a:t>
            </a:r>
            <a:endParaRPr lang="id-ID" sz="2400" dirty="0" smtClean="0"/>
          </a:p>
          <a:p>
            <a:pPr algn="just"/>
            <a:r>
              <a:rPr lang="id-ID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productivity : </a:t>
            </a:r>
            <a:r>
              <a:rPr lang="id-ID" sz="2400" i="1" dirty="0" smtClean="0"/>
              <a:t>Production value/barel ggm</a:t>
            </a:r>
            <a:endParaRPr lang="id-ID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266300"/>
            <a:ext cx="4070350" cy="2279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7" y="2545695"/>
            <a:ext cx="3940736" cy="1970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58" y="4516063"/>
            <a:ext cx="3940736" cy="22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38329" y="809331"/>
                <a:ext cx="10432024" cy="2267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d-ID" sz="2600" dirty="0" smtClean="0">
                    <a:solidFill>
                      <a:srgbClr val="C00000"/>
                    </a:solidFill>
                  </a:rPr>
                  <a:t>Produktifitas Total (</a:t>
                </a:r>
                <a:r>
                  <a:rPr lang="id-ID" sz="2600" i="1" dirty="0" smtClean="0">
                    <a:solidFill>
                      <a:srgbClr val="C00000"/>
                    </a:solidFill>
                  </a:rPr>
                  <a:t>TFP</a:t>
                </a:r>
                <a:r>
                  <a:rPr lang="id-ID" sz="2600" dirty="0" smtClean="0">
                    <a:solidFill>
                      <a:srgbClr val="C00000"/>
                    </a:solidFill>
                  </a:rPr>
                  <a:t>) atau Total Produktivitas Operasional (</a:t>
                </a:r>
                <a:r>
                  <a:rPr lang="id-ID" sz="2600" i="1" dirty="0" smtClean="0">
                    <a:solidFill>
                      <a:srgbClr val="C00000"/>
                    </a:solidFill>
                  </a:rPr>
                  <a:t>TOP</a:t>
                </a:r>
                <a:r>
                  <a:rPr lang="id-ID" sz="2600" dirty="0" smtClean="0">
                    <a:solidFill>
                      <a:srgbClr val="C00000"/>
                    </a:solidFill>
                  </a:rPr>
                  <a:t>) </a:t>
                </a:r>
                <a:r>
                  <a:rPr lang="id-ID" sz="2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mengukur perbandingan dari total output untuk </a:t>
                </a:r>
                <a:r>
                  <a:rPr lang="id-ID" sz="2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semua input</a:t>
                </a:r>
                <a:r>
                  <a:rPr lang="id-ID" sz="2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  <a:p>
                <a:pPr algn="just"/>
                <a:endParaRPr lang="id-ID" sz="1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just"/>
                <a:r>
                  <a:rPr lang="id-ID" sz="2600" i="1" dirty="0" smtClean="0"/>
                  <a:t>		TFP</a:t>
                </a:r>
                <a:r>
                  <a:rPr lang="id-ID" sz="2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𝑜𝑢𝑝𝑢𝑡</m:t>
                        </m:r>
                      </m:num>
                      <m:den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den>
                    </m:f>
                  </m:oMath>
                </a14:m>
                <a:endParaRPr lang="id-ID" sz="2600" dirty="0" smtClean="0"/>
              </a:p>
              <a:p>
                <a:pPr algn="just"/>
                <a:r>
                  <a:rPr lang="id-ID" sz="2600" dirty="0"/>
                  <a:t>	</a:t>
                </a:r>
                <a:r>
                  <a:rPr lang="id-ID" sz="2600" dirty="0" smtClean="0"/>
                  <a:t>	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𝑜𝑢𝑡𝑝𝑢𝑡</m:t>
                        </m:r>
                      </m:num>
                      <m:den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𝑏𝑢𝑟𝑢h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𝑚𝑎𝑡𝑒𝑟𝑖𝑎𝑙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𝑚𝑜𝑑𝑎𝑙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𝑙𝑎𝑖𝑛𝑛𝑦𝑎</m:t>
                        </m:r>
                      </m:den>
                    </m:f>
                  </m:oMath>
                </a14:m>
                <a:endParaRPr lang="id-ID" sz="2600" dirty="0" smtClean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29" y="809331"/>
                <a:ext cx="10432024" cy="2267993"/>
              </a:xfrm>
              <a:prstGeom prst="rect">
                <a:avLst/>
              </a:prstGeom>
              <a:blipFill rotWithShape="0">
                <a:blip r:embed="rId2"/>
                <a:stretch>
                  <a:fillRect l="-1052" t="-2151" r="-1052" b="-134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38329" y="3560404"/>
            <a:ext cx="10887506" cy="830997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</p:spPr>
        <p:txBody>
          <a:bodyPr wrap="square">
            <a:spAutoFit/>
          </a:bodyPr>
          <a:lstStyle/>
          <a:p>
            <a:r>
              <a:rPr lang="id-ID" sz="4800" b="1" dirty="0" smtClean="0">
                <a:solidFill>
                  <a:srgbClr val="0070C0"/>
                </a:solidFill>
                <a:latin typeface="Adelyne" pitchFamily="2" charset="0"/>
              </a:rPr>
              <a:t>Matriks </a:t>
            </a:r>
            <a:r>
              <a:rPr lang="id-ID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TUJUAN </a:t>
            </a:r>
            <a:r>
              <a:rPr lang="id-I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(objective Matrix)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anose="02020702060506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329" y="4429166"/>
            <a:ext cx="104320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dirty="0" smtClean="0"/>
              <a:t>Sebuah pendekatan untuk pengukuran produktifitas yang dicapai material teknologi baru.</a:t>
            </a:r>
          </a:p>
          <a:p>
            <a:pPr algn="just"/>
            <a:endParaRPr lang="id-ID" sz="1000" dirty="0" smtClean="0"/>
          </a:p>
          <a:p>
            <a:pPr algn="just"/>
            <a:r>
              <a:rPr lang="id-ID" sz="2600" i="1" dirty="0" smtClean="0"/>
              <a:t>		</a:t>
            </a:r>
            <a:endParaRPr lang="id-ID" sz="2600" dirty="0" smtClean="0"/>
          </a:p>
        </p:txBody>
      </p:sp>
    </p:spTree>
    <p:extLst>
      <p:ext uri="{BB962C8B-B14F-4D97-AF65-F5344CB8AC3E}">
        <p14:creationId xmlns:p14="http://schemas.microsoft.com/office/powerpoint/2010/main" val="3929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7511" y="703328"/>
            <a:ext cx="104320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 untuk penaksiran produktifitas harus mampu:</a:t>
            </a:r>
          </a:p>
          <a:p>
            <a:pPr marL="514350" indent="-514350" algn="just">
              <a:buFont typeface="Courier New" panose="02070309020205020404" pitchFamily="49" charset="0"/>
              <a:buChar char="o"/>
            </a:pPr>
            <a:r>
              <a:rPr lang="id-ID" sz="2600" dirty="0" smtClean="0">
                <a:solidFill>
                  <a:srgbClr val="0070C0"/>
                </a:solidFill>
              </a:rPr>
              <a:t>Mengukur kontribusi relatif dari sumber-sumber perubahan produktifitas.</a:t>
            </a:r>
          </a:p>
          <a:p>
            <a:pPr marL="514350" indent="-514350" algn="just">
              <a:buFont typeface="Courier New" panose="02070309020205020404" pitchFamily="49" charset="0"/>
              <a:buChar char="o"/>
            </a:pPr>
            <a:r>
              <a:rPr lang="id-ID" sz="2600" dirty="0" smtClean="0">
                <a:solidFill>
                  <a:srgbClr val="00B050"/>
                </a:solidFill>
              </a:rPr>
              <a:t>Menaksir kontribusi dari setiap faktor dalam katagori manfaat (benefit)</a:t>
            </a:r>
          </a:p>
          <a:p>
            <a:pPr marL="514350" indent="-514350" algn="just">
              <a:buFont typeface="Courier New" panose="02070309020205020404" pitchFamily="49" charset="0"/>
              <a:buChar char="o"/>
            </a:pPr>
            <a:r>
              <a:rPr lang="id-ID" sz="2600" dirty="0" smtClean="0"/>
              <a:t>Menumbuhkan motivasi pengukuran sebaik peningkatan produktifitas</a:t>
            </a:r>
          </a:p>
          <a:p>
            <a:pPr marL="514350" indent="-514350" algn="just">
              <a:buFont typeface="Courier New" panose="02070309020205020404" pitchFamily="49" charset="0"/>
              <a:buChar char="o"/>
            </a:pPr>
            <a:r>
              <a:rPr lang="id-ID" sz="2600" dirty="0" smtClean="0">
                <a:solidFill>
                  <a:srgbClr val="7030A0"/>
                </a:solidFill>
              </a:rPr>
              <a:t>Menerapkan kerangka, dimana manajer dapat mengumpulkan data dan mengevaluasi performance setiap bagian dan perusahaan dalam pengoperasiannya.</a:t>
            </a:r>
          </a:p>
          <a:p>
            <a:pPr algn="just"/>
            <a:endParaRPr lang="id-ID" sz="1000" dirty="0" smtClean="0"/>
          </a:p>
          <a:p>
            <a:pPr algn="just"/>
            <a:r>
              <a:rPr lang="id-ID" sz="2600" i="1" dirty="0" smtClean="0"/>
              <a:t>		</a:t>
            </a:r>
            <a:endParaRPr lang="id-ID" sz="26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95536" y="4550533"/>
            <a:ext cx="11995515" cy="1999255"/>
            <a:chOff x="0" y="4550533"/>
            <a:chExt cx="11995515" cy="19992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50535"/>
              <a:ext cx="3998505" cy="19992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998505" y="4550534"/>
              <a:ext cx="3998505" cy="19992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7010" y="4550533"/>
              <a:ext cx="3998505" cy="1999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53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r="4255"/>
          <a:stretch/>
        </p:blipFill>
        <p:spPr>
          <a:xfrm rot="5400000">
            <a:off x="4478095" y="-930471"/>
            <a:ext cx="6294996" cy="85997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401" y="221917"/>
            <a:ext cx="3091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MATRIKS </a:t>
            </a:r>
          </a:p>
          <a:p>
            <a:pPr algn="r"/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 </a:t>
            </a:r>
          </a:p>
          <a:p>
            <a:pPr algn="r"/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PENGUKURAN </a:t>
            </a:r>
          </a:p>
          <a:p>
            <a:pPr algn="r"/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PRODUKTIFITAS</a:t>
            </a:r>
            <a:endParaRPr lang="id-I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4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8140" y="819442"/>
            <a:ext cx="104320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Riggs(1984) </a:t>
            </a:r>
            <a:r>
              <a:rPr lang="id-ID" sz="2600" dirty="0" smtClean="0">
                <a:solidFill>
                  <a:srgbClr val="00B0F0"/>
                </a:solidFill>
              </a:rPr>
              <a:t>mengembangkan metode relatif sederhana dari penaksiran produktivitas organisasi yang disebut </a:t>
            </a:r>
            <a:r>
              <a:rPr lang="id-ID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Matriks Tujuan.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1854" y="1900757"/>
            <a:ext cx="104320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dirty="0" smtClean="0"/>
              <a:t>Contoh matriks diatas, biaya buruh adalah faktor yang sangat penting (31%) dan WIP-Inventory adalah faktor kurang penting (9%). Jumlah akan berubah seiring dengan perubahan skenario yang berbeda.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1" y="3382182"/>
            <a:ext cx="6349999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t="73281" r="55068"/>
          <a:stretch/>
        </p:blipFill>
        <p:spPr>
          <a:xfrm>
            <a:off x="1204685" y="1596571"/>
            <a:ext cx="10356275" cy="4267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094" y="440686"/>
            <a:ext cx="10887506" cy="830997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id-ID" sz="4800" b="1" dirty="0" smtClean="0">
                <a:solidFill>
                  <a:schemeClr val="bg1"/>
                </a:solidFill>
                <a:latin typeface="Adelyne" pitchFamily="2" charset="0"/>
              </a:rPr>
              <a:t>Persaingan </a:t>
            </a:r>
            <a:r>
              <a:rPr lang="id-ID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melalui</a:t>
            </a:r>
            <a:r>
              <a:rPr lang="id-ID" sz="4800" b="1" dirty="0" smtClean="0">
                <a:solidFill>
                  <a:srgbClr val="0070C0"/>
                </a:solidFill>
                <a:latin typeface="Adelyne" pitchFamily="2" charset="0"/>
              </a:rPr>
              <a:t> </a:t>
            </a:r>
            <a:r>
              <a:rPr lang="id-I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Kualitas</a:t>
            </a:r>
            <a:endParaRPr lang="id-ID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7" t="933" r="1215" b="40652"/>
          <a:stretch/>
        </p:blipFill>
        <p:spPr>
          <a:xfrm>
            <a:off x="4441372" y="435429"/>
            <a:ext cx="6734628" cy="622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89" y="0"/>
            <a:ext cx="4934404" cy="497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8" t="61583" r="934" b="2694"/>
          <a:stretch/>
        </p:blipFill>
        <p:spPr>
          <a:xfrm>
            <a:off x="3545116" y="1476190"/>
            <a:ext cx="8229599" cy="46488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7209" y="440686"/>
            <a:ext cx="10887506" cy="769441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id-ID" sz="4400" b="1" dirty="0" smtClean="0">
                <a:solidFill>
                  <a:schemeClr val="bg1"/>
                </a:solidFill>
                <a:latin typeface="Adelyne" pitchFamily="2" charset="0"/>
              </a:rPr>
              <a:t>Biaya </a:t>
            </a:r>
            <a:r>
              <a:rPr lang="id-I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Kualitas</a:t>
            </a:r>
            <a:r>
              <a:rPr lang="id-ID" sz="4400" b="1" dirty="0" smtClean="0">
                <a:solidFill>
                  <a:schemeClr val="bg1"/>
                </a:solidFill>
                <a:latin typeface="Adelyne" pitchFamily="2" charset="0"/>
              </a:rPr>
              <a:t> </a:t>
            </a:r>
            <a:r>
              <a:rPr lang="id-ID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dan </a:t>
            </a:r>
            <a:r>
              <a:rPr lang="id-ID" sz="4400" b="1" dirty="0" smtClean="0">
                <a:solidFill>
                  <a:schemeClr val="bg1"/>
                </a:solidFill>
                <a:latin typeface="Adelyne" pitchFamily="2" charset="0"/>
              </a:rPr>
              <a:t>Pengukuran</a:t>
            </a:r>
            <a:r>
              <a:rPr lang="id-ID" sz="4400" b="1" dirty="0" smtClean="0">
                <a:solidFill>
                  <a:srgbClr val="0070C0"/>
                </a:solidFill>
                <a:latin typeface="Adelyne" pitchFamily="2" charset="0"/>
              </a:rPr>
              <a:t> </a:t>
            </a:r>
            <a:r>
              <a:rPr lang="id-I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Kualitas</a:t>
            </a:r>
            <a:endParaRPr lang="id-ID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017" y="2670628"/>
            <a:ext cx="4147317" cy="29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r="55374" b="51553"/>
          <a:stretch/>
        </p:blipFill>
        <p:spPr>
          <a:xfrm>
            <a:off x="3719287" y="1210127"/>
            <a:ext cx="8055428" cy="56478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7209" y="440686"/>
            <a:ext cx="10887506" cy="769441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id-ID" sz="4400" b="1" dirty="0" smtClean="0">
                <a:solidFill>
                  <a:schemeClr val="bg1"/>
                </a:solidFill>
                <a:latin typeface="Adelyne" pitchFamily="2" charset="0"/>
              </a:rPr>
              <a:t>Biaya </a:t>
            </a:r>
            <a:r>
              <a:rPr lang="id-I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Kualitas</a:t>
            </a:r>
            <a:r>
              <a:rPr lang="id-ID" sz="4400" b="1" dirty="0" smtClean="0">
                <a:solidFill>
                  <a:schemeClr val="bg1"/>
                </a:solidFill>
                <a:latin typeface="Adelyne" pitchFamily="2" charset="0"/>
              </a:rPr>
              <a:t> </a:t>
            </a:r>
            <a:r>
              <a:rPr lang="id-ID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dan </a:t>
            </a:r>
            <a:r>
              <a:rPr lang="id-ID" sz="4400" b="1" dirty="0" smtClean="0">
                <a:solidFill>
                  <a:schemeClr val="bg1"/>
                </a:solidFill>
                <a:latin typeface="Adelyne" pitchFamily="2" charset="0"/>
              </a:rPr>
              <a:t>Pengukuran</a:t>
            </a:r>
            <a:r>
              <a:rPr lang="id-ID" sz="4400" b="1" dirty="0" smtClean="0">
                <a:solidFill>
                  <a:srgbClr val="0070C0"/>
                </a:solidFill>
                <a:latin typeface="Adelyne" pitchFamily="2" charset="0"/>
              </a:rPr>
              <a:t> </a:t>
            </a:r>
            <a:r>
              <a:rPr lang="id-I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Kualitas</a:t>
            </a:r>
            <a:endParaRPr lang="id-ID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" y="1599973"/>
            <a:ext cx="4219082" cy="29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1241741" cy="985838"/>
          </a:xfrm>
          <a:solidFill>
            <a:schemeClr val="accent1">
              <a:lumMod val="20000"/>
              <a:lumOff val="80000"/>
              <a:alpha val="59000"/>
            </a:schemeClr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Pendahuluan</a:t>
            </a:r>
            <a:endParaRPr lang="id-ID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1" y="1628800"/>
            <a:ext cx="1115938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/>
              <a:t>Produktifitas dan kualitas adalah kunci-kunci sukses perusahaan</a:t>
            </a:r>
            <a:r>
              <a:rPr lang="id-ID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menurunnya daya saing perusahaan Amerika Serikat terhadap Jepang dihubungkan dengan rendahnya produktifitas dan kualitas.</a:t>
            </a:r>
            <a:r>
              <a:rPr lang="id-ID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endParaRPr lang="id-ID" sz="2800" dirty="0" smtClean="0"/>
          </a:p>
          <a:p>
            <a:pPr algn="just"/>
            <a:r>
              <a:rPr lang="id-ID" sz="2400" dirty="0" smtClean="0"/>
              <a:t>Perusahaan Amerika Serikat beroperasi dengan filosofi perencanaan yang telah usang, perhimpunan Amerika untuk kendali mutu (</a:t>
            </a:r>
            <a:r>
              <a:rPr lang="id-ID" sz="2400" i="1" dirty="0" smtClean="0"/>
              <a:t>American Society for Quality Control</a:t>
            </a:r>
            <a:r>
              <a:rPr lang="id-ID" sz="2400" dirty="0" smtClean="0"/>
              <a:t>)</a:t>
            </a:r>
            <a:r>
              <a:rPr lang="id-ID" sz="2400" dirty="0">
                <a:solidFill>
                  <a:srgbClr val="FF0000"/>
                </a:solidFill>
              </a:rPr>
              <a:t> </a:t>
            </a:r>
            <a:r>
              <a:rPr lang="id-ID" sz="2400" dirty="0" smtClean="0">
                <a:solidFill>
                  <a:srgbClr val="FF0000"/>
                </a:solidFill>
              </a:rPr>
              <a:t>menyatakan bahwa memastikan segala sesuatu dilakukan dengan benar dan memeriksa/membetulkan  sesuatu yang salah menghabiskan antara 15-30 sen dari setiap dollar penjualan perusahaan-perusahaan amerika, dan sekitar 35 sen dari setiap dollar pada pelayanan.</a:t>
            </a:r>
          </a:p>
          <a:p>
            <a:pPr algn="just"/>
            <a:endParaRPr lang="id-ID" sz="2400" dirty="0">
              <a:solidFill>
                <a:srgbClr val="FF0000"/>
              </a:solidFill>
            </a:endParaRPr>
          </a:p>
          <a:p>
            <a:pPr algn="just"/>
            <a:r>
              <a:rPr lang="id-ID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Bandingkan dengan Jepang untuk produksi dengan kualitas sama hanya 5-10 Sen/dollar.</a:t>
            </a:r>
            <a:endParaRPr lang="id-ID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2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7209" y="440686"/>
            <a:ext cx="10887506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id-ID" sz="4400" b="1" dirty="0" smtClean="0">
                <a:solidFill>
                  <a:schemeClr val="bg1"/>
                </a:solidFill>
                <a:latin typeface="Adelyne" pitchFamily="2" charset="0"/>
              </a:rPr>
              <a:t>Manajemen </a:t>
            </a:r>
            <a:r>
              <a:rPr lang="id-I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Kualitas</a:t>
            </a:r>
            <a:r>
              <a:rPr lang="id-ID" sz="4400" b="1" dirty="0" smtClean="0">
                <a:solidFill>
                  <a:schemeClr val="bg1"/>
                </a:solidFill>
                <a:latin typeface="Adelyne" pitchFamily="2" charset="0"/>
              </a:rPr>
              <a:t> </a:t>
            </a:r>
            <a:r>
              <a:rPr lang="id-ID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dan </a:t>
            </a:r>
            <a:r>
              <a:rPr lang="id-ID" sz="4400" b="1" dirty="0" smtClean="0">
                <a:solidFill>
                  <a:schemeClr val="bg1"/>
                </a:solidFill>
                <a:latin typeface="Adelyne" pitchFamily="2" charset="0"/>
              </a:rPr>
              <a:t>Teknologi</a:t>
            </a:r>
            <a:r>
              <a:rPr lang="id-ID" sz="4400" b="1" dirty="0" smtClean="0">
                <a:solidFill>
                  <a:srgbClr val="0070C0"/>
                </a:solidFill>
                <a:latin typeface="Adelyne" pitchFamily="2" charset="0"/>
              </a:rPr>
              <a:t> </a:t>
            </a:r>
            <a:r>
              <a:rPr lang="id-I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Baru</a:t>
            </a:r>
            <a:endParaRPr lang="id-ID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9" t="51421" r="1541" b="15881"/>
          <a:stretch/>
        </p:blipFill>
        <p:spPr>
          <a:xfrm>
            <a:off x="3236686" y="1645555"/>
            <a:ext cx="8538029" cy="4406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056" y="1340756"/>
            <a:ext cx="6853972" cy="38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209" y="440686"/>
            <a:ext cx="10887506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  <a:latin typeface="Adelyne" pitchFamily="2" charset="0"/>
              </a:rPr>
              <a:t>Peningkatan </a:t>
            </a:r>
            <a:r>
              <a:rPr lang="id-I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Kualitas</a:t>
            </a:r>
            <a:r>
              <a:rPr lang="id-ID" sz="4000" b="1" dirty="0" smtClean="0">
                <a:solidFill>
                  <a:schemeClr val="bg1"/>
                </a:solidFill>
                <a:latin typeface="Adelyne" pitchFamily="2" charset="0"/>
              </a:rPr>
              <a:t> </a:t>
            </a:r>
            <a:r>
              <a:rPr lang="id-ID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melalui </a:t>
            </a:r>
            <a:r>
              <a:rPr lang="id-ID" sz="4000" b="1" dirty="0" smtClean="0">
                <a:solidFill>
                  <a:schemeClr val="bg1"/>
                </a:solidFill>
                <a:latin typeface="Adelyne" pitchFamily="2" charset="0"/>
              </a:rPr>
              <a:t>Teknologi</a:t>
            </a:r>
            <a:r>
              <a:rPr lang="id-ID" sz="4000" b="1" dirty="0" smtClean="0">
                <a:solidFill>
                  <a:srgbClr val="0070C0"/>
                </a:solidFill>
                <a:latin typeface="Adelyne" pitchFamily="2" charset="0"/>
              </a:rPr>
              <a:t> </a:t>
            </a:r>
            <a:r>
              <a:rPr lang="id-I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Baru</a:t>
            </a:r>
            <a:endParaRPr lang="id-ID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26859" y="1352872"/>
            <a:ext cx="7024912" cy="5309185"/>
            <a:chOff x="3454402" y="1355271"/>
            <a:chExt cx="6052455" cy="55051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5" t="87067" r="875" b="589"/>
            <a:stretch/>
          </p:blipFill>
          <p:spPr>
            <a:xfrm>
              <a:off x="3454402" y="1355271"/>
              <a:ext cx="5782020" cy="11266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" t="1579" r="56193" b="51789"/>
            <a:stretch/>
          </p:blipFill>
          <p:spPr>
            <a:xfrm>
              <a:off x="3454402" y="2409372"/>
              <a:ext cx="6052455" cy="445102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326"/>
            <a:ext cx="4426859" cy="44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209" y="440686"/>
            <a:ext cx="10887506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  <a:latin typeface="Adelyne" pitchFamily="2" charset="0"/>
              </a:rPr>
              <a:t>Komitmen </a:t>
            </a:r>
            <a:r>
              <a:rPr lang="id-I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Manajemen </a:t>
            </a:r>
            <a:r>
              <a:rPr lang="id-ID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dan </a:t>
            </a:r>
            <a:r>
              <a:rPr lang="id-ID" sz="4000" b="1" dirty="0" smtClean="0">
                <a:solidFill>
                  <a:schemeClr val="bg1"/>
                </a:solidFill>
                <a:latin typeface="Adelyne" pitchFamily="2" charset="0"/>
              </a:rPr>
              <a:t>Partisipasi </a:t>
            </a:r>
            <a:r>
              <a:rPr lang="id-I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Karyawan</a:t>
            </a:r>
            <a:endParaRPr lang="id-ID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1" t="37687" r="1268" b="7481"/>
          <a:stretch/>
        </p:blipFill>
        <p:spPr>
          <a:xfrm>
            <a:off x="1509485" y="1309910"/>
            <a:ext cx="9245600" cy="535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3" y="1552022"/>
            <a:ext cx="10638598" cy="45875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7209" y="440686"/>
            <a:ext cx="10887506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  <a:latin typeface="Adelyne" pitchFamily="2" charset="0"/>
              </a:rPr>
              <a:t>Komitmen </a:t>
            </a:r>
            <a:r>
              <a:rPr lang="id-I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Manajemen </a:t>
            </a:r>
            <a:r>
              <a:rPr lang="id-ID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dan </a:t>
            </a:r>
            <a:r>
              <a:rPr lang="id-ID" sz="4000" b="1" dirty="0" smtClean="0">
                <a:solidFill>
                  <a:schemeClr val="bg1"/>
                </a:solidFill>
                <a:latin typeface="Adelyne" pitchFamily="2" charset="0"/>
              </a:rPr>
              <a:t>Partisipasi </a:t>
            </a:r>
            <a:r>
              <a:rPr lang="id-I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Karyawan</a:t>
            </a:r>
            <a:endParaRPr lang="id-ID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13" y="-10245"/>
            <a:ext cx="9564915" cy="6909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335313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0856687" y="-10245"/>
            <a:ext cx="133531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10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9010" y="642392"/>
            <a:ext cx="10457201" cy="830997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>
            <a:spAutoFit/>
          </a:bodyPr>
          <a:lstStyle/>
          <a:p>
            <a:r>
              <a:rPr lang="id-ID" sz="4800" b="1" dirty="0" smtClean="0">
                <a:solidFill>
                  <a:srgbClr val="0070C0"/>
                </a:solidFill>
                <a:latin typeface="Adelyne" pitchFamily="2" charset="0"/>
              </a:rPr>
              <a:t>Produktifitas</a:t>
            </a:r>
            <a:endParaRPr lang="id-ID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010" y="1634754"/>
            <a:ext cx="104320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dirty="0" smtClean="0"/>
              <a:t>Definisi:</a:t>
            </a:r>
          </a:p>
          <a:p>
            <a:pPr algn="just"/>
            <a:r>
              <a:rPr lang="id-ID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Berkenaan dengan efisiensi</a:t>
            </a:r>
            <a:r>
              <a:rPr lang="id-ID" sz="2600" dirty="0" smtClean="0">
                <a:solidFill>
                  <a:srgbClr val="C00000"/>
                </a:solidFill>
              </a:rPr>
              <a:t>, maka Produktifitas diartikan sebagai hubungan antara penggunaan seumberdaya dan output produksi </a:t>
            </a:r>
            <a:r>
              <a:rPr lang="id-ID" sz="2600" dirty="0" smtClean="0">
                <a:solidFill>
                  <a:srgbClr val="002060"/>
                </a:solidFill>
              </a:rPr>
              <a:t>(biaya per unit yang murah dan keuntungan yang tinggi)</a:t>
            </a:r>
            <a:r>
              <a:rPr lang="id-ID" sz="2600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046" r="12063" b="1307"/>
          <a:stretch/>
        </p:blipFill>
        <p:spPr>
          <a:xfrm rot="5400000">
            <a:off x="1827483" y="2205055"/>
            <a:ext cx="3518082" cy="60857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0119" y="3164681"/>
            <a:ext cx="50309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Berkenaan dengan efektivitas,</a:t>
            </a:r>
            <a:r>
              <a:rPr lang="id-ID" sz="2600" dirty="0" smtClean="0">
                <a:solidFill>
                  <a:srgbClr val="7030A0"/>
                </a:solidFill>
              </a:rPr>
              <a:t> </a:t>
            </a:r>
            <a:r>
              <a:rPr lang="id-ID" sz="2600" dirty="0" smtClean="0"/>
              <a:t>maka produktifitas dihubungkan dengan performansi (unjuk kerja) bagi pemakai akhir (fleksibilitas yang tinggi dan tingginya jumlah variasi produk). </a:t>
            </a:r>
          </a:p>
          <a:p>
            <a:pPr algn="just"/>
            <a:r>
              <a:rPr lang="id-ID" sz="2600" dirty="0" smtClean="0">
                <a:solidFill>
                  <a:srgbClr val="0070C0"/>
                </a:solidFill>
              </a:rPr>
              <a:t>Dampak teknologi terhadap efektifitas dan efisiensi sistem produksi digambarkan grafik.</a:t>
            </a:r>
          </a:p>
        </p:txBody>
      </p:sp>
    </p:spTree>
    <p:extLst>
      <p:ext uri="{BB962C8B-B14F-4D97-AF65-F5344CB8AC3E}">
        <p14:creationId xmlns:p14="http://schemas.microsoft.com/office/powerpoint/2010/main" val="26469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3139" y="693460"/>
            <a:ext cx="104320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 teknologi yang ada</a:t>
            </a:r>
            <a:r>
              <a:rPr lang="id-ID" sz="2600" dirty="0" smtClean="0">
                <a:solidFill>
                  <a:srgbClr val="C00000"/>
                </a:solidFill>
              </a:rPr>
              <a:t>, </a:t>
            </a:r>
            <a:r>
              <a:rPr lang="id-ID" sz="2600" dirty="0" smtClean="0">
                <a:solidFill>
                  <a:srgbClr val="0070C0"/>
                </a:solidFill>
              </a:rPr>
              <a:t>maka biaya dapat ditekan melalui peningkatan skala (kurva biaya 1).</a:t>
            </a:r>
            <a:r>
              <a:rPr lang="id-ID" sz="2600" dirty="0" smtClean="0">
                <a:solidFill>
                  <a:srgbClr val="C00000"/>
                </a:solidFill>
              </a:rPr>
              <a:t> </a:t>
            </a:r>
            <a:r>
              <a:rPr lang="id-ID" sz="2600" dirty="0" smtClean="0"/>
              <a:t>Investasi teknologi baru (mutakhir) sebaliknya mengakibatkan: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id-ID" sz="2600" dirty="0" smtClean="0"/>
              <a:t>Penurunan biaya fungsi secara keseluruhan (pengaruh efisiensi).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id-ID" sz="2600" dirty="0" smtClean="0"/>
              <a:t>Pengurangan biaya per unit sebagai akibat faktor sinergi dari teknologi baru, sehingga fleksibilitas produksi dapat ditingkatkan (pengaruh efektifitas).</a:t>
            </a:r>
          </a:p>
          <a:p>
            <a:pPr algn="just"/>
            <a:endParaRPr lang="id-ID" sz="1000" dirty="0"/>
          </a:p>
          <a:p>
            <a:pPr lvl="1" algn="just"/>
            <a:r>
              <a:rPr lang="id-ID" sz="2600" dirty="0" smtClean="0"/>
              <a:t>Produktifitas didefinisikan sebagai rasio output/input.</a:t>
            </a:r>
          </a:p>
          <a:p>
            <a:pPr lvl="1" algn="just"/>
            <a:r>
              <a:rPr lang="id-ID" sz="2600" dirty="0" smtClean="0"/>
              <a:t>Produktifitas = Output/Input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66" y="4796398"/>
            <a:ext cx="4333876" cy="1711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900" y="4801069"/>
            <a:ext cx="2501152" cy="1707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942" y="4796398"/>
            <a:ext cx="3423958" cy="17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3139" y="693460"/>
            <a:ext cx="104320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Produktifitas </a:t>
            </a:r>
            <a:r>
              <a:rPr lang="id-ID" sz="2600" dirty="0" smtClean="0">
                <a:solidFill>
                  <a:srgbClr val="0070C0"/>
                </a:solidFill>
              </a:rPr>
              <a:t>dapat ditingkatkan dengan meningkatkan output dan/atau menurunkan input.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6221" r="3976" b="56132"/>
          <a:stretch/>
        </p:blipFill>
        <p:spPr>
          <a:xfrm rot="5400000">
            <a:off x="2082977" y="564516"/>
            <a:ext cx="3518082" cy="6085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6437" y="5366433"/>
            <a:ext cx="4292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Alternatif untuk meningkatkan produktifitas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6884894" y="2345598"/>
            <a:ext cx="45602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dirty="0" smtClean="0"/>
              <a:t>Ada sembilan cara yang mempengaruhi produktifitas melalui perubahan rasio </a:t>
            </a:r>
          </a:p>
          <a:p>
            <a:pPr algn="just"/>
            <a:r>
              <a:rPr lang="id-ID" sz="2400" dirty="0" smtClean="0"/>
              <a:t>dari output dan input.</a:t>
            </a:r>
          </a:p>
          <a:p>
            <a:pPr algn="just"/>
            <a:endParaRPr lang="id-ID" sz="2400" dirty="0"/>
          </a:p>
          <a:p>
            <a:pPr algn="just"/>
            <a:r>
              <a:rPr lang="id-ID" sz="2400" dirty="0" smtClean="0">
                <a:solidFill>
                  <a:srgbClr val="0070C0"/>
                </a:solidFill>
              </a:rPr>
              <a:t>Lima dari kemungkinan tersebut dapat mengarahkan peningkatan produktifitas</a:t>
            </a:r>
            <a:endParaRPr lang="id-ID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3433" y="823930"/>
            <a:ext cx="584486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Pertanyaan </a:t>
            </a:r>
            <a:r>
              <a:rPr lang="id-ID" sz="2600" dirty="0" smtClean="0">
                <a:solidFill>
                  <a:srgbClr val="0070C0"/>
                </a:solidFill>
              </a:rPr>
              <a:t>mendasar berkenaan dengan peningkatan produktifitas:</a:t>
            </a:r>
            <a:endParaRPr lang="id-ID" sz="26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id-ID" sz="2600" dirty="0" smtClean="0"/>
              <a:t>Apakah setiap individu tahu bagaimana melakukan pekerjaannya?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id-ID" sz="2600" dirty="0" smtClean="0"/>
              <a:t>Apakah organisasi tingkat terendah tahu apa yang diharapkan tingkat atasannya?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id-ID" sz="2600" dirty="0" smtClean="0"/>
              <a:t>Apakah pengembangan peralatan produksi mempunyai potensi untuk meningkatkan produktifitas?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id-ID" sz="2600" dirty="0" smtClean="0"/>
              <a:t>Apakah pengorganisasian sudah dilakukan dengan cara efektif?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id-ID" sz="2600" dirty="0" smtClean="0"/>
              <a:t>Apakah setiap individu telah melakukan pekerjaannya?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2" y="276601"/>
            <a:ext cx="47625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1094" y="440686"/>
            <a:ext cx="10887506" cy="830997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</p:spPr>
        <p:txBody>
          <a:bodyPr wrap="square">
            <a:spAutoFit/>
          </a:bodyPr>
          <a:lstStyle/>
          <a:p>
            <a:r>
              <a:rPr lang="id-ID" sz="4800" b="1" dirty="0" smtClean="0">
                <a:solidFill>
                  <a:srgbClr val="0070C0"/>
                </a:solidFill>
                <a:latin typeface="Adelyne" pitchFamily="2" charset="0"/>
              </a:rPr>
              <a:t>Pentingnya </a:t>
            </a:r>
            <a:r>
              <a:rPr lang="id-ID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PRODUKTIFITAS</a:t>
            </a:r>
            <a:endParaRPr lang="id-ID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5057" y="1520586"/>
            <a:ext cx="46812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Peningkatan produktifitas adalah sinonim dengan peningkatan profit(laba)</a:t>
            </a:r>
            <a:r>
              <a:rPr lang="id-ID" sz="2600" dirty="0" smtClean="0">
                <a:solidFill>
                  <a:srgbClr val="C00000"/>
                </a:solidFill>
              </a:rPr>
              <a:t>, </a:t>
            </a:r>
            <a:r>
              <a:rPr lang="id-ID" sz="2600" dirty="0" smtClean="0">
                <a:solidFill>
                  <a:srgbClr val="0070C0"/>
                </a:solidFill>
              </a:rPr>
              <a:t>Keuntungan (laba) sebuah perusahaan ditentukan oleh perbedaan antara total pendapatan dengan total biaya. </a:t>
            </a:r>
            <a:r>
              <a:rPr lang="id-ID" sz="2600" dirty="0" smtClean="0"/>
              <a:t>Peningkatan laba bisa ditempuh dengan meningkatkan penjualan, harga produk, atau dengan pengurangan biaya input.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9381" y="389416"/>
            <a:ext cx="4591235" cy="65001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7803" y="5935092"/>
            <a:ext cx="485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Produktifitas dan profitabilitas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0973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1094" y="440686"/>
            <a:ext cx="10887506" cy="830997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</p:spPr>
        <p:txBody>
          <a:bodyPr wrap="square">
            <a:spAutoFit/>
          </a:bodyPr>
          <a:lstStyle/>
          <a:p>
            <a:r>
              <a:rPr lang="id-ID" sz="4800" b="1" dirty="0" smtClean="0">
                <a:solidFill>
                  <a:srgbClr val="0070C0"/>
                </a:solidFill>
                <a:latin typeface="Adelyne" pitchFamily="2" charset="0"/>
              </a:rPr>
              <a:t>Paradoks </a:t>
            </a:r>
            <a:r>
              <a:rPr lang="id-ID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o the Apache" panose="04030904040101010302" pitchFamily="82" charset="0"/>
              </a:rPr>
              <a:t>PRODUKTIFITAS</a:t>
            </a:r>
            <a:endParaRPr lang="id-ID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1094" y="1110319"/>
            <a:ext cx="104320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Jepang menemukan konsep TPM (</a:t>
            </a:r>
            <a:r>
              <a:rPr lang="id-ID" sz="2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Produktifity Maintenance</a:t>
            </a:r>
            <a:r>
              <a:rPr lang="id-ID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id-ID" sz="2600" dirty="0" smtClean="0">
                <a:solidFill>
                  <a:srgbClr val="0070C0"/>
                </a:solidFill>
              </a:rPr>
              <a:t>yang mengarah pada perbaikan peralatan. dapat ditingkatkan dengan meningkatkan output dan/atau menurunkan input.</a:t>
            </a:r>
          </a:p>
        </p:txBody>
      </p:sp>
      <p:sp>
        <p:nvSpPr>
          <p:cNvPr id="6" name="Rectangle 5"/>
          <p:cNvSpPr/>
          <p:nvPr/>
        </p:nvSpPr>
        <p:spPr>
          <a:xfrm>
            <a:off x="771094" y="2567084"/>
            <a:ext cx="104320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Hayes dan Clark (1985) </a:t>
            </a:r>
            <a:r>
              <a:rPr lang="id-ID" sz="2600" dirty="0" smtClean="0">
                <a:solidFill>
                  <a:srgbClr val="0070C0"/>
                </a:solidFill>
              </a:rPr>
              <a:t>mendefinisikan dua faktor yang mempengaruhi produktifitas, yaitu: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2600" dirty="0" smtClean="0">
                <a:solidFill>
                  <a:srgbClr val="0070C0"/>
                </a:solidFill>
              </a:rPr>
              <a:t>Faktor struktural</a:t>
            </a:r>
          </a:p>
          <a:p>
            <a:pPr algn="just"/>
            <a:r>
              <a:rPr lang="id-ID" sz="2600" dirty="0" smtClean="0">
                <a:solidFill>
                  <a:srgbClr val="0070C0"/>
                </a:solidFill>
              </a:rPr>
              <a:t>	</a:t>
            </a:r>
            <a:r>
              <a:rPr lang="id-ID" sz="2600" dirty="0" smtClean="0"/>
              <a:t>umur peralatan, ukuran, lokasi peralatan, dan unjuk kerja yang </a:t>
            </a:r>
          </a:p>
          <a:p>
            <a:pPr algn="just"/>
            <a:r>
              <a:rPr lang="id-ID" sz="2600" dirty="0"/>
              <a:t>	</a:t>
            </a:r>
            <a:r>
              <a:rPr lang="id-ID" sz="2600" dirty="0" smtClean="0"/>
              <a:t>distandarkan.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2600" dirty="0" smtClean="0">
                <a:solidFill>
                  <a:srgbClr val="0070C0"/>
                </a:solidFill>
              </a:rPr>
              <a:t>Faktor manajerial</a:t>
            </a:r>
          </a:p>
          <a:p>
            <a:pPr algn="just"/>
            <a:r>
              <a:rPr lang="id-ID" sz="2600" dirty="0" smtClean="0"/>
              <a:t>	peralatan, pengendalian material/bahan, dan kebijakan untuk kerja.</a:t>
            </a:r>
          </a:p>
          <a:p>
            <a:pPr lvl="1" algn="just"/>
            <a:endParaRPr lang="id-ID" sz="2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1420" y="902022"/>
            <a:ext cx="104196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Keuntungan adanya teknologi baru</a:t>
            </a:r>
            <a:r>
              <a:rPr lang="id-ID" sz="2600" dirty="0" smtClean="0">
                <a:solidFill>
                  <a:srgbClr val="C00000"/>
                </a:solidFill>
              </a:rPr>
              <a:t>, </a:t>
            </a:r>
            <a:r>
              <a:rPr lang="id-ID" sz="2600" dirty="0" smtClean="0">
                <a:solidFill>
                  <a:srgbClr val="0070C0"/>
                </a:solidFill>
              </a:rPr>
              <a:t>timbul terutama akibat fleksibilitas yang dihasilkan </a:t>
            </a:r>
            <a:r>
              <a:rPr lang="id-ID" sz="2600" dirty="0" smtClean="0"/>
              <a:t>sehingga mampu menanggapi perubahan lingkungan. </a:t>
            </a:r>
          </a:p>
          <a:p>
            <a:pPr algn="just"/>
            <a:endParaRPr lang="id-ID" sz="1000" dirty="0" smtClean="0"/>
          </a:p>
          <a:p>
            <a:pPr algn="just"/>
            <a:r>
              <a:rPr lang="id-ID" sz="2600" dirty="0" smtClean="0"/>
              <a:t>Transfer yang lambat pada teknologi manufaktur seperti CAD/CAM, robot dan mesin flexible </a:t>
            </a:r>
            <a:r>
              <a:rPr lang="id-ID" sz="2600" dirty="0" smtClean="0">
                <a:solidFill>
                  <a:schemeClr val="accent1">
                    <a:lumMod val="75000"/>
                  </a:schemeClr>
                </a:solidFill>
              </a:rPr>
              <a:t>membawa manajer berasumsi bahwa teknologi ini mengakibatkan penurunan produktifitas</a:t>
            </a:r>
            <a:r>
              <a:rPr lang="id-ID" sz="2600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7417">
            <a:off x="4198913" y="1076381"/>
            <a:ext cx="3209488" cy="7381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2250" y="6349232"/>
            <a:ext cx="535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Distribusi peningkatan produktifitas dalam skala waktu.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99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688</Words>
  <Application>Microsoft Office PowerPoint</Application>
  <PresentationFormat>Widescreen</PresentationFormat>
  <Paragraphs>96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Adelyne</vt:lpstr>
      <vt:lpstr>Adobe Garamond Pro Bold</vt:lpstr>
      <vt:lpstr>Aldo the Apache</vt:lpstr>
      <vt:lpstr>Arial</vt:lpstr>
      <vt:lpstr>Bauhaus 93</vt:lpstr>
      <vt:lpstr>Bernard MT Condensed</vt:lpstr>
      <vt:lpstr>Calibri</vt:lpstr>
      <vt:lpstr>Calibri Light</vt:lpstr>
      <vt:lpstr>Cambria Math</vt:lpstr>
      <vt:lpstr>Courier New</vt:lpstr>
      <vt:lpstr>Office Theme</vt:lpstr>
      <vt:lpstr>PowerPoint Presentation</vt:lpstr>
      <vt:lpstr>Pendahuluan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Eko_nsby072</dc:creator>
  <cp:lastModifiedBy>Eko_nsby072</cp:lastModifiedBy>
  <cp:revision>45</cp:revision>
  <dcterms:created xsi:type="dcterms:W3CDTF">2018-10-28T09:59:21Z</dcterms:created>
  <dcterms:modified xsi:type="dcterms:W3CDTF">2019-10-23T03:54:54Z</dcterms:modified>
</cp:coreProperties>
</file>