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9"/>
  </p:notesMasterIdLst>
  <p:handoutMasterIdLst>
    <p:handoutMasterId r:id="rId10"/>
  </p:handoutMasterIdLst>
  <p:sldIdLst>
    <p:sldId id="257" r:id="rId2"/>
    <p:sldId id="276" r:id="rId3"/>
    <p:sldId id="272" r:id="rId4"/>
    <p:sldId id="431" r:id="rId5"/>
    <p:sldId id="446" r:id="rId6"/>
    <p:sldId id="447" r:id="rId7"/>
    <p:sldId id="280" r:id="rId8"/>
  </p:sldIdLst>
  <p:sldSz cx="9144000" cy="6858000" type="screen4x3"/>
  <p:notesSz cx="7010400" cy="11117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501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666699"/>
    <a:srgbClr val="009900"/>
    <a:srgbClr val="CC0000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7" autoAdjust="0"/>
    <p:restoredTop sz="94290" autoAdjust="0"/>
  </p:normalViewPr>
  <p:slideViewPr>
    <p:cSldViewPr>
      <p:cViewPr varScale="1">
        <p:scale>
          <a:sx n="83" d="100"/>
          <a:sy n="83" d="100"/>
        </p:scale>
        <p:origin x="144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1488" y="-102"/>
      </p:cViewPr>
      <p:guideLst>
        <p:guide orient="horz" pos="3501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D4FF8F3B-56E2-4F3D-BA62-EEC4A4AB589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7075" y="833438"/>
            <a:ext cx="5557838" cy="4168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5280025"/>
            <a:ext cx="51403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89D3FC4A-223E-4B94-9B7F-C76129B005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E318B8-9A8C-4EC8-9747-0556778A8BE1}" type="slidenum">
              <a:rPr lang="en-US"/>
              <a:pPr/>
              <a:t>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C266C7-61CC-4D0B-B702-17F69BC6689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22215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22216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7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8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22220" name="Picture 12" descr="LogoUP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3025"/>
            <a:ext cx="1524000" cy="144303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C7DEB-4FA2-4E58-8F8A-456D3D1CE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AE048-B292-4D9F-99B5-794AB89908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66FE4-F5F6-48DF-B91E-DCE6573740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90E10-670C-4E3A-ADA0-30652AC1AD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D65BE-608F-44AF-9A79-E7028A4453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4F66A-237D-47EB-8148-87C5792CB5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A3BA7-489E-4E70-A5C8-EE22A2D79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EF1ED-7B09-45C8-9998-1BC883FFA1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C8BB9-9E92-4A8A-A9A2-74277EB9F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561E8-3AE7-454C-8949-8E8855AA71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7469B086-4410-413E-8F11-CC34FB2F8B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pic>
        <p:nvPicPr>
          <p:cNvPr id="221195" name="Picture 11" descr="LogoUPN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3400" y="73025"/>
            <a:ext cx="914400" cy="86518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ebdings" pitchFamily="18" charset="2"/>
        <a:buChar char="¿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667859F-E111-413F-AAB1-ED3E87F27D02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2127250"/>
          </a:xfrm>
        </p:spPr>
        <p:txBody>
          <a:bodyPr/>
          <a:lstStyle/>
          <a:p>
            <a:r>
              <a:rPr lang="id-ID"/>
              <a:t>Sistem Basis Data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 (124</a:t>
            </a:r>
            <a:r>
              <a:rPr lang="id-ID" smtClean="0"/>
              <a:t>0043</a:t>
            </a:r>
            <a:r>
              <a:rPr lang="en-US" smtClean="0"/>
              <a:t>)</a:t>
            </a:r>
            <a:endParaRPr lang="en-US" sz="71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5843588" cy="15303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600"/>
              <a:t>Pertemuan Ke-11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600" b="1"/>
              <a:t>Diskusi Kelompok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600" b="1"/>
              <a:t>Merancang Basis Data Relasional Menggunakan ERD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48768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id-ID">
                <a:latin typeface="Arial" charset="0"/>
              </a:rPr>
              <a:t>Herry </a:t>
            </a:r>
            <a:r>
              <a:rPr lang="id-ID" smtClean="0">
                <a:latin typeface="Arial" charset="0"/>
              </a:rPr>
              <a:t>Sofyan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510D-8358-4E38-8113-585CC7BEC462}" type="slidenum">
              <a:rPr lang="en-US"/>
              <a:pPr/>
              <a:t>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Deskripsi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r>
              <a:rPr lang="en-US" sz="2400"/>
              <a:t>Membentuk kelompok perancang basis data (</a:t>
            </a:r>
            <a:r>
              <a:rPr lang="en-US" sz="2400" i="1"/>
              <a:t>database designer</a:t>
            </a:r>
            <a:r>
              <a:rPr lang="en-US" sz="2400"/>
              <a:t>)</a:t>
            </a:r>
          </a:p>
          <a:p>
            <a:r>
              <a:rPr lang="en-US" sz="2400"/>
              <a:t>Merancang basis data relasional menggunakan ERD dengan contoh kasus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38DBB-8F78-4D80-B4E4-BC3A24C66925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Instruksional Khusus (TIK)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01000" cy="4302125"/>
          </a:xfrm>
        </p:spPr>
        <p:txBody>
          <a:bodyPr/>
          <a:lstStyle/>
          <a:p>
            <a:pPr algn="just"/>
            <a:r>
              <a:rPr lang="en-US" sz="2400"/>
              <a:t>Mahasiswa dapat mengimplementasikan teknik peran-cangan basis data relasional menggunakan ERD dengan langkah-langkah yang benar.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4E4CD-93D7-4779-9ECA-699951BDB390}" type="slidenum">
              <a:rPr lang="en-US"/>
              <a:pPr/>
              <a:t>4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19100" indent="-419100">
              <a:lnSpc>
                <a:spcPct val="90000"/>
              </a:lnSpc>
              <a:buFont typeface="Webdings" pitchFamily="18" charset="2"/>
              <a:buNone/>
            </a:pPr>
            <a:r>
              <a:rPr lang="en-US" sz="2400" b="1"/>
              <a:t>Merancang Basis Data Menggunakan ERD</a:t>
            </a:r>
          </a:p>
          <a:p>
            <a:pPr marL="419100" indent="-419100" algn="just">
              <a:lnSpc>
                <a:spcPct val="90000"/>
              </a:lnSpc>
            </a:pPr>
            <a:r>
              <a:rPr lang="en-US"/>
              <a:t>Untuk lebih meningkatakan penguasaan materi teknik peran-cangan dengan menggunakan ERD maka diadakan diskusi kelompok, dengan ketentuan sebagai berikut:</a:t>
            </a:r>
          </a:p>
          <a:p>
            <a:pPr lvl="1" indent="-398463" algn="just">
              <a:lnSpc>
                <a:spcPct val="90000"/>
              </a:lnSpc>
              <a:buFont typeface="Webdings" pitchFamily="18" charset="2"/>
              <a:buAutoNum type="arabicPeriod"/>
            </a:pPr>
            <a:r>
              <a:rPr lang="en-US"/>
              <a:t>Setiap kelompok terdiri dari 5 orang.</a:t>
            </a:r>
          </a:p>
          <a:p>
            <a:pPr lvl="1" indent="-398463" algn="just">
              <a:lnSpc>
                <a:spcPct val="90000"/>
              </a:lnSpc>
              <a:buFont typeface="Webdings" pitchFamily="18" charset="2"/>
              <a:buAutoNum type="arabicPeriod"/>
            </a:pPr>
            <a:r>
              <a:rPr lang="en-US"/>
              <a:t>Hasil diskusi dituangkan pada lembar kertas folio berupa tugas kelompok.</a:t>
            </a:r>
          </a:p>
          <a:p>
            <a:pPr lvl="1" indent="-398463" algn="just">
              <a:lnSpc>
                <a:spcPct val="90000"/>
              </a:lnSpc>
              <a:buFont typeface="Webdings" pitchFamily="18" charset="2"/>
              <a:buAutoNum type="arabicPeriod"/>
            </a:pPr>
            <a:r>
              <a:rPr lang="en-US"/>
              <a:t>Waktu pembuatan tugas masing-masing kelompok adalah 60 menit.</a:t>
            </a:r>
          </a:p>
          <a:p>
            <a:pPr lvl="1" indent="-398463" algn="just">
              <a:lnSpc>
                <a:spcPct val="90000"/>
              </a:lnSpc>
              <a:buFont typeface="Webdings" pitchFamily="18" charset="2"/>
              <a:buAutoNum type="arabicPeriod"/>
            </a:pPr>
            <a:r>
              <a:rPr lang="en-US"/>
              <a:t>Pada akhir diskusi, dosen akan memaparkan contoh rancangan dan akan dibandingkan dengan hasil pekerjaan masing-masing kelompok.</a:t>
            </a:r>
          </a:p>
          <a:p>
            <a:pPr lvl="1" indent="-398463" algn="just">
              <a:lnSpc>
                <a:spcPct val="90000"/>
              </a:lnSpc>
              <a:buFont typeface="Webdings" pitchFamily="18" charset="2"/>
              <a:buAutoNum type="arabicPeriod"/>
            </a:pPr>
            <a:r>
              <a:rPr lang="en-US"/>
              <a:t>Tanya jawab diadakan pada akhir diskusi.</a:t>
            </a:r>
          </a:p>
          <a:p>
            <a:pPr lvl="1" indent="-398463" algn="just">
              <a:lnSpc>
                <a:spcPct val="90000"/>
              </a:lnSpc>
              <a:buFont typeface="Webdings" pitchFamily="18" charset="2"/>
              <a:buAutoNum type="arabicPeriod"/>
            </a:pPr>
            <a:r>
              <a:rPr lang="en-US"/>
              <a:t>Hasil pekerjaan kelompok boleh dibawa pulang setelah direvisi.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AD68-F669-451A-B645-3417F9950141}" type="slidenum">
              <a:rPr lang="en-US"/>
              <a:pPr/>
              <a:t>5</a:t>
            </a:fld>
            <a:endParaRPr lang="en-US"/>
          </a:p>
        </p:txBody>
      </p:sp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pPr marL="0" indent="0" algn="ctr">
              <a:buFont typeface="Webdings" pitchFamily="18" charset="2"/>
              <a:buNone/>
            </a:pPr>
            <a:r>
              <a:rPr lang="en-US" b="1"/>
              <a:t>Studi Kasus</a:t>
            </a:r>
          </a:p>
          <a:p>
            <a:pPr marL="0" indent="0" algn="just">
              <a:buFont typeface="Webdings" pitchFamily="18" charset="2"/>
              <a:buNone/>
            </a:pPr>
            <a:r>
              <a:rPr lang="en-US" sz="1800" i="1">
                <a:latin typeface="Verdana" pitchFamily="34" charset="0"/>
              </a:rPr>
              <a:t>Sebuah sekolah taman kanak-kanak yang bernama “TK Harapan Bangsa” memiliki 30 orang guru yang dikepalai oleh seorang kepala sekolah yang  juga merangkap sebagai guru. </a:t>
            </a:r>
          </a:p>
          <a:p>
            <a:pPr marL="0" indent="0" algn="just">
              <a:buFont typeface="Webdings" pitchFamily="18" charset="2"/>
              <a:buNone/>
            </a:pPr>
            <a:r>
              <a:rPr lang="en-US" sz="1800" i="1">
                <a:latin typeface="Verdana" pitchFamily="34" charset="0"/>
              </a:rPr>
              <a:t>TK tersebut memiliki murid sebanyak 250 orang dengan jumlah kelas sebanyak 10 ruang. Setiap kelas selain memiliki kursi dan meja untuk murid dan guru juga dilengkapi dengan alat peraga untuk mengajar. </a:t>
            </a:r>
          </a:p>
          <a:p>
            <a:pPr marL="0" indent="0" algn="just">
              <a:buFont typeface="Webdings" pitchFamily="18" charset="2"/>
              <a:buNone/>
            </a:pPr>
            <a:r>
              <a:rPr lang="en-US" sz="1800" i="1">
                <a:latin typeface="Verdana" pitchFamily="34" charset="0"/>
              </a:rPr>
              <a:t>Kepala sekolah tersebut menginginkan untuk dibuatkan sebuah program aplikasi yang dapat digunakan oleh kepala sekolah untuk mengetahui dengan cepat nama-nama wali kelas untuk masing-masing kelas beserta guru pembantunya dan data murid kelas tersebut. Disamping itu program tersebut juga dapat digunakan untuk melihat fasilitas dan alat peraga untuk masing-masing kelas.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57885-F202-4979-AE51-080C709FAE50}" type="slidenum">
              <a:rPr lang="en-US"/>
              <a:pPr/>
              <a:t>6</a:t>
            </a:fld>
            <a:endParaRPr lang="en-US"/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Perancangan Basis Data Relasional</a:t>
            </a:r>
          </a:p>
        </p:txBody>
      </p:sp>
      <p:sp>
        <p:nvSpPr>
          <p:cNvPr id="6021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19100" indent="-419100" algn="just"/>
            <a:r>
              <a:rPr lang="en-US" sz="2000"/>
              <a:t>Andaikan anda adalah sekelompok perancang database (</a:t>
            </a:r>
            <a:r>
              <a:rPr lang="en-US" sz="2000" i="1"/>
              <a:t>database designers</a:t>
            </a:r>
            <a:r>
              <a:rPr lang="en-US" sz="2000"/>
              <a:t>)  yang ditugasi untuk merancang database</a:t>
            </a:r>
            <a:r>
              <a:rPr lang="en-US" sz="2000">
                <a:latin typeface="Times New Roman" pitchFamily="18" charset="0"/>
              </a:rPr>
              <a:t>.</a:t>
            </a:r>
          </a:p>
          <a:p>
            <a:pPr marL="419100" indent="-419100"/>
            <a:r>
              <a:rPr lang="en-US" b="1" u="sng"/>
              <a:t>Tugas:</a:t>
            </a:r>
            <a:endParaRPr lang="en-US"/>
          </a:p>
          <a:p>
            <a:pPr lvl="1" indent="-398463"/>
            <a:r>
              <a:rPr lang="en-US"/>
              <a:t>Rancanganlah basis datanya dengan tahapan sebagai berikut:</a:t>
            </a:r>
          </a:p>
          <a:p>
            <a:pPr lvl="2" indent="-381000">
              <a:buFont typeface="Wingdings" pitchFamily="2" charset="2"/>
              <a:buAutoNum type="arabicPeriod"/>
            </a:pPr>
            <a:r>
              <a:rPr lang="en-US"/>
              <a:t>Buat ERD</a:t>
            </a:r>
          </a:p>
          <a:p>
            <a:pPr lvl="2" indent="-381000">
              <a:buFont typeface="Wingdings" pitchFamily="2" charset="2"/>
              <a:buAutoNum type="arabicPeriod"/>
            </a:pPr>
            <a:r>
              <a:rPr lang="en-US"/>
              <a:t>Konversikan ERD tersebut menjadi tabel-tabel</a:t>
            </a:r>
          </a:p>
          <a:p>
            <a:pPr lvl="2" indent="-381000">
              <a:buFont typeface="Wingdings" pitchFamily="2" charset="2"/>
              <a:buAutoNum type="arabicPeriod"/>
            </a:pPr>
            <a:r>
              <a:rPr lang="en-US"/>
              <a:t>Lengkapi tabel-tabel dengan sebuah kamus data</a:t>
            </a:r>
          </a:p>
          <a:p>
            <a:pPr lvl="2" indent="-381000">
              <a:buFont typeface="Wingdings" pitchFamily="2" charset="2"/>
              <a:buAutoNum type="arabicPeriod"/>
            </a:pPr>
            <a:r>
              <a:rPr lang="en-US"/>
              <a:t>Perlihatkan relasi antar tabelnya 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3F26-29FC-4C8E-B933-B8A8E2F205EF}" type="slidenum">
              <a:rPr lang="en-US"/>
              <a:pPr/>
              <a:t>7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tabLst>
                <a:tab pos="682625" algn="l"/>
              </a:tabLst>
            </a:pPr>
            <a:r>
              <a:rPr lang="en-US" sz="2000" b="1" dirty="0" err="1"/>
              <a:t>Buku</a:t>
            </a:r>
            <a:r>
              <a:rPr lang="en-US" sz="2000" b="1" dirty="0"/>
              <a:t> </a:t>
            </a:r>
            <a:r>
              <a:rPr lang="en-US" sz="2000" b="1" dirty="0" err="1"/>
              <a:t>Teks</a:t>
            </a:r>
            <a:r>
              <a:rPr lang="en-US" sz="2000" b="1" dirty="0"/>
              <a:t> (</a:t>
            </a:r>
            <a:r>
              <a:rPr lang="en-US" sz="2000" b="1" i="1" dirty="0"/>
              <a:t>Textbook</a:t>
            </a:r>
            <a:r>
              <a:rPr lang="en-US" sz="2000" b="1" dirty="0"/>
              <a:t>)</a:t>
            </a:r>
            <a:endParaRPr lang="en-US" sz="2000" dirty="0"/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  </a:t>
            </a:r>
            <a:r>
              <a:rPr lang="en-US" sz="2000" dirty="0"/>
              <a:t>1.   Date, C.J. 2000, </a:t>
            </a:r>
            <a:r>
              <a:rPr lang="en-US" sz="2000" i="1" dirty="0"/>
              <a:t>An Introduction to Database System</a:t>
            </a:r>
            <a:r>
              <a:rPr lang="en-US" sz="2000" dirty="0"/>
              <a:t>,</a:t>
            </a:r>
          </a:p>
          <a:p>
            <a:pPr>
              <a:spcBef>
                <a:spcPct val="0"/>
              </a:spcBef>
              <a:spcAft>
                <a:spcPct val="3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Addison Wesley Publishing Company, Vol. 7, New York.</a:t>
            </a:r>
            <a:endParaRPr lang="id-ID" sz="2000" dirty="0"/>
          </a:p>
          <a:p>
            <a:pPr>
              <a:spcAft>
                <a:spcPct val="4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   </a:t>
            </a:r>
            <a:r>
              <a:rPr lang="en-US" sz="2000" dirty="0"/>
              <a:t>2. </a:t>
            </a:r>
            <a:r>
              <a:rPr lang="en-US" sz="2000" dirty="0" err="1"/>
              <a:t>Fathansyah</a:t>
            </a:r>
            <a:r>
              <a:rPr lang="en-US" sz="2000" dirty="0"/>
              <a:t>, 1999, </a:t>
            </a:r>
            <a:r>
              <a:rPr lang="en-US" sz="2000" i="1" dirty="0"/>
              <a:t>Basis Data</a:t>
            </a:r>
            <a:r>
              <a:rPr lang="en-US" sz="2000" dirty="0"/>
              <a:t>, </a:t>
            </a:r>
            <a:r>
              <a:rPr lang="en-US" sz="2000" dirty="0" err="1"/>
              <a:t>Informatika</a:t>
            </a:r>
            <a:r>
              <a:rPr lang="en-US" sz="2000" dirty="0"/>
              <a:t>, Bandung.</a:t>
            </a:r>
            <a:endParaRPr lang="id-ID" sz="2000" dirty="0"/>
          </a:p>
          <a:p>
            <a:pPr>
              <a:spcAft>
                <a:spcPct val="30000"/>
              </a:spcAft>
              <a:tabLst>
                <a:tab pos="682625" algn="l"/>
              </a:tabLst>
            </a:pPr>
            <a:r>
              <a:rPr lang="en-US" sz="2000" b="1" dirty="0" err="1"/>
              <a:t>Referensi</a:t>
            </a:r>
            <a:endParaRPr lang="en-US" sz="2000" b="1" dirty="0"/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</a:t>
            </a:r>
            <a:r>
              <a:rPr lang="en-US" sz="2000" dirty="0"/>
              <a:t>	3. </a:t>
            </a:r>
            <a:r>
              <a:rPr lang="en-US" sz="2000" dirty="0" err="1"/>
              <a:t>Elmasri</a:t>
            </a:r>
            <a:r>
              <a:rPr lang="en-US" sz="2000" dirty="0"/>
              <a:t>, </a:t>
            </a:r>
            <a:r>
              <a:rPr lang="en-US" sz="2000" dirty="0" err="1"/>
              <a:t>Ramez</a:t>
            </a:r>
            <a:r>
              <a:rPr lang="en-US" sz="2000" dirty="0"/>
              <a:t>; </a:t>
            </a:r>
            <a:r>
              <a:rPr lang="en-US" sz="2000" dirty="0" err="1"/>
              <a:t>Navathe</a:t>
            </a:r>
            <a:r>
              <a:rPr lang="en-US" sz="2000" dirty="0"/>
              <a:t>, </a:t>
            </a:r>
            <a:r>
              <a:rPr lang="en-US" sz="2000" dirty="0" err="1"/>
              <a:t>Shamkant</a:t>
            </a:r>
            <a:r>
              <a:rPr lang="en-US" sz="2000" dirty="0"/>
              <a:t> B., 2001, 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F</a:t>
            </a:r>
            <a:r>
              <a:rPr lang="en-US" sz="2000" i="1" dirty="0"/>
              <a:t>undamentals of Database Systems</a:t>
            </a:r>
            <a:r>
              <a:rPr lang="en-US" sz="2000" dirty="0"/>
              <a:t>, The Benjamin/ 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Cummings Publishing Company, Inc., California</a:t>
            </a:r>
            <a:r>
              <a:rPr lang="en-US" sz="2000" dirty="0" smtClean="0"/>
              <a:t>.</a:t>
            </a:r>
          </a:p>
          <a:p>
            <a:pPr>
              <a:spcBef>
                <a:spcPct val="0"/>
              </a:spcBef>
              <a:buNone/>
              <a:tabLst>
                <a:tab pos="682625" algn="l"/>
              </a:tabLst>
            </a:pP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Kroenke, Auer, 2016,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Database Processing 	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fundamentals,Design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and Implementation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Pearson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6071</TotalTime>
  <Words>339</Words>
  <Application>Microsoft Office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Garamond</vt:lpstr>
      <vt:lpstr>Symbol</vt:lpstr>
      <vt:lpstr>Times New Roman</vt:lpstr>
      <vt:lpstr>Verdana</vt:lpstr>
      <vt:lpstr>Webdings</vt:lpstr>
      <vt:lpstr>Wingdings</vt:lpstr>
      <vt:lpstr>Level</vt:lpstr>
      <vt:lpstr>Sistem Basis Data  (1240043)</vt:lpstr>
      <vt:lpstr>Deskripsi</vt:lpstr>
      <vt:lpstr>Tujuan Instruksional Khusus (TIK)</vt:lpstr>
      <vt:lpstr>Perancangan Basis Data Relasional</vt:lpstr>
      <vt:lpstr>Perancangan Basis Data Relasional</vt:lpstr>
      <vt:lpstr>Perancangan Basis Data Relasional</vt:lpstr>
      <vt:lpstr>Referensi</vt:lpstr>
    </vt:vector>
  </TitlesOfParts>
  <Company>FTI - UAJY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Lab Jaringan Komputer</dc:creator>
  <cp:lastModifiedBy>Windows User</cp:lastModifiedBy>
  <cp:revision>138</cp:revision>
  <cp:lastPrinted>2002-09-06T05:14:34Z</cp:lastPrinted>
  <dcterms:created xsi:type="dcterms:W3CDTF">2002-08-30T16:30:15Z</dcterms:created>
  <dcterms:modified xsi:type="dcterms:W3CDTF">2018-08-16T07:04:17Z</dcterms:modified>
</cp:coreProperties>
</file>