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693" r:id="rId2"/>
    <p:sldMasterId id="2147483711" r:id="rId3"/>
  </p:sldMasterIdLst>
  <p:notesMasterIdLst>
    <p:notesMasterId r:id="rId39"/>
  </p:notesMasterIdLst>
  <p:handoutMasterIdLst>
    <p:handoutMasterId r:id="rId40"/>
  </p:handoutMasterIdLst>
  <p:sldIdLst>
    <p:sldId id="256" r:id="rId4"/>
    <p:sldId id="283" r:id="rId5"/>
    <p:sldId id="285" r:id="rId6"/>
    <p:sldId id="257" r:id="rId7"/>
    <p:sldId id="258" r:id="rId8"/>
    <p:sldId id="266" r:id="rId9"/>
    <p:sldId id="279" r:id="rId10"/>
    <p:sldId id="280" r:id="rId11"/>
    <p:sldId id="259" r:id="rId12"/>
    <p:sldId id="267" r:id="rId13"/>
    <p:sldId id="262" r:id="rId14"/>
    <p:sldId id="268" r:id="rId15"/>
    <p:sldId id="281" r:id="rId16"/>
    <p:sldId id="269" r:id="rId17"/>
    <p:sldId id="265" r:id="rId18"/>
    <p:sldId id="282" r:id="rId19"/>
    <p:sldId id="264" r:id="rId20"/>
    <p:sldId id="270" r:id="rId21"/>
    <p:sldId id="263" r:id="rId22"/>
    <p:sldId id="271" r:id="rId23"/>
    <p:sldId id="260" r:id="rId24"/>
    <p:sldId id="272" r:id="rId25"/>
    <p:sldId id="273" r:id="rId26"/>
    <p:sldId id="274" r:id="rId27"/>
    <p:sldId id="296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29"/>
  </p:normalViewPr>
  <p:slideViewPr>
    <p:cSldViewPr>
      <p:cViewPr varScale="1">
        <p:scale>
          <a:sx n="71" d="100"/>
          <a:sy n="71" d="100"/>
        </p:scale>
        <p:origin x="16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FD1F8-687A-485B-8CF5-0CD170A7F158}" type="datetimeFigureOut">
              <a:rPr lang="id-ID" smtClean="0"/>
              <a:t>06/01/2017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E2288-41F6-463B-A033-BFE5F9802F6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9765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90176-2802-4988-AFF0-445FDBD02A99}" type="datetimeFigureOut">
              <a:rPr lang="id-ID" smtClean="0"/>
              <a:t>06/01/2017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39A8D-85FA-4BDB-B154-988BC803AF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89525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732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4"/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658F-1CCB-433D-94AF-1F4164D55C6D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173553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43955-209B-4CCC-B149-2816AAA43E77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3815781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8FC2A-4889-4691-A182-ACA5EF750A43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1962588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90E5658F-1CCB-433D-94AF-1F4164D55C6D}" type="slidenum">
              <a:rPr lang="en-GB" altLang="id-ID" smtClean="0"/>
              <a:pPr>
                <a:defRPr/>
              </a:pPr>
              <a:t>‹#›</a:t>
            </a:fld>
            <a:endParaRPr lang="en-GB" alt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474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7325-E4E5-4FF4-98B1-C23E4329563F}" type="slidenum">
              <a:rPr lang="en-GB" altLang="id-ID" smtClean="0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3225796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7BC24-9496-4A0B-86FC-B772C3B8D75D}" type="slidenum">
              <a:rPr lang="en-GB" altLang="id-ID" smtClean="0"/>
              <a:pPr>
                <a:defRPr/>
              </a:pPr>
              <a:t>‹#›</a:t>
            </a:fld>
            <a:endParaRPr lang="en-GB" altLang="id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199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312F6-5965-4D41-8A74-95E6953A41CE}" type="slidenum">
              <a:rPr lang="en-GB" altLang="id-ID" smtClean="0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407036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CD1BE-BD32-4867-8205-4C27E7EB04A7}" type="slidenum">
              <a:rPr lang="en-GB" altLang="id-ID" smtClean="0"/>
              <a:pPr>
                <a:defRPr/>
              </a:pPr>
              <a:t>‹#›</a:t>
            </a:fld>
            <a:endParaRPr lang="en-GB" altLang="id-ID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32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F5C6D-B84F-419A-A3C5-13E68A2900DD}" type="slidenum">
              <a:rPr lang="en-GB" altLang="id-ID" smtClean="0"/>
              <a:pPr>
                <a:defRPr/>
              </a:pPr>
              <a:t>‹#›</a:t>
            </a:fld>
            <a:endParaRPr lang="en-GB" alt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963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0DC91-B35F-414D-877D-D27569CC45EC}" type="slidenum">
              <a:rPr lang="en-GB" altLang="id-ID" smtClean="0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2473641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DE15F-E012-48A3-B9DE-178615DB3EAC}" type="slidenum">
              <a:rPr lang="en-GB" altLang="id-ID" smtClean="0"/>
              <a:pPr>
                <a:defRPr/>
              </a:pPr>
              <a:t>‹#›</a:t>
            </a:fld>
            <a:endParaRPr lang="en-GB" alt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51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34667325-E4E5-4FF4-98B1-C23E4329563F}" type="slidenum">
              <a:rPr lang="en-GB" altLang="id-ID" smtClean="0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857819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6383E-1940-4C8A-B001-764A2014498A}" type="slidenum">
              <a:rPr lang="en-GB" altLang="id-ID" smtClean="0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997168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5CD0C-1704-4CD1-B62F-6653BC25A97C}" type="slidenum">
              <a:rPr lang="en-GB" altLang="id-ID" smtClean="0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205833707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5CD0C-1704-4CD1-B62F-6653BC25A97C}" type="slidenum">
              <a:rPr lang="en-GB" altLang="id-ID" smtClean="0"/>
              <a:pPr>
                <a:defRPr/>
              </a:pPr>
              <a:t>‹#›</a:t>
            </a:fld>
            <a:endParaRPr lang="en-GB" alt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3400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5CD0C-1704-4CD1-B62F-6653BC25A97C}" type="slidenum">
              <a:rPr lang="en-GB" altLang="id-ID" smtClean="0"/>
              <a:pPr>
                <a:defRPr/>
              </a:pPr>
              <a:t>‹#›</a:t>
            </a:fld>
            <a:endParaRPr lang="en-GB" altLang="id-ID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6648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5CD0C-1704-4CD1-B62F-6653BC25A97C}" type="slidenum">
              <a:rPr lang="en-GB" altLang="id-ID" smtClean="0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35082288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5CD0C-1704-4CD1-B62F-6653BC25A97C}" type="slidenum">
              <a:rPr lang="en-GB" altLang="id-ID" smtClean="0"/>
              <a:pPr>
                <a:defRPr/>
              </a:pPr>
              <a:t>‹#›</a:t>
            </a:fld>
            <a:endParaRPr lang="en-GB" altLang="id-ID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12576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5CD0C-1704-4CD1-B62F-6653BC25A97C}" type="slidenum">
              <a:rPr lang="en-GB" altLang="id-ID" smtClean="0"/>
              <a:pPr>
                <a:defRPr/>
              </a:pPr>
              <a:t>‹#›</a:t>
            </a:fld>
            <a:endParaRPr lang="en-GB" alt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3286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43955-209B-4CCC-B149-2816AAA43E77}" type="slidenum">
              <a:rPr lang="en-GB" altLang="id-ID" smtClean="0"/>
              <a:pPr>
                <a:defRPr/>
              </a:pPr>
              <a:t>‹#›</a:t>
            </a:fld>
            <a:endParaRPr lang="en-GB" alt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612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8FC2A-4889-4691-A182-ACA5EF750A43}" type="slidenum">
              <a:rPr lang="en-GB" altLang="id-ID" smtClean="0"/>
              <a:pPr>
                <a:defRPr/>
              </a:pPr>
              <a:t>‹#›</a:t>
            </a:fld>
            <a:endParaRPr lang="en-GB" alt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093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F3B3D-BF3B-4CD2-8483-A63631896C45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3017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4"/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7BC24-9496-4A0B-86FC-B772C3B8D75D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5926085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D6518-CB73-49BE-BAE6-A699178ABC18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3379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77267-178D-4C3A-B4EB-9DD6388EF371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8556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B41AF-BD9E-448F-82DE-6F8E67D031E2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30991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09036-50B6-46F8-8888-9E1290536CC5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55616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18851-3945-41A3-9200-AB12C7C754A8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9038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1ECFC-3086-4356-AF27-47448A173BC9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52154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4C790-3727-4C37-A9A0-F2D1BAB9CD43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0856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8D5A9-8A75-4875-A84E-E3BEAF3A6F1A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3751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3D33C-A354-408F-9386-7363549F6D71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35201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63C55-1F61-4310-9DB7-B0AD56C7B0A6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57936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12F6-5965-4D41-8A74-95E6953A41CE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1669585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48BA2-3D09-428F-88E0-4D0E067A7409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3171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D1BE-BD32-4867-8205-4C27E7EB04A7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378776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F5C6D-B84F-419A-A3C5-13E68A2900DD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293824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0DC91-B35F-414D-877D-D27569CC45EC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411830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DE15F-E012-48A3-B9DE-178615DB3EAC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182778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6383E-1940-4C8A-B001-764A2014498A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285462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785CD0C-1704-4CD1-B62F-6653BC25A97C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2" r:id="rId2"/>
    <p:sldLayoutId id="2147483689" r:id="rId3"/>
    <p:sldLayoutId id="2147483683" r:id="rId4"/>
    <p:sldLayoutId id="2147483684" r:id="rId5"/>
    <p:sldLayoutId id="2147483685" r:id="rId6"/>
    <p:sldLayoutId id="2147483690" r:id="rId7"/>
    <p:sldLayoutId id="2147483686" r:id="rId8"/>
    <p:sldLayoutId id="2147483691" r:id="rId9"/>
    <p:sldLayoutId id="2147483687" r:id="rId10"/>
    <p:sldLayoutId id="2147483692" r:id="rId11"/>
  </p:sldLayoutIdLst>
  <p:hf hdr="0" ftr="0" dt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 alt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785CD0C-1704-4CD1-B62F-6653BC25A97C}" type="slidenum">
              <a:rPr lang="en-GB" altLang="id-ID" smtClean="0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406811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eaLnBrk="1" hangingPunct="1"/>
            <a:fld id="{46BDB92F-0960-41F1-A639-C00F2D4B96AC}" type="slidenum">
              <a:rPr lang="en-US" altLang="id-ID" smtClean="0">
                <a:solidFill>
                  <a:srgbClr val="000000"/>
                </a:solidFill>
                <a:cs typeface="+mn-cs"/>
              </a:rPr>
              <a:pPr eaLnBrk="1" hangingPunct="1"/>
              <a:t>‹#›</a:t>
            </a:fld>
            <a:endParaRPr lang="en-US" altLang="id-ID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64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>
    <p:sndAc>
      <p:stSnd>
        <p:snd r:embed="rId14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5175250"/>
            <a:ext cx="5035550" cy="600075"/>
          </a:xfr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altLang="id-ID" sz="4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KOMUNIKASI DALAM BISNIS</a:t>
            </a:r>
            <a:endParaRPr lang="en-GB" altLang="id-ID" sz="40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300288" y="5775325"/>
            <a:ext cx="3830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Dr. Meilan Sugiarto,</a:t>
            </a:r>
            <a:r>
              <a:rPr lang="id-ID" alt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S.Sos,</a:t>
            </a:r>
            <a:r>
              <a:rPr lang="en-US" alt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MSi.</a:t>
            </a: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5175250"/>
            <a:ext cx="7635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99992" y="1628800"/>
            <a:ext cx="4358258" cy="45078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955779"/>
            <a:ext cx="3096344" cy="1944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55976" y="832335"/>
            <a:ext cx="1931442" cy="70904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altLang="id-ID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d-ID" altLang="id-ID" sz="3200" u="sng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Nilai :</a:t>
            </a:r>
            <a:endParaRPr lang="en-GB" altLang="id-ID" sz="3200" u="sng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752020" y="1803651"/>
            <a:ext cx="3960440" cy="4248472"/>
          </a:xfrm>
        </p:spPr>
        <p:txBody>
          <a:bodyPr/>
          <a:lstStyle/>
          <a:p>
            <a:pPr marL="363538" indent="-363538">
              <a:buFont typeface="Wingdings" panose="05000000000000000000" pitchFamily="2" charset="2"/>
              <a:buChar char="Ø"/>
            </a:pPr>
            <a:r>
              <a:rPr lang="id-ID" altLang="id-ID" sz="2400" smtClean="0"/>
              <a:t>Berbagai masalah dalam bisnis banyak disebabkan oleh tidak efektifnya komunikasi dari seseorang.  </a:t>
            </a:r>
            <a:endParaRPr lang="en-GB" altLang="id-ID" sz="2400" smtClean="0"/>
          </a:p>
          <a:p>
            <a:pPr marL="363538" indent="-363538">
              <a:buFont typeface="Wingdings" panose="05000000000000000000" pitchFamily="2" charset="2"/>
              <a:buChar char="Ø"/>
            </a:pPr>
            <a:r>
              <a:rPr lang="id-ID" altLang="id-ID" sz="2400" smtClean="0"/>
              <a:t>Bisnis secara esensial organisasi yang fokus pada manusia. </a:t>
            </a:r>
            <a:endParaRPr lang="en-GB" altLang="id-ID" sz="2400" smtClean="0"/>
          </a:p>
          <a:p>
            <a:pPr marL="363538" indent="-363538">
              <a:buFont typeface="Wingdings" panose="05000000000000000000" pitchFamily="2" charset="2"/>
              <a:buChar char="Ø"/>
            </a:pPr>
            <a:r>
              <a:rPr lang="id-ID" altLang="id-ID" sz="2400" smtClean="0"/>
              <a:t>Nilai dari suatu komunikasi yang baik tidak dapat dihitung kontibusinya dalam bisnis. </a:t>
            </a:r>
            <a:endParaRPr lang="en-GB" altLang="id-ID" sz="24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7325-E4E5-4FF4-98B1-C23E4329563F}" type="slidenum">
              <a:rPr lang="en-GB" altLang="id-ID" smtClean="0"/>
              <a:pPr>
                <a:defRPr/>
              </a:pPr>
              <a:t>10</a:t>
            </a:fld>
            <a:endParaRPr lang="en-GB" alt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6" descr="C:\Documents and Settings\cmfkw\Desktop\ppt\comm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42" y="836712"/>
            <a:ext cx="788665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052736"/>
            <a:ext cx="3816424" cy="498983"/>
          </a:xfr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altLang="id-ID" sz="3200" smtClean="0">
                <a:solidFill>
                  <a:srgbClr val="000000"/>
                </a:solidFill>
              </a:rPr>
              <a:t>To whom (untuk siapa) </a:t>
            </a:r>
            <a:r>
              <a:rPr lang="en-GB" altLang="id-ID" sz="3200" smtClean="0">
                <a:solidFill>
                  <a:srgbClr val="000000"/>
                </a:solidFill>
              </a:rPr>
              <a:t>?</a:t>
            </a:r>
            <a:endParaRPr lang="en-GB" altLang="id-ID" sz="320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7325-E4E5-4FF4-98B1-C23E4329563F}" type="slidenum">
              <a:rPr lang="en-GB" altLang="id-ID" smtClean="0"/>
              <a:pPr>
                <a:defRPr/>
              </a:pPr>
              <a:t>11</a:t>
            </a:fld>
            <a:endParaRPr lang="en-GB" alt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826518"/>
            <a:ext cx="2363490" cy="89899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altLang="id-ID" sz="3200" u="sng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untuk siapa</a:t>
            </a:r>
            <a:r>
              <a:rPr lang="en-GB" altLang="id-ID" sz="3200" u="sng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GB" altLang="id-ID" sz="3200" u="sng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969507" y="1988839"/>
            <a:ext cx="3453457" cy="4022725"/>
          </a:xfrm>
        </p:spPr>
        <p:txBody>
          <a:bodyPr rtlCol="0">
            <a:normAutofit fontScale="92500"/>
          </a:bodyPr>
          <a:lstStyle/>
          <a:p>
            <a:pPr marL="268288" indent="-268288" fontAlgn="auto">
              <a:buFont typeface="Arial" panose="020B0604020202020204" pitchFamily="34" charset="0"/>
              <a:buChar char="•"/>
              <a:defRPr/>
            </a:pPr>
            <a:r>
              <a:rPr lang="id-ID" altLang="id-ID" sz="2400" smtClean="0"/>
              <a:t>Siapa yang menjadi tujuan komunikasi merupakan faktor penting. </a:t>
            </a:r>
            <a:endParaRPr lang="en-GB" altLang="id-ID" sz="2400"/>
          </a:p>
          <a:p>
            <a:pPr marL="268288" indent="-268288" fontAlgn="auto">
              <a:buFont typeface="Arial" panose="020B0604020202020204" pitchFamily="34" charset="0"/>
              <a:buChar char="•"/>
              <a:defRPr/>
            </a:pPr>
            <a:r>
              <a:rPr lang="id-ID" altLang="id-ID" sz="2400" smtClean="0"/>
              <a:t>Kondisi media dan isinya akan bergantung pada siapa yang menjadi tujuan. </a:t>
            </a:r>
            <a:endParaRPr lang="en-GB" altLang="id-ID" sz="2400"/>
          </a:p>
          <a:p>
            <a:pPr marL="268288" indent="-268288" fontAlgn="auto">
              <a:buFont typeface="Arial" panose="020B0604020202020204" pitchFamily="34" charset="0"/>
              <a:buChar char="•"/>
              <a:defRPr/>
            </a:pPr>
            <a:r>
              <a:rPr lang="id-ID" altLang="id-ID" sz="2400" smtClean="0"/>
              <a:t>Menjadi sensitif terhadap penerima adalah penting. </a:t>
            </a:r>
            <a:endParaRPr lang="en-GB" altLang="id-ID" sz="2400"/>
          </a:p>
          <a:p>
            <a:pPr marL="268288" indent="-268288" fontAlgn="auto">
              <a:buFont typeface="Arial" panose="020B0604020202020204" pitchFamily="34" charset="0"/>
              <a:buChar char="•"/>
              <a:defRPr/>
            </a:pPr>
            <a:r>
              <a:rPr lang="id-ID" altLang="id-ID" sz="2400" smtClean="0"/>
              <a:t>Apakah komunikasi yang dilakukan formal atau  </a:t>
            </a:r>
            <a:r>
              <a:rPr lang="en-GB" altLang="id-ID" sz="2400" smtClean="0"/>
              <a:t>informal</a:t>
            </a:r>
            <a:r>
              <a:rPr lang="id-ID" altLang="id-ID" sz="2400" smtClean="0"/>
              <a:t> </a:t>
            </a:r>
            <a:r>
              <a:rPr lang="en-GB" altLang="id-ID" sz="2400" smtClean="0"/>
              <a:t>?</a:t>
            </a:r>
            <a:endParaRPr lang="en-GB" altLang="id-ID" sz="2400"/>
          </a:p>
          <a:p>
            <a:pPr fontAlgn="auto">
              <a:buFont typeface="Arial" panose="020B0604020202020204" pitchFamily="34" charset="0"/>
              <a:buChar char="•"/>
              <a:defRPr/>
            </a:pPr>
            <a:endParaRPr lang="en-GB" altLang="id-ID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7325-E4E5-4FF4-98B1-C23E4329563F}" type="slidenum">
              <a:rPr lang="en-GB" altLang="id-ID" smtClean="0"/>
              <a:pPr>
                <a:defRPr/>
              </a:pPr>
              <a:t>12</a:t>
            </a:fld>
            <a:endParaRPr lang="en-GB" alt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80" y="1813289"/>
            <a:ext cx="3286345" cy="2186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80" y="4134246"/>
            <a:ext cx="3286345" cy="2186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716016" y="1813289"/>
            <a:ext cx="4032448" cy="4352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7325-E4E5-4FF4-98B1-C23E4329563F}" type="slidenum">
              <a:rPr lang="en-GB" altLang="id-ID" sz="1400" smtClean="0">
                <a:latin typeface="Arial Black" panose="020B0A04020102020204" pitchFamily="34" charset="0"/>
              </a:rPr>
              <a:pPr>
                <a:defRPr/>
              </a:pPr>
              <a:t>13</a:t>
            </a:fld>
            <a:endParaRPr lang="en-GB" altLang="id-ID" sz="1400"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3568" y="836712"/>
            <a:ext cx="70104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6B73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6B731"/>
                </a:solidFill>
                <a:latin typeface="Arial Black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6B731"/>
                </a:solidFill>
                <a:latin typeface="Arial Black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6B731"/>
                </a:solidFill>
                <a:latin typeface="Arial Black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6B731"/>
                </a:solidFill>
                <a:latin typeface="Arial Black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46B731"/>
                </a:solidFill>
                <a:latin typeface="Arial Black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46B731"/>
                </a:solidFill>
                <a:latin typeface="Arial Black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46B731"/>
                </a:solidFill>
                <a:latin typeface="Arial Black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46B731"/>
                </a:solidFill>
                <a:latin typeface="Arial Black" pitchFamily="1" charset="0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d-ID" sz="2000" b="0" i="0" u="none" strike="noStrike" kern="0" cap="none" spc="0" normalizeH="0" baseline="0" noProof="0" smtClean="0">
                <a:ln>
                  <a:noFill/>
                </a:ln>
                <a:solidFill>
                  <a:srgbClr val="46B731"/>
                </a:solidFill>
                <a:effectLst/>
                <a:uLnTx/>
                <a:uFillTx/>
                <a:latin typeface="Arial Black"/>
                <a:ea typeface="ＭＳ Ｐゴシック"/>
                <a:cs typeface="+mj-cs"/>
              </a:rPr>
              <a:t>Consider the Audience: It’s Not About You!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2440" y="1535088"/>
            <a:ext cx="7620000" cy="4648200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  <a:effectLst>
            <a:glow rad="228600">
              <a:srgbClr val="33339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Expectations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1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What kind of language do most people use in the organization?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Education</a:t>
            </a:r>
            <a:r>
              <a:rPr kumimoji="0" lang="en-US" sz="2800" b="1" i="1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1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What vocabulary should you use?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1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How complex should you make the message?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Profession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1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Are there professional acronyms and jargon that can impact your message?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645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altLang="id-ID" sz="3200" u="sng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Untuk siapa</a:t>
            </a:r>
            <a:endParaRPr lang="en-GB" altLang="id-ID" sz="3200" u="sng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7690" y="926034"/>
            <a:ext cx="5040560" cy="5544616"/>
          </a:xfrm>
        </p:spPr>
        <p:txBody>
          <a:bodyPr/>
          <a:lstStyle/>
          <a:p>
            <a:r>
              <a:rPr lang="id-ID" altLang="id-ID" sz="2400" smtClean="0">
                <a:solidFill>
                  <a:srgbClr val="FF0000"/>
                </a:solidFill>
              </a:rPr>
              <a:t>Komunikasi melalui </a:t>
            </a:r>
            <a:r>
              <a:rPr lang="en-GB" altLang="id-ID" sz="2400" smtClean="0">
                <a:solidFill>
                  <a:srgbClr val="FF0000"/>
                </a:solidFill>
              </a:rPr>
              <a:t>E-mail</a:t>
            </a:r>
            <a:r>
              <a:rPr lang="id-ID" altLang="id-ID" sz="2400" smtClean="0">
                <a:solidFill>
                  <a:srgbClr val="FF0000"/>
                </a:solidFill>
              </a:rPr>
              <a:t>, misalnya</a:t>
            </a:r>
            <a:r>
              <a:rPr lang="en-GB" altLang="id-ID" sz="2400" smtClean="0">
                <a:solidFill>
                  <a:srgbClr val="FF0000"/>
                </a:solidFill>
              </a:rPr>
              <a:t> </a:t>
            </a:r>
            <a:r>
              <a:rPr lang="id-ID" altLang="id-ID" sz="2400" smtClean="0">
                <a:solidFill>
                  <a:srgbClr val="FF0000"/>
                </a:solidFill>
              </a:rPr>
              <a:t>:</a:t>
            </a:r>
            <a:endParaRPr lang="en-GB" altLang="id-ID" sz="2400" smtClean="0">
              <a:solidFill>
                <a:srgbClr val="FF0000"/>
              </a:solidFill>
            </a:endParaRPr>
          </a:p>
          <a:p>
            <a:pPr marL="444500" lvl="1" indent="-315913"/>
            <a:r>
              <a:rPr lang="id-ID" altLang="id-ID" sz="2400" smtClean="0"/>
              <a:t>Apakah harus mengikuti aturan baku dalam pengejaan, tanda baca dan tata bahasa </a:t>
            </a:r>
            <a:r>
              <a:rPr lang="en-GB" altLang="id-ID" sz="2400" smtClean="0"/>
              <a:t>?</a:t>
            </a:r>
          </a:p>
          <a:p>
            <a:pPr marL="444500" lvl="1" indent="-315913"/>
            <a:r>
              <a:rPr lang="id-ID" altLang="id-ID" sz="2400" smtClean="0"/>
              <a:t>Apakah tepat menggunakan penulisan seperti orang berbicara </a:t>
            </a:r>
            <a:r>
              <a:rPr lang="en-GB" altLang="id-ID" sz="2400" smtClean="0"/>
              <a:t>?</a:t>
            </a:r>
          </a:p>
          <a:p>
            <a:pPr marL="444500" lvl="2" indent="-315913"/>
            <a:r>
              <a:rPr lang="id-ID" altLang="id-ID" sz="2400" smtClean="0"/>
              <a:t>Apakah menuliskan seperti ini </a:t>
            </a:r>
            <a:r>
              <a:rPr lang="en-GB" altLang="id-ID" sz="2400" smtClean="0"/>
              <a:t>OK 4U ?</a:t>
            </a:r>
          </a:p>
          <a:p>
            <a:pPr marL="444500" lvl="1" indent="-315913"/>
            <a:r>
              <a:rPr lang="id-ID" altLang="id-ID" sz="2400" smtClean="0"/>
              <a:t>Apakah untuk situasi yang berbeda diperlukan aturan yang berbeda </a:t>
            </a:r>
            <a:r>
              <a:rPr lang="en-GB" altLang="id-ID" sz="2400" smtClean="0"/>
              <a:t>?</a:t>
            </a:r>
          </a:p>
          <a:p>
            <a:pPr marL="444500" lvl="1" indent="-315913"/>
            <a:r>
              <a:rPr lang="id-ID" altLang="id-ID" sz="2400" smtClean="0"/>
              <a:t>Bagaimana anda tahu apa yang diharapkan penerima  </a:t>
            </a:r>
            <a:r>
              <a:rPr lang="en-GB" altLang="id-ID" sz="2400" smtClean="0"/>
              <a:t>?</a:t>
            </a:r>
          </a:p>
          <a:p>
            <a:pPr marL="444500" lvl="1" indent="-315913"/>
            <a:r>
              <a:rPr lang="id-ID" altLang="id-ID" sz="2400" smtClean="0"/>
              <a:t>Kerusakan apa yang disebabkan oleh ketidaktepatan pesan melalui </a:t>
            </a:r>
            <a:r>
              <a:rPr lang="en-GB" altLang="id-ID" sz="2400" smtClean="0"/>
              <a:t>e-mail </a:t>
            </a:r>
            <a:r>
              <a:rPr lang="id-ID" altLang="id-ID" sz="2400" smtClean="0"/>
              <a:t> </a:t>
            </a:r>
            <a:r>
              <a:rPr lang="en-GB" altLang="id-ID" sz="2400" smtClean="0"/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7325-E4E5-4FF4-98B1-C23E4329563F}" type="slidenum">
              <a:rPr lang="en-GB" altLang="id-ID" smtClean="0"/>
              <a:pPr>
                <a:defRPr/>
              </a:pPr>
              <a:t>14</a:t>
            </a:fld>
            <a:endParaRPr lang="en-GB" alt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140968"/>
            <a:ext cx="3241052" cy="19815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492896"/>
            <a:ext cx="7772400" cy="3981603"/>
          </a:xfrm>
        </p:spPr>
        <p:txBody>
          <a:bodyPr>
            <a:spAutoFit/>
          </a:bodyPr>
          <a:lstStyle/>
          <a:p>
            <a:pPr marL="268288" indent="-268288">
              <a:buFont typeface="Wingdings" panose="05000000000000000000" pitchFamily="2" charset="2"/>
              <a:buChar char="§"/>
            </a:pPr>
            <a:r>
              <a:rPr lang="id-ID" altLang="id-ID" sz="2400" smtClean="0"/>
              <a:t>Tipe pesan bisa menjadi faktor penting dalam menentukan media, isi, pendekatan, dll.</a:t>
            </a:r>
            <a:r>
              <a:rPr lang="en-GB" altLang="id-ID" sz="2400" smtClean="0"/>
              <a:t> </a:t>
            </a:r>
            <a:r>
              <a:rPr lang="id-ID" altLang="id-ID" sz="2400" smtClean="0"/>
              <a:t>Shg perlu dibedakan cara penyampaian: </a:t>
            </a:r>
            <a:endParaRPr lang="en-GB" altLang="id-ID" sz="2400" smtClean="0"/>
          </a:p>
          <a:p>
            <a:pPr marL="974725" indent="-342900">
              <a:buFont typeface="Arial" panose="020B0604020202020204" pitchFamily="34" charset="0"/>
              <a:buChar char="•"/>
            </a:pPr>
            <a:r>
              <a:rPr lang="en-GB" altLang="id-ID" sz="2400" smtClean="0"/>
              <a:t>Good news</a:t>
            </a:r>
            <a:r>
              <a:rPr lang="id-ID" altLang="id-ID" sz="2400" smtClean="0"/>
              <a:t> </a:t>
            </a:r>
            <a:r>
              <a:rPr lang="en-GB" altLang="id-ID" sz="2400" smtClean="0"/>
              <a:t>?</a:t>
            </a:r>
          </a:p>
          <a:p>
            <a:pPr marL="974725" indent="-342900">
              <a:buFont typeface="Arial" panose="020B0604020202020204" pitchFamily="34" charset="0"/>
              <a:buChar char="•"/>
            </a:pPr>
            <a:r>
              <a:rPr lang="en-GB" altLang="id-ID" sz="2400" smtClean="0"/>
              <a:t>Bad news</a:t>
            </a:r>
            <a:r>
              <a:rPr lang="id-ID" altLang="id-ID" sz="2400" smtClean="0"/>
              <a:t> </a:t>
            </a:r>
            <a:r>
              <a:rPr lang="en-GB" altLang="id-ID" sz="2400" smtClean="0"/>
              <a:t>?</a:t>
            </a:r>
          </a:p>
          <a:p>
            <a:pPr marL="974725" indent="-342900">
              <a:buFont typeface="Arial" panose="020B0604020202020204" pitchFamily="34" charset="0"/>
              <a:buChar char="•"/>
            </a:pPr>
            <a:r>
              <a:rPr lang="en-GB" altLang="id-ID" sz="2400" smtClean="0"/>
              <a:t>Information</a:t>
            </a:r>
            <a:r>
              <a:rPr lang="id-ID" altLang="id-ID" sz="2400" smtClean="0"/>
              <a:t> </a:t>
            </a:r>
            <a:r>
              <a:rPr lang="en-GB" altLang="id-ID" sz="2400" smtClean="0"/>
              <a:t>?</a:t>
            </a:r>
            <a:endParaRPr lang="id-ID" altLang="id-ID" sz="2400"/>
          </a:p>
          <a:p>
            <a:pPr marL="974725" indent="-342900">
              <a:buFont typeface="Arial" panose="020B0604020202020204" pitchFamily="34" charset="0"/>
              <a:buChar char="•"/>
            </a:pPr>
            <a:r>
              <a:rPr lang="en-GB" altLang="id-ID" sz="2400" smtClean="0"/>
              <a:t>Instruction?</a:t>
            </a:r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id-ID" altLang="id-ID" sz="2400" smtClean="0"/>
              <a:t>Setiap tipe pesan di atas membutuhkan pendekatan dan media yang berbeda. </a:t>
            </a:r>
            <a:endParaRPr lang="en-GB" altLang="id-ID" sz="24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7325-E4E5-4FF4-98B1-C23E4329563F}" type="slidenum">
              <a:rPr lang="en-GB" altLang="id-ID" smtClean="0"/>
              <a:pPr>
                <a:defRPr/>
              </a:pPr>
              <a:t>15</a:t>
            </a:fld>
            <a:endParaRPr lang="en-GB" alt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88640"/>
            <a:ext cx="3403848" cy="22105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7325-E4E5-4FF4-98B1-C23E4329563F}" type="slidenum">
              <a:rPr lang="en-GB" altLang="id-ID" sz="1400" smtClean="0">
                <a:latin typeface="Arial Black" panose="020B0A04020102020204" pitchFamily="34" charset="0"/>
              </a:rPr>
              <a:pPr>
                <a:defRPr/>
              </a:pPr>
              <a:t>16</a:t>
            </a:fld>
            <a:endParaRPr lang="en-GB" altLang="id-ID" sz="1400">
              <a:latin typeface="Arial Black" panose="020B0A040201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27980" y="1700808"/>
            <a:ext cx="7010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id-ID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 business, your message is competing with limited attention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id-ID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The right words can encourage your audience to stay with you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id-ID" sz="2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The right words, begin with the needs of your audience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1807" y="105273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d-ID" sz="2000" b="0" i="0" u="none" strike="noStrike" kern="0" cap="none" spc="0" normalizeH="0" baseline="0" noProof="0" smtClean="0">
                <a:ln>
                  <a:noFill/>
                </a:ln>
                <a:solidFill>
                  <a:srgbClr val="46B731"/>
                </a:solidFill>
                <a:effectLst/>
                <a:uLnTx/>
                <a:uFillTx/>
                <a:latin typeface="Arial Black"/>
                <a:ea typeface="ＭＳ Ｐゴシック"/>
                <a:cs typeface="+mj-cs"/>
              </a:rPr>
              <a:t>Pick the Right Words: </a:t>
            </a:r>
            <a:br>
              <a:rPr kumimoji="0" lang="en-US" altLang="id-ID" sz="2000" b="0" i="0" u="none" strike="noStrike" kern="0" cap="none" spc="0" normalizeH="0" baseline="0" noProof="0" smtClean="0">
                <a:ln>
                  <a:noFill/>
                </a:ln>
                <a:solidFill>
                  <a:srgbClr val="46B731"/>
                </a:solidFill>
                <a:effectLst/>
                <a:uLnTx/>
                <a:uFillTx/>
                <a:latin typeface="Arial Black"/>
                <a:ea typeface="ＭＳ Ｐゴシック"/>
                <a:cs typeface="+mj-cs"/>
              </a:rPr>
            </a:b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8142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6" descr="C:\Documents and Settings\cmfkw\Desktop\ppt\comm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80" y="1649305"/>
            <a:ext cx="7999870" cy="466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1010066"/>
            <a:ext cx="7772400" cy="498983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id-ID" sz="3200">
                <a:solidFill>
                  <a:srgbClr val="000000"/>
                </a:solidFill>
              </a:rPr>
              <a:t>The </a:t>
            </a:r>
            <a:r>
              <a:rPr lang="en-GB" altLang="id-ID" sz="3200" smtClean="0">
                <a:solidFill>
                  <a:srgbClr val="000000"/>
                </a:solidFill>
              </a:rPr>
              <a:t>Message</a:t>
            </a:r>
            <a:r>
              <a:rPr lang="id-ID" altLang="id-ID" sz="3200" smtClean="0">
                <a:solidFill>
                  <a:srgbClr val="000000"/>
                </a:solidFill>
              </a:rPr>
              <a:t> (pesan)</a:t>
            </a:r>
            <a:endParaRPr lang="en-GB" altLang="id-ID" sz="320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7325-E4E5-4FF4-98B1-C23E4329563F}" type="slidenum">
              <a:rPr lang="en-GB" altLang="id-ID" smtClean="0"/>
              <a:pPr>
                <a:defRPr/>
              </a:pPr>
              <a:t>17</a:t>
            </a:fld>
            <a:endParaRPr lang="en-GB" altLang="id-ID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166" y="2132856"/>
            <a:ext cx="3080282" cy="164782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altLang="id-ID" sz="3200" u="sng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Pesan</a:t>
            </a:r>
            <a:endParaRPr lang="en-GB" altLang="id-ID" sz="3200" u="sng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916831"/>
            <a:ext cx="4381872" cy="3600401"/>
          </a:xfrm>
        </p:spPr>
        <p:txBody>
          <a:bodyPr/>
          <a:lstStyle/>
          <a:p>
            <a:r>
              <a:rPr lang="id-ID" altLang="id-ID" sz="2400" smtClean="0">
                <a:solidFill>
                  <a:srgbClr val="003366"/>
                </a:solidFill>
              </a:rPr>
              <a:t>Apa yang ingin dicapai dng mendisain komunikasi ? </a:t>
            </a:r>
            <a:endParaRPr lang="en-GB" altLang="id-ID" sz="2400" smtClean="0"/>
          </a:p>
          <a:p>
            <a:r>
              <a:rPr lang="id-ID" altLang="id-ID" sz="2400" smtClean="0"/>
              <a:t>Hal ini perlu dipertimbangkan hati-hati dalam memutuskan media terbaik untuk menghantarkan pesan dan ketika memutuskan efektivitas </a:t>
            </a:r>
            <a:r>
              <a:rPr lang="en-GB" altLang="id-ID" sz="2400" smtClean="0"/>
              <a:t>feedback </a:t>
            </a:r>
            <a:r>
              <a:rPr lang="id-ID" altLang="id-ID" sz="2400" smtClean="0"/>
              <a:t>sebagai dampak komunikasi yang berhasil. </a:t>
            </a:r>
            <a:endParaRPr lang="en-GB" altLang="id-ID" sz="24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7325-E4E5-4FF4-98B1-C23E4329563F}" type="slidenum">
              <a:rPr lang="en-GB" altLang="id-ID" smtClean="0"/>
              <a:pPr>
                <a:defRPr/>
              </a:pPr>
              <a:t>18</a:t>
            </a:fld>
            <a:endParaRPr lang="en-GB" alt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807" y="260648"/>
            <a:ext cx="324626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011290"/>
            <a:ext cx="2952328" cy="22260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6" descr="C:\Documents and Settings\cmfkw\Desktop\ppt\comm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47" y="944563"/>
            <a:ext cx="8390706" cy="534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45909"/>
            <a:ext cx="7772400" cy="498983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id-ID" sz="3200">
                <a:solidFill>
                  <a:srgbClr val="000000"/>
                </a:solidFill>
              </a:rPr>
              <a:t>Role of </a:t>
            </a:r>
            <a:r>
              <a:rPr lang="en-GB" altLang="id-ID" sz="3200" smtClean="0">
                <a:solidFill>
                  <a:srgbClr val="000000"/>
                </a:solidFill>
              </a:rPr>
              <a:t>ICT</a:t>
            </a:r>
            <a:r>
              <a:rPr lang="id-ID" altLang="id-ID" sz="3200" smtClean="0">
                <a:solidFill>
                  <a:srgbClr val="000000"/>
                </a:solidFill>
              </a:rPr>
              <a:t> (peran ict)</a:t>
            </a:r>
            <a:endParaRPr lang="en-GB" altLang="id-ID" sz="320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7325-E4E5-4FF4-98B1-C23E4329563F}" type="slidenum">
              <a:rPr lang="en-GB" altLang="id-ID" smtClean="0"/>
              <a:pPr>
                <a:defRPr/>
              </a:pPr>
              <a:t>19</a:t>
            </a:fld>
            <a:endParaRPr lang="en-GB" altLang="id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992696" y="2924944"/>
            <a:ext cx="7086600" cy="304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3200" smtClean="0">
                <a:latin typeface="Candara" panose="020E0502030303020204" pitchFamily="34" charset="0"/>
              </a:rPr>
              <a:t>Komunikasi yang digunakan dalam dunia bisnis yang mencakup berbagai macam bentuk komunikasi, baik verbal maupun non verbal untuk mencapai tujuan tertentu.</a:t>
            </a:r>
          </a:p>
        </p:txBody>
      </p:sp>
      <p:sp>
        <p:nvSpPr>
          <p:cNvPr id="62467" name="WordArt 4"/>
          <p:cNvSpPr>
            <a:spLocks noChangeArrowheads="1" noChangeShapeType="1" noTextEdit="1"/>
          </p:cNvSpPr>
          <p:nvPr/>
        </p:nvSpPr>
        <p:spPr bwMode="auto">
          <a:xfrm>
            <a:off x="1259632" y="1556792"/>
            <a:ext cx="6552728" cy="4316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i="1" kern="1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BUSINESS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1602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altLang="id-ID" u="sng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Peran </a:t>
            </a:r>
            <a:endParaRPr lang="en-GB" altLang="id-ID" u="sng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827510"/>
            <a:ext cx="4955778" cy="4625826"/>
          </a:xfrm>
        </p:spPr>
        <p:txBody>
          <a:bodyPr/>
          <a:lstStyle/>
          <a:p>
            <a:r>
              <a:rPr lang="en-GB" altLang="id-ID" sz="2400" smtClean="0">
                <a:solidFill>
                  <a:srgbClr val="003366"/>
                </a:solidFill>
              </a:rPr>
              <a:t>ICT </a:t>
            </a:r>
            <a:r>
              <a:rPr lang="id-ID" altLang="id-ID" sz="2400" smtClean="0">
                <a:solidFill>
                  <a:srgbClr val="003366"/>
                </a:solidFill>
              </a:rPr>
              <a:t>telah membawa berbagai keunggulan namun tetap ada </a:t>
            </a:r>
            <a:r>
              <a:rPr lang="id-ID" altLang="id-ID" sz="2400" i="1" smtClean="0">
                <a:solidFill>
                  <a:srgbClr val="FF0000"/>
                </a:solidFill>
              </a:rPr>
              <a:t>keterbatasan</a:t>
            </a:r>
            <a:r>
              <a:rPr lang="en-GB" altLang="id-ID" sz="2400" smtClean="0">
                <a:solidFill>
                  <a:srgbClr val="003366"/>
                </a:solidFill>
              </a:rPr>
              <a:t>:</a:t>
            </a:r>
          </a:p>
          <a:p>
            <a:pPr marL="363538" lvl="1" indent="-234950"/>
            <a:r>
              <a:rPr lang="id-ID" altLang="id-ID" sz="2400" smtClean="0"/>
              <a:t>ICT dapat membantu komunikasi dengan cepat  </a:t>
            </a:r>
            <a:endParaRPr lang="en-GB" altLang="id-ID" sz="2400" smtClean="0"/>
          </a:p>
          <a:p>
            <a:pPr marL="363538" lvl="1" indent="-234950"/>
            <a:r>
              <a:rPr lang="id-ID" altLang="id-ID" sz="2400" smtClean="0"/>
              <a:t>ICT dapat menghemat biaya</a:t>
            </a:r>
            <a:r>
              <a:rPr lang="en-GB" altLang="id-ID" sz="2400" smtClean="0"/>
              <a:t> (</a:t>
            </a:r>
            <a:r>
              <a:rPr lang="id-ID" altLang="id-ID" sz="2400" smtClean="0"/>
              <a:t>mis.</a:t>
            </a:r>
            <a:r>
              <a:rPr lang="en-GB" altLang="id-ID" sz="2400" smtClean="0"/>
              <a:t> videoconferencing)</a:t>
            </a:r>
          </a:p>
          <a:p>
            <a:pPr marL="363538" lvl="1" indent="-234950"/>
            <a:r>
              <a:rPr lang="id-ID" altLang="id-ID" sz="2400" smtClean="0"/>
              <a:t>ICT mahal dalam kebutuhan </a:t>
            </a:r>
            <a:r>
              <a:rPr lang="en-GB" altLang="id-ID" sz="2400" smtClean="0"/>
              <a:t> hardware </a:t>
            </a:r>
            <a:r>
              <a:rPr lang="id-ID" altLang="id-ID" sz="2400" smtClean="0"/>
              <a:t> </a:t>
            </a:r>
            <a:endParaRPr lang="en-GB" altLang="id-ID" sz="2400" smtClean="0"/>
          </a:p>
          <a:p>
            <a:pPr marL="363538" lvl="1" indent="-234950"/>
            <a:r>
              <a:rPr lang="en-GB" altLang="id-ID" sz="2400" smtClean="0"/>
              <a:t>I</a:t>
            </a:r>
            <a:r>
              <a:rPr lang="id-ID" altLang="id-ID" sz="2400" smtClean="0"/>
              <a:t>CT tampaknya kurang bersifat </a:t>
            </a:r>
            <a:r>
              <a:rPr lang="en-GB" altLang="id-ID" sz="2400" smtClean="0"/>
              <a:t>personal</a:t>
            </a:r>
          </a:p>
          <a:p>
            <a:pPr marL="363538" lvl="1" indent="-234950"/>
            <a:r>
              <a:rPr lang="id-ID" altLang="id-ID" sz="2400" smtClean="0"/>
              <a:t>ICT dapat disalahgunakan </a:t>
            </a:r>
            <a:endParaRPr lang="en-GB" altLang="id-ID" sz="24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7325-E4E5-4FF4-98B1-C23E4329563F}" type="slidenum">
              <a:rPr lang="en-GB" altLang="id-ID" smtClean="0"/>
              <a:pPr>
                <a:defRPr/>
              </a:pPr>
              <a:t>20</a:t>
            </a:fld>
            <a:endParaRPr lang="en-GB" alt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534" y="3861048"/>
            <a:ext cx="327813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32656"/>
            <a:ext cx="2448272" cy="1399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534" y="884325"/>
            <a:ext cx="3160930" cy="2256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771270"/>
            <a:ext cx="7772400" cy="498983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id-ID" sz="3200" smtClean="0">
                <a:solidFill>
                  <a:srgbClr val="000000"/>
                </a:solidFill>
              </a:rPr>
              <a:t>Barriers</a:t>
            </a:r>
            <a:r>
              <a:rPr lang="id-ID" altLang="id-ID" sz="3200" smtClean="0">
                <a:solidFill>
                  <a:srgbClr val="000000"/>
                </a:solidFill>
              </a:rPr>
              <a:t> (halangan)</a:t>
            </a:r>
            <a:endParaRPr lang="en-GB" altLang="id-ID" sz="3200">
              <a:solidFill>
                <a:srgbClr val="000000"/>
              </a:solidFill>
            </a:endParaRPr>
          </a:p>
        </p:txBody>
      </p:sp>
      <p:pic>
        <p:nvPicPr>
          <p:cNvPr id="22531" name="Picture 6" descr="C:\Documents and Settings\cmfkw\Desktop\ppt\comm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2" y="1270253"/>
            <a:ext cx="8311408" cy="503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7325-E4E5-4FF4-98B1-C23E4329563F}" type="slidenum">
              <a:rPr lang="en-GB" altLang="id-ID" smtClean="0"/>
              <a:pPr>
                <a:defRPr/>
              </a:pPr>
              <a:t>21</a:t>
            </a:fld>
            <a:endParaRPr lang="en-GB" altLang="id-ID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816" y="2084388"/>
            <a:ext cx="3150607" cy="2808312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id-ID" sz="2800" u="sng">
                <a:solidFill>
                  <a:schemeClr val="tx1">
                    <a:lumMod val="95000"/>
                    <a:lumOff val="5000"/>
                  </a:schemeClr>
                </a:solidFill>
              </a:rPr>
              <a:t>Barriers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916832"/>
            <a:ext cx="5027786" cy="4022725"/>
          </a:xfrm>
        </p:spPr>
        <p:txBody>
          <a:bodyPr/>
          <a:lstStyle/>
          <a:p>
            <a:pPr marL="268288" indent="-268288">
              <a:buFont typeface="Wingdings" panose="05000000000000000000" pitchFamily="2" charset="2"/>
              <a:buChar char="§"/>
            </a:pPr>
            <a:r>
              <a:rPr lang="id-ID" altLang="id-ID" sz="2400" smtClean="0"/>
              <a:t>Segala sesuatu yang menghambat keberhasilan komunikasi </a:t>
            </a:r>
            <a:endParaRPr lang="en-GB" altLang="id-ID" sz="2400" smtClean="0"/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id-ID" altLang="id-ID" sz="2400" smtClean="0"/>
              <a:t>Kompleks dan kadang hambatan berlapis</a:t>
            </a:r>
            <a:endParaRPr lang="en-GB" altLang="id-ID" sz="2400" smtClean="0"/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id-ID" altLang="id-ID" sz="2400" smtClean="0"/>
              <a:t>Bisa bersifat teknis atau umum karena penggunaan media </a:t>
            </a:r>
            <a:endParaRPr lang="en-GB" altLang="id-ID" sz="2400" smtClean="0"/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id-ID" altLang="id-ID" sz="2400" smtClean="0"/>
              <a:t>Problem utamanya adalah perilaku dan kondisi psikologis manusia  </a:t>
            </a:r>
            <a:endParaRPr lang="en-GB" altLang="id-ID" sz="24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7325-E4E5-4FF4-98B1-C23E4329563F}" type="slidenum">
              <a:rPr lang="en-GB" altLang="id-ID" smtClean="0"/>
              <a:pPr>
                <a:defRPr/>
              </a:pPr>
              <a:t>22</a:t>
            </a:fld>
            <a:endParaRPr lang="en-GB" altLang="id-ID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7325-E4E5-4FF4-98B1-C23E4329563F}" type="slidenum">
              <a:rPr lang="en-GB" altLang="id-ID" smtClean="0"/>
              <a:pPr>
                <a:defRPr/>
              </a:pPr>
              <a:t>23</a:t>
            </a:fld>
            <a:endParaRPr lang="en-GB" altLang="id-ID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14400" y="1371600"/>
            <a:ext cx="5486400" cy="22098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id-ID" altLang="id-ID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971800" y="3124200"/>
            <a:ext cx="5562600" cy="25908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id-ID" sz="800" b="1" i="1">
              <a:solidFill>
                <a:schemeClr val="bg1"/>
              </a:solidFill>
            </a:endParaRPr>
          </a:p>
          <a:p>
            <a:pPr algn="ctr"/>
            <a:r>
              <a:rPr lang="en-US" altLang="id-ID" b="1" i="1">
                <a:solidFill>
                  <a:schemeClr val="bg1"/>
                </a:solidFill>
              </a:rPr>
              <a:t>Noise -</a:t>
            </a:r>
            <a:r>
              <a:rPr lang="en-US" altLang="id-ID" b="1">
                <a:solidFill>
                  <a:schemeClr val="bg1"/>
                </a:solidFill>
              </a:rPr>
              <a:t>  </a:t>
            </a:r>
            <a:r>
              <a:rPr lang="en-US" altLang="id-ID">
                <a:solidFill>
                  <a:schemeClr val="bg1"/>
                </a:solidFill>
              </a:rPr>
              <a:t>Any interference that causes </a:t>
            </a:r>
          </a:p>
          <a:p>
            <a:pPr algn="ctr"/>
            <a:r>
              <a:rPr lang="en-US" altLang="id-ID">
                <a:solidFill>
                  <a:schemeClr val="bg1"/>
                </a:solidFill>
              </a:rPr>
              <a:t>the message you send to be </a:t>
            </a:r>
          </a:p>
          <a:p>
            <a:pPr algn="ctr"/>
            <a:r>
              <a:rPr lang="en-US" altLang="id-ID">
                <a:solidFill>
                  <a:schemeClr val="bg1"/>
                </a:solidFill>
              </a:rPr>
              <a:t>different from the message</a:t>
            </a:r>
          </a:p>
          <a:p>
            <a:pPr algn="ctr"/>
            <a:r>
              <a:rPr lang="en-US" altLang="id-ID">
                <a:solidFill>
                  <a:schemeClr val="bg1"/>
                </a:solidFill>
              </a:rPr>
              <a:t>your audience understands.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14400" y="1739900"/>
            <a:ext cx="5410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id-ID" sz="2800" b="1" i="1">
                <a:solidFill>
                  <a:schemeClr val="bg1"/>
                </a:solidFill>
              </a:rPr>
              <a:t>Communication Barriers -</a:t>
            </a:r>
            <a:r>
              <a:rPr lang="en-US" altLang="id-ID" sz="2800" b="1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en-US" altLang="id-ID" sz="2800">
                <a:solidFill>
                  <a:schemeClr val="bg1"/>
                </a:solidFill>
              </a:rPr>
              <a:t>Obstacles to effective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4186874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7325-E4E5-4FF4-98B1-C23E4329563F}" type="slidenum">
              <a:rPr lang="en-GB" altLang="id-ID" smtClean="0"/>
              <a:pPr>
                <a:defRPr/>
              </a:pPr>
              <a:t>24</a:t>
            </a:fld>
            <a:endParaRPr lang="en-GB" altLang="id-ID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533400" y="1600200"/>
            <a:ext cx="4343400" cy="37338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id-ID" sz="3200" b="1" i="1">
                <a:solidFill>
                  <a:schemeClr val="bg1"/>
                </a:solidFill>
              </a:rPr>
              <a:t>Effective </a:t>
            </a:r>
          </a:p>
          <a:p>
            <a:pPr algn="ctr"/>
            <a:r>
              <a:rPr lang="en-US" altLang="id-ID" sz="3200" b="1" i="1">
                <a:solidFill>
                  <a:schemeClr val="bg1"/>
                </a:solidFill>
              </a:rPr>
              <a:t>Communication – </a:t>
            </a:r>
          </a:p>
          <a:p>
            <a:pPr algn="ctr"/>
            <a:r>
              <a:rPr lang="en-US" altLang="id-ID" sz="3200">
                <a:solidFill>
                  <a:schemeClr val="bg1"/>
                </a:solidFill>
              </a:rPr>
              <a:t>Happens when you </a:t>
            </a:r>
          </a:p>
          <a:p>
            <a:pPr algn="ctr"/>
            <a:r>
              <a:rPr lang="en-US" altLang="id-ID" sz="3200">
                <a:solidFill>
                  <a:schemeClr val="bg1"/>
                </a:solidFill>
              </a:rPr>
              <a:t>transmit meaning – </a:t>
            </a:r>
          </a:p>
          <a:p>
            <a:pPr algn="ctr"/>
            <a:r>
              <a:rPr lang="en-US" altLang="id-ID" sz="3200" b="1" i="1">
                <a:solidFill>
                  <a:schemeClr val="bg1"/>
                </a:solidFill>
              </a:rPr>
              <a:t>relevant </a:t>
            </a:r>
            <a:r>
              <a:rPr lang="en-US" altLang="id-ID" sz="3200">
                <a:solidFill>
                  <a:schemeClr val="bg1"/>
                </a:solidFill>
              </a:rPr>
              <a:t>meaning- </a:t>
            </a:r>
          </a:p>
          <a:p>
            <a:pPr algn="ctr"/>
            <a:r>
              <a:rPr lang="en-US" altLang="id-ID" sz="3200">
                <a:solidFill>
                  <a:schemeClr val="bg1"/>
                </a:solidFill>
              </a:rPr>
              <a:t>to your </a:t>
            </a:r>
            <a:r>
              <a:rPr lang="en-US" altLang="id-ID" sz="3200" b="1" i="1">
                <a:solidFill>
                  <a:schemeClr val="bg1"/>
                </a:solidFill>
              </a:rPr>
              <a:t>audience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800600" y="1600200"/>
            <a:ext cx="3962400" cy="37338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i="1" dirty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I know that you believe </a:t>
            </a:r>
          </a:p>
          <a:p>
            <a:pPr algn="ctr" eaLnBrk="0" hangingPunct="0">
              <a:defRPr/>
            </a:pPr>
            <a:r>
              <a:rPr lang="en-US" i="1" dirty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that you understand </a:t>
            </a:r>
          </a:p>
          <a:p>
            <a:pPr algn="ctr" eaLnBrk="0" hangingPunct="0">
              <a:defRPr/>
            </a:pPr>
            <a:r>
              <a:rPr lang="en-US" i="1" dirty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what you think I said, </a:t>
            </a:r>
          </a:p>
          <a:p>
            <a:pPr algn="ctr" eaLnBrk="0" hangingPunct="0">
              <a:defRPr/>
            </a:pPr>
            <a:r>
              <a:rPr lang="en-US" i="1" dirty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but I am not sure you </a:t>
            </a:r>
          </a:p>
          <a:p>
            <a:pPr algn="ctr" eaLnBrk="0" hangingPunct="0">
              <a:defRPr/>
            </a:pPr>
            <a:r>
              <a:rPr lang="en-US" i="1" dirty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realize that what you </a:t>
            </a:r>
          </a:p>
          <a:p>
            <a:pPr algn="ctr" eaLnBrk="0" hangingPunct="0">
              <a:defRPr/>
            </a:pPr>
            <a:r>
              <a:rPr lang="en-US" i="1" dirty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heard is not what I meant.</a:t>
            </a:r>
          </a:p>
          <a:p>
            <a:pPr algn="ctr" eaLnBrk="0" hangingPunct="0">
              <a:defRPr/>
            </a:pPr>
            <a:r>
              <a:rPr lang="en-US" i="1" dirty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---- Unknown</a:t>
            </a:r>
          </a:p>
        </p:txBody>
      </p:sp>
    </p:spTree>
    <p:extLst>
      <p:ext uri="{BB962C8B-B14F-4D97-AF65-F5344CB8AC3E}">
        <p14:creationId xmlns:p14="http://schemas.microsoft.com/office/powerpoint/2010/main" val="436412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6" descr="greece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Oval 7"/>
          <p:cNvSpPr>
            <a:spLocks noChangeArrowheads="1"/>
          </p:cNvSpPr>
          <p:nvPr/>
        </p:nvSpPr>
        <p:spPr bwMode="auto">
          <a:xfrm>
            <a:off x="3429000" y="3048000"/>
            <a:ext cx="2438400" cy="1752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id-ID" smtClean="0">
                <a:solidFill>
                  <a:srgbClr val="000000"/>
                </a:solidFill>
              </a:rPr>
              <a:t>Komunikasi</a:t>
            </a:r>
          </a:p>
          <a:p>
            <a:pPr algn="ctr" eaLnBrk="1" hangingPunct="1"/>
            <a:r>
              <a:rPr lang="en-US" altLang="id-ID" smtClean="0">
                <a:solidFill>
                  <a:srgbClr val="000000"/>
                </a:solidFill>
              </a:rPr>
              <a:t>Yang Efektif</a:t>
            </a:r>
          </a:p>
        </p:txBody>
      </p:sp>
      <p:sp>
        <p:nvSpPr>
          <p:cNvPr id="56324" name="Rectangle 20"/>
          <p:cNvSpPr>
            <a:spLocks noChangeArrowheads="1"/>
          </p:cNvSpPr>
          <p:nvPr/>
        </p:nvSpPr>
        <p:spPr bwMode="auto">
          <a:xfrm>
            <a:off x="3505200" y="1371600"/>
            <a:ext cx="2590800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id-ID" smtClean="0">
                <a:solidFill>
                  <a:srgbClr val="000000"/>
                </a:solidFill>
              </a:rPr>
              <a:t>Pemecahan </a:t>
            </a:r>
          </a:p>
          <a:p>
            <a:pPr algn="ctr" eaLnBrk="1" hangingPunct="1"/>
            <a:r>
              <a:rPr lang="en-US" altLang="id-ID" smtClean="0">
                <a:solidFill>
                  <a:srgbClr val="000000"/>
                </a:solidFill>
              </a:rPr>
              <a:t>masalah lebih</a:t>
            </a:r>
          </a:p>
          <a:p>
            <a:pPr algn="ctr" eaLnBrk="1" hangingPunct="1"/>
            <a:r>
              <a:rPr lang="en-US" altLang="id-ID" smtClean="0">
                <a:solidFill>
                  <a:srgbClr val="000000"/>
                </a:solidFill>
              </a:rPr>
              <a:t>cepat</a:t>
            </a:r>
          </a:p>
        </p:txBody>
      </p:sp>
      <p:sp>
        <p:nvSpPr>
          <p:cNvPr id="56325" name="Rectangle 21"/>
          <p:cNvSpPr>
            <a:spLocks noChangeArrowheads="1"/>
          </p:cNvSpPr>
          <p:nvPr/>
        </p:nvSpPr>
        <p:spPr bwMode="auto">
          <a:xfrm>
            <a:off x="6477000" y="1828800"/>
            <a:ext cx="2057400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id-ID" smtClean="0">
                <a:solidFill>
                  <a:srgbClr val="000000"/>
                </a:solidFill>
              </a:rPr>
              <a:t>Pengambilan</a:t>
            </a:r>
          </a:p>
          <a:p>
            <a:pPr algn="ctr" eaLnBrk="1" hangingPunct="1"/>
            <a:r>
              <a:rPr lang="en-US" altLang="id-ID" smtClean="0">
                <a:solidFill>
                  <a:srgbClr val="000000"/>
                </a:solidFill>
              </a:rPr>
              <a:t>keputusan</a:t>
            </a:r>
          </a:p>
          <a:p>
            <a:pPr algn="ctr" eaLnBrk="1" hangingPunct="1"/>
            <a:r>
              <a:rPr lang="en-US" altLang="id-ID" smtClean="0">
                <a:solidFill>
                  <a:srgbClr val="000000"/>
                </a:solidFill>
              </a:rPr>
              <a:t>lebih cepat</a:t>
            </a:r>
          </a:p>
        </p:txBody>
      </p:sp>
      <p:sp>
        <p:nvSpPr>
          <p:cNvPr id="56326" name="Rectangle 22"/>
          <p:cNvSpPr>
            <a:spLocks noChangeArrowheads="1"/>
          </p:cNvSpPr>
          <p:nvPr/>
        </p:nvSpPr>
        <p:spPr bwMode="auto">
          <a:xfrm>
            <a:off x="6324600" y="3352800"/>
            <a:ext cx="2286000" cy="838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id-ID" smtClean="0">
                <a:solidFill>
                  <a:srgbClr val="000000"/>
                </a:solidFill>
              </a:rPr>
              <a:t>Produktivitas </a:t>
            </a:r>
          </a:p>
          <a:p>
            <a:pPr algn="ctr" eaLnBrk="1" hangingPunct="1"/>
            <a:r>
              <a:rPr lang="en-US" altLang="id-ID" smtClean="0">
                <a:solidFill>
                  <a:srgbClr val="000000"/>
                </a:solidFill>
              </a:rPr>
              <a:t>lebih meningkat</a:t>
            </a:r>
          </a:p>
        </p:txBody>
      </p:sp>
      <p:sp>
        <p:nvSpPr>
          <p:cNvPr id="56327" name="Rectangle 23"/>
          <p:cNvSpPr>
            <a:spLocks noChangeArrowheads="1"/>
          </p:cNvSpPr>
          <p:nvPr/>
        </p:nvSpPr>
        <p:spPr bwMode="auto">
          <a:xfrm>
            <a:off x="6096000" y="4800600"/>
            <a:ext cx="2057400" cy="914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id-ID" smtClean="0">
                <a:solidFill>
                  <a:srgbClr val="000000"/>
                </a:solidFill>
              </a:rPr>
              <a:t>Arus kerja </a:t>
            </a:r>
          </a:p>
          <a:p>
            <a:pPr algn="ctr" eaLnBrk="1" hangingPunct="1"/>
            <a:r>
              <a:rPr lang="en-US" altLang="id-ID" smtClean="0">
                <a:solidFill>
                  <a:srgbClr val="000000"/>
                </a:solidFill>
              </a:rPr>
              <a:t>lebih mantap</a:t>
            </a:r>
          </a:p>
        </p:txBody>
      </p:sp>
      <p:sp>
        <p:nvSpPr>
          <p:cNvPr id="56328" name="Rectangle 24"/>
          <p:cNvSpPr>
            <a:spLocks noChangeArrowheads="1"/>
          </p:cNvSpPr>
          <p:nvPr/>
        </p:nvSpPr>
        <p:spPr bwMode="auto">
          <a:xfrm>
            <a:off x="3810000" y="5486400"/>
            <a:ext cx="1828800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id-ID" smtClean="0">
                <a:solidFill>
                  <a:srgbClr val="000000"/>
                </a:solidFill>
              </a:rPr>
              <a:t>Hubungan</a:t>
            </a:r>
          </a:p>
          <a:p>
            <a:pPr algn="ctr" eaLnBrk="1" hangingPunct="1"/>
            <a:r>
              <a:rPr lang="en-US" altLang="id-ID" smtClean="0">
                <a:solidFill>
                  <a:srgbClr val="000000"/>
                </a:solidFill>
              </a:rPr>
              <a:t>bisnis </a:t>
            </a:r>
          </a:p>
          <a:p>
            <a:pPr algn="ctr" eaLnBrk="1" hangingPunct="1"/>
            <a:r>
              <a:rPr lang="en-US" altLang="id-ID" smtClean="0">
                <a:solidFill>
                  <a:srgbClr val="000000"/>
                </a:solidFill>
              </a:rPr>
              <a:t>lebih kuat</a:t>
            </a:r>
          </a:p>
        </p:txBody>
      </p:sp>
      <p:sp>
        <p:nvSpPr>
          <p:cNvPr id="56329" name="Rectangle 25"/>
          <p:cNvSpPr>
            <a:spLocks noChangeArrowheads="1"/>
          </p:cNvSpPr>
          <p:nvPr/>
        </p:nvSpPr>
        <p:spPr bwMode="auto">
          <a:xfrm>
            <a:off x="914400" y="4953000"/>
            <a:ext cx="2133600" cy="838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id-ID" smtClean="0">
                <a:solidFill>
                  <a:srgbClr val="000000"/>
                </a:solidFill>
              </a:rPr>
              <a:t>Bahan promosi</a:t>
            </a:r>
          </a:p>
          <a:p>
            <a:pPr algn="ctr" eaLnBrk="1" hangingPunct="1"/>
            <a:r>
              <a:rPr lang="en-US" altLang="id-ID" smtClean="0">
                <a:solidFill>
                  <a:srgbClr val="000000"/>
                </a:solidFill>
              </a:rPr>
              <a:t>lebih jelas</a:t>
            </a:r>
          </a:p>
        </p:txBody>
      </p:sp>
      <p:sp>
        <p:nvSpPr>
          <p:cNvPr id="56330" name="Rectangle 26"/>
          <p:cNvSpPr>
            <a:spLocks noChangeArrowheads="1"/>
          </p:cNvSpPr>
          <p:nvPr/>
        </p:nvSpPr>
        <p:spPr bwMode="auto">
          <a:xfrm>
            <a:off x="457200" y="3352800"/>
            <a:ext cx="2209800" cy="914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id-ID" smtClean="0">
                <a:solidFill>
                  <a:srgbClr val="000000"/>
                </a:solidFill>
              </a:rPr>
              <a:t>Citra profesional</a:t>
            </a:r>
          </a:p>
          <a:p>
            <a:pPr algn="ctr" eaLnBrk="1" hangingPunct="1"/>
            <a:r>
              <a:rPr lang="en-US" altLang="id-ID" smtClean="0">
                <a:solidFill>
                  <a:srgbClr val="000000"/>
                </a:solidFill>
              </a:rPr>
              <a:t>meningkat</a:t>
            </a:r>
          </a:p>
        </p:txBody>
      </p:sp>
      <p:sp>
        <p:nvSpPr>
          <p:cNvPr id="56331" name="Rectangle 27"/>
          <p:cNvSpPr>
            <a:spLocks noChangeArrowheads="1"/>
          </p:cNvSpPr>
          <p:nvPr/>
        </p:nvSpPr>
        <p:spPr bwMode="auto">
          <a:xfrm>
            <a:off x="762000" y="1676400"/>
            <a:ext cx="2209800" cy="1219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id-ID" smtClean="0">
                <a:solidFill>
                  <a:srgbClr val="000000"/>
                </a:solidFill>
              </a:rPr>
              <a:t>Respon</a:t>
            </a:r>
          </a:p>
          <a:p>
            <a:pPr algn="ctr" eaLnBrk="1" hangingPunct="1"/>
            <a:r>
              <a:rPr lang="en-US" altLang="id-ID" i="1" smtClean="0">
                <a:solidFill>
                  <a:srgbClr val="000000"/>
                </a:solidFill>
              </a:rPr>
              <a:t>stakeholder</a:t>
            </a:r>
          </a:p>
          <a:p>
            <a:pPr algn="ctr" eaLnBrk="1" hangingPunct="1"/>
            <a:r>
              <a:rPr lang="en-US" altLang="id-ID" smtClean="0">
                <a:solidFill>
                  <a:srgbClr val="000000"/>
                </a:solidFill>
              </a:rPr>
              <a:t>meningkat</a:t>
            </a:r>
          </a:p>
        </p:txBody>
      </p:sp>
      <p:sp>
        <p:nvSpPr>
          <p:cNvPr id="56332" name="WordArt 29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30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id-ID" sz="3600" kern="10" spc="600" smtClean="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ill Sans MT" panose="020B0502020104020203" pitchFamily="34" charset="0"/>
              </a:rPr>
              <a:t>MANFAAT KOMUNIKASI BISNIS EFEKTIF</a:t>
            </a:r>
          </a:p>
        </p:txBody>
      </p:sp>
      <p:sp>
        <p:nvSpPr>
          <p:cNvPr id="56333" name="Line 30"/>
          <p:cNvSpPr>
            <a:spLocks noChangeShapeType="1"/>
          </p:cNvSpPr>
          <p:nvPr/>
        </p:nvSpPr>
        <p:spPr bwMode="auto">
          <a:xfrm flipV="1">
            <a:off x="4724400" y="25146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56334" name="Line 31"/>
          <p:cNvSpPr>
            <a:spLocks noChangeShapeType="1"/>
          </p:cNvSpPr>
          <p:nvPr/>
        </p:nvSpPr>
        <p:spPr bwMode="auto">
          <a:xfrm flipV="1">
            <a:off x="5410200" y="2667000"/>
            <a:ext cx="9906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56335" name="Line 32"/>
          <p:cNvSpPr>
            <a:spLocks noChangeShapeType="1"/>
          </p:cNvSpPr>
          <p:nvPr/>
        </p:nvSpPr>
        <p:spPr bwMode="auto">
          <a:xfrm>
            <a:off x="5867400" y="3810000"/>
            <a:ext cx="45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56336" name="Line 33"/>
          <p:cNvSpPr>
            <a:spLocks noChangeShapeType="1"/>
          </p:cNvSpPr>
          <p:nvPr/>
        </p:nvSpPr>
        <p:spPr bwMode="auto">
          <a:xfrm>
            <a:off x="4648200" y="48768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56337" name="Line 35"/>
          <p:cNvSpPr>
            <a:spLocks noChangeShapeType="1"/>
          </p:cNvSpPr>
          <p:nvPr/>
        </p:nvSpPr>
        <p:spPr bwMode="auto">
          <a:xfrm flipH="1">
            <a:off x="2667000" y="3810000"/>
            <a:ext cx="762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56338" name="Line 36"/>
          <p:cNvSpPr>
            <a:spLocks noChangeShapeType="1"/>
          </p:cNvSpPr>
          <p:nvPr/>
        </p:nvSpPr>
        <p:spPr bwMode="auto">
          <a:xfrm flipH="1" flipV="1">
            <a:off x="2971800" y="2667000"/>
            <a:ext cx="8382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56339" name="Line 37"/>
          <p:cNvSpPr>
            <a:spLocks noChangeShapeType="1"/>
          </p:cNvSpPr>
          <p:nvPr/>
        </p:nvSpPr>
        <p:spPr bwMode="auto">
          <a:xfrm flipH="1">
            <a:off x="3048000" y="4495800"/>
            <a:ext cx="6096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56340" name="Line 38"/>
          <p:cNvSpPr>
            <a:spLocks noChangeShapeType="1"/>
          </p:cNvSpPr>
          <p:nvPr/>
        </p:nvSpPr>
        <p:spPr bwMode="auto">
          <a:xfrm>
            <a:off x="5562600" y="4495800"/>
            <a:ext cx="457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id-ID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4203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56324" grpId="0" animBg="1"/>
      <p:bldP spid="56325" grpId="0" animBg="1"/>
      <p:bldP spid="56326" grpId="0" animBg="1"/>
      <p:bldP spid="56327" grpId="0" animBg="1"/>
      <p:bldP spid="56328" grpId="0" animBg="1"/>
      <p:bldP spid="56329" grpId="0" animBg="1"/>
      <p:bldP spid="56330" grpId="0" animBg="1"/>
      <p:bldP spid="56331" grpId="0" animBg="1"/>
      <p:bldP spid="56332" grpId="0" animBg="1"/>
      <p:bldP spid="56333" grpId="0" animBg="1"/>
      <p:bldP spid="56334" grpId="0" animBg="1"/>
      <p:bldP spid="56335" grpId="0" animBg="1"/>
      <p:bldP spid="56336" grpId="0" animBg="1"/>
      <p:bldP spid="56337" grpId="0" animBg="1"/>
      <p:bldP spid="56338" grpId="0" animBg="1"/>
      <p:bldP spid="56339" grpId="0" animBg="1"/>
      <p:bldP spid="563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z="2800"/>
              <a:t>Fungsi Komunikasi Bisnis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E180-2507-46C5-8580-EB017581E46C}" type="slidenum">
              <a:rPr lang="en-US" altLang="id-ID">
                <a:solidFill>
                  <a:srgbClr val="000000"/>
                </a:solidFill>
              </a:rPr>
              <a:pPr/>
              <a:t>26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24003"/>
            <a:ext cx="7690048" cy="272913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d-ID"/>
              <a:t>Fungsi internal dan </a:t>
            </a:r>
            <a:r>
              <a:rPr lang="en-US" altLang="id-ID" sz="2800"/>
              <a:t>external</a:t>
            </a:r>
            <a:r>
              <a:rPr lang="en-US" altLang="id-ID"/>
              <a:t> komunikasi bisnis secara umum :</a:t>
            </a:r>
          </a:p>
          <a:p>
            <a:pPr>
              <a:buFontTx/>
              <a:buNone/>
            </a:pPr>
            <a:r>
              <a:rPr lang="en-US" altLang="id-ID"/>
              <a:t>1. Menginformasikan (</a:t>
            </a:r>
            <a:r>
              <a:rPr lang="en-US" altLang="id-ID" i="1"/>
              <a:t>to inform</a:t>
            </a:r>
            <a:r>
              <a:rPr lang="en-US" altLang="id-ID"/>
              <a:t>)</a:t>
            </a:r>
          </a:p>
          <a:p>
            <a:pPr>
              <a:buFontTx/>
              <a:buNone/>
            </a:pPr>
            <a:r>
              <a:rPr lang="en-US" altLang="id-ID"/>
              <a:t>2. Membujuk (</a:t>
            </a:r>
            <a:r>
              <a:rPr lang="en-US" altLang="id-ID" i="1"/>
              <a:t>to persuade</a:t>
            </a:r>
            <a:r>
              <a:rPr lang="en-US" altLang="id-ID"/>
              <a:t>)</a:t>
            </a:r>
          </a:p>
          <a:p>
            <a:pPr>
              <a:buFontTx/>
              <a:buNone/>
            </a:pPr>
            <a:r>
              <a:rPr lang="en-US" altLang="id-ID"/>
              <a:t>3</a:t>
            </a:r>
            <a:r>
              <a:rPr lang="en-US" altLang="id-ID"/>
              <a:t>. </a:t>
            </a:r>
            <a:r>
              <a:rPr lang="en-US" altLang="id-ID" smtClean="0"/>
              <a:t>Mempromosikan(</a:t>
            </a:r>
            <a:r>
              <a:rPr lang="en-US" altLang="id-ID" i="1" smtClean="0"/>
              <a:t>to </a:t>
            </a:r>
            <a:r>
              <a:rPr lang="en-US" altLang="id-ID" i="1"/>
              <a:t>promote  goodwill</a:t>
            </a:r>
            <a:r>
              <a:rPr lang="en-US" altLang="id-ID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91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z="2800"/>
              <a:t>Komunikasi Bisnis Internal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CFCE-01BA-465C-82D4-7781CFFAAA21}" type="slidenum">
              <a:rPr lang="en-US" altLang="id-ID">
                <a:solidFill>
                  <a:srgbClr val="000000"/>
                </a:solidFill>
              </a:rPr>
              <a:pPr/>
              <a:t>27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678781"/>
            <a:ext cx="8089900" cy="49291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id-ID" u="sng"/>
              <a:t>Internal</a:t>
            </a:r>
            <a:r>
              <a:rPr lang="en-US" altLang="id-ID"/>
              <a:t> : atasan, bawahan dan rekan kerja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d-ID"/>
              <a:t> </a:t>
            </a:r>
          </a:p>
          <a:p>
            <a:pPr>
              <a:spcBef>
                <a:spcPct val="0"/>
              </a:spcBef>
            </a:pPr>
            <a:r>
              <a:rPr lang="en-US" altLang="id-ID"/>
              <a:t>Fungsi :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id-ID" sz="3200"/>
              <a:t>Mengeluarkan dan menjelaskan peraturan/prosedur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id-ID" sz="3200"/>
              <a:t>Menginformasikan progres perusahaan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id-ID" sz="3200"/>
              <a:t>Mendorong pegawai melakukan perbaikan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id-ID" sz="3200"/>
              <a:t>Evaluasi, memberi penghargaan dan menegur pegawai</a:t>
            </a:r>
          </a:p>
        </p:txBody>
      </p:sp>
    </p:spTree>
    <p:extLst>
      <p:ext uri="{BB962C8B-B14F-4D97-AF65-F5344CB8AC3E}">
        <p14:creationId xmlns:p14="http://schemas.microsoft.com/office/powerpoint/2010/main" val="140172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Komunikasi Bisnis External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11D3-778D-417B-A506-A7B36D3CB5A7}" type="slidenum">
              <a:rPr lang="en-US" altLang="id-ID">
                <a:solidFill>
                  <a:srgbClr val="000000"/>
                </a:solidFill>
              </a:rPr>
              <a:pPr/>
              <a:t>28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3012" y="1919230"/>
            <a:ext cx="7739428" cy="410205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id-ID" u="sng"/>
              <a:t>Eksternal</a:t>
            </a:r>
            <a:r>
              <a:rPr lang="en-US" altLang="id-ID"/>
              <a:t> : konsumen, suplier, pemerintah, dan publik</a:t>
            </a:r>
          </a:p>
          <a:p>
            <a:pPr>
              <a:spcBef>
                <a:spcPct val="0"/>
              </a:spcBef>
            </a:pPr>
            <a:endParaRPr lang="en-US" altLang="id-ID"/>
          </a:p>
          <a:p>
            <a:pPr>
              <a:spcBef>
                <a:spcPct val="0"/>
              </a:spcBef>
            </a:pPr>
            <a:r>
              <a:rPr lang="en-US" altLang="id-ID"/>
              <a:t>Fungsi :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id-ID" sz="3200"/>
              <a:t>Membujuk konsumen membeli produk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id-ID" sz="3200"/>
              <a:t>Menjelaskan produk atau layanan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id-ID" sz="3200"/>
              <a:t>Mengklarifikasi spesifikasi yang dibutuhkan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id-ID" sz="3200"/>
              <a:t>Mempromosikan image positif perusahaan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id-ID" sz="3200"/>
              <a:t>Memberikan kredit dan menagih piutang</a:t>
            </a:r>
          </a:p>
        </p:txBody>
      </p:sp>
    </p:spTree>
    <p:extLst>
      <p:ext uri="{BB962C8B-B14F-4D97-AF65-F5344CB8AC3E}">
        <p14:creationId xmlns:p14="http://schemas.microsoft.com/office/powerpoint/2010/main" val="2086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Bentuk Komunikasi Bisnis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8503-74EB-49E5-9DE0-0580772E8C76}" type="slidenum">
              <a:rPr lang="en-US" altLang="id-ID">
                <a:solidFill>
                  <a:srgbClr val="000000"/>
                </a:solidFill>
              </a:rPr>
              <a:pPr/>
              <a:t>29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846860"/>
            <a:ext cx="7692082" cy="4462460"/>
          </a:xfrm>
        </p:spPr>
        <p:txBody>
          <a:bodyPr/>
          <a:lstStyle/>
          <a:p>
            <a:r>
              <a:rPr lang="en-US" altLang="id-ID" u="sng"/>
              <a:t>Komunikasi tertulis</a:t>
            </a:r>
            <a:r>
              <a:rPr lang="en-US" altLang="id-ID"/>
              <a:t> :</a:t>
            </a:r>
          </a:p>
          <a:p>
            <a:pPr lvl="1"/>
            <a:r>
              <a:rPr lang="en-US" altLang="id-ID" sz="3200"/>
              <a:t>Pengumuman, memo, e-mail, surat, laporan, proposal dll.</a:t>
            </a:r>
          </a:p>
          <a:p>
            <a:r>
              <a:rPr lang="en-US" altLang="id-ID" sz="3600"/>
              <a:t>Keuntungan </a:t>
            </a:r>
            <a:r>
              <a:rPr lang="en-US" altLang="id-ID"/>
              <a:t>:</a:t>
            </a:r>
            <a:endParaRPr lang="en-US" altLang="id-ID" sz="3600"/>
          </a:p>
          <a:p>
            <a:pPr lvl="1"/>
            <a:r>
              <a:rPr lang="en-US" altLang="id-ID" sz="3200"/>
              <a:t> Catatan permanen </a:t>
            </a:r>
          </a:p>
          <a:p>
            <a:pPr lvl="1"/>
            <a:r>
              <a:rPr lang="en-US" altLang="id-ID" sz="3200"/>
              <a:t> Pesan yang terencana</a:t>
            </a:r>
          </a:p>
          <a:p>
            <a:pPr lvl="1"/>
            <a:r>
              <a:rPr lang="en-US" altLang="id-ID" sz="3200"/>
              <a:t> Ekonomis</a:t>
            </a:r>
          </a:p>
          <a:p>
            <a:pPr lvl="1"/>
            <a:r>
              <a:rPr lang="en-US" altLang="id-ID" sz="3200"/>
              <a:t> Distrubusi lebih mudah.</a:t>
            </a:r>
          </a:p>
          <a:p>
            <a:pPr lvl="1">
              <a:buFontTx/>
              <a:buNone/>
            </a:pPr>
            <a:endParaRPr lang="en-US" altLang="id-ID" sz="3200"/>
          </a:p>
        </p:txBody>
      </p:sp>
    </p:spTree>
    <p:extLst>
      <p:ext uri="{BB962C8B-B14F-4D97-AF65-F5344CB8AC3E}">
        <p14:creationId xmlns:p14="http://schemas.microsoft.com/office/powerpoint/2010/main" val="415296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id-ID" sz="2400" b="1" smtClean="0">
                <a:solidFill>
                  <a:srgbClr val="FF0000"/>
                </a:solidFill>
              </a:rPr>
              <a:t>PERBEDAAN ANTARA KOMUNIKASI ANTARPRIBADI &amp; KOMUNIKASI BISNIS</a:t>
            </a:r>
          </a:p>
        </p:txBody>
      </p:sp>
      <p:graphicFrame>
        <p:nvGraphicFramePr>
          <p:cNvPr id="225283" name="Group 3"/>
          <p:cNvGraphicFramePr>
            <a:graphicFrameLocks noGrp="1"/>
          </p:cNvGraphicFramePr>
          <p:nvPr>
            <p:ph idx="1"/>
          </p:nvPr>
        </p:nvGraphicFramePr>
        <p:xfrm>
          <a:off x="381000" y="1252538"/>
          <a:ext cx="8382000" cy="4960960"/>
        </p:xfrm>
        <a:graphic>
          <a:graphicData uri="http://schemas.openxmlformats.org/drawingml/2006/table">
            <a:tbl>
              <a:tblPr/>
              <a:tblGrid>
                <a:gridCol w="2971800"/>
                <a:gridCol w="2819400"/>
                <a:gridCol w="2590800"/>
              </a:tblGrid>
              <a:tr h="822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Uraian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Komunikasi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Antarpribadi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Komunikasi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Bisnis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79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Orientasi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tujuan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Kepentingan pribadi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Kepentingan bisnis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Pokok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bahasan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Masalah pribadi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Masalah bisnis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Bahasa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yang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digunakan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Informal, bahasa campuran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Formal, baku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Format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penulisan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Tidak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standar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fleksibel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Standar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Gaya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penulisan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Tidak standar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Standar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Kertas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surat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Tanpa kop surat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Dengan kop surat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Stempel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/cap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Tanpa stempel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Dengan stempel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Contoh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Surat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keluarga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Surat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bisnis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73026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z="3600"/>
              <a:t>Bentuk Komunikasi Bisnis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BD1A-3831-4E68-95B2-A5AC81773665}" type="slidenum">
              <a:rPr lang="en-US" altLang="id-ID">
                <a:solidFill>
                  <a:srgbClr val="000000"/>
                </a:solidFill>
              </a:rPr>
              <a:pPr/>
              <a:t>30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844824"/>
            <a:ext cx="6927304" cy="4007148"/>
          </a:xfrm>
        </p:spPr>
        <p:txBody>
          <a:bodyPr/>
          <a:lstStyle/>
          <a:p>
            <a:r>
              <a:rPr lang="en-US" altLang="id-ID" u="sng"/>
              <a:t>Komunikasi lisan</a:t>
            </a:r>
            <a:r>
              <a:rPr lang="en-US" altLang="id-ID"/>
              <a:t> :</a:t>
            </a:r>
          </a:p>
          <a:p>
            <a:pPr lvl="1"/>
            <a:r>
              <a:rPr lang="en-US" altLang="id-ID" sz="3200"/>
              <a:t>Pembicaraan, telepon, wawancara, rapat, konfrensi</a:t>
            </a:r>
          </a:p>
          <a:p>
            <a:r>
              <a:rPr lang="en-US" altLang="id-ID"/>
              <a:t>Keuntungan :</a:t>
            </a:r>
          </a:p>
          <a:p>
            <a:pPr lvl="1"/>
            <a:r>
              <a:rPr lang="en-US" altLang="id-ID" sz="3200"/>
              <a:t> Feedback langsung</a:t>
            </a:r>
          </a:p>
          <a:p>
            <a:pPr lvl="1"/>
            <a:r>
              <a:rPr lang="en-US" altLang="id-ID" sz="3200"/>
              <a:t> Bisa menangkap nonverbal</a:t>
            </a:r>
          </a:p>
          <a:p>
            <a:pPr lvl="1"/>
            <a:r>
              <a:rPr lang="en-US" altLang="id-ID" sz="3200"/>
              <a:t> Mudah</a:t>
            </a:r>
          </a:p>
          <a:p>
            <a:pPr lvl="1">
              <a:buFontTx/>
              <a:buNone/>
            </a:pPr>
            <a:endParaRPr lang="en-US" altLang="id-ID" sz="3200"/>
          </a:p>
        </p:txBody>
      </p:sp>
    </p:spTree>
    <p:extLst>
      <p:ext uri="{BB962C8B-B14F-4D97-AF65-F5344CB8AC3E}">
        <p14:creationId xmlns:p14="http://schemas.microsoft.com/office/powerpoint/2010/main" val="337181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Saluran Komunikasi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30EC-6BF0-4D08-9749-EABF00E945BE}" type="slidenum">
              <a:rPr lang="en-US" altLang="id-ID">
                <a:solidFill>
                  <a:srgbClr val="000000"/>
                </a:solidFill>
              </a:rPr>
              <a:pPr/>
              <a:t>31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816100"/>
            <a:ext cx="7488832" cy="4929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d-ID" sz="1800" u="sng"/>
              <a:t>Komunikasi formal</a:t>
            </a:r>
            <a:r>
              <a:rPr lang="en-US" altLang="id-ID" sz="1800"/>
              <a:t> :</a:t>
            </a:r>
          </a:p>
          <a:p>
            <a:pPr lvl="1">
              <a:lnSpc>
                <a:spcPct val="90000"/>
              </a:lnSpc>
            </a:pPr>
            <a:r>
              <a:rPr lang="en-US" altLang="id-ID" sz="2800"/>
              <a:t>mengikuti garis hirarki atau jabatan</a:t>
            </a:r>
          </a:p>
          <a:p>
            <a:pPr>
              <a:lnSpc>
                <a:spcPct val="90000"/>
              </a:lnSpc>
            </a:pPr>
            <a:r>
              <a:rPr lang="en-US" altLang="id-ID" sz="1800"/>
              <a:t>Tiga arah komunikasi formal :</a:t>
            </a:r>
          </a:p>
          <a:p>
            <a:pPr lvl="1">
              <a:lnSpc>
                <a:spcPct val="90000"/>
              </a:lnSpc>
            </a:pPr>
            <a:r>
              <a:rPr lang="en-US" altLang="id-ID" sz="2800"/>
              <a:t> </a:t>
            </a:r>
            <a:r>
              <a:rPr lang="en-US" altLang="id-ID" sz="2800" u="sng"/>
              <a:t>Downward</a:t>
            </a:r>
            <a:r>
              <a:rPr lang="en-US" altLang="id-ID" sz="2800"/>
              <a:t> : dari pengambil keputusan ke  karyawan; Contoh : Kebijakan, rencana, strategi, instruksi dan prosedur</a:t>
            </a:r>
          </a:p>
          <a:p>
            <a:pPr lvl="1">
              <a:lnSpc>
                <a:spcPct val="90000"/>
              </a:lnSpc>
            </a:pPr>
            <a:r>
              <a:rPr lang="en-US" altLang="id-ID" sz="2800"/>
              <a:t> </a:t>
            </a:r>
            <a:r>
              <a:rPr lang="en-US" altLang="id-ID" sz="2800" u="sng"/>
              <a:t>Upward </a:t>
            </a:r>
            <a:r>
              <a:rPr lang="en-US" altLang="id-ID" sz="2800"/>
              <a:t>: dari pekerja kepada pimpinan</a:t>
            </a:r>
            <a:r>
              <a:rPr lang="en-US" altLang="id-ID" sz="2800"/>
              <a:t>; </a:t>
            </a:r>
            <a:r>
              <a:rPr lang="en-US" altLang="id-ID" sz="2800" smtClean="0"/>
              <a:t>Contoh </a:t>
            </a:r>
            <a:r>
              <a:rPr lang="en-US" altLang="id-ID" sz="2800"/>
              <a:t>: laporan kerja, dan usulan perbaikan</a:t>
            </a:r>
          </a:p>
          <a:p>
            <a:pPr lvl="1">
              <a:lnSpc>
                <a:spcPct val="90000"/>
              </a:lnSpc>
            </a:pPr>
            <a:r>
              <a:rPr lang="en-US" altLang="id-ID" sz="2800" u="sng"/>
              <a:t> Horizontal</a:t>
            </a:r>
            <a:r>
              <a:rPr lang="en-US" altLang="id-ID" sz="2800"/>
              <a:t> : sesama karyawan/level yang sama; Contoh : Meeting, e-mail, dan memo 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304800" y="266700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id-ID" sz="180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304800" y="4114800"/>
            <a:ext cx="381000" cy="762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id-ID" sz="180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37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z="3600"/>
              <a:t>Saluran Komunikasi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EB1F-4ADB-422E-9437-A71C4F9748FA}" type="slidenum">
              <a:rPr lang="en-US" altLang="id-ID">
                <a:solidFill>
                  <a:srgbClr val="000000"/>
                </a:solidFill>
              </a:rPr>
              <a:pPr/>
              <a:t>32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678781"/>
            <a:ext cx="7620074" cy="4929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d-ID" u="sng"/>
              <a:t>Komunikasi informal (</a:t>
            </a:r>
            <a:r>
              <a:rPr lang="en-US" altLang="id-ID" i="1" u="sng"/>
              <a:t>grapevine</a:t>
            </a:r>
            <a:r>
              <a:rPr lang="en-US" altLang="id-ID" u="sng"/>
              <a:t>)</a:t>
            </a:r>
            <a:r>
              <a:rPr lang="en-US" altLang="id-ID"/>
              <a:t> :</a:t>
            </a:r>
          </a:p>
          <a:p>
            <a:pPr lvl="1">
              <a:lnSpc>
                <a:spcPct val="90000"/>
              </a:lnSpc>
            </a:pPr>
            <a:r>
              <a:rPr lang="en-US" altLang="id-ID" sz="3200"/>
              <a:t>berdasarkan hubungan sosial</a:t>
            </a:r>
          </a:p>
          <a:p>
            <a:pPr lvl="1">
              <a:lnSpc>
                <a:spcPct val="90000"/>
              </a:lnSpc>
            </a:pPr>
            <a:r>
              <a:rPr lang="en-US" altLang="id-ID" sz="3200"/>
              <a:t>karyawan sering bersosialisasi saat makan siang, istirahat atau pulang kantor.</a:t>
            </a:r>
          </a:p>
          <a:p>
            <a:pPr lvl="1">
              <a:lnSpc>
                <a:spcPct val="90000"/>
              </a:lnSpc>
            </a:pPr>
            <a:r>
              <a:rPr lang="en-US" altLang="id-ID" sz="3200"/>
              <a:t>bila banyak informasi yang beredar melalui informal artinya komunikasi formal tidak efektif</a:t>
            </a:r>
          </a:p>
          <a:p>
            <a:pPr>
              <a:lnSpc>
                <a:spcPct val="90000"/>
              </a:lnSpc>
            </a:pPr>
            <a:r>
              <a:rPr lang="en-US" altLang="id-ID"/>
              <a:t>Keuntungan :</a:t>
            </a:r>
          </a:p>
          <a:p>
            <a:pPr lvl="1">
              <a:lnSpc>
                <a:spcPct val="90000"/>
              </a:lnSpc>
            </a:pPr>
            <a:r>
              <a:rPr lang="en-US" altLang="id-ID" sz="3200"/>
              <a:t>informasinya lebih cepat dan efektif</a:t>
            </a:r>
          </a:p>
          <a:p>
            <a:pPr lvl="1">
              <a:lnSpc>
                <a:spcPct val="90000"/>
              </a:lnSpc>
            </a:pPr>
            <a:r>
              <a:rPr lang="en-US" altLang="id-ID" sz="3200"/>
              <a:t>bisa mengekspresikan pendapat  tanpa ragu-ragu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id-ID" sz="3200"/>
          </a:p>
        </p:txBody>
      </p:sp>
    </p:spTree>
    <p:extLst>
      <p:ext uri="{BB962C8B-B14F-4D97-AF65-F5344CB8AC3E}">
        <p14:creationId xmlns:p14="http://schemas.microsoft.com/office/powerpoint/2010/main" val="313065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Hambatan Komunikasi Bisnis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9BF4-5AEA-4E08-A9DA-E61B957FF78E}" type="slidenum">
              <a:rPr lang="en-US" altLang="id-ID">
                <a:solidFill>
                  <a:srgbClr val="000000"/>
                </a:solidFill>
              </a:rPr>
              <a:pPr/>
              <a:t>33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4941" y="2079615"/>
            <a:ext cx="7077419" cy="23663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d-ID" sz="2400"/>
              <a:t>Iklim komunikasi tertutup, karyawan sedikit mengetahui tentang perusahaan, informasi dikuasasi oleh pemimpin.</a:t>
            </a:r>
          </a:p>
          <a:p>
            <a:pPr>
              <a:lnSpc>
                <a:spcPct val="90000"/>
              </a:lnSpc>
            </a:pPr>
            <a:r>
              <a:rPr lang="en-US" altLang="id-ID" sz="2400"/>
              <a:t>Struktur organisasi yang besar dan berjenjang, distorsi, penyampaian tertunda, persepsi berbeda.</a:t>
            </a:r>
          </a:p>
          <a:p>
            <a:pPr>
              <a:lnSpc>
                <a:spcPct val="90000"/>
              </a:lnSpc>
            </a:pPr>
            <a:r>
              <a:rPr lang="en-US" altLang="id-ID" sz="2400"/>
              <a:t>Filtering, pesan dirubah, diperpendek atau diperpanjang.</a:t>
            </a:r>
          </a:p>
        </p:txBody>
      </p:sp>
    </p:spTree>
    <p:extLst>
      <p:ext uri="{BB962C8B-B14F-4D97-AF65-F5344CB8AC3E}">
        <p14:creationId xmlns:p14="http://schemas.microsoft.com/office/powerpoint/2010/main" val="223396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Hambatan Komunikasi Bisnis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6127-61E4-4C8D-BDB4-6807F7C7292A}" type="slidenum">
              <a:rPr lang="en-US" altLang="id-ID">
                <a:solidFill>
                  <a:srgbClr val="000000"/>
                </a:solidFill>
              </a:rPr>
              <a:pPr/>
              <a:t>34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7230" y="2051814"/>
            <a:ext cx="8382000" cy="4929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d-ID"/>
              <a:t>Tidak percaya, merasa diperdaya, dimanipulasi  atau diperlakukan dengan tidak adil.</a:t>
            </a:r>
          </a:p>
          <a:p>
            <a:pPr>
              <a:lnSpc>
                <a:spcPct val="90000"/>
              </a:lnSpc>
            </a:pPr>
            <a:r>
              <a:rPr lang="en-US" altLang="id-ID"/>
              <a:t>Rivalitas antar karyawan, saling merahasiakan informasi yang bisa menguntungkan orang lain.</a:t>
            </a:r>
          </a:p>
          <a:p>
            <a:pPr>
              <a:lnSpc>
                <a:spcPct val="90000"/>
              </a:lnSpc>
            </a:pPr>
            <a:r>
              <a:rPr lang="en-US" altLang="id-ID"/>
              <a:t>Status dan power.</a:t>
            </a:r>
          </a:p>
        </p:txBody>
      </p:sp>
    </p:spTree>
    <p:extLst>
      <p:ext uri="{BB962C8B-B14F-4D97-AF65-F5344CB8AC3E}">
        <p14:creationId xmlns:p14="http://schemas.microsoft.com/office/powerpoint/2010/main" val="128056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1864" y="128458"/>
            <a:ext cx="7289800" cy="1498600"/>
          </a:xfrm>
        </p:spPr>
        <p:txBody>
          <a:bodyPr/>
          <a:lstStyle/>
          <a:p>
            <a:r>
              <a:rPr lang="en-US" altLang="id-ID"/>
              <a:t>Mengatasi Hambatan </a:t>
            </a:r>
            <a:br>
              <a:rPr lang="en-US" altLang="id-ID"/>
            </a:br>
            <a:r>
              <a:rPr lang="en-US" altLang="id-ID"/>
              <a:t>Komunikasi Bisnis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C0E1-704F-487F-90C9-3DC0A8F0629B}" type="slidenum">
              <a:rPr lang="en-US" altLang="id-ID">
                <a:solidFill>
                  <a:srgbClr val="000000"/>
                </a:solidFill>
              </a:rPr>
              <a:pPr/>
              <a:t>35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627058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d-ID" sz="3100"/>
              <a:t>Mendorong iklim komunikasi terbuka, mendorong masukan dan feedback dari karyawan</a:t>
            </a:r>
          </a:p>
          <a:p>
            <a:pPr>
              <a:lnSpc>
                <a:spcPct val="90000"/>
              </a:lnSpc>
            </a:pPr>
            <a:r>
              <a:rPr lang="en-US" altLang="id-ID" sz="3100"/>
              <a:t>Menyederhanakan struktur organisasi, mengurangi layer, informasi lebih cepat</a:t>
            </a:r>
          </a:p>
          <a:p>
            <a:pPr>
              <a:lnSpc>
                <a:spcPct val="90000"/>
              </a:lnSpc>
            </a:pPr>
            <a:r>
              <a:rPr lang="en-US" altLang="id-ID" sz="3100"/>
              <a:t>Mempromosikan komunikasi horisontal, meningkatkan moral, menambah ide-ide.</a:t>
            </a:r>
          </a:p>
          <a:p>
            <a:pPr>
              <a:lnSpc>
                <a:spcPct val="90000"/>
              </a:lnSpc>
            </a:pPr>
            <a:r>
              <a:rPr lang="en-US" altLang="id-ID" sz="3100"/>
              <a:t>Membuat pusat isu, karyawan bisa mengkonfirmasi isu yang berkembang</a:t>
            </a:r>
          </a:p>
          <a:p>
            <a:pPr>
              <a:lnSpc>
                <a:spcPct val="90000"/>
              </a:lnSpc>
            </a:pPr>
            <a:r>
              <a:rPr lang="en-US" altLang="id-ID" sz="3100"/>
              <a:t>Membuat saluran formal seperti newsletter untuk memuat berita/informasi perusahaan</a:t>
            </a:r>
          </a:p>
        </p:txBody>
      </p:sp>
    </p:spTree>
    <p:extLst>
      <p:ext uri="{BB962C8B-B14F-4D97-AF65-F5344CB8AC3E}">
        <p14:creationId xmlns:p14="http://schemas.microsoft.com/office/powerpoint/2010/main" val="390045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:\Documents and Settings\cmfkw\Desktop\ppt\comm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04813"/>
            <a:ext cx="6696075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98525"/>
            <a:ext cx="2733675" cy="793750"/>
          </a:xfr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altLang="id-ID" sz="2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Komunikasi dalam bisnis mencakup</a:t>
            </a:r>
            <a:endParaRPr lang="en-GB" altLang="id-ID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7325-E4E5-4FF4-98B1-C23E4329563F}" type="slidenum">
              <a:rPr lang="en-GB" altLang="id-ID" smtClean="0"/>
              <a:pPr>
                <a:defRPr/>
              </a:pPr>
              <a:t>4</a:t>
            </a:fld>
            <a:endParaRPr lang="en-GB" alt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:\Documents and Settings\cmfkw\Desktop\ppt\comm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90" y="1196752"/>
            <a:ext cx="7453312" cy="51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836613"/>
            <a:ext cx="1871662" cy="893762"/>
          </a:xfr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id-ID" sz="3200">
                <a:solidFill>
                  <a:srgbClr val="000000"/>
                </a:solidFill>
              </a:rPr>
              <a:t>The </a:t>
            </a:r>
            <a:r>
              <a:rPr lang="en-GB" altLang="id-ID" sz="3200" smtClean="0">
                <a:solidFill>
                  <a:srgbClr val="000000"/>
                </a:solidFill>
              </a:rPr>
              <a:t>Medium</a:t>
            </a:r>
            <a:r>
              <a:rPr lang="id-ID" altLang="id-ID" sz="3200" smtClean="0">
                <a:solidFill>
                  <a:srgbClr val="000000"/>
                </a:solidFill>
              </a:rPr>
              <a:t> (media)</a:t>
            </a:r>
            <a:endParaRPr lang="en-GB" altLang="id-ID" sz="320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7325-E4E5-4FF4-98B1-C23E4329563F}" type="slidenum">
              <a:rPr lang="en-GB" altLang="id-ID" smtClean="0"/>
              <a:pPr>
                <a:defRPr/>
              </a:pPr>
              <a:t>5</a:t>
            </a:fld>
            <a:endParaRPr lang="en-GB" alt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28790" y="441772"/>
            <a:ext cx="3875658" cy="53895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altLang="id-ID" sz="3200" u="sng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Media :</a:t>
            </a:r>
            <a:endParaRPr lang="en-GB" altLang="id-ID" sz="3200" u="sng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23668" y="1145994"/>
            <a:ext cx="3680780" cy="5235334"/>
          </a:xfrm>
        </p:spPr>
        <p:txBody>
          <a:bodyPr/>
          <a:lstStyle/>
          <a:p>
            <a:pPr marL="268288" indent="-268288">
              <a:buFont typeface="Wingdings" panose="05000000000000000000" pitchFamily="2" charset="2"/>
              <a:buChar char="§"/>
            </a:pPr>
            <a:r>
              <a:rPr lang="id-ID" altLang="id-ID" sz="2400" smtClean="0"/>
              <a:t>Bagaimana komunikasi dalam bisnis dilakukan ?</a:t>
            </a:r>
            <a:endParaRPr lang="en-GB" altLang="id-ID" sz="2400" smtClean="0"/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id-ID" altLang="id-ID" sz="2400" smtClean="0"/>
              <a:t>Penting untuk memilih media yang tepat untuk pengiriman pesan. </a:t>
            </a:r>
            <a:endParaRPr lang="en-GB" altLang="id-ID" sz="2400" smtClean="0"/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id-ID" altLang="id-ID" sz="2400" smtClean="0"/>
              <a:t>Perlu dipertimbangkan kebutuhan pengirim, kondisi penerima dan tujuan komunikasi dalam bisnis. </a:t>
            </a:r>
            <a:endParaRPr lang="en-GB" altLang="id-ID" sz="2400" smtClean="0"/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id-ID" altLang="id-ID" sz="2400" smtClean="0"/>
              <a:t>Ketitepatan media dapat menjadi hambatan utk berkomunikasi secara efektif. </a:t>
            </a:r>
            <a:endParaRPr lang="en-GB" altLang="id-ID" sz="2400" smtClean="0"/>
          </a:p>
        </p:txBody>
      </p:sp>
      <p:sp>
        <p:nvSpPr>
          <p:cNvPr id="3" name="Rectangle 2"/>
          <p:cNvSpPr/>
          <p:nvPr/>
        </p:nvSpPr>
        <p:spPr>
          <a:xfrm>
            <a:off x="4788024" y="1052736"/>
            <a:ext cx="3816424" cy="540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97" y="1520788"/>
            <a:ext cx="373164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97" y="3763661"/>
            <a:ext cx="373164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7325-E4E5-4FF4-98B1-C23E4329563F}" type="slidenum">
              <a:rPr lang="en-GB" altLang="id-ID" smtClean="0"/>
              <a:pPr>
                <a:defRPr/>
              </a:pPr>
              <a:t>6</a:t>
            </a:fld>
            <a:endParaRPr lang="en-GB" altLang="id-ID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7325-E4E5-4FF4-98B1-C23E4329563F}" type="slidenum">
              <a:rPr lang="en-GB" altLang="id-ID" sz="1600" smtClean="0">
                <a:latin typeface="Arial Black" panose="020B0A04020102020204" pitchFamily="34" charset="0"/>
              </a:rPr>
              <a:pPr>
                <a:defRPr/>
              </a:pPr>
              <a:t>7</a:t>
            </a:fld>
            <a:endParaRPr lang="en-GB" altLang="id-ID" sz="1600">
              <a:latin typeface="Arial Black" panose="020B0A04020102020204" pitchFamily="34" charset="0"/>
            </a:endParaRPr>
          </a:p>
        </p:txBody>
      </p:sp>
      <p:sp>
        <p:nvSpPr>
          <p:cNvPr id="6" name="Rectangle 71"/>
          <p:cNvSpPr>
            <a:spLocks noChangeArrowheads="1"/>
          </p:cNvSpPr>
          <p:nvPr/>
        </p:nvSpPr>
        <p:spPr bwMode="auto">
          <a:xfrm>
            <a:off x="4724400" y="1524000"/>
            <a:ext cx="3886200" cy="41148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id-ID" b="1">
                <a:solidFill>
                  <a:schemeClr val="bg1"/>
                </a:solidFill>
              </a:rPr>
              <a:t>Communication </a:t>
            </a:r>
          </a:p>
          <a:p>
            <a:pPr algn="ctr"/>
            <a:r>
              <a:rPr lang="en-US" altLang="id-ID" b="1">
                <a:solidFill>
                  <a:schemeClr val="bg1"/>
                </a:solidFill>
              </a:rPr>
              <a:t>Channels – </a:t>
            </a:r>
          </a:p>
          <a:p>
            <a:pPr algn="ctr"/>
            <a:r>
              <a:rPr lang="en-US" altLang="id-ID">
                <a:solidFill>
                  <a:schemeClr val="bg1"/>
                </a:solidFill>
              </a:rPr>
              <a:t>Figuring out the right </a:t>
            </a:r>
          </a:p>
          <a:p>
            <a:pPr algn="ctr"/>
            <a:r>
              <a:rPr lang="en-US" altLang="id-ID">
                <a:solidFill>
                  <a:schemeClr val="bg1"/>
                </a:solidFill>
              </a:rPr>
              <a:t>way to send a message.</a:t>
            </a:r>
          </a:p>
          <a:p>
            <a:pPr algn="ctr"/>
            <a:r>
              <a:rPr lang="en-US" altLang="id-ID">
                <a:solidFill>
                  <a:schemeClr val="bg1"/>
                </a:solidFill>
              </a:rPr>
              <a:t>The number of options is</a:t>
            </a:r>
          </a:p>
          <a:p>
            <a:pPr algn="ctr"/>
            <a:r>
              <a:rPr lang="en-US" altLang="id-ID">
                <a:solidFill>
                  <a:schemeClr val="bg1"/>
                </a:solidFill>
              </a:rPr>
              <a:t>growing… </a:t>
            </a:r>
          </a:p>
          <a:p>
            <a:pPr algn="ctr"/>
            <a:endParaRPr lang="en-US" altLang="id-ID"/>
          </a:p>
        </p:txBody>
      </p:sp>
      <p:pic>
        <p:nvPicPr>
          <p:cNvPr id="7" name="Picture 74" descr="BU004844(0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2"/>
          <p:cNvSpPr>
            <a:spLocks noChangeArrowheads="1"/>
          </p:cNvSpPr>
          <p:nvPr/>
        </p:nvSpPr>
        <p:spPr bwMode="auto">
          <a:xfrm>
            <a:off x="685800" y="1524000"/>
            <a:ext cx="7924800" cy="4114800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216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F5C6D-B84F-419A-A3C5-13E68A2900DD}" type="slidenum">
              <a:rPr lang="en-GB" altLang="id-ID" sz="2000" smtClean="0">
                <a:latin typeface="Arial Black" panose="020B0A04020102020204" pitchFamily="34" charset="0"/>
              </a:rPr>
              <a:pPr>
                <a:defRPr/>
              </a:pPr>
              <a:t>8</a:t>
            </a:fld>
            <a:endParaRPr lang="en-GB" altLang="id-ID" sz="200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71" y="836712"/>
            <a:ext cx="8114479" cy="5400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1560" y="33265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d-ID" sz="2000" b="0" i="0" u="none" strike="noStrike" kern="0" cap="none" spc="0" normalizeH="0" baseline="0" noProof="0" smtClean="0">
                <a:ln>
                  <a:noFill/>
                </a:ln>
                <a:solidFill>
                  <a:srgbClr val="46B731"/>
                </a:solidFill>
                <a:effectLst/>
                <a:uLnTx/>
                <a:uFillTx/>
                <a:latin typeface="Arial Black"/>
                <a:ea typeface="ＭＳ Ｐゴシック"/>
                <a:cs typeface="+mj-cs"/>
              </a:rPr>
              <a:t>Choose the Right Channel: </a:t>
            </a:r>
            <a:br>
              <a:rPr kumimoji="0" lang="en-US" altLang="id-ID" sz="2000" b="0" i="0" u="none" strike="noStrike" kern="0" cap="none" spc="0" normalizeH="0" baseline="0" noProof="0" smtClean="0">
                <a:ln>
                  <a:noFill/>
                </a:ln>
                <a:solidFill>
                  <a:srgbClr val="46B731"/>
                </a:solidFill>
                <a:effectLst/>
                <a:uLnTx/>
                <a:uFillTx/>
                <a:latin typeface="Arial Black"/>
                <a:ea typeface="ＭＳ Ｐゴシック"/>
                <a:cs typeface="+mj-cs"/>
              </a:rPr>
            </a:b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819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52256"/>
            <a:ext cx="2013992" cy="486287"/>
          </a:xfr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id-ID" sz="3200" smtClean="0">
                <a:solidFill>
                  <a:srgbClr val="000000"/>
                </a:solidFill>
              </a:rPr>
              <a:t>Value</a:t>
            </a:r>
            <a:r>
              <a:rPr lang="id-ID" altLang="id-ID" sz="3200" smtClean="0">
                <a:solidFill>
                  <a:srgbClr val="000000"/>
                </a:solidFill>
              </a:rPr>
              <a:t> (NILAI)</a:t>
            </a:r>
            <a:endParaRPr lang="en-GB" altLang="id-ID" sz="3200">
              <a:solidFill>
                <a:srgbClr val="000000"/>
              </a:solidFill>
            </a:endParaRPr>
          </a:p>
        </p:txBody>
      </p:sp>
      <p:pic>
        <p:nvPicPr>
          <p:cNvPr id="12291" name="Picture 6" descr="C:\Documents and Settings\cmfkw\Desktop\ppt\comm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892480" cy="455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7325-E4E5-4FF4-98B1-C23E4329563F}" type="slidenum">
              <a:rPr lang="en-GB" altLang="id-ID" smtClean="0"/>
              <a:pPr>
                <a:defRPr/>
              </a:pPr>
              <a:t>9</a:t>
            </a:fld>
            <a:endParaRPr lang="en-GB" altLang="id-ID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336</TotalTime>
  <Words>1099</Words>
  <Application>Microsoft Office PowerPoint</Application>
  <PresentationFormat>On-screen Show (4:3)</PresentationFormat>
  <Paragraphs>242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ＭＳ Ｐゴシック</vt:lpstr>
      <vt:lpstr>Arial</vt:lpstr>
      <vt:lpstr>Arial Black</vt:lpstr>
      <vt:lpstr>Calibri</vt:lpstr>
      <vt:lpstr>Candara</vt:lpstr>
      <vt:lpstr>Garamond</vt:lpstr>
      <vt:lpstr>Gill Sans MT</vt:lpstr>
      <vt:lpstr>Times</vt:lpstr>
      <vt:lpstr>Times New Roman</vt:lpstr>
      <vt:lpstr>Tw Cen MT</vt:lpstr>
      <vt:lpstr>Tw Cen MT Condensed</vt:lpstr>
      <vt:lpstr>Wingdings</vt:lpstr>
      <vt:lpstr>Wingdings 3</vt:lpstr>
      <vt:lpstr>Integral</vt:lpstr>
      <vt:lpstr>Organic</vt:lpstr>
      <vt:lpstr>Default Design</vt:lpstr>
      <vt:lpstr>KOMUNIKASI DALAM BISNIS</vt:lpstr>
      <vt:lpstr>PowerPoint Presentation</vt:lpstr>
      <vt:lpstr>PERBEDAAN ANTARA KOMUNIKASI ANTARPRIBADI &amp; KOMUNIKASI BISNIS</vt:lpstr>
      <vt:lpstr>Komunikasi dalam bisnis mencakup</vt:lpstr>
      <vt:lpstr>The Medium (media)</vt:lpstr>
      <vt:lpstr>Media :</vt:lpstr>
      <vt:lpstr>PowerPoint Presentation</vt:lpstr>
      <vt:lpstr>PowerPoint Presentation</vt:lpstr>
      <vt:lpstr>Value (NILAI)</vt:lpstr>
      <vt:lpstr> Nilai :</vt:lpstr>
      <vt:lpstr>To whom (untuk siapa) ?</vt:lpstr>
      <vt:lpstr>untuk siapa?</vt:lpstr>
      <vt:lpstr>PowerPoint Presentation</vt:lpstr>
      <vt:lpstr>Untuk siapa</vt:lpstr>
      <vt:lpstr>PowerPoint Presentation</vt:lpstr>
      <vt:lpstr>PowerPoint Presentation</vt:lpstr>
      <vt:lpstr>The Message (pesan)</vt:lpstr>
      <vt:lpstr>Pesan</vt:lpstr>
      <vt:lpstr>Role of ICT (peran ict)</vt:lpstr>
      <vt:lpstr>Peran </vt:lpstr>
      <vt:lpstr>Barriers (halangan)</vt:lpstr>
      <vt:lpstr>Barriers</vt:lpstr>
      <vt:lpstr>PowerPoint Presentation</vt:lpstr>
      <vt:lpstr>PowerPoint Presentation</vt:lpstr>
      <vt:lpstr>PowerPoint Presentation</vt:lpstr>
      <vt:lpstr>Fungsi Komunikasi Bisnis</vt:lpstr>
      <vt:lpstr>Komunikasi Bisnis Internal</vt:lpstr>
      <vt:lpstr>Komunikasi Bisnis External</vt:lpstr>
      <vt:lpstr>Bentuk Komunikasi Bisnis</vt:lpstr>
      <vt:lpstr>Bentuk Komunikasi Bisnis</vt:lpstr>
      <vt:lpstr>Saluran Komunikasi</vt:lpstr>
      <vt:lpstr>Saluran Komunikasi</vt:lpstr>
      <vt:lpstr>Hambatan Komunikasi Bisnis</vt:lpstr>
      <vt:lpstr>Hambatan Komunikasi Bisnis</vt:lpstr>
      <vt:lpstr>Mengatasi Hambatan  Komunikasi Bisnis</vt:lpstr>
    </vt:vector>
  </TitlesOfParts>
  <Company>University of Bristol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###Business Communication - PowerPoint Presentation - Full version###</dc:title>
  <dc:creator>A Ashwin</dc:creator>
  <cp:lastModifiedBy>lenovo</cp:lastModifiedBy>
  <cp:revision>76</cp:revision>
  <dcterms:created xsi:type="dcterms:W3CDTF">2005-01-12T11:19:15Z</dcterms:created>
  <dcterms:modified xsi:type="dcterms:W3CDTF">2017-01-06T07:12:28Z</dcterms:modified>
</cp:coreProperties>
</file>