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77" r:id="rId18"/>
    <p:sldId id="28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8435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8436" name="Rectangle 4"/>
              <p:cNvSpPr>
                <a:spLocks noChangeArrowheads="1"/>
              </p:cNvSpPr>
              <p:nvPr userDrawn="1"/>
            </p:nvSpPr>
            <p:spPr bwMode="ltGray">
              <a:xfrm>
                <a:off x="0" y="1248"/>
                <a:ext cx="5760" cy="11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37" name="Rectangle 5" descr="Cacback"/>
              <p:cNvSpPr>
                <a:spLocks noChangeArrowheads="1"/>
              </p:cNvSpPr>
              <p:nvPr userDrawn="1"/>
            </p:nvSpPr>
            <p:spPr bwMode="ltGray">
              <a:xfrm>
                <a:off x="0" y="0"/>
                <a:ext cx="1119" cy="4320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438" name="Rectangle 6"/>
            <p:cNvSpPr>
              <a:spLocks noChangeArrowheads="1"/>
            </p:cNvSpPr>
            <p:nvPr/>
          </p:nvSpPr>
          <p:spPr bwMode="white">
            <a:xfrm>
              <a:off x="816" y="2592"/>
              <a:ext cx="701" cy="1728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439" name="Group 7"/>
          <p:cNvGrpSpPr>
            <a:grpSpLocks/>
          </p:cNvGrpSpPr>
          <p:nvPr/>
        </p:nvGrpSpPr>
        <p:grpSpPr bwMode="auto">
          <a:xfrm>
            <a:off x="0" y="1371600"/>
            <a:ext cx="8405813" cy="1246188"/>
            <a:chOff x="0" y="864"/>
            <a:chExt cx="5295" cy="785"/>
          </a:xfrm>
        </p:grpSpPr>
        <p:sp>
          <p:nvSpPr>
            <p:cNvPr id="18440" name="Freeform 8"/>
            <p:cNvSpPr>
              <a:spLocks/>
            </p:cNvSpPr>
            <p:nvPr userDrawn="1"/>
          </p:nvSpPr>
          <p:spPr bwMode="auto">
            <a:xfrm rot="-507431">
              <a:off x="0" y="1477"/>
              <a:ext cx="1059" cy="172"/>
            </a:xfrm>
            <a:custGeom>
              <a:avLst/>
              <a:gdLst>
                <a:gd name="T0" fmla="*/ 1059 w 1059"/>
                <a:gd name="T1" fmla="*/ 0 h 172"/>
                <a:gd name="T2" fmla="*/ 147 w 1059"/>
                <a:gd name="T3" fmla="*/ 144 h 172"/>
                <a:gd name="T4" fmla="*/ 177 w 1059"/>
                <a:gd name="T5" fmla="*/ 171 h 172"/>
                <a:gd name="T6" fmla="*/ 1059 w 1059"/>
                <a:gd name="T7" fmla="*/ 24 h 172"/>
                <a:gd name="T8" fmla="*/ 1059 w 1059"/>
                <a:gd name="T9" fmla="*/ 0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9" h="172">
                  <a:moveTo>
                    <a:pt x="1059" y="0"/>
                  </a:moveTo>
                  <a:cubicBezTo>
                    <a:pt x="543" y="45"/>
                    <a:pt x="291" y="112"/>
                    <a:pt x="147" y="144"/>
                  </a:cubicBezTo>
                  <a:cubicBezTo>
                    <a:pt x="0" y="172"/>
                    <a:pt x="153" y="147"/>
                    <a:pt x="177" y="171"/>
                  </a:cubicBezTo>
                  <a:cubicBezTo>
                    <a:pt x="329" y="151"/>
                    <a:pt x="339" y="99"/>
                    <a:pt x="1059" y="24"/>
                  </a:cubicBezTo>
                  <a:cubicBezTo>
                    <a:pt x="1059" y="24"/>
                    <a:pt x="1059" y="0"/>
                    <a:pt x="1059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" name="Freeform 9"/>
            <p:cNvSpPr>
              <a:spLocks/>
            </p:cNvSpPr>
            <p:nvPr userDrawn="1"/>
          </p:nvSpPr>
          <p:spPr bwMode="auto">
            <a:xfrm rot="-507431">
              <a:off x="1173" y="864"/>
              <a:ext cx="4122" cy="630"/>
            </a:xfrm>
            <a:custGeom>
              <a:avLst/>
              <a:gdLst>
                <a:gd name="T0" fmla="*/ 0 w 4122"/>
                <a:gd name="T1" fmla="*/ 204 h 630"/>
                <a:gd name="T2" fmla="*/ 3544 w 4122"/>
                <a:gd name="T3" fmla="*/ 348 h 630"/>
                <a:gd name="T4" fmla="*/ 3680 w 4122"/>
                <a:gd name="T5" fmla="*/ 630 h 630"/>
                <a:gd name="T6" fmla="*/ 3616 w 4122"/>
                <a:gd name="T7" fmla="*/ 624 h 630"/>
                <a:gd name="T8" fmla="*/ 3534 w 4122"/>
                <a:gd name="T9" fmla="*/ 368 h 630"/>
                <a:gd name="T10" fmla="*/ 17 w 4122"/>
                <a:gd name="T11" fmla="*/ 231 h 630"/>
                <a:gd name="T12" fmla="*/ 0 w 4122"/>
                <a:gd name="T13" fmla="*/ 204 h 6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22" h="630">
                  <a:moveTo>
                    <a:pt x="0" y="204"/>
                  </a:moveTo>
                  <a:cubicBezTo>
                    <a:pt x="255" y="198"/>
                    <a:pt x="1686" y="0"/>
                    <a:pt x="3544" y="348"/>
                  </a:cubicBezTo>
                  <a:cubicBezTo>
                    <a:pt x="4122" y="464"/>
                    <a:pt x="3754" y="614"/>
                    <a:pt x="3680" y="630"/>
                  </a:cubicBezTo>
                  <a:cubicBezTo>
                    <a:pt x="3680" y="630"/>
                    <a:pt x="3642" y="626"/>
                    <a:pt x="3616" y="624"/>
                  </a:cubicBezTo>
                  <a:cubicBezTo>
                    <a:pt x="3678" y="612"/>
                    <a:pt x="4118" y="488"/>
                    <a:pt x="3534" y="368"/>
                  </a:cubicBezTo>
                  <a:cubicBezTo>
                    <a:pt x="2029" y="98"/>
                    <a:pt x="696" y="156"/>
                    <a:pt x="17" y="231"/>
                  </a:cubicBezTo>
                  <a:cubicBezTo>
                    <a:pt x="17" y="231"/>
                    <a:pt x="0" y="204"/>
                    <a:pt x="0" y="20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442" name="Group 10"/>
            <p:cNvGrpSpPr>
              <a:grpSpLocks/>
            </p:cNvGrpSpPr>
            <p:nvPr userDrawn="1"/>
          </p:nvGrpSpPr>
          <p:grpSpPr bwMode="auto">
            <a:xfrm>
              <a:off x="1008" y="1248"/>
              <a:ext cx="288" cy="288"/>
              <a:chOff x="1033" y="326"/>
              <a:chExt cx="192" cy="192"/>
            </a:xfrm>
          </p:grpSpPr>
          <p:sp>
            <p:nvSpPr>
              <p:cNvPr id="18443" name="Oval 11"/>
              <p:cNvSpPr>
                <a:spLocks noChangeArrowheads="1"/>
              </p:cNvSpPr>
              <p:nvPr/>
            </p:nvSpPr>
            <p:spPr bwMode="auto">
              <a:xfrm>
                <a:off x="1033" y="326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4" name="Oval 12"/>
              <p:cNvSpPr>
                <a:spLocks noChangeArrowheads="1"/>
              </p:cNvSpPr>
              <p:nvPr/>
            </p:nvSpPr>
            <p:spPr bwMode="auto">
              <a:xfrm>
                <a:off x="1129" y="377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5" name="Oval 13"/>
              <p:cNvSpPr>
                <a:spLocks noChangeArrowheads="1"/>
              </p:cNvSpPr>
              <p:nvPr/>
            </p:nvSpPr>
            <p:spPr bwMode="auto">
              <a:xfrm>
                <a:off x="1063" y="350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6" name="Oval 14"/>
              <p:cNvSpPr>
                <a:spLocks noChangeArrowheads="1"/>
              </p:cNvSpPr>
              <p:nvPr/>
            </p:nvSpPr>
            <p:spPr bwMode="auto">
              <a:xfrm>
                <a:off x="1063" y="404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7" name="Oval 15"/>
              <p:cNvSpPr>
                <a:spLocks noChangeArrowheads="1"/>
              </p:cNvSpPr>
              <p:nvPr/>
            </p:nvSpPr>
            <p:spPr bwMode="auto">
              <a:xfrm>
                <a:off x="1108" y="422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8" name="Oval 16"/>
              <p:cNvSpPr>
                <a:spLocks noChangeArrowheads="1"/>
              </p:cNvSpPr>
              <p:nvPr/>
            </p:nvSpPr>
            <p:spPr bwMode="auto">
              <a:xfrm>
                <a:off x="1168" y="416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9" name="Oval 17"/>
              <p:cNvSpPr>
                <a:spLocks noChangeArrowheads="1"/>
              </p:cNvSpPr>
              <p:nvPr/>
            </p:nvSpPr>
            <p:spPr bwMode="auto">
              <a:xfrm>
                <a:off x="1120" y="461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0" name="Oval 18"/>
              <p:cNvSpPr>
                <a:spLocks noChangeArrowheads="1"/>
              </p:cNvSpPr>
              <p:nvPr/>
            </p:nvSpPr>
            <p:spPr bwMode="auto">
              <a:xfrm>
                <a:off x="1063" y="452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1" name="Oval 19"/>
              <p:cNvSpPr>
                <a:spLocks noChangeArrowheads="1"/>
              </p:cNvSpPr>
              <p:nvPr/>
            </p:nvSpPr>
            <p:spPr bwMode="auto">
              <a:xfrm>
                <a:off x="1117" y="329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8452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828800" y="2133600"/>
            <a:ext cx="7315200" cy="1600200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18453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sp>
        <p:nvSpPr>
          <p:cNvPr id="1845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35E3467-EADD-4BAC-8960-D34FDA43F46F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1845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3733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845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86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A504495-AAEB-4775-ADB3-3A2D66F1E9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5E3467-EADD-4BAC-8960-D34FDA43F46F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504495-AAEB-4775-ADB3-3A2D66F1E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739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67525" y="457200"/>
            <a:ext cx="2058988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6029325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5E3467-EADD-4BAC-8960-D34FDA43F46F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504495-AAEB-4775-ADB3-3A2D66F1E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496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113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35E3467-EADD-4BAC-8960-D34FDA43F46F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A504495-AAEB-4775-ADB3-3A2D66F1E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52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113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35E3467-EADD-4BAC-8960-D34FDA43F46F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A504495-AAEB-4775-ADB3-3A2D66F1E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0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5E3467-EADD-4BAC-8960-D34FDA43F46F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504495-AAEB-4775-ADB3-3A2D66F1E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345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504495-AAEB-4775-ADB3-3A2D66F1E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809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5E3467-EADD-4BAC-8960-D34FDA43F46F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504495-AAEB-4775-ADB3-3A2D66F1E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47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5E3467-EADD-4BAC-8960-D34FDA43F46F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504495-AAEB-4775-ADB3-3A2D66F1E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67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5E3467-EADD-4BAC-8960-D34FDA43F46F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504495-AAEB-4775-ADB3-3A2D66F1E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937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5E3467-EADD-4BAC-8960-D34FDA43F46F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504495-AAEB-4775-ADB3-3A2D66F1E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753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5E3467-EADD-4BAC-8960-D34FDA43F46F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504495-AAEB-4775-ADB3-3A2D66F1E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86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5E3467-EADD-4BAC-8960-D34FDA43F46F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504495-AAEB-4775-ADB3-3A2D66F1E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451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-23813" y="-141288"/>
            <a:ext cx="9167813" cy="6999288"/>
            <a:chOff x="-15" y="-89"/>
            <a:chExt cx="5775" cy="4409"/>
          </a:xfrm>
        </p:grpSpPr>
        <p:sp>
          <p:nvSpPr>
            <p:cNvPr id="17411" name="Rectangle 3"/>
            <p:cNvSpPr>
              <a:spLocks noChangeArrowheads="1"/>
            </p:cNvSpPr>
            <p:nvPr userDrawn="1"/>
          </p:nvSpPr>
          <p:spPr bwMode="ltGray">
            <a:xfrm>
              <a:off x="0" y="301"/>
              <a:ext cx="5760" cy="72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2" name="Rectangle 4" descr="Cacback"/>
            <p:cNvSpPr>
              <a:spLocks noChangeArrowheads="1"/>
            </p:cNvSpPr>
            <p:nvPr userDrawn="1"/>
          </p:nvSpPr>
          <p:spPr bwMode="ltGray">
            <a:xfrm>
              <a:off x="0" y="0"/>
              <a:ext cx="1119" cy="4320"/>
            </a:xfrm>
            <a:prstGeom prst="rect">
              <a:avLst/>
            </a:prstGeom>
            <a:blipFill dpi="0" rotWithShape="0">
              <a:blip r:embed="rId15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413" name="Group 5"/>
            <p:cNvGrpSpPr>
              <a:grpSpLocks/>
            </p:cNvGrpSpPr>
            <p:nvPr userDrawn="1"/>
          </p:nvGrpSpPr>
          <p:grpSpPr bwMode="auto">
            <a:xfrm>
              <a:off x="-15" y="-89"/>
              <a:ext cx="5295" cy="785"/>
              <a:chOff x="20" y="-89"/>
              <a:chExt cx="5295" cy="785"/>
            </a:xfrm>
          </p:grpSpPr>
          <p:sp>
            <p:nvSpPr>
              <p:cNvPr id="17414" name="Freeform 6"/>
              <p:cNvSpPr>
                <a:spLocks/>
              </p:cNvSpPr>
              <p:nvPr userDrawn="1"/>
            </p:nvSpPr>
            <p:spPr bwMode="auto">
              <a:xfrm rot="-507431">
                <a:off x="20" y="524"/>
                <a:ext cx="1059" cy="172"/>
              </a:xfrm>
              <a:custGeom>
                <a:avLst/>
                <a:gdLst>
                  <a:gd name="T0" fmla="*/ 1059 w 1059"/>
                  <a:gd name="T1" fmla="*/ 0 h 172"/>
                  <a:gd name="T2" fmla="*/ 147 w 1059"/>
                  <a:gd name="T3" fmla="*/ 144 h 172"/>
                  <a:gd name="T4" fmla="*/ 177 w 1059"/>
                  <a:gd name="T5" fmla="*/ 171 h 172"/>
                  <a:gd name="T6" fmla="*/ 1059 w 1059"/>
                  <a:gd name="T7" fmla="*/ 24 h 172"/>
                  <a:gd name="T8" fmla="*/ 1059 w 1059"/>
                  <a:gd name="T9" fmla="*/ 0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59" h="172">
                    <a:moveTo>
                      <a:pt x="1059" y="0"/>
                    </a:moveTo>
                    <a:cubicBezTo>
                      <a:pt x="543" y="45"/>
                      <a:pt x="291" y="112"/>
                      <a:pt x="147" y="144"/>
                    </a:cubicBezTo>
                    <a:cubicBezTo>
                      <a:pt x="0" y="172"/>
                      <a:pt x="153" y="147"/>
                      <a:pt x="177" y="171"/>
                    </a:cubicBezTo>
                    <a:cubicBezTo>
                      <a:pt x="329" y="151"/>
                      <a:pt x="339" y="99"/>
                      <a:pt x="1059" y="24"/>
                    </a:cubicBezTo>
                    <a:cubicBezTo>
                      <a:pt x="1059" y="24"/>
                      <a:pt x="1059" y="0"/>
                      <a:pt x="1059" y="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15" name="Freeform 7"/>
              <p:cNvSpPr>
                <a:spLocks/>
              </p:cNvSpPr>
              <p:nvPr userDrawn="1"/>
            </p:nvSpPr>
            <p:spPr bwMode="auto">
              <a:xfrm rot="-507431">
                <a:off x="1193" y="-89"/>
                <a:ext cx="4122" cy="630"/>
              </a:xfrm>
              <a:custGeom>
                <a:avLst/>
                <a:gdLst>
                  <a:gd name="T0" fmla="*/ 0 w 4122"/>
                  <a:gd name="T1" fmla="*/ 204 h 630"/>
                  <a:gd name="T2" fmla="*/ 3544 w 4122"/>
                  <a:gd name="T3" fmla="*/ 348 h 630"/>
                  <a:gd name="T4" fmla="*/ 3680 w 4122"/>
                  <a:gd name="T5" fmla="*/ 630 h 630"/>
                  <a:gd name="T6" fmla="*/ 3616 w 4122"/>
                  <a:gd name="T7" fmla="*/ 624 h 630"/>
                  <a:gd name="T8" fmla="*/ 3534 w 4122"/>
                  <a:gd name="T9" fmla="*/ 368 h 630"/>
                  <a:gd name="T10" fmla="*/ 17 w 4122"/>
                  <a:gd name="T11" fmla="*/ 231 h 630"/>
                  <a:gd name="T12" fmla="*/ 0 w 4122"/>
                  <a:gd name="T13" fmla="*/ 204 h 6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22" h="630">
                    <a:moveTo>
                      <a:pt x="0" y="204"/>
                    </a:moveTo>
                    <a:cubicBezTo>
                      <a:pt x="255" y="198"/>
                      <a:pt x="1686" y="0"/>
                      <a:pt x="3544" y="348"/>
                    </a:cubicBezTo>
                    <a:cubicBezTo>
                      <a:pt x="4122" y="464"/>
                      <a:pt x="3754" y="614"/>
                      <a:pt x="3680" y="630"/>
                    </a:cubicBezTo>
                    <a:cubicBezTo>
                      <a:pt x="3680" y="630"/>
                      <a:pt x="3642" y="626"/>
                      <a:pt x="3616" y="624"/>
                    </a:cubicBezTo>
                    <a:cubicBezTo>
                      <a:pt x="3678" y="612"/>
                      <a:pt x="4118" y="488"/>
                      <a:pt x="3534" y="368"/>
                    </a:cubicBezTo>
                    <a:cubicBezTo>
                      <a:pt x="2029" y="98"/>
                      <a:pt x="696" y="156"/>
                      <a:pt x="17" y="231"/>
                    </a:cubicBezTo>
                    <a:cubicBezTo>
                      <a:pt x="17" y="231"/>
                      <a:pt x="0" y="204"/>
                      <a:pt x="0" y="204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7416" name="Group 8"/>
              <p:cNvGrpSpPr>
                <a:grpSpLocks/>
              </p:cNvGrpSpPr>
              <p:nvPr userDrawn="1"/>
            </p:nvGrpSpPr>
            <p:grpSpPr bwMode="auto">
              <a:xfrm>
                <a:off x="1033" y="326"/>
                <a:ext cx="192" cy="192"/>
                <a:chOff x="1033" y="326"/>
                <a:chExt cx="192" cy="192"/>
              </a:xfrm>
            </p:grpSpPr>
            <p:sp>
              <p:nvSpPr>
                <p:cNvPr id="17417" name="Oval 9"/>
                <p:cNvSpPr>
                  <a:spLocks noChangeArrowheads="1"/>
                </p:cNvSpPr>
                <p:nvPr/>
              </p:nvSpPr>
              <p:spPr bwMode="auto">
                <a:xfrm>
                  <a:off x="1033" y="326"/>
                  <a:ext cx="192" cy="19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18" name="Oval 10"/>
                <p:cNvSpPr>
                  <a:spLocks noChangeArrowheads="1"/>
                </p:cNvSpPr>
                <p:nvPr/>
              </p:nvSpPr>
              <p:spPr bwMode="auto">
                <a:xfrm>
                  <a:off x="1129" y="377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19" name="Oval 11"/>
                <p:cNvSpPr>
                  <a:spLocks noChangeArrowheads="1"/>
                </p:cNvSpPr>
                <p:nvPr/>
              </p:nvSpPr>
              <p:spPr bwMode="auto">
                <a:xfrm>
                  <a:off x="1063" y="350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20" name="Oval 12"/>
                <p:cNvSpPr>
                  <a:spLocks noChangeArrowheads="1"/>
                </p:cNvSpPr>
                <p:nvPr/>
              </p:nvSpPr>
              <p:spPr bwMode="auto">
                <a:xfrm>
                  <a:off x="1063" y="404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21" name="Oval 13"/>
                <p:cNvSpPr>
                  <a:spLocks noChangeArrowheads="1"/>
                </p:cNvSpPr>
                <p:nvPr/>
              </p:nvSpPr>
              <p:spPr bwMode="auto">
                <a:xfrm>
                  <a:off x="1108" y="422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22" name="Oval 14"/>
                <p:cNvSpPr>
                  <a:spLocks noChangeArrowheads="1"/>
                </p:cNvSpPr>
                <p:nvPr/>
              </p:nvSpPr>
              <p:spPr bwMode="auto">
                <a:xfrm>
                  <a:off x="1168" y="416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23" name="Oval 15"/>
                <p:cNvSpPr>
                  <a:spLocks noChangeArrowheads="1"/>
                </p:cNvSpPr>
                <p:nvPr/>
              </p:nvSpPr>
              <p:spPr bwMode="auto">
                <a:xfrm>
                  <a:off x="1120" y="461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24" name="Oval 16"/>
                <p:cNvSpPr>
                  <a:spLocks noChangeArrowheads="1"/>
                </p:cNvSpPr>
                <p:nvPr/>
              </p:nvSpPr>
              <p:spPr bwMode="auto">
                <a:xfrm>
                  <a:off x="1063" y="452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25" name="Oval 17"/>
                <p:cNvSpPr>
                  <a:spLocks noChangeArrowheads="1"/>
                </p:cNvSpPr>
                <p:nvPr/>
              </p:nvSpPr>
              <p:spPr bwMode="auto">
                <a:xfrm>
                  <a:off x="1117" y="329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7426" name="Rectangle 18"/>
            <p:cNvSpPr>
              <a:spLocks noChangeArrowheads="1"/>
            </p:cNvSpPr>
            <p:nvPr userDrawn="1"/>
          </p:nvSpPr>
          <p:spPr bwMode="white">
            <a:xfrm>
              <a:off x="426" y="1185"/>
              <a:ext cx="701" cy="313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27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1154113" y="4572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7428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7429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835E3467-EADD-4BAC-8960-D34FDA43F46F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17430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7431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FA504495-AAEB-4775-ADB3-3A2D66F1E97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057400" y="1981200"/>
            <a:ext cx="6096000" cy="1600200"/>
          </a:xfrm>
        </p:spPr>
        <p:txBody>
          <a:bodyPr/>
          <a:lstStyle/>
          <a:p>
            <a:r>
              <a:rPr lang="id-ID" sz="5400" dirty="0" smtClean="0">
                <a:latin typeface="Arial Rounded MT Bold" pitchFamily="34" charset="0"/>
              </a:rPr>
              <a:t>Sistem Informasi</a:t>
            </a:r>
            <a:endParaRPr lang="id-ID" sz="5400" dirty="0">
              <a:latin typeface="Arial Rounded MT Bold" pitchFamily="34" charset="0"/>
            </a:endParaRPr>
          </a:p>
        </p:txBody>
      </p:sp>
      <p:sp>
        <p:nvSpPr>
          <p:cNvPr id="3" name="Text Box 22"/>
          <p:cNvSpPr txBox="1">
            <a:spLocks noChangeArrowheads="1"/>
          </p:cNvSpPr>
          <p:nvPr/>
        </p:nvSpPr>
        <p:spPr bwMode="auto">
          <a:xfrm>
            <a:off x="4419600" y="6598693"/>
            <a:ext cx="4724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000" dirty="0" err="1"/>
              <a:t>Sistem</a:t>
            </a:r>
            <a:r>
              <a:rPr lang="en-US" sz="1000" dirty="0"/>
              <a:t> </a:t>
            </a:r>
            <a:r>
              <a:rPr lang="en-US" sz="1000" dirty="0" err="1"/>
              <a:t>Teknologi</a:t>
            </a:r>
            <a:r>
              <a:rPr lang="en-US" sz="1000" dirty="0"/>
              <a:t> </a:t>
            </a:r>
            <a:r>
              <a:rPr lang="en-US" sz="1000" dirty="0" err="1"/>
              <a:t>Informasi</a:t>
            </a:r>
            <a:r>
              <a:rPr lang="en-US" sz="1000" dirty="0"/>
              <a:t> </a:t>
            </a:r>
            <a:r>
              <a:rPr lang="en-US" sz="1000" dirty="0" smtClean="0"/>
              <a:t>– </a:t>
            </a:r>
            <a:r>
              <a:rPr lang="en-US" sz="1000" dirty="0"/>
              <a:t>Copyright By </a:t>
            </a:r>
            <a:r>
              <a:rPr lang="en-US" sz="1000" dirty="0" err="1"/>
              <a:t>Jogiyanto</a:t>
            </a:r>
            <a:r>
              <a:rPr lang="en-US" sz="1000" dirty="0"/>
              <a:t> HM</a:t>
            </a:r>
          </a:p>
        </p:txBody>
      </p:sp>
    </p:spTree>
    <p:extLst>
      <p:ext uri="{BB962C8B-B14F-4D97-AF65-F5344CB8AC3E}">
        <p14:creationId xmlns:p14="http://schemas.microsoft.com/office/powerpoint/2010/main" val="4002269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31"/>
          <a:stretch/>
        </p:blipFill>
        <p:spPr>
          <a:xfrm>
            <a:off x="-5687" y="-54549"/>
            <a:ext cx="3053687" cy="6864824"/>
          </a:xfrm>
          <a:prstGeom prst="rect">
            <a:avLst/>
          </a:prstGeom>
        </p:spPr>
      </p:pic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3657600" y="1835624"/>
            <a:ext cx="4953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115000"/>
              </a:lnSpc>
              <a:buClr>
                <a:schemeClr val="tx1"/>
              </a:buClr>
            </a:pPr>
            <a:r>
              <a:rPr lang="en-GB" sz="2000" dirty="0" err="1" smtClean="0">
                <a:ea typeface="MS Mincho" pitchFamily="49" charset="-128"/>
              </a:rPr>
              <a:t>Dokumen</a:t>
            </a:r>
            <a:r>
              <a:rPr lang="en-GB" sz="2000" dirty="0" smtClean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dasar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membantu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dalam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penanganan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arus</a:t>
            </a:r>
            <a:r>
              <a:rPr lang="en-GB" sz="2000" dirty="0">
                <a:ea typeface="MS Mincho" pitchFamily="49" charset="-128"/>
              </a:rPr>
              <a:t> data </a:t>
            </a:r>
            <a:r>
              <a:rPr lang="en-GB" sz="2000" dirty="0" err="1">
                <a:ea typeface="MS Mincho" pitchFamily="49" charset="-128"/>
              </a:rPr>
              <a:t>sistem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informasi</a:t>
            </a:r>
            <a:r>
              <a:rPr lang="en-GB" sz="2000" dirty="0">
                <a:ea typeface="MS Mincho" pitchFamily="49" charset="-128"/>
              </a:rPr>
              <a:t> :</a:t>
            </a:r>
          </a:p>
          <a:p>
            <a:pPr marL="990600" lvl="1" indent="-533400" algn="just">
              <a:lnSpc>
                <a:spcPct val="115000"/>
              </a:lnSpc>
              <a:buClr>
                <a:schemeClr val="tx1"/>
              </a:buClr>
              <a:buFontTx/>
              <a:buAutoNum type="arabicPeriod"/>
            </a:pPr>
            <a:r>
              <a:rPr lang="en-GB" sz="2000" dirty="0" err="1">
                <a:ea typeface="MS Mincho" pitchFamily="49" charset="-128"/>
              </a:rPr>
              <a:t>Menunjukkan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macam</a:t>
            </a:r>
            <a:r>
              <a:rPr lang="en-GB" sz="2000" dirty="0">
                <a:ea typeface="MS Mincho" pitchFamily="49" charset="-128"/>
              </a:rPr>
              <a:t> data yang </a:t>
            </a:r>
            <a:r>
              <a:rPr lang="en-GB" sz="2000" dirty="0" err="1">
                <a:ea typeface="MS Mincho" pitchFamily="49" charset="-128"/>
              </a:rPr>
              <a:t>harus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dikumpulkan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dan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ditangkap</a:t>
            </a:r>
            <a:r>
              <a:rPr lang="en-GB" sz="2000" dirty="0">
                <a:ea typeface="MS Mincho" pitchFamily="49" charset="-128"/>
              </a:rPr>
              <a:t>.</a:t>
            </a:r>
            <a:r>
              <a:rPr lang="en-US" sz="2000" dirty="0">
                <a:cs typeface="Times New Roman" charset="0"/>
              </a:rPr>
              <a:t> </a:t>
            </a:r>
          </a:p>
          <a:p>
            <a:pPr marL="990600" lvl="1" indent="-533400" algn="just">
              <a:lnSpc>
                <a:spcPct val="115000"/>
              </a:lnSpc>
              <a:buClr>
                <a:schemeClr val="tx1"/>
              </a:buClr>
              <a:buFontTx/>
              <a:buAutoNum type="arabicPeriod"/>
            </a:pPr>
            <a:r>
              <a:rPr lang="en-GB" sz="2000" dirty="0">
                <a:ea typeface="MS Mincho" pitchFamily="49" charset="-128"/>
              </a:rPr>
              <a:t>Data </a:t>
            </a:r>
            <a:r>
              <a:rPr lang="en-GB" sz="2000" dirty="0" err="1">
                <a:ea typeface="MS Mincho" pitchFamily="49" charset="-128"/>
              </a:rPr>
              <a:t>dapat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dicatat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dengan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jelas</a:t>
            </a:r>
            <a:r>
              <a:rPr lang="en-GB" sz="2000" dirty="0">
                <a:ea typeface="MS Mincho" pitchFamily="49" charset="-128"/>
              </a:rPr>
              <a:t>, </a:t>
            </a:r>
            <a:r>
              <a:rPr lang="en-GB" sz="2000" dirty="0" err="1">
                <a:ea typeface="MS Mincho" pitchFamily="49" charset="-128"/>
              </a:rPr>
              <a:t>konsisten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dan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akurat</a:t>
            </a:r>
            <a:r>
              <a:rPr lang="en-GB" sz="2000" dirty="0">
                <a:ea typeface="MS Mincho" pitchFamily="49" charset="-128"/>
              </a:rPr>
              <a:t>.</a:t>
            </a:r>
            <a:r>
              <a:rPr lang="en-US" sz="2000" dirty="0">
                <a:cs typeface="Times New Roman" charset="0"/>
              </a:rPr>
              <a:t> </a:t>
            </a:r>
          </a:p>
          <a:p>
            <a:pPr marL="990600" lvl="1" indent="-533400" algn="just">
              <a:lnSpc>
                <a:spcPct val="115000"/>
              </a:lnSpc>
              <a:buClr>
                <a:schemeClr val="tx1"/>
              </a:buClr>
              <a:buFontTx/>
              <a:buAutoNum type="arabicPeriod"/>
            </a:pPr>
            <a:r>
              <a:rPr lang="en-GB" sz="2000" dirty="0" err="1">
                <a:ea typeface="MS Mincho" pitchFamily="49" charset="-128"/>
              </a:rPr>
              <a:t>Mendorong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lengkapnya</a:t>
            </a:r>
            <a:r>
              <a:rPr lang="en-GB" sz="2000" dirty="0">
                <a:ea typeface="MS Mincho" pitchFamily="49" charset="-128"/>
              </a:rPr>
              <a:t> data </a:t>
            </a:r>
            <a:r>
              <a:rPr lang="en-GB" sz="2000" dirty="0" err="1">
                <a:ea typeface="MS Mincho" pitchFamily="49" charset="-128"/>
              </a:rPr>
              <a:t>akuntansi</a:t>
            </a:r>
            <a:r>
              <a:rPr lang="en-US" sz="2000" dirty="0">
                <a:cs typeface="Times New Roman" charset="0"/>
              </a:rPr>
              <a:t>.</a:t>
            </a:r>
          </a:p>
          <a:p>
            <a:pPr marL="990600" lvl="1" indent="-533400" algn="just">
              <a:lnSpc>
                <a:spcPct val="115000"/>
              </a:lnSpc>
              <a:buClr>
                <a:schemeClr val="tx1"/>
              </a:buClr>
              <a:buFontTx/>
              <a:buAutoNum type="arabicPeriod"/>
            </a:pPr>
            <a:r>
              <a:rPr lang="en-GB" sz="2000" dirty="0" err="1">
                <a:ea typeface="MS Mincho" pitchFamily="49" charset="-128"/>
              </a:rPr>
              <a:t>Sebagai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pendistribusi</a:t>
            </a:r>
            <a:r>
              <a:rPr lang="en-GB" sz="2000" dirty="0">
                <a:ea typeface="MS Mincho" pitchFamily="49" charset="-128"/>
              </a:rPr>
              <a:t> data.</a:t>
            </a:r>
            <a:r>
              <a:rPr lang="en-US" sz="2000" dirty="0">
                <a:cs typeface="Times New Roman" charset="0"/>
              </a:rPr>
              <a:t> </a:t>
            </a:r>
          </a:p>
          <a:p>
            <a:pPr marL="990600" lvl="1" indent="-533400" algn="just">
              <a:lnSpc>
                <a:spcPct val="115000"/>
              </a:lnSpc>
              <a:buClr>
                <a:schemeClr val="tx1"/>
              </a:buClr>
              <a:buFontTx/>
              <a:buAutoNum type="arabicPeriod"/>
            </a:pPr>
            <a:r>
              <a:rPr lang="en-GB" sz="2000" dirty="0" err="1">
                <a:ea typeface="MS Mincho" pitchFamily="49" charset="-128"/>
              </a:rPr>
              <a:t>Membantu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pembuktian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terjadinya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transaksi</a:t>
            </a:r>
            <a:r>
              <a:rPr lang="en-GB" sz="2000" dirty="0">
                <a:ea typeface="MS Mincho" pitchFamily="49" charset="-128"/>
              </a:rPr>
              <a:t> yang </a:t>
            </a:r>
            <a:r>
              <a:rPr lang="en-GB" sz="2000" dirty="0" err="1">
                <a:ea typeface="MS Mincho" pitchFamily="49" charset="-128"/>
              </a:rPr>
              <a:t>sah</a:t>
            </a:r>
            <a:r>
              <a:rPr lang="en-GB" sz="2000" dirty="0">
                <a:ea typeface="MS Mincho" pitchFamily="49" charset="-128"/>
              </a:rPr>
              <a:t>, </a:t>
            </a:r>
            <a:r>
              <a:rPr lang="en-GB" sz="2000" dirty="0" err="1">
                <a:ea typeface="MS Mincho" pitchFamily="49" charset="-128"/>
              </a:rPr>
              <a:t>shg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berguna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utk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b="1" dirty="0" err="1">
                <a:ea typeface="MS Mincho" pitchFamily="49" charset="-128"/>
              </a:rPr>
              <a:t>pelacakan</a:t>
            </a:r>
            <a:r>
              <a:rPr lang="en-GB" sz="2000" b="1" dirty="0">
                <a:ea typeface="MS Mincho" pitchFamily="49" charset="-128"/>
              </a:rPr>
              <a:t> </a:t>
            </a:r>
            <a:r>
              <a:rPr lang="en-GB" sz="2000" b="1" dirty="0" err="1">
                <a:ea typeface="MS Mincho" pitchFamily="49" charset="-128"/>
              </a:rPr>
              <a:t>pemeriksaan</a:t>
            </a:r>
            <a:r>
              <a:rPr lang="en-GB" sz="2000" b="1" i="1" dirty="0">
                <a:ea typeface="MS Mincho" pitchFamily="49" charset="-128"/>
              </a:rPr>
              <a:t> (audit trail</a:t>
            </a:r>
            <a:r>
              <a:rPr lang="en-GB" sz="2000" b="1" dirty="0">
                <a:ea typeface="MS Mincho" pitchFamily="49" charset="-128"/>
              </a:rPr>
              <a:t>)</a:t>
            </a:r>
            <a:r>
              <a:rPr lang="en-US" sz="2000" dirty="0">
                <a:cs typeface="Times New Roman" charset="0"/>
              </a:rPr>
              <a:t>.</a:t>
            </a:r>
          </a:p>
          <a:p>
            <a:pPr marL="990600" lvl="1" indent="-533400" algn="just">
              <a:lnSpc>
                <a:spcPct val="115000"/>
              </a:lnSpc>
              <a:buClr>
                <a:schemeClr val="tx1"/>
              </a:buClr>
              <a:buFontTx/>
              <a:buAutoNum type="arabicPeriod"/>
            </a:pPr>
            <a:r>
              <a:rPr lang="en-GB" sz="2000" dirty="0" err="1">
                <a:ea typeface="MS Mincho" pitchFamily="49" charset="-128"/>
              </a:rPr>
              <a:t>Sebagai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cadangan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atau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pelindung</a:t>
            </a:r>
            <a:r>
              <a:rPr lang="en-GB" sz="2000" dirty="0">
                <a:ea typeface="MS Mincho" pitchFamily="49" charset="-128"/>
              </a:rPr>
              <a:t> (</a:t>
            </a:r>
            <a:r>
              <a:rPr lang="en-GB" sz="2000" i="1" dirty="0">
                <a:ea typeface="MS Mincho" pitchFamily="49" charset="-128"/>
              </a:rPr>
              <a:t>back-up</a:t>
            </a:r>
            <a:r>
              <a:rPr lang="en-GB" sz="2000" dirty="0">
                <a:ea typeface="MS Mincho" pitchFamily="49" charset="-128"/>
              </a:rPr>
              <a:t>) </a:t>
            </a:r>
            <a:r>
              <a:rPr lang="en-GB" sz="2000" dirty="0" err="1">
                <a:ea typeface="MS Mincho" pitchFamily="49" charset="-128"/>
              </a:rPr>
              <a:t>dari</a:t>
            </a:r>
            <a:r>
              <a:rPr lang="en-GB" sz="2000" dirty="0">
                <a:ea typeface="MS Mincho" pitchFamily="49" charset="-128"/>
              </a:rPr>
              <a:t> file-file data di </a:t>
            </a:r>
            <a:r>
              <a:rPr lang="en-GB" sz="2000" dirty="0" err="1">
                <a:ea typeface="MS Mincho" pitchFamily="49" charset="-128"/>
              </a:rPr>
              <a:t>komputer</a:t>
            </a:r>
            <a:r>
              <a:rPr lang="en-GB" sz="2000" dirty="0">
                <a:ea typeface="MS Mincho" pitchFamily="49" charset="-128"/>
              </a:rPr>
              <a:t>.</a:t>
            </a:r>
            <a:r>
              <a:rPr lang="en-US" sz="2000" dirty="0">
                <a:cs typeface="Times New Roman" charset="0"/>
              </a:rPr>
              <a:t>  </a:t>
            </a:r>
            <a:endParaRPr lang="en-GB" sz="1800" dirty="0">
              <a:cs typeface="Times New Roman" charset="0"/>
            </a:endParaRPr>
          </a:p>
          <a:p>
            <a:pPr marL="609600" indent="-609600" algn="just">
              <a:buClr>
                <a:schemeClr val="tx1"/>
              </a:buClr>
              <a:buFontTx/>
              <a:buChar char="•"/>
            </a:pPr>
            <a:endParaRPr lang="en-GB" sz="2200" dirty="0">
              <a:cs typeface="Times New Roman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657600" y="609600"/>
            <a:ext cx="533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5EBC1"/>
              </a:buClr>
              <a:buSzPct val="80000"/>
            </a:pPr>
            <a:r>
              <a:rPr lang="en-GB" sz="4400" b="1" kern="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Komponen</a:t>
            </a:r>
            <a:r>
              <a:rPr lang="en-GB" sz="4400" b="1" kern="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 Input</a:t>
            </a:r>
            <a:endParaRPr lang="en-US" sz="4400" b="1" kern="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ea typeface="+mj-ea"/>
              <a:cs typeface="Times New Roman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2057400"/>
            <a:ext cx="228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sz="2000" i="1" dirty="0">
                <a:solidFill>
                  <a:srgbClr val="000000"/>
                </a:solidFill>
                <a:cs typeface="Times New Roman" charset="0"/>
              </a:rPr>
              <a:t>Input m</a:t>
            </a:r>
            <a:r>
              <a:rPr lang="en-GB" sz="2000" i="1" dirty="0" err="1">
                <a:solidFill>
                  <a:srgbClr val="000000"/>
                </a:solidFill>
                <a:cs typeface="Times New Roman" charset="0"/>
              </a:rPr>
              <a:t>erupakan</a:t>
            </a:r>
            <a:r>
              <a:rPr lang="en-GB" sz="2000" i="1" dirty="0">
                <a:solidFill>
                  <a:srgbClr val="000000"/>
                </a:solidFill>
                <a:cs typeface="Times New Roman" charset="0"/>
              </a:rPr>
              <a:t> data yang </a:t>
            </a:r>
            <a:r>
              <a:rPr lang="en-GB" sz="2000" i="1" dirty="0" err="1">
                <a:solidFill>
                  <a:srgbClr val="000000"/>
                </a:solidFill>
                <a:cs typeface="Times New Roman" charset="0"/>
              </a:rPr>
              <a:t>masuk</a:t>
            </a:r>
            <a:r>
              <a:rPr lang="en-GB" sz="2000" i="1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i="1" dirty="0" err="1">
                <a:solidFill>
                  <a:srgbClr val="000000"/>
                </a:solidFill>
                <a:cs typeface="Times New Roman" charset="0"/>
              </a:rPr>
              <a:t>ke</a:t>
            </a:r>
            <a:r>
              <a:rPr lang="en-GB" sz="2000" i="1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i="1" dirty="0" err="1">
                <a:solidFill>
                  <a:srgbClr val="000000"/>
                </a:solidFill>
                <a:cs typeface="Times New Roman" charset="0"/>
              </a:rPr>
              <a:t>dlm</a:t>
            </a:r>
            <a:r>
              <a:rPr lang="en-GB" sz="2000" i="1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i="1" dirty="0" err="1">
                <a:solidFill>
                  <a:srgbClr val="000000"/>
                </a:solidFill>
                <a:cs typeface="Times New Roman" charset="0"/>
              </a:rPr>
              <a:t>sistem</a:t>
            </a:r>
            <a:r>
              <a:rPr lang="en-GB" sz="2000" i="1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i="1" dirty="0" err="1" smtClean="0">
                <a:solidFill>
                  <a:srgbClr val="000000"/>
                </a:solidFill>
                <a:cs typeface="Times New Roman" charset="0"/>
              </a:rPr>
              <a:t>informas</a:t>
            </a:r>
            <a:r>
              <a:rPr lang="id-ID" sz="2000" i="1" dirty="0" smtClean="0">
                <a:solidFill>
                  <a:srgbClr val="000000"/>
                </a:solidFill>
                <a:cs typeface="Times New Roman" charset="0"/>
              </a:rPr>
              <a:t>i</a:t>
            </a:r>
            <a:endParaRPr lang="id-ID" i="1" dirty="0"/>
          </a:p>
        </p:txBody>
      </p:sp>
      <p:sp>
        <p:nvSpPr>
          <p:cNvPr id="4" name="Rectangle 3"/>
          <p:cNvSpPr/>
          <p:nvPr/>
        </p:nvSpPr>
        <p:spPr>
          <a:xfrm>
            <a:off x="685800" y="3611624"/>
            <a:ext cx="2819400" cy="1477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buClr>
                <a:srgbClr val="000000"/>
              </a:buClr>
            </a:pPr>
            <a:r>
              <a:rPr lang="en-GB" sz="2000" i="1" dirty="0">
                <a:solidFill>
                  <a:srgbClr val="000000"/>
                </a:solidFill>
                <a:ea typeface="MS Mincho" pitchFamily="49" charset="-128"/>
              </a:rPr>
              <a:t>Data </a:t>
            </a:r>
            <a:r>
              <a:rPr lang="en-GB" sz="2000" i="1" dirty="0" err="1">
                <a:solidFill>
                  <a:srgbClr val="000000"/>
                </a:solidFill>
                <a:ea typeface="MS Mincho" pitchFamily="49" charset="-128"/>
              </a:rPr>
              <a:t>untuk</a:t>
            </a:r>
            <a:r>
              <a:rPr lang="en-GB" sz="2000" i="1" dirty="0">
                <a:solidFill>
                  <a:srgbClr val="000000"/>
                </a:solidFill>
                <a:ea typeface="MS Mincho" pitchFamily="49" charset="-128"/>
              </a:rPr>
              <a:t> </a:t>
            </a:r>
            <a:r>
              <a:rPr lang="en-GB" sz="2000" i="1" dirty="0" err="1">
                <a:solidFill>
                  <a:srgbClr val="000000"/>
                </a:solidFill>
                <a:ea typeface="MS Mincho" pitchFamily="49" charset="-128"/>
              </a:rPr>
              <a:t>sistem</a:t>
            </a:r>
            <a:r>
              <a:rPr lang="en-GB" sz="2000" i="1" dirty="0">
                <a:solidFill>
                  <a:srgbClr val="000000"/>
                </a:solidFill>
                <a:ea typeface="MS Mincho" pitchFamily="49" charset="-128"/>
              </a:rPr>
              <a:t> </a:t>
            </a:r>
            <a:r>
              <a:rPr lang="en-GB" sz="2000" i="1" dirty="0" err="1">
                <a:solidFill>
                  <a:srgbClr val="000000"/>
                </a:solidFill>
                <a:ea typeface="MS Mincho" pitchFamily="49" charset="-128"/>
              </a:rPr>
              <a:t>informasi</a:t>
            </a:r>
            <a:r>
              <a:rPr lang="en-GB" sz="2000" i="1" dirty="0">
                <a:solidFill>
                  <a:srgbClr val="000000"/>
                </a:solidFill>
                <a:ea typeface="MS Mincho" pitchFamily="49" charset="-128"/>
              </a:rPr>
              <a:t> </a:t>
            </a:r>
            <a:r>
              <a:rPr lang="en-GB" sz="2000" i="1" dirty="0" err="1">
                <a:solidFill>
                  <a:srgbClr val="000000"/>
                </a:solidFill>
                <a:ea typeface="MS Mincho" pitchFamily="49" charset="-128"/>
              </a:rPr>
              <a:t>perlu</a:t>
            </a:r>
            <a:r>
              <a:rPr lang="en-GB" sz="2000" i="1" dirty="0">
                <a:solidFill>
                  <a:srgbClr val="000000"/>
                </a:solidFill>
                <a:ea typeface="MS Mincho" pitchFamily="49" charset="-128"/>
              </a:rPr>
              <a:t> </a:t>
            </a:r>
            <a:r>
              <a:rPr lang="en-GB" sz="2000" i="1" dirty="0" err="1">
                <a:solidFill>
                  <a:srgbClr val="000000"/>
                </a:solidFill>
                <a:ea typeface="MS Mincho" pitchFamily="49" charset="-128"/>
              </a:rPr>
              <a:t>ditangkap</a:t>
            </a:r>
            <a:r>
              <a:rPr lang="en-GB" sz="2000" i="1" dirty="0">
                <a:solidFill>
                  <a:srgbClr val="000000"/>
                </a:solidFill>
                <a:ea typeface="MS Mincho" pitchFamily="49" charset="-128"/>
              </a:rPr>
              <a:t> </a:t>
            </a:r>
            <a:r>
              <a:rPr lang="en-GB" sz="2000" i="1" dirty="0" err="1">
                <a:solidFill>
                  <a:srgbClr val="000000"/>
                </a:solidFill>
                <a:ea typeface="MS Mincho" pitchFamily="49" charset="-128"/>
              </a:rPr>
              <a:t>dan</a:t>
            </a:r>
            <a:r>
              <a:rPr lang="en-GB" sz="2000" i="1" dirty="0">
                <a:solidFill>
                  <a:srgbClr val="000000"/>
                </a:solidFill>
                <a:ea typeface="MS Mincho" pitchFamily="49" charset="-128"/>
              </a:rPr>
              <a:t> </a:t>
            </a:r>
            <a:r>
              <a:rPr lang="en-GB" sz="2000" i="1" dirty="0" err="1">
                <a:solidFill>
                  <a:srgbClr val="000000"/>
                </a:solidFill>
                <a:ea typeface="MS Mincho" pitchFamily="49" charset="-128"/>
              </a:rPr>
              <a:t>dicatat</a:t>
            </a:r>
            <a:r>
              <a:rPr lang="en-GB" sz="2000" i="1" dirty="0">
                <a:solidFill>
                  <a:srgbClr val="000000"/>
                </a:solidFill>
                <a:ea typeface="MS Mincho" pitchFamily="49" charset="-128"/>
              </a:rPr>
              <a:t> di </a:t>
            </a:r>
            <a:r>
              <a:rPr lang="en-GB" sz="2000" i="1" dirty="0" err="1">
                <a:solidFill>
                  <a:srgbClr val="000000"/>
                </a:solidFill>
                <a:ea typeface="MS Mincho" pitchFamily="49" charset="-128"/>
              </a:rPr>
              <a:t>dokumen</a:t>
            </a:r>
            <a:r>
              <a:rPr lang="en-GB" sz="2000" i="1" dirty="0">
                <a:solidFill>
                  <a:srgbClr val="000000"/>
                </a:solidFill>
                <a:ea typeface="MS Mincho" pitchFamily="49" charset="-128"/>
              </a:rPr>
              <a:t> </a:t>
            </a:r>
            <a:r>
              <a:rPr lang="en-GB" sz="2000" i="1" dirty="0" err="1">
                <a:solidFill>
                  <a:srgbClr val="000000"/>
                </a:solidFill>
                <a:ea typeface="MS Mincho" pitchFamily="49" charset="-128"/>
              </a:rPr>
              <a:t>dasar</a:t>
            </a:r>
            <a:r>
              <a:rPr lang="en-US" sz="2000" i="1" dirty="0">
                <a:solidFill>
                  <a:srgbClr val="000000"/>
                </a:solidFill>
                <a:cs typeface="Times New Roman" charset="0"/>
              </a:rPr>
              <a:t> (Source Document).</a:t>
            </a:r>
            <a:endParaRPr lang="en-US" sz="2000" i="1" dirty="0">
              <a:solidFill>
                <a:srgbClr val="000000"/>
              </a:solidFill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785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2"/>
          <p:cNvGrpSpPr>
            <a:grpSpLocks/>
          </p:cNvGrpSpPr>
          <p:nvPr/>
        </p:nvGrpSpPr>
        <p:grpSpPr bwMode="auto">
          <a:xfrm>
            <a:off x="1714500" y="2977027"/>
            <a:ext cx="6553200" cy="2057400"/>
            <a:chOff x="1392" y="1459"/>
            <a:chExt cx="3312" cy="605"/>
          </a:xfrm>
        </p:grpSpPr>
        <p:sp>
          <p:nvSpPr>
            <p:cNvPr id="49155" name="AutoShape 3"/>
            <p:cNvSpPr>
              <a:spLocks noChangeArrowheads="1"/>
            </p:cNvSpPr>
            <p:nvPr/>
          </p:nvSpPr>
          <p:spPr bwMode="auto">
            <a:xfrm>
              <a:off x="2259" y="1543"/>
              <a:ext cx="756" cy="498"/>
            </a:xfrm>
            <a:prstGeom prst="flowChartDocumen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0" tIns="0" rIns="0" bIns="0"/>
            <a:lstStyle/>
            <a:p>
              <a:pPr algn="ctr" eaLnBrk="0" hangingPunct="0"/>
              <a:r>
                <a:rPr lang="en-US" sz="2400" b="1">
                  <a:solidFill>
                    <a:srgbClr val="002060"/>
                  </a:solidFill>
                </a:rPr>
                <a:t>dokumen dasar</a:t>
              </a:r>
            </a:p>
          </p:txBody>
        </p:sp>
        <p:sp>
          <p:nvSpPr>
            <p:cNvPr id="49156" name="Text Box 4"/>
            <p:cNvSpPr txBox="1">
              <a:spLocks noChangeArrowheads="1"/>
            </p:cNvSpPr>
            <p:nvPr/>
          </p:nvSpPr>
          <p:spPr bwMode="auto">
            <a:xfrm>
              <a:off x="1392" y="1674"/>
              <a:ext cx="432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eaLnBrk="0" hangingPunct="0"/>
              <a:r>
                <a:rPr lang="en-US" sz="2400" b="1">
                  <a:solidFill>
                    <a:srgbClr val="002060"/>
                  </a:solidFill>
                </a:rPr>
                <a:t>data</a:t>
              </a:r>
            </a:p>
          </p:txBody>
        </p:sp>
        <p:sp>
          <p:nvSpPr>
            <p:cNvPr id="49157" name="Line 5"/>
            <p:cNvSpPr>
              <a:spLocks noChangeShapeType="1"/>
            </p:cNvSpPr>
            <p:nvPr/>
          </p:nvSpPr>
          <p:spPr bwMode="auto">
            <a:xfrm>
              <a:off x="1776" y="1759"/>
              <a:ext cx="324" cy="0"/>
            </a:xfrm>
            <a:prstGeom prst="line">
              <a:avLst/>
            </a:prstGeom>
            <a:ln>
              <a:solidFill>
                <a:srgbClr val="800000"/>
              </a:solidFill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lIns="0" tIns="0" rIns="0" bIns="0"/>
            <a:lstStyle/>
            <a:p>
              <a:endParaRPr lang="id-ID" sz="2400" b="1">
                <a:solidFill>
                  <a:srgbClr val="002060"/>
                </a:solidFill>
              </a:endParaRPr>
            </a:p>
          </p:txBody>
        </p:sp>
        <p:sp>
          <p:nvSpPr>
            <p:cNvPr id="49158" name="Line 6"/>
            <p:cNvSpPr>
              <a:spLocks noChangeShapeType="1"/>
            </p:cNvSpPr>
            <p:nvPr/>
          </p:nvSpPr>
          <p:spPr bwMode="auto">
            <a:xfrm>
              <a:off x="3120" y="1759"/>
              <a:ext cx="648" cy="0"/>
            </a:xfrm>
            <a:prstGeom prst="line">
              <a:avLst/>
            </a:prstGeom>
            <a:ln>
              <a:solidFill>
                <a:srgbClr val="800000"/>
              </a:solidFill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lIns="0" tIns="0" rIns="0" bIns="0"/>
            <a:lstStyle/>
            <a:p>
              <a:endParaRPr lang="id-ID" sz="2400" b="1">
                <a:solidFill>
                  <a:srgbClr val="002060"/>
                </a:solidFill>
              </a:endParaRPr>
            </a:p>
          </p:txBody>
        </p:sp>
        <p:sp>
          <p:nvSpPr>
            <p:cNvPr id="49159" name="Text Box 7"/>
            <p:cNvSpPr txBox="1">
              <a:spLocks noChangeArrowheads="1"/>
            </p:cNvSpPr>
            <p:nvPr/>
          </p:nvSpPr>
          <p:spPr bwMode="auto">
            <a:xfrm>
              <a:off x="3840" y="1459"/>
              <a:ext cx="864" cy="60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lIns="0" tIns="0" rIns="0" bIns="0"/>
            <a:lstStyle/>
            <a:p>
              <a:pPr algn="ctr" eaLnBrk="0" hangingPunct="0"/>
              <a:r>
                <a:rPr lang="en-US" sz="2400" b="1">
                  <a:solidFill>
                    <a:srgbClr val="002060"/>
                  </a:solidFill>
                </a:rPr>
                <a:t>proses</a:t>
              </a:r>
            </a:p>
            <a:p>
              <a:pPr algn="ctr" eaLnBrk="0" hangingPunct="0"/>
              <a:r>
                <a:rPr lang="en-US" sz="2400" b="1">
                  <a:solidFill>
                    <a:srgbClr val="002060"/>
                  </a:solidFill>
                </a:rPr>
                <a:t>memasukkan</a:t>
              </a:r>
            </a:p>
            <a:p>
              <a:pPr algn="ctr" eaLnBrk="0" hangingPunct="0"/>
              <a:r>
                <a:rPr lang="en-US" sz="2400" b="1">
                  <a:solidFill>
                    <a:srgbClr val="002060"/>
                  </a:solidFill>
                </a:rPr>
                <a:t>data</a:t>
              </a:r>
            </a:p>
          </p:txBody>
        </p:sp>
      </p:grp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1905000" y="1676400"/>
            <a:ext cx="5867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200" b="1" cap="all" dirty="0">
                <a:ln w="9000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charset="0"/>
              </a:rPr>
              <a:t>Proses </a:t>
            </a:r>
            <a:r>
              <a:rPr lang="en-GB" sz="2200" b="1" cap="all" dirty="0" err="1">
                <a:ln w="9000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charset="0"/>
              </a:rPr>
              <a:t>memasukkan</a:t>
            </a:r>
            <a:r>
              <a:rPr lang="en-GB" sz="2200" b="1" cap="all" dirty="0">
                <a:ln w="9000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charset="0"/>
              </a:rPr>
              <a:t> data</a:t>
            </a:r>
          </a:p>
          <a:p>
            <a:pPr algn="ctr"/>
            <a:r>
              <a:rPr lang="en-GB" sz="2200" b="1" cap="all" dirty="0">
                <a:ln w="9000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charset="0"/>
              </a:rPr>
              <a:t>yang </a:t>
            </a:r>
            <a:r>
              <a:rPr lang="en-GB" sz="2200" b="1" cap="all" dirty="0" err="1">
                <a:ln w="9000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charset="0"/>
              </a:rPr>
              <a:t>ditangkap</a:t>
            </a:r>
            <a:r>
              <a:rPr lang="en-GB" sz="2200" b="1" cap="all" dirty="0">
                <a:ln w="9000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charset="0"/>
              </a:rPr>
              <a:t> di </a:t>
            </a:r>
            <a:r>
              <a:rPr lang="en-GB" sz="2200" b="1" cap="all" dirty="0" err="1">
                <a:ln w="9000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charset="0"/>
              </a:rPr>
              <a:t>dokumen</a:t>
            </a:r>
            <a:r>
              <a:rPr lang="en-GB" sz="2200" b="1" cap="all" dirty="0">
                <a:ln w="9000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charset="0"/>
              </a:rPr>
              <a:t> </a:t>
            </a:r>
            <a:r>
              <a:rPr lang="en-GB" sz="2200" b="1" cap="all" dirty="0" err="1">
                <a:ln w="9000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charset="0"/>
              </a:rPr>
              <a:t>dasar</a:t>
            </a:r>
            <a:r>
              <a:rPr lang="en-US" sz="2200" b="1" cap="all" dirty="0">
                <a:ln w="9000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74034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228600" y="2658955"/>
            <a:ext cx="3810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120000"/>
              </a:lnSpc>
              <a:buClr>
                <a:schemeClr val="tx1"/>
              </a:buClr>
              <a:buFontTx/>
              <a:buChar char="•"/>
            </a:pPr>
            <a:r>
              <a:rPr lang="en-GB" sz="2400" b="1" dirty="0">
                <a:cs typeface="Times New Roman" charset="0"/>
              </a:rPr>
              <a:t>Model </a:t>
            </a:r>
            <a:r>
              <a:rPr lang="en-GB" sz="2400" b="1" dirty="0" err="1">
                <a:cs typeface="Times New Roman" charset="0"/>
              </a:rPr>
              <a:t>logika</a:t>
            </a:r>
            <a:r>
              <a:rPr lang="en-GB" sz="2400" b="1" dirty="0">
                <a:cs typeface="Times New Roman" charset="0"/>
              </a:rPr>
              <a:t>, </a:t>
            </a:r>
            <a:r>
              <a:rPr lang="en-GB" sz="2400" dirty="0" err="1">
                <a:cs typeface="Times New Roman" charset="0"/>
              </a:rPr>
              <a:t>menunjukkan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suatu</a:t>
            </a:r>
            <a:r>
              <a:rPr lang="en-GB" sz="2400" dirty="0">
                <a:cs typeface="Times New Roman" charset="0"/>
              </a:rPr>
              <a:t> proses </a:t>
            </a:r>
            <a:r>
              <a:rPr lang="en-GB" sz="2400" dirty="0" err="1">
                <a:cs typeface="Times New Roman" charset="0"/>
              </a:rPr>
              <a:t>perbandingan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logika</a:t>
            </a:r>
            <a:r>
              <a:rPr lang="en-GB" sz="2400" dirty="0" smtClean="0">
                <a:cs typeface="Times New Roman" charset="0"/>
              </a:rPr>
              <a:t>.</a:t>
            </a:r>
            <a:endParaRPr lang="id-ID" sz="2400" dirty="0" smtClean="0">
              <a:cs typeface="Times New Roman" charset="0"/>
            </a:endParaRPr>
          </a:p>
          <a:p>
            <a:pPr marL="609600" indent="-609600">
              <a:lnSpc>
                <a:spcPct val="120000"/>
              </a:lnSpc>
              <a:buClr>
                <a:schemeClr val="tx1"/>
              </a:buClr>
              <a:buFontTx/>
              <a:buChar char="•"/>
            </a:pPr>
            <a:endParaRPr lang="en-GB" sz="2400" dirty="0">
              <a:cs typeface="Times New Roman" charset="0"/>
            </a:endParaRPr>
          </a:p>
          <a:p>
            <a:pPr marL="609600" indent="-609600">
              <a:lnSpc>
                <a:spcPct val="120000"/>
              </a:lnSpc>
              <a:buClr>
                <a:schemeClr val="tx1"/>
              </a:buClr>
              <a:buFontTx/>
              <a:buChar char="•"/>
            </a:pPr>
            <a:r>
              <a:rPr lang="en-GB" sz="2400" b="1" dirty="0">
                <a:cs typeface="Times New Roman" charset="0"/>
              </a:rPr>
              <a:t>Model </a:t>
            </a:r>
            <a:r>
              <a:rPr lang="en-GB" sz="2400" b="1" dirty="0" err="1">
                <a:cs typeface="Times New Roman" charset="0"/>
              </a:rPr>
              <a:t>matematik</a:t>
            </a:r>
            <a:r>
              <a:rPr lang="en-GB" sz="2400" b="1" dirty="0">
                <a:cs typeface="Times New Roman" charset="0"/>
              </a:rPr>
              <a:t>,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menunjukkan</a:t>
            </a:r>
            <a:r>
              <a:rPr lang="en-GB" sz="2400" dirty="0">
                <a:cs typeface="Times New Roman" charset="0"/>
              </a:rPr>
              <a:t> proses </a:t>
            </a:r>
            <a:r>
              <a:rPr lang="en-GB" sz="2400" dirty="0" err="1">
                <a:cs typeface="Times New Roman" charset="0"/>
              </a:rPr>
              <a:t>perhitungan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matematika</a:t>
            </a:r>
            <a:r>
              <a:rPr lang="en-GB" sz="2400" dirty="0">
                <a:cs typeface="Times New Roman" charset="0"/>
              </a:rPr>
              <a:t>.</a:t>
            </a:r>
            <a:endParaRPr lang="en-US" sz="2400" dirty="0">
              <a:cs typeface="Times New Roman" charset="0"/>
            </a:endParaRPr>
          </a:p>
          <a:p>
            <a:pPr marL="609600" indent="-609600">
              <a:lnSpc>
                <a:spcPct val="120000"/>
              </a:lnSpc>
              <a:buClr>
                <a:schemeClr val="tx1"/>
              </a:buClr>
              <a:buFontTx/>
              <a:buChar char="•"/>
            </a:pPr>
            <a:endParaRPr lang="en-GB" sz="2400" dirty="0">
              <a:cs typeface="Times New Roman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001128" y="2658955"/>
            <a:ext cx="3861956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rgbClr val="F5EBC1"/>
              </a:buClr>
              <a:buSzPct val="80000"/>
            </a:pPr>
            <a:r>
              <a:rPr lang="en-GB" sz="3400" b="1" kern="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Komponen</a:t>
            </a:r>
            <a:r>
              <a:rPr lang="en-GB" sz="3400" b="1" kern="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 Output</a:t>
            </a:r>
            <a:endParaRPr lang="id-ID" sz="3400" b="1" kern="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ea typeface="+mj-ea"/>
              <a:cs typeface="Times New Roman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03306" y="3763855"/>
            <a:ext cx="3657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r>
              <a:rPr lang="en-GB" sz="2400" dirty="0" err="1">
                <a:cs typeface="Times New Roman" charset="0"/>
              </a:rPr>
              <a:t>Produk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dari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sistem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informasi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adalah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b="1" dirty="0">
                <a:cs typeface="Times New Roman" charset="0"/>
              </a:rPr>
              <a:t>output </a:t>
            </a:r>
            <a:r>
              <a:rPr lang="en-GB" sz="2400" dirty="0" err="1">
                <a:cs typeface="Times New Roman" charset="0"/>
              </a:rPr>
              <a:t>berupa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informasi</a:t>
            </a:r>
            <a:r>
              <a:rPr lang="en-GB" sz="2400" dirty="0">
                <a:cs typeface="Times New Roman" charset="0"/>
              </a:rPr>
              <a:t> yang </a:t>
            </a:r>
            <a:r>
              <a:rPr lang="en-GB" sz="2400" dirty="0" err="1">
                <a:cs typeface="Times New Roman" charset="0"/>
              </a:rPr>
              <a:t>berguna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bagi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para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pemakainya</a:t>
            </a:r>
            <a:r>
              <a:rPr lang="en-GB" sz="2400" dirty="0">
                <a:cs typeface="Times New Roman" charset="0"/>
              </a:rPr>
              <a:t>. </a:t>
            </a:r>
            <a:endParaRPr lang="en-GB" sz="2400" dirty="0">
              <a:cs typeface="Times New Roman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676400"/>
            <a:ext cx="44958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5EBC1"/>
              </a:buClr>
              <a:buSzPct val="80000"/>
            </a:pPr>
            <a:r>
              <a:rPr lang="en-GB" sz="3400" b="1" kern="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Komponen</a:t>
            </a:r>
            <a:r>
              <a:rPr lang="en-GB" sz="3400" b="1" kern="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 Model</a:t>
            </a:r>
            <a:endParaRPr lang="en-US" sz="3200" b="1" kern="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ea typeface="+mj-ea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664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1143000" y="2667000"/>
            <a:ext cx="7543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110000"/>
              </a:lnSpc>
              <a:buClr>
                <a:schemeClr val="accent1"/>
              </a:buClr>
              <a:buFont typeface="Wingdings" pitchFamily="2" charset="2"/>
              <a:buChar char="ü"/>
            </a:pPr>
            <a:r>
              <a:rPr lang="en-GB" sz="2400" dirty="0" err="1">
                <a:cs typeface="Times New Roman" charset="0"/>
              </a:rPr>
              <a:t>Mempercepat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sistem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informasi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dalam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pengolahan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datanya</a:t>
            </a:r>
            <a:r>
              <a:rPr lang="en-GB" sz="2400" dirty="0">
                <a:cs typeface="Times New Roman" charset="0"/>
              </a:rPr>
              <a:t>.</a:t>
            </a:r>
          </a:p>
          <a:p>
            <a:pPr marL="609600" indent="-609600">
              <a:lnSpc>
                <a:spcPct val="110000"/>
              </a:lnSpc>
              <a:buClr>
                <a:schemeClr val="accent1"/>
              </a:buClr>
              <a:buFont typeface="Wingdings" pitchFamily="2" charset="2"/>
              <a:buChar char="ü"/>
            </a:pPr>
            <a:r>
              <a:rPr lang="en-GB" sz="2400" dirty="0" err="1">
                <a:cs typeface="Times New Roman" charset="0"/>
              </a:rPr>
              <a:t>Kategori</a:t>
            </a:r>
            <a:r>
              <a:rPr lang="en-US" sz="2400" dirty="0">
                <a:cs typeface="Times New Roman" charset="0"/>
              </a:rPr>
              <a:t> </a:t>
            </a:r>
            <a:r>
              <a:rPr lang="en-US" sz="2400" dirty="0" err="1">
                <a:cs typeface="Times New Roman" charset="0"/>
              </a:rPr>
              <a:t>Komponen</a:t>
            </a:r>
            <a:r>
              <a:rPr lang="en-US" sz="2400" dirty="0">
                <a:cs typeface="Times New Roman" charset="0"/>
              </a:rPr>
              <a:t> </a:t>
            </a:r>
            <a:r>
              <a:rPr lang="en-US" sz="2400" dirty="0" err="1">
                <a:cs typeface="Times New Roman" charset="0"/>
              </a:rPr>
              <a:t>Teknologi</a:t>
            </a:r>
            <a:r>
              <a:rPr lang="en-US" sz="2400" dirty="0">
                <a:cs typeface="Times New Roman" charset="0"/>
              </a:rPr>
              <a:t> :</a:t>
            </a:r>
          </a:p>
          <a:p>
            <a:pPr marL="990600" lvl="1" indent="-533400">
              <a:lnSpc>
                <a:spcPct val="110000"/>
              </a:lnSpc>
              <a:buClr>
                <a:schemeClr val="accent1"/>
              </a:buClr>
              <a:buSzPct val="50000"/>
              <a:buFont typeface="Wingdings" pitchFamily="2" charset="2"/>
              <a:buChar char="q"/>
            </a:pPr>
            <a:r>
              <a:rPr lang="en-GB" sz="2400" b="1" dirty="0" err="1">
                <a:cs typeface="Times New Roman" charset="0"/>
              </a:rPr>
              <a:t>Teknologi</a:t>
            </a:r>
            <a:r>
              <a:rPr lang="en-GB" sz="2400" b="1" dirty="0">
                <a:cs typeface="Times New Roman" charset="0"/>
              </a:rPr>
              <a:t> </a:t>
            </a:r>
            <a:r>
              <a:rPr lang="en-GB" sz="2400" b="1" dirty="0" err="1">
                <a:cs typeface="Times New Roman" charset="0"/>
              </a:rPr>
              <a:t>Sistem</a:t>
            </a:r>
            <a:r>
              <a:rPr lang="en-GB" sz="2400" b="1" dirty="0">
                <a:cs typeface="Times New Roman" charset="0"/>
              </a:rPr>
              <a:t> </a:t>
            </a:r>
            <a:r>
              <a:rPr lang="en-GB" sz="2400" b="1" dirty="0" err="1">
                <a:cs typeface="Times New Roman" charset="0"/>
              </a:rPr>
              <a:t>Komputer</a:t>
            </a:r>
            <a:r>
              <a:rPr lang="en-GB" sz="2400" dirty="0">
                <a:cs typeface="Times New Roman" charset="0"/>
              </a:rPr>
              <a:t> (</a:t>
            </a:r>
            <a:r>
              <a:rPr lang="en-GB" sz="2400" dirty="0" err="1">
                <a:cs typeface="Times New Roman" charset="0"/>
              </a:rPr>
              <a:t>perangkat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keras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dan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perangkat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lunak</a:t>
            </a:r>
            <a:r>
              <a:rPr lang="en-GB" sz="2400" dirty="0">
                <a:cs typeface="Times New Roman" charset="0"/>
              </a:rPr>
              <a:t>)</a:t>
            </a:r>
            <a:r>
              <a:rPr lang="en-US" sz="2400" dirty="0">
                <a:cs typeface="Times New Roman" charset="0"/>
              </a:rPr>
              <a:t> </a:t>
            </a:r>
          </a:p>
          <a:p>
            <a:pPr marL="990600" lvl="1" indent="-533400">
              <a:lnSpc>
                <a:spcPct val="110000"/>
              </a:lnSpc>
              <a:buClr>
                <a:schemeClr val="accent1"/>
              </a:buClr>
              <a:buSzPct val="50000"/>
              <a:buFont typeface="Wingdings" pitchFamily="2" charset="2"/>
              <a:buChar char="q"/>
            </a:pPr>
            <a:r>
              <a:rPr lang="en-GB" sz="2400" b="1" dirty="0" err="1">
                <a:cs typeface="Times New Roman" charset="0"/>
              </a:rPr>
              <a:t>Teknologi</a:t>
            </a:r>
            <a:r>
              <a:rPr lang="en-GB" sz="2400" b="1" dirty="0">
                <a:cs typeface="Times New Roman" charset="0"/>
              </a:rPr>
              <a:t> </a:t>
            </a:r>
            <a:r>
              <a:rPr lang="en-GB" sz="2400" b="1" dirty="0" err="1">
                <a:cs typeface="Times New Roman" charset="0"/>
              </a:rPr>
              <a:t>Sistem</a:t>
            </a:r>
            <a:r>
              <a:rPr lang="en-GB" sz="2400" b="1" dirty="0">
                <a:cs typeface="Times New Roman" charset="0"/>
              </a:rPr>
              <a:t> Telekomunikasi</a:t>
            </a:r>
            <a:r>
              <a:rPr lang="en-US" sz="2400" dirty="0">
                <a:cs typeface="Times New Roman" charset="0"/>
              </a:rPr>
              <a:t> </a:t>
            </a:r>
            <a:endParaRPr lang="en-GB" sz="2400" dirty="0">
              <a:cs typeface="Times New Roman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43200" y="838200"/>
            <a:ext cx="55245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5EBC1"/>
              </a:buClr>
              <a:buSzPct val="80000"/>
            </a:pPr>
            <a:r>
              <a:rPr lang="en-GB" sz="3400" b="1" kern="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Komponen</a:t>
            </a:r>
            <a:r>
              <a:rPr lang="en-GB" sz="3400" b="1" kern="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 </a:t>
            </a:r>
            <a:r>
              <a:rPr lang="en-GB" sz="3400" b="1" kern="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Teknologi</a:t>
            </a:r>
            <a:endParaRPr lang="en-US" sz="3200" b="1" kern="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ea typeface="+mj-ea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788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5270500" y="2825718"/>
            <a:ext cx="36195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GB" sz="2400" i="1" dirty="0" err="1" smtClean="0">
                <a:cs typeface="Times New Roman" charset="0"/>
              </a:rPr>
              <a:t>kumpulan</a:t>
            </a:r>
            <a:r>
              <a:rPr lang="en-GB" sz="2400" i="1" dirty="0" smtClean="0">
                <a:cs typeface="Times New Roman" charset="0"/>
              </a:rPr>
              <a:t> </a:t>
            </a:r>
            <a:r>
              <a:rPr lang="en-GB" sz="2400" i="1" dirty="0" err="1">
                <a:cs typeface="Times New Roman" charset="0"/>
              </a:rPr>
              <a:t>dari</a:t>
            </a:r>
            <a:r>
              <a:rPr lang="en-GB" sz="2400" i="1" dirty="0">
                <a:cs typeface="Times New Roman" charset="0"/>
              </a:rPr>
              <a:t> data yang </a:t>
            </a:r>
            <a:r>
              <a:rPr lang="en-GB" sz="2400" i="1" dirty="0" err="1">
                <a:cs typeface="Times New Roman" charset="0"/>
              </a:rPr>
              <a:t>saling</a:t>
            </a:r>
            <a:r>
              <a:rPr lang="en-GB" sz="2400" i="1" dirty="0">
                <a:cs typeface="Times New Roman" charset="0"/>
              </a:rPr>
              <a:t> </a:t>
            </a:r>
            <a:r>
              <a:rPr lang="en-GB" sz="2400" i="1" dirty="0" err="1">
                <a:cs typeface="Times New Roman" charset="0"/>
              </a:rPr>
              <a:t>berhubungan</a:t>
            </a:r>
            <a:r>
              <a:rPr lang="en-GB" sz="2400" i="1" dirty="0">
                <a:cs typeface="Times New Roman" charset="0"/>
              </a:rPr>
              <a:t> </a:t>
            </a:r>
            <a:r>
              <a:rPr lang="en-GB" sz="2400" i="1" dirty="0" err="1">
                <a:cs typeface="Times New Roman" charset="0"/>
              </a:rPr>
              <a:t>satu</a:t>
            </a:r>
            <a:r>
              <a:rPr lang="en-GB" sz="2400" i="1" dirty="0">
                <a:cs typeface="Times New Roman" charset="0"/>
              </a:rPr>
              <a:t> </a:t>
            </a:r>
            <a:r>
              <a:rPr lang="en-GB" sz="2400" i="1" dirty="0" err="1">
                <a:cs typeface="Times New Roman" charset="0"/>
              </a:rPr>
              <a:t>dengan</a:t>
            </a:r>
            <a:r>
              <a:rPr lang="en-GB" sz="2400" i="1" dirty="0">
                <a:cs typeface="Times New Roman" charset="0"/>
              </a:rPr>
              <a:t> yang </a:t>
            </a:r>
            <a:r>
              <a:rPr lang="en-GB" sz="2400" i="1" dirty="0" err="1">
                <a:cs typeface="Times New Roman" charset="0"/>
              </a:rPr>
              <a:t>lainnya</a:t>
            </a:r>
            <a:r>
              <a:rPr lang="en-GB" sz="2400" i="1" dirty="0">
                <a:cs typeface="Times New Roman" charset="0"/>
              </a:rPr>
              <a:t>, </a:t>
            </a:r>
            <a:r>
              <a:rPr lang="en-GB" sz="2400" i="1" dirty="0" err="1">
                <a:cs typeface="Times New Roman" charset="0"/>
              </a:rPr>
              <a:t>tersimpan</a:t>
            </a:r>
            <a:r>
              <a:rPr lang="en-GB" sz="2400" i="1" dirty="0">
                <a:cs typeface="Times New Roman" charset="0"/>
              </a:rPr>
              <a:t> di </a:t>
            </a:r>
            <a:r>
              <a:rPr lang="en-GB" sz="2400" i="1" dirty="0" err="1">
                <a:cs typeface="Times New Roman" charset="0"/>
              </a:rPr>
              <a:t>perangkat</a:t>
            </a:r>
            <a:r>
              <a:rPr lang="en-GB" sz="2400" i="1" dirty="0">
                <a:cs typeface="Times New Roman" charset="0"/>
              </a:rPr>
              <a:t> </a:t>
            </a:r>
            <a:r>
              <a:rPr lang="en-GB" sz="2400" i="1" dirty="0" err="1">
                <a:cs typeface="Times New Roman" charset="0"/>
              </a:rPr>
              <a:t>keras</a:t>
            </a:r>
            <a:r>
              <a:rPr lang="en-GB" sz="2400" i="1" dirty="0">
                <a:cs typeface="Times New Roman" charset="0"/>
              </a:rPr>
              <a:t> </a:t>
            </a:r>
            <a:r>
              <a:rPr lang="en-GB" sz="2400" i="1" dirty="0" err="1">
                <a:cs typeface="Times New Roman" charset="0"/>
              </a:rPr>
              <a:t>komputer</a:t>
            </a:r>
            <a:r>
              <a:rPr lang="en-GB" sz="2400" i="1" dirty="0">
                <a:cs typeface="Times New Roman" charset="0"/>
              </a:rPr>
              <a:t> </a:t>
            </a:r>
            <a:r>
              <a:rPr lang="en-GB" sz="2400" i="1" dirty="0" err="1">
                <a:cs typeface="Times New Roman" charset="0"/>
              </a:rPr>
              <a:t>dan</a:t>
            </a:r>
            <a:r>
              <a:rPr lang="en-GB" sz="2400" i="1" dirty="0">
                <a:cs typeface="Times New Roman" charset="0"/>
              </a:rPr>
              <a:t> </a:t>
            </a:r>
            <a:r>
              <a:rPr lang="en-GB" sz="2400" i="1" dirty="0" err="1">
                <a:cs typeface="Times New Roman" charset="0"/>
              </a:rPr>
              <a:t>digunakan</a:t>
            </a:r>
            <a:r>
              <a:rPr lang="en-GB" sz="2400" i="1" dirty="0">
                <a:cs typeface="Times New Roman" charset="0"/>
              </a:rPr>
              <a:t> </a:t>
            </a:r>
            <a:r>
              <a:rPr lang="en-GB" sz="2400" i="1" dirty="0" err="1">
                <a:cs typeface="Times New Roman" charset="0"/>
              </a:rPr>
              <a:t>perangkat</a:t>
            </a:r>
            <a:r>
              <a:rPr lang="en-GB" sz="2400" i="1" dirty="0">
                <a:cs typeface="Times New Roman" charset="0"/>
              </a:rPr>
              <a:t> </a:t>
            </a:r>
            <a:r>
              <a:rPr lang="en-GB" sz="2400" i="1" dirty="0" err="1">
                <a:cs typeface="Times New Roman" charset="0"/>
              </a:rPr>
              <a:t>lunak</a:t>
            </a:r>
            <a:r>
              <a:rPr lang="en-GB" sz="2400" i="1" dirty="0">
                <a:cs typeface="Times New Roman" charset="0"/>
              </a:rPr>
              <a:t> </a:t>
            </a:r>
            <a:r>
              <a:rPr lang="en-GB" sz="2400" i="1" dirty="0" err="1">
                <a:cs typeface="Times New Roman" charset="0"/>
              </a:rPr>
              <a:t>untuk</a:t>
            </a:r>
            <a:r>
              <a:rPr lang="en-GB" sz="2400" i="1" dirty="0">
                <a:cs typeface="Times New Roman" charset="0"/>
              </a:rPr>
              <a:t> </a:t>
            </a:r>
            <a:r>
              <a:rPr lang="en-GB" sz="2400" i="1" dirty="0" err="1">
                <a:cs typeface="Times New Roman" charset="0"/>
              </a:rPr>
              <a:t>memanipulasinya</a:t>
            </a:r>
            <a:r>
              <a:rPr lang="en-GB" sz="2400" i="1" dirty="0">
                <a:cs typeface="Times New Roman" charset="0"/>
              </a:rPr>
              <a:t>.</a:t>
            </a:r>
          </a:p>
          <a:p>
            <a:pPr marL="609600" indent="-609600">
              <a:buClr>
                <a:schemeClr val="tx1"/>
              </a:buClr>
            </a:pPr>
            <a:r>
              <a:rPr lang="en-GB" sz="2400" i="1" dirty="0" smtClean="0">
                <a:cs typeface="Times New Roman" charset="0"/>
              </a:rPr>
              <a:t> </a:t>
            </a:r>
            <a:endParaRPr lang="en-GB" sz="2400" i="1" dirty="0">
              <a:cs typeface="Times New Roman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05000" y="705856"/>
            <a:ext cx="67310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5EBC1"/>
              </a:buClr>
              <a:buSzPct val="80000"/>
            </a:pPr>
            <a:r>
              <a:rPr lang="en-GB" sz="3400" b="1" kern="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Komponen</a:t>
            </a:r>
            <a:r>
              <a:rPr lang="en-GB" sz="3400" b="1" kern="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 Basis Data</a:t>
            </a:r>
            <a:endParaRPr lang="en-US" sz="3200" b="1" kern="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ea typeface="+mj-ea"/>
              <a:cs typeface="Times New Roman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5687" y="2140424"/>
            <a:ext cx="52212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000000"/>
              </a:buClr>
            </a:pPr>
            <a:r>
              <a:rPr lang="en-GB" sz="2400" dirty="0">
                <a:solidFill>
                  <a:srgbClr val="000000"/>
                </a:solidFill>
                <a:cs typeface="Times New Roman" charset="0"/>
              </a:rPr>
              <a:t>Yang </a:t>
            </a:r>
            <a:r>
              <a:rPr lang="en-GB" sz="2400" dirty="0" err="1">
                <a:solidFill>
                  <a:srgbClr val="000000"/>
                </a:solidFill>
                <a:cs typeface="Times New Roman" charset="0"/>
              </a:rPr>
              <a:t>berhubungan</a:t>
            </a:r>
            <a:r>
              <a:rPr lang="en-GB" sz="24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cs typeface="Times New Roman" charset="0"/>
              </a:rPr>
              <a:t>dengan</a:t>
            </a:r>
            <a:r>
              <a:rPr lang="en-GB" sz="2400" dirty="0">
                <a:solidFill>
                  <a:srgbClr val="000000"/>
                </a:solidFill>
                <a:cs typeface="Times New Roman" charset="0"/>
              </a:rPr>
              <a:t> basis data</a:t>
            </a:r>
            <a:r>
              <a:rPr lang="en-US" sz="24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cs typeface="Times New Roman" charset="0"/>
              </a:rPr>
              <a:t>:</a:t>
            </a:r>
          </a:p>
          <a:p>
            <a:pPr marL="609600" lvl="0" indent="-609600">
              <a:buClr>
                <a:srgbClr val="000000"/>
              </a:buClr>
            </a:pPr>
            <a:r>
              <a:rPr lang="en-GB" sz="2400" dirty="0" smtClean="0">
                <a:solidFill>
                  <a:srgbClr val="000000"/>
                </a:solidFill>
                <a:cs typeface="Times New Roman" charset="0"/>
              </a:rPr>
              <a:t>	- </a:t>
            </a:r>
            <a:r>
              <a:rPr lang="en-GB" sz="2400" i="1" dirty="0" smtClean="0">
                <a:solidFill>
                  <a:srgbClr val="000000"/>
                </a:solidFill>
                <a:cs typeface="Times New Roman" charset="0"/>
              </a:rPr>
              <a:t>database</a:t>
            </a:r>
            <a:r>
              <a:rPr lang="en-US" sz="2400" dirty="0" smtClean="0">
                <a:solidFill>
                  <a:srgbClr val="000000"/>
                </a:solidFill>
                <a:cs typeface="Times New Roman" charset="0"/>
              </a:rPr>
              <a:t> </a:t>
            </a:r>
          </a:p>
          <a:p>
            <a:pPr marL="609600" lvl="0" indent="-609600">
              <a:buClr>
                <a:srgbClr val="000000"/>
              </a:buClr>
            </a:pPr>
            <a:r>
              <a:rPr lang="en-US" sz="2400" dirty="0">
                <a:solidFill>
                  <a:srgbClr val="000000"/>
                </a:solidFill>
                <a:cs typeface="Times New Roman" charset="0"/>
              </a:rPr>
              <a:t>	- </a:t>
            </a:r>
            <a:r>
              <a:rPr lang="en-GB" sz="2400" i="1" dirty="0">
                <a:solidFill>
                  <a:srgbClr val="000000"/>
                </a:solidFill>
                <a:cs typeface="Times New Roman" charset="0"/>
              </a:rPr>
              <a:t>storage</a:t>
            </a:r>
            <a:r>
              <a:rPr lang="en-US" sz="2400" dirty="0">
                <a:solidFill>
                  <a:srgbClr val="000000"/>
                </a:solidFill>
                <a:cs typeface="Times New Roman" charset="0"/>
              </a:rPr>
              <a:t> </a:t>
            </a:r>
          </a:p>
          <a:p>
            <a:pPr marL="609600" lvl="0" indent="-609600">
              <a:buClr>
                <a:srgbClr val="000000"/>
              </a:buClr>
            </a:pPr>
            <a:r>
              <a:rPr lang="en-US" sz="2400" dirty="0">
                <a:solidFill>
                  <a:srgbClr val="000000"/>
                </a:solidFill>
                <a:cs typeface="Times New Roman" charset="0"/>
              </a:rPr>
              <a:t>	- </a:t>
            </a:r>
            <a:r>
              <a:rPr lang="en-GB" sz="2400" i="1" dirty="0">
                <a:solidFill>
                  <a:srgbClr val="000000"/>
                </a:solidFill>
                <a:cs typeface="Times New Roman" charset="0"/>
              </a:rPr>
              <a:t>DBMS (Data Base Management Systems</a:t>
            </a:r>
            <a:r>
              <a:rPr lang="en-GB" sz="2400" dirty="0">
                <a:solidFill>
                  <a:srgbClr val="000000"/>
                </a:solidFill>
                <a:cs typeface="Times New Roman" charset="0"/>
              </a:rPr>
              <a:t>)</a:t>
            </a:r>
            <a:r>
              <a:rPr lang="en-US" sz="2400" dirty="0">
                <a:solidFill>
                  <a:srgbClr val="000000"/>
                </a:solidFill>
                <a:cs typeface="Times New Roman" charset="0"/>
              </a:rPr>
              <a:t> </a:t>
            </a:r>
          </a:p>
          <a:p>
            <a:pPr marL="609600" lvl="0" indent="-609600">
              <a:buClr>
                <a:srgbClr val="000000"/>
              </a:buClr>
            </a:pPr>
            <a:r>
              <a:rPr lang="en-US" sz="2400" dirty="0">
                <a:solidFill>
                  <a:srgbClr val="000000"/>
                </a:solidFill>
                <a:cs typeface="Times New Roman" charset="0"/>
              </a:rPr>
              <a:t>	</a:t>
            </a:r>
            <a:r>
              <a:rPr lang="en-US" sz="2400" dirty="0" err="1" smtClean="0">
                <a:solidFill>
                  <a:srgbClr val="000000"/>
                </a:solidFill>
                <a:cs typeface="Times New Roman" charset="0"/>
              </a:rPr>
              <a:t>contoh</a:t>
            </a:r>
            <a:r>
              <a:rPr lang="en-US" sz="2400" dirty="0" smtClean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cs typeface="Times New Roman" charset="0"/>
              </a:rPr>
              <a:t>: </a:t>
            </a:r>
            <a:r>
              <a:rPr lang="en-GB" sz="2400" dirty="0">
                <a:solidFill>
                  <a:srgbClr val="000000"/>
                </a:solidFill>
                <a:cs typeface="Times New Roman" charset="0"/>
                <a:hlinkClick r:id="rId2" action="ppaction://hlinksldjump"/>
              </a:rPr>
              <a:t>RDBMS </a:t>
            </a:r>
            <a:r>
              <a:rPr lang="en-GB" sz="2400" dirty="0">
                <a:solidFill>
                  <a:srgbClr val="000000"/>
                </a:solidFill>
                <a:cs typeface="Times New Roman" charset="0"/>
              </a:rPr>
              <a:t>(</a:t>
            </a:r>
            <a:r>
              <a:rPr lang="en-GB" sz="2400" i="1" dirty="0">
                <a:solidFill>
                  <a:srgbClr val="000000"/>
                </a:solidFill>
                <a:cs typeface="Times New Roman" charset="0"/>
              </a:rPr>
              <a:t>Relational Data Base </a:t>
            </a:r>
            <a:r>
              <a:rPr lang="en-GB" sz="2400" i="1" dirty="0" smtClean="0">
                <a:solidFill>
                  <a:srgbClr val="000000"/>
                </a:solidFill>
                <a:cs typeface="Times New Roman" charset="0"/>
              </a:rPr>
              <a:t>Management</a:t>
            </a:r>
            <a:r>
              <a:rPr lang="id-ID" sz="2400" i="1" dirty="0" smtClean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400" i="1" dirty="0" smtClean="0">
                <a:solidFill>
                  <a:srgbClr val="000000"/>
                </a:solidFill>
                <a:cs typeface="Times New Roman" charset="0"/>
              </a:rPr>
              <a:t>System</a:t>
            </a:r>
            <a:r>
              <a:rPr lang="en-GB" sz="2400" dirty="0">
                <a:solidFill>
                  <a:srgbClr val="000000"/>
                </a:solidFill>
                <a:cs typeface="Times New Roman" charset="0"/>
              </a:rPr>
              <a:t>)</a:t>
            </a:r>
            <a:r>
              <a:rPr lang="en-US" sz="2400" dirty="0">
                <a:solidFill>
                  <a:srgbClr val="000000"/>
                </a:solidFill>
                <a:cs typeface="Times New Roman" charset="0"/>
              </a:rPr>
              <a:t>, </a:t>
            </a:r>
            <a:r>
              <a:rPr lang="en-GB" sz="2400" dirty="0" err="1">
                <a:solidFill>
                  <a:srgbClr val="000000"/>
                </a:solidFill>
                <a:cs typeface="Times New Roman" charset="0"/>
              </a:rPr>
              <a:t>dBASE</a:t>
            </a:r>
            <a:r>
              <a:rPr lang="en-GB" sz="2400" dirty="0">
                <a:solidFill>
                  <a:srgbClr val="000000"/>
                </a:solidFill>
                <a:cs typeface="Times New Roman" charset="0"/>
              </a:rPr>
              <a:t>, Fox Base, Microsoft </a:t>
            </a:r>
            <a:r>
              <a:rPr lang="en-GB" sz="2400" dirty="0" err="1" smtClean="0">
                <a:solidFill>
                  <a:srgbClr val="000000"/>
                </a:solidFill>
                <a:cs typeface="Times New Roman" charset="0"/>
              </a:rPr>
              <a:t>Access,Oracle</a:t>
            </a:r>
            <a:r>
              <a:rPr lang="en-GB" sz="2400" dirty="0">
                <a:solidFill>
                  <a:srgbClr val="000000"/>
                </a:solidFill>
                <a:cs typeface="Times New Roman" charset="0"/>
              </a:rPr>
              <a:t>, </a:t>
            </a:r>
            <a:r>
              <a:rPr lang="en-GB" sz="2400" dirty="0" err="1">
                <a:solidFill>
                  <a:srgbClr val="000000"/>
                </a:solidFill>
                <a:cs typeface="Times New Roman" charset="0"/>
              </a:rPr>
              <a:t>dll</a:t>
            </a:r>
            <a:endParaRPr lang="en-GB" sz="2400" dirty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15601" y="2315339"/>
            <a:ext cx="403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i="1" cap="all" dirty="0">
                <a:ln w="9000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charset="0"/>
              </a:rPr>
              <a:t>Basis data (data base) : </a:t>
            </a:r>
            <a:endParaRPr lang="id-ID" b="1" cap="all" dirty="0">
              <a:ln w="9000" cmpd="sng">
                <a:solidFill>
                  <a:srgbClr val="0070C0"/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1735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2157413" y="2819400"/>
            <a:ext cx="533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120000"/>
              </a:lnSpc>
              <a:buClr>
                <a:schemeClr val="tx1"/>
              </a:buClr>
            </a:pPr>
            <a:r>
              <a:rPr lang="en-GB" sz="2400" dirty="0" err="1">
                <a:cs typeface="Times New Roman" charset="0"/>
              </a:rPr>
              <a:t>Menggambarkan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suatu</a:t>
            </a:r>
            <a:r>
              <a:rPr lang="en-GB" sz="2400" dirty="0">
                <a:cs typeface="Times New Roman" charset="0"/>
              </a:rPr>
              <a:t> file basis data </a:t>
            </a:r>
            <a:r>
              <a:rPr lang="en-GB" sz="2400" dirty="0" err="1">
                <a:cs typeface="Times New Roman" charset="0"/>
              </a:rPr>
              <a:t>seperti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suatu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tabel</a:t>
            </a:r>
            <a:r>
              <a:rPr lang="en-GB" sz="2400" dirty="0">
                <a:cs typeface="Times New Roman" charset="0"/>
              </a:rPr>
              <a:t>, </a:t>
            </a:r>
            <a:r>
              <a:rPr lang="en-GB" sz="2400" dirty="0" err="1">
                <a:cs typeface="Times New Roman" charset="0"/>
              </a:rPr>
              <a:t>yaitu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bagian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kolom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menggambarkan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b="1" i="1" dirty="0">
                <a:cs typeface="Times New Roman" charset="0"/>
              </a:rPr>
              <a:t>field</a:t>
            </a:r>
            <a:r>
              <a:rPr lang="en-GB" sz="2400" i="1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dari</a:t>
            </a:r>
            <a:r>
              <a:rPr lang="en-GB" sz="2400" dirty="0">
                <a:cs typeface="Times New Roman" charset="0"/>
              </a:rPr>
              <a:t> data </a:t>
            </a:r>
            <a:r>
              <a:rPr lang="en-GB" sz="2400" dirty="0" err="1">
                <a:cs typeface="Times New Roman" charset="0"/>
              </a:rPr>
              <a:t>dan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bagian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baris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menunjukkan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b="1" i="1" dirty="0">
                <a:cs typeface="Times New Roman" charset="0"/>
              </a:rPr>
              <a:t>record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dari</a:t>
            </a:r>
            <a:r>
              <a:rPr lang="en-GB" sz="2400" dirty="0">
                <a:cs typeface="Times New Roman" charset="0"/>
              </a:rPr>
              <a:t> data.</a:t>
            </a:r>
            <a:r>
              <a:rPr lang="en-US" sz="2400" dirty="0">
                <a:cs typeface="Times New Roman" charset="0"/>
              </a:rPr>
              <a:t> </a:t>
            </a:r>
            <a:endParaRPr lang="en-GB" sz="2400" dirty="0">
              <a:cs typeface="Times New Roman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57413" y="609600"/>
            <a:ext cx="652938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F5EBC1"/>
              </a:buClr>
              <a:buSzPct val="80000"/>
            </a:pPr>
            <a:r>
              <a:rPr lang="en-US" sz="32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Relational </a:t>
            </a:r>
            <a:r>
              <a:rPr lang="en-US" sz="3200" b="1" kern="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Data Base Management System (RDBMS)</a:t>
            </a:r>
            <a:endParaRPr lang="en-US" sz="3200" b="1" kern="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ea typeface="+mj-ea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978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/>
          </p:cNvSpPr>
          <p:nvPr/>
        </p:nvSpPr>
        <p:spPr bwMode="auto">
          <a:xfrm>
            <a:off x="1516063" y="3355975"/>
            <a:ext cx="3276600" cy="2286000"/>
          </a:xfrm>
          <a:custGeom>
            <a:avLst/>
            <a:gdLst>
              <a:gd name="T0" fmla="*/ 5160 w 5160"/>
              <a:gd name="T1" fmla="*/ 0 h 3600"/>
              <a:gd name="T2" fmla="*/ 3132 w 5160"/>
              <a:gd name="T3" fmla="*/ 780 h 3600"/>
              <a:gd name="T4" fmla="*/ 1104 w 5160"/>
              <a:gd name="T5" fmla="*/ 1560 h 3600"/>
              <a:gd name="T6" fmla="*/ 552 w 5160"/>
              <a:gd name="T7" fmla="*/ 2160 h 3600"/>
              <a:gd name="T8" fmla="*/ 0 w 5160"/>
              <a:gd name="T9" fmla="*/ 2760 h 3600"/>
              <a:gd name="T10" fmla="*/ 924 w 5160"/>
              <a:gd name="T11" fmla="*/ 3180 h 3600"/>
              <a:gd name="T12" fmla="*/ 1848 w 5160"/>
              <a:gd name="T13" fmla="*/ 3600 h 3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160" h="3600">
                <a:moveTo>
                  <a:pt x="5160" y="0"/>
                </a:moveTo>
                <a:cubicBezTo>
                  <a:pt x="3132" y="780"/>
                  <a:pt x="1104" y="1560"/>
                  <a:pt x="552" y="2160"/>
                </a:cubicBezTo>
                <a:cubicBezTo>
                  <a:pt x="0" y="2760"/>
                  <a:pt x="924" y="3180"/>
                  <a:pt x="1848" y="3600"/>
                </a:cubicBez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id-ID"/>
          </a:p>
        </p:txBody>
      </p:sp>
      <p:grpSp>
        <p:nvGrpSpPr>
          <p:cNvPr id="55299" name="Group 3"/>
          <p:cNvGrpSpPr>
            <a:grpSpLocks/>
          </p:cNvGrpSpPr>
          <p:nvPr/>
        </p:nvGrpSpPr>
        <p:grpSpPr bwMode="auto">
          <a:xfrm>
            <a:off x="1752600" y="2819400"/>
            <a:ext cx="6781800" cy="1905000"/>
            <a:chOff x="-4" y="-4"/>
            <a:chExt cx="3255" cy="1734"/>
          </a:xfrm>
        </p:grpSpPr>
        <p:grpSp>
          <p:nvGrpSpPr>
            <p:cNvPr id="55300" name="Group 4"/>
            <p:cNvGrpSpPr>
              <a:grpSpLocks/>
            </p:cNvGrpSpPr>
            <p:nvPr/>
          </p:nvGrpSpPr>
          <p:grpSpPr bwMode="auto">
            <a:xfrm>
              <a:off x="0" y="0"/>
              <a:ext cx="3247" cy="1726"/>
              <a:chOff x="0" y="0"/>
              <a:chExt cx="3247" cy="1726"/>
            </a:xfrm>
          </p:grpSpPr>
          <p:grpSp>
            <p:nvGrpSpPr>
              <p:cNvPr id="55301" name="Group 5"/>
              <p:cNvGrpSpPr>
                <a:grpSpLocks/>
              </p:cNvGrpSpPr>
              <p:nvPr/>
            </p:nvGrpSpPr>
            <p:grpSpPr bwMode="auto">
              <a:xfrm>
                <a:off x="0" y="0"/>
                <a:ext cx="374" cy="633"/>
                <a:chOff x="0" y="0"/>
                <a:chExt cx="374" cy="633"/>
              </a:xfrm>
            </p:grpSpPr>
            <p:sp>
              <p:nvSpPr>
                <p:cNvPr id="55302" name="Rectangle 6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288" cy="6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endParaRPr lang="en-GB" sz="1400">
                    <a:cs typeface="Times New Roman" charset="0"/>
                  </a:endParaRP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Rec#</a:t>
                  </a:r>
                </a:p>
                <a:p>
                  <a:pPr algn="ctr" eaLnBrk="0" hangingPunct="0">
                    <a:lnSpc>
                      <a:spcPct val="50000"/>
                    </a:lnSpc>
                  </a:pPr>
                  <a:endParaRPr lang="en-GB" sz="1400"/>
                </a:p>
              </p:txBody>
            </p:sp>
            <p:sp>
              <p:nvSpPr>
                <p:cNvPr id="55303" name="Rectangle 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74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04" name="Group 8"/>
              <p:cNvGrpSpPr>
                <a:grpSpLocks/>
              </p:cNvGrpSpPr>
              <p:nvPr/>
            </p:nvGrpSpPr>
            <p:grpSpPr bwMode="auto">
              <a:xfrm>
                <a:off x="374" y="0"/>
                <a:ext cx="554" cy="633"/>
                <a:chOff x="374" y="0"/>
                <a:chExt cx="554" cy="633"/>
              </a:xfrm>
            </p:grpSpPr>
            <p:sp>
              <p:nvSpPr>
                <p:cNvPr id="55305" name="Rectangle 9"/>
                <p:cNvSpPr>
                  <a:spLocks noChangeArrowheads="1"/>
                </p:cNvSpPr>
                <p:nvPr/>
              </p:nvSpPr>
              <p:spPr bwMode="auto">
                <a:xfrm>
                  <a:off x="417" y="0"/>
                  <a:ext cx="468" cy="6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endParaRPr lang="en-GB" sz="1400">
                    <a:cs typeface="Times New Roman" charset="0"/>
                  </a:endParaRP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KodeBrg</a:t>
                  </a:r>
                </a:p>
                <a:p>
                  <a:pPr algn="ctr" eaLnBrk="0" hangingPunct="0">
                    <a:lnSpc>
                      <a:spcPct val="50000"/>
                    </a:lnSpc>
                  </a:pPr>
                  <a:endParaRPr lang="en-GB" sz="1400"/>
                </a:p>
              </p:txBody>
            </p:sp>
            <p:sp>
              <p:nvSpPr>
                <p:cNvPr id="55306" name="Rectangle 10"/>
                <p:cNvSpPr>
                  <a:spLocks noChangeArrowheads="1"/>
                </p:cNvSpPr>
                <p:nvPr/>
              </p:nvSpPr>
              <p:spPr bwMode="auto">
                <a:xfrm>
                  <a:off x="374" y="0"/>
                  <a:ext cx="554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07" name="Group 11"/>
              <p:cNvGrpSpPr>
                <a:grpSpLocks/>
              </p:cNvGrpSpPr>
              <p:nvPr/>
            </p:nvGrpSpPr>
            <p:grpSpPr bwMode="auto">
              <a:xfrm>
                <a:off x="928" y="0"/>
                <a:ext cx="535" cy="633"/>
                <a:chOff x="928" y="0"/>
                <a:chExt cx="535" cy="633"/>
              </a:xfrm>
            </p:grpSpPr>
            <p:sp>
              <p:nvSpPr>
                <p:cNvPr id="55308" name="Rectangle 12"/>
                <p:cNvSpPr>
                  <a:spLocks noChangeArrowheads="1"/>
                </p:cNvSpPr>
                <p:nvPr/>
              </p:nvSpPr>
              <p:spPr bwMode="auto">
                <a:xfrm>
                  <a:off x="971" y="0"/>
                  <a:ext cx="449" cy="6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endParaRPr lang="en-GB" sz="1400">
                    <a:cs typeface="Times New Roman" charset="0"/>
                  </a:endParaRPr>
                </a:p>
                <a:p>
                  <a:pPr algn="ctr">
                    <a:lnSpc>
                      <a:spcPct val="50000"/>
                    </a:lnSpc>
                  </a:pPr>
                  <a:r>
                    <a:rPr lang="en-GB" sz="1400">
                      <a:cs typeface="Times New Roman" charset="0"/>
                    </a:rPr>
                    <a:t>NamaBrg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09" name="Rectangle 13"/>
                <p:cNvSpPr>
                  <a:spLocks noChangeArrowheads="1"/>
                </p:cNvSpPr>
                <p:nvPr/>
              </p:nvSpPr>
              <p:spPr bwMode="auto">
                <a:xfrm>
                  <a:off x="928" y="0"/>
                  <a:ext cx="535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10" name="Group 14"/>
              <p:cNvGrpSpPr>
                <a:grpSpLocks/>
              </p:cNvGrpSpPr>
              <p:nvPr/>
            </p:nvGrpSpPr>
            <p:grpSpPr bwMode="auto">
              <a:xfrm>
                <a:off x="1463" y="0"/>
                <a:ext cx="446" cy="633"/>
                <a:chOff x="1463" y="0"/>
                <a:chExt cx="446" cy="633"/>
              </a:xfrm>
            </p:grpSpPr>
            <p:sp>
              <p:nvSpPr>
                <p:cNvPr id="55311" name="Rectangle 15"/>
                <p:cNvSpPr>
                  <a:spLocks noChangeArrowheads="1"/>
                </p:cNvSpPr>
                <p:nvPr/>
              </p:nvSpPr>
              <p:spPr bwMode="auto">
                <a:xfrm>
                  <a:off x="1506" y="0"/>
                  <a:ext cx="360" cy="6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Harga Pokok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12" name="Rectangle 16"/>
                <p:cNvSpPr>
                  <a:spLocks noChangeArrowheads="1"/>
                </p:cNvSpPr>
                <p:nvPr/>
              </p:nvSpPr>
              <p:spPr bwMode="auto">
                <a:xfrm>
                  <a:off x="1463" y="0"/>
                  <a:ext cx="446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13" name="Group 17"/>
              <p:cNvGrpSpPr>
                <a:grpSpLocks/>
              </p:cNvGrpSpPr>
              <p:nvPr/>
            </p:nvGrpSpPr>
            <p:grpSpPr bwMode="auto">
              <a:xfrm>
                <a:off x="1909" y="0"/>
                <a:ext cx="446" cy="633"/>
                <a:chOff x="1909" y="0"/>
                <a:chExt cx="446" cy="633"/>
              </a:xfrm>
            </p:grpSpPr>
            <p:sp>
              <p:nvSpPr>
                <p:cNvPr id="55314" name="Rectangle 18"/>
                <p:cNvSpPr>
                  <a:spLocks noChangeArrowheads="1"/>
                </p:cNvSpPr>
                <p:nvPr/>
              </p:nvSpPr>
              <p:spPr bwMode="auto">
                <a:xfrm>
                  <a:off x="1952" y="0"/>
                  <a:ext cx="360" cy="6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Harga Jual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15" name="Rectangle 19"/>
                <p:cNvSpPr>
                  <a:spLocks noChangeArrowheads="1"/>
                </p:cNvSpPr>
                <p:nvPr/>
              </p:nvSpPr>
              <p:spPr bwMode="auto">
                <a:xfrm>
                  <a:off x="1909" y="0"/>
                  <a:ext cx="446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16" name="Group 20"/>
              <p:cNvGrpSpPr>
                <a:grpSpLocks/>
              </p:cNvGrpSpPr>
              <p:nvPr/>
            </p:nvGrpSpPr>
            <p:grpSpPr bwMode="auto">
              <a:xfrm>
                <a:off x="2355" y="0"/>
                <a:ext cx="374" cy="633"/>
                <a:chOff x="2355" y="0"/>
                <a:chExt cx="374" cy="633"/>
              </a:xfrm>
            </p:grpSpPr>
            <p:sp>
              <p:nvSpPr>
                <p:cNvPr id="55317" name="Rectangle 21"/>
                <p:cNvSpPr>
                  <a:spLocks noChangeArrowheads="1"/>
                </p:cNvSpPr>
                <p:nvPr/>
              </p:nvSpPr>
              <p:spPr bwMode="auto">
                <a:xfrm>
                  <a:off x="2398" y="0"/>
                  <a:ext cx="288" cy="6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Unit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Sisa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18" name="Rectangle 22"/>
                <p:cNvSpPr>
                  <a:spLocks noChangeArrowheads="1"/>
                </p:cNvSpPr>
                <p:nvPr/>
              </p:nvSpPr>
              <p:spPr bwMode="auto">
                <a:xfrm>
                  <a:off x="2355" y="0"/>
                  <a:ext cx="374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19" name="Group 23"/>
              <p:cNvGrpSpPr>
                <a:grpSpLocks/>
              </p:cNvGrpSpPr>
              <p:nvPr/>
            </p:nvGrpSpPr>
            <p:grpSpPr bwMode="auto">
              <a:xfrm>
                <a:off x="2729" y="0"/>
                <a:ext cx="518" cy="633"/>
                <a:chOff x="2729" y="0"/>
                <a:chExt cx="518" cy="633"/>
              </a:xfrm>
            </p:grpSpPr>
            <p:sp>
              <p:nvSpPr>
                <p:cNvPr id="55320" name="Rectangle 24"/>
                <p:cNvSpPr>
                  <a:spLocks noChangeArrowheads="1"/>
                </p:cNvSpPr>
                <p:nvPr/>
              </p:nvSpPr>
              <p:spPr bwMode="auto">
                <a:xfrm>
                  <a:off x="2772" y="0"/>
                  <a:ext cx="432" cy="6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Reorder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Point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21" name="Rectangle 25"/>
                <p:cNvSpPr>
                  <a:spLocks noChangeArrowheads="1"/>
                </p:cNvSpPr>
                <p:nvPr/>
              </p:nvSpPr>
              <p:spPr bwMode="auto">
                <a:xfrm>
                  <a:off x="2729" y="0"/>
                  <a:ext cx="518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22" name="Group 26"/>
              <p:cNvGrpSpPr>
                <a:grpSpLocks/>
              </p:cNvGrpSpPr>
              <p:nvPr/>
            </p:nvGrpSpPr>
            <p:grpSpPr bwMode="auto">
              <a:xfrm>
                <a:off x="0" y="633"/>
                <a:ext cx="374" cy="1093"/>
                <a:chOff x="0" y="633"/>
                <a:chExt cx="374" cy="1093"/>
              </a:xfrm>
            </p:grpSpPr>
            <p:sp>
              <p:nvSpPr>
                <p:cNvPr id="55323" name="Rectangle 27"/>
                <p:cNvSpPr>
                  <a:spLocks noChangeArrowheads="1"/>
                </p:cNvSpPr>
                <p:nvPr/>
              </p:nvSpPr>
              <p:spPr bwMode="auto">
                <a:xfrm>
                  <a:off x="43" y="633"/>
                  <a:ext cx="288" cy="10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1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2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3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4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5</a:t>
                  </a:r>
                  <a:endParaRPr lang="en-GB" sz="1400"/>
                </a:p>
              </p:txBody>
            </p:sp>
            <p:sp>
              <p:nvSpPr>
                <p:cNvPr id="55324" name="Rectangle 28"/>
                <p:cNvSpPr>
                  <a:spLocks noChangeArrowheads="1"/>
                </p:cNvSpPr>
                <p:nvPr/>
              </p:nvSpPr>
              <p:spPr bwMode="auto">
                <a:xfrm>
                  <a:off x="0" y="633"/>
                  <a:ext cx="374" cy="109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25" name="Group 29"/>
              <p:cNvGrpSpPr>
                <a:grpSpLocks/>
              </p:cNvGrpSpPr>
              <p:nvPr/>
            </p:nvGrpSpPr>
            <p:grpSpPr bwMode="auto">
              <a:xfrm>
                <a:off x="374" y="633"/>
                <a:ext cx="554" cy="1093"/>
                <a:chOff x="374" y="633"/>
                <a:chExt cx="554" cy="1093"/>
              </a:xfrm>
            </p:grpSpPr>
            <p:sp>
              <p:nvSpPr>
                <p:cNvPr id="55326" name="Rectangle 30"/>
                <p:cNvSpPr>
                  <a:spLocks noChangeArrowheads="1"/>
                </p:cNvSpPr>
                <p:nvPr/>
              </p:nvSpPr>
              <p:spPr bwMode="auto">
                <a:xfrm>
                  <a:off x="417" y="633"/>
                  <a:ext cx="468" cy="10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101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102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103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104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105</a:t>
                  </a:r>
                  <a:endParaRPr lang="en-GB" sz="1400"/>
                </a:p>
              </p:txBody>
            </p:sp>
            <p:sp>
              <p:nvSpPr>
                <p:cNvPr id="55327" name="Rectangle 31"/>
                <p:cNvSpPr>
                  <a:spLocks noChangeArrowheads="1"/>
                </p:cNvSpPr>
                <p:nvPr/>
              </p:nvSpPr>
              <p:spPr bwMode="auto">
                <a:xfrm>
                  <a:off x="374" y="633"/>
                  <a:ext cx="554" cy="109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28" name="Group 32"/>
              <p:cNvGrpSpPr>
                <a:grpSpLocks/>
              </p:cNvGrpSpPr>
              <p:nvPr/>
            </p:nvGrpSpPr>
            <p:grpSpPr bwMode="auto">
              <a:xfrm>
                <a:off x="928" y="633"/>
                <a:ext cx="535" cy="1093"/>
                <a:chOff x="928" y="633"/>
                <a:chExt cx="535" cy="1093"/>
              </a:xfrm>
            </p:grpSpPr>
            <p:sp>
              <p:nvSpPr>
                <p:cNvPr id="55329" name="Rectangle 33"/>
                <p:cNvSpPr>
                  <a:spLocks noChangeArrowheads="1"/>
                </p:cNvSpPr>
                <p:nvPr/>
              </p:nvSpPr>
              <p:spPr bwMode="auto">
                <a:xfrm>
                  <a:off x="971" y="633"/>
                  <a:ext cx="449" cy="10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Arloji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Baju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Celana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Dasi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Ember</a:t>
                  </a:r>
                  <a:endParaRPr lang="en-GB" sz="1400"/>
                </a:p>
              </p:txBody>
            </p:sp>
            <p:sp>
              <p:nvSpPr>
                <p:cNvPr id="55330" name="Rectangle 34"/>
                <p:cNvSpPr>
                  <a:spLocks noChangeArrowheads="1"/>
                </p:cNvSpPr>
                <p:nvPr/>
              </p:nvSpPr>
              <p:spPr bwMode="auto">
                <a:xfrm>
                  <a:off x="928" y="633"/>
                  <a:ext cx="535" cy="109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31" name="Group 35"/>
              <p:cNvGrpSpPr>
                <a:grpSpLocks/>
              </p:cNvGrpSpPr>
              <p:nvPr/>
            </p:nvGrpSpPr>
            <p:grpSpPr bwMode="auto">
              <a:xfrm>
                <a:off x="1463" y="633"/>
                <a:ext cx="446" cy="1093"/>
                <a:chOff x="1463" y="633"/>
                <a:chExt cx="446" cy="1093"/>
              </a:xfrm>
            </p:grpSpPr>
            <p:sp>
              <p:nvSpPr>
                <p:cNvPr id="55332" name="Rectangle 36"/>
                <p:cNvSpPr>
                  <a:spLocks noChangeArrowheads="1"/>
                </p:cNvSpPr>
                <p:nvPr/>
              </p:nvSpPr>
              <p:spPr bwMode="auto">
                <a:xfrm>
                  <a:off x="1506" y="633"/>
                  <a:ext cx="360" cy="10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50000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10000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12000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5000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3000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 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33" name="Rectangle 37"/>
                <p:cNvSpPr>
                  <a:spLocks noChangeArrowheads="1"/>
                </p:cNvSpPr>
                <p:nvPr/>
              </p:nvSpPr>
              <p:spPr bwMode="auto">
                <a:xfrm>
                  <a:off x="1463" y="633"/>
                  <a:ext cx="446" cy="109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34" name="Group 38"/>
              <p:cNvGrpSpPr>
                <a:grpSpLocks/>
              </p:cNvGrpSpPr>
              <p:nvPr/>
            </p:nvGrpSpPr>
            <p:grpSpPr bwMode="auto">
              <a:xfrm>
                <a:off x="1909" y="633"/>
                <a:ext cx="446" cy="1093"/>
                <a:chOff x="1909" y="633"/>
                <a:chExt cx="446" cy="1093"/>
              </a:xfrm>
            </p:grpSpPr>
            <p:sp>
              <p:nvSpPr>
                <p:cNvPr id="55335" name="Rectangle 39"/>
                <p:cNvSpPr>
                  <a:spLocks noChangeArrowheads="1"/>
                </p:cNvSpPr>
                <p:nvPr/>
              </p:nvSpPr>
              <p:spPr bwMode="auto">
                <a:xfrm>
                  <a:off x="1952" y="633"/>
                  <a:ext cx="360" cy="10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75000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20000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25000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15000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5000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 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36" name="Rectangle 40"/>
                <p:cNvSpPr>
                  <a:spLocks noChangeArrowheads="1"/>
                </p:cNvSpPr>
                <p:nvPr/>
              </p:nvSpPr>
              <p:spPr bwMode="auto">
                <a:xfrm>
                  <a:off x="1909" y="633"/>
                  <a:ext cx="446" cy="109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37" name="Group 41"/>
              <p:cNvGrpSpPr>
                <a:grpSpLocks/>
              </p:cNvGrpSpPr>
              <p:nvPr/>
            </p:nvGrpSpPr>
            <p:grpSpPr bwMode="auto">
              <a:xfrm>
                <a:off x="2355" y="633"/>
                <a:ext cx="374" cy="1093"/>
                <a:chOff x="2355" y="633"/>
                <a:chExt cx="374" cy="1093"/>
              </a:xfrm>
            </p:grpSpPr>
            <p:sp>
              <p:nvSpPr>
                <p:cNvPr id="55338" name="Rectangle 42"/>
                <p:cNvSpPr>
                  <a:spLocks noChangeArrowheads="1"/>
                </p:cNvSpPr>
                <p:nvPr/>
              </p:nvSpPr>
              <p:spPr bwMode="auto">
                <a:xfrm>
                  <a:off x="2398" y="633"/>
                  <a:ext cx="288" cy="10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7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5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5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10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3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39" name="Rectangle 43"/>
                <p:cNvSpPr>
                  <a:spLocks noChangeArrowheads="1"/>
                </p:cNvSpPr>
                <p:nvPr/>
              </p:nvSpPr>
              <p:spPr bwMode="auto">
                <a:xfrm>
                  <a:off x="2355" y="633"/>
                  <a:ext cx="374" cy="109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40" name="Group 44"/>
              <p:cNvGrpSpPr>
                <a:grpSpLocks/>
              </p:cNvGrpSpPr>
              <p:nvPr/>
            </p:nvGrpSpPr>
            <p:grpSpPr bwMode="auto">
              <a:xfrm>
                <a:off x="2729" y="633"/>
                <a:ext cx="518" cy="1093"/>
                <a:chOff x="2729" y="633"/>
                <a:chExt cx="518" cy="1093"/>
              </a:xfrm>
            </p:grpSpPr>
            <p:sp>
              <p:nvSpPr>
                <p:cNvPr id="55341" name="Rectangle 45"/>
                <p:cNvSpPr>
                  <a:spLocks noChangeArrowheads="1"/>
                </p:cNvSpPr>
                <p:nvPr/>
              </p:nvSpPr>
              <p:spPr bwMode="auto">
                <a:xfrm>
                  <a:off x="2772" y="633"/>
                  <a:ext cx="432" cy="10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5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5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7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15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2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 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42" name="Rectangle 46"/>
                <p:cNvSpPr>
                  <a:spLocks noChangeArrowheads="1"/>
                </p:cNvSpPr>
                <p:nvPr/>
              </p:nvSpPr>
              <p:spPr bwMode="auto">
                <a:xfrm>
                  <a:off x="2729" y="633"/>
                  <a:ext cx="518" cy="109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</p:grpSp>
        <p:sp>
          <p:nvSpPr>
            <p:cNvPr id="55343" name="Rectangle 47"/>
            <p:cNvSpPr>
              <a:spLocks noChangeArrowheads="1"/>
            </p:cNvSpPr>
            <p:nvPr/>
          </p:nvSpPr>
          <p:spPr bwMode="auto">
            <a:xfrm>
              <a:off x="-4" y="-4"/>
              <a:ext cx="3255" cy="1734"/>
            </a:xfrm>
            <a:prstGeom prst="rect">
              <a:avLst/>
            </a:prstGeom>
            <a:noFill/>
            <a:ln w="14287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d-ID"/>
            </a:p>
          </p:txBody>
        </p:sp>
      </p:grpSp>
      <p:grpSp>
        <p:nvGrpSpPr>
          <p:cNvPr id="55344" name="Group 48"/>
          <p:cNvGrpSpPr>
            <a:grpSpLocks/>
          </p:cNvGrpSpPr>
          <p:nvPr/>
        </p:nvGrpSpPr>
        <p:grpSpPr bwMode="auto">
          <a:xfrm>
            <a:off x="2362200" y="5257800"/>
            <a:ext cx="5715000" cy="1371600"/>
            <a:chOff x="-4" y="-4"/>
            <a:chExt cx="2886" cy="1274"/>
          </a:xfrm>
        </p:grpSpPr>
        <p:grpSp>
          <p:nvGrpSpPr>
            <p:cNvPr id="55345" name="Group 49"/>
            <p:cNvGrpSpPr>
              <a:grpSpLocks/>
            </p:cNvGrpSpPr>
            <p:nvPr/>
          </p:nvGrpSpPr>
          <p:grpSpPr bwMode="auto">
            <a:xfrm>
              <a:off x="0" y="0"/>
              <a:ext cx="2878" cy="1266"/>
              <a:chOff x="0" y="0"/>
              <a:chExt cx="2878" cy="1266"/>
            </a:xfrm>
          </p:grpSpPr>
          <p:grpSp>
            <p:nvGrpSpPr>
              <p:cNvPr id="55346" name="Group 50"/>
              <p:cNvGrpSpPr>
                <a:grpSpLocks/>
              </p:cNvGrpSpPr>
              <p:nvPr/>
            </p:nvGrpSpPr>
            <p:grpSpPr bwMode="auto">
              <a:xfrm>
                <a:off x="0" y="0"/>
                <a:ext cx="590" cy="518"/>
                <a:chOff x="0" y="0"/>
                <a:chExt cx="590" cy="518"/>
              </a:xfrm>
            </p:grpSpPr>
            <p:sp>
              <p:nvSpPr>
                <p:cNvPr id="55347" name="Rectangle 51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504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>
                    <a:lnSpc>
                      <a:spcPct val="50000"/>
                    </a:lnSpc>
                  </a:pPr>
                  <a:endParaRPr lang="en-GB" sz="1400">
                    <a:cs typeface="Times New Roman" charset="0"/>
                  </a:endParaRP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KodeKasir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48" name="Rectangle 52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590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49" name="Group 53"/>
              <p:cNvGrpSpPr>
                <a:grpSpLocks/>
              </p:cNvGrpSpPr>
              <p:nvPr/>
            </p:nvGrpSpPr>
            <p:grpSpPr bwMode="auto">
              <a:xfrm>
                <a:off x="590" y="0"/>
                <a:ext cx="626" cy="518"/>
                <a:chOff x="590" y="0"/>
                <a:chExt cx="626" cy="518"/>
              </a:xfrm>
            </p:grpSpPr>
            <p:sp>
              <p:nvSpPr>
                <p:cNvPr id="55350" name="Rectangle 54"/>
                <p:cNvSpPr>
                  <a:spLocks noChangeArrowheads="1"/>
                </p:cNvSpPr>
                <p:nvPr/>
              </p:nvSpPr>
              <p:spPr bwMode="auto">
                <a:xfrm>
                  <a:off x="633" y="0"/>
                  <a:ext cx="540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>
                    <a:lnSpc>
                      <a:spcPct val="50000"/>
                    </a:lnSpc>
                  </a:pPr>
                  <a:endParaRPr lang="en-GB" sz="1400">
                    <a:cs typeface="Times New Roman" charset="0"/>
                  </a:endParaRP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NamaKasir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51" name="Rectangle 55"/>
                <p:cNvSpPr>
                  <a:spLocks noChangeArrowheads="1"/>
                </p:cNvSpPr>
                <p:nvPr/>
              </p:nvSpPr>
              <p:spPr bwMode="auto">
                <a:xfrm>
                  <a:off x="590" y="0"/>
                  <a:ext cx="626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52" name="Group 56"/>
              <p:cNvGrpSpPr>
                <a:grpSpLocks/>
              </p:cNvGrpSpPr>
              <p:nvPr/>
            </p:nvGrpSpPr>
            <p:grpSpPr bwMode="auto">
              <a:xfrm>
                <a:off x="1216" y="0"/>
                <a:ext cx="734" cy="518"/>
                <a:chOff x="1216" y="0"/>
                <a:chExt cx="734" cy="518"/>
              </a:xfrm>
            </p:grpSpPr>
            <p:sp>
              <p:nvSpPr>
                <p:cNvPr id="55353" name="Rectangle 57"/>
                <p:cNvSpPr>
                  <a:spLocks noChangeArrowheads="1"/>
                </p:cNvSpPr>
                <p:nvPr/>
              </p:nvSpPr>
              <p:spPr bwMode="auto">
                <a:xfrm>
                  <a:off x="1259" y="0"/>
                  <a:ext cx="648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>
                    <a:lnSpc>
                      <a:spcPct val="50000"/>
                    </a:lnSpc>
                  </a:pPr>
                  <a:endParaRPr lang="en-GB" sz="1400">
                    <a:cs typeface="Times New Roman" charset="0"/>
                  </a:endParaRP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Alamat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54" name="Rectangle 58"/>
                <p:cNvSpPr>
                  <a:spLocks noChangeArrowheads="1"/>
                </p:cNvSpPr>
                <p:nvPr/>
              </p:nvSpPr>
              <p:spPr bwMode="auto">
                <a:xfrm>
                  <a:off x="1216" y="0"/>
                  <a:ext cx="734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55" name="Group 59"/>
              <p:cNvGrpSpPr>
                <a:grpSpLocks/>
              </p:cNvGrpSpPr>
              <p:nvPr/>
            </p:nvGrpSpPr>
            <p:grpSpPr bwMode="auto">
              <a:xfrm>
                <a:off x="1950" y="0"/>
                <a:ext cx="590" cy="518"/>
                <a:chOff x="1950" y="0"/>
                <a:chExt cx="590" cy="518"/>
              </a:xfrm>
            </p:grpSpPr>
            <p:sp>
              <p:nvSpPr>
                <p:cNvPr id="55356" name="Rectangle 60"/>
                <p:cNvSpPr>
                  <a:spLocks noChangeArrowheads="1"/>
                </p:cNvSpPr>
                <p:nvPr/>
              </p:nvSpPr>
              <p:spPr bwMode="auto">
                <a:xfrm>
                  <a:off x="1993" y="0"/>
                  <a:ext cx="504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>
                    <a:lnSpc>
                      <a:spcPct val="50000"/>
                    </a:lnSpc>
                  </a:pPr>
                  <a:endParaRPr lang="en-GB" sz="1400">
                    <a:cs typeface="Times New Roman" charset="0"/>
                  </a:endParaRPr>
                </a:p>
                <a:p>
                  <a:pPr algn="ctr">
                    <a:lnSpc>
                      <a:spcPct val="50000"/>
                    </a:lnSpc>
                  </a:pPr>
                  <a:endParaRPr lang="en-GB" sz="1400">
                    <a:cs typeface="Times New Roman" charset="0"/>
                  </a:endParaRPr>
                </a:p>
                <a:p>
                  <a:pPr algn="ctr">
                    <a:lnSpc>
                      <a:spcPct val="50000"/>
                    </a:lnSpc>
                  </a:pPr>
                  <a:r>
                    <a:rPr lang="en-GB" sz="1400">
                      <a:cs typeface="Times New Roman" charset="0"/>
                    </a:rPr>
                    <a:t>TglMasuk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57" name="Rectangle 61"/>
                <p:cNvSpPr>
                  <a:spLocks noChangeArrowheads="1"/>
                </p:cNvSpPr>
                <p:nvPr/>
              </p:nvSpPr>
              <p:spPr bwMode="auto">
                <a:xfrm>
                  <a:off x="1950" y="0"/>
                  <a:ext cx="590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58" name="Group 62"/>
              <p:cNvGrpSpPr>
                <a:grpSpLocks/>
              </p:cNvGrpSpPr>
              <p:nvPr/>
            </p:nvGrpSpPr>
            <p:grpSpPr bwMode="auto">
              <a:xfrm>
                <a:off x="2540" y="0"/>
                <a:ext cx="338" cy="518"/>
                <a:chOff x="2540" y="0"/>
                <a:chExt cx="338" cy="518"/>
              </a:xfrm>
            </p:grpSpPr>
            <p:sp>
              <p:nvSpPr>
                <p:cNvPr id="55359" name="Rectangle 63"/>
                <p:cNvSpPr>
                  <a:spLocks noChangeArrowheads="1"/>
                </p:cNvSpPr>
                <p:nvPr/>
              </p:nvSpPr>
              <p:spPr bwMode="auto">
                <a:xfrm>
                  <a:off x="2583" y="0"/>
                  <a:ext cx="252" cy="5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…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60" name="Rectangle 64"/>
                <p:cNvSpPr>
                  <a:spLocks noChangeArrowheads="1"/>
                </p:cNvSpPr>
                <p:nvPr/>
              </p:nvSpPr>
              <p:spPr bwMode="auto">
                <a:xfrm>
                  <a:off x="2540" y="0"/>
                  <a:ext cx="338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61" name="Group 65"/>
              <p:cNvGrpSpPr>
                <a:grpSpLocks/>
              </p:cNvGrpSpPr>
              <p:nvPr/>
            </p:nvGrpSpPr>
            <p:grpSpPr bwMode="auto">
              <a:xfrm>
                <a:off x="0" y="518"/>
                <a:ext cx="590" cy="748"/>
                <a:chOff x="0" y="518"/>
                <a:chExt cx="590" cy="748"/>
              </a:xfrm>
            </p:grpSpPr>
            <p:sp>
              <p:nvSpPr>
                <p:cNvPr id="55362" name="Rectangle 66"/>
                <p:cNvSpPr>
                  <a:spLocks noChangeArrowheads="1"/>
                </p:cNvSpPr>
                <p:nvPr/>
              </p:nvSpPr>
              <p:spPr bwMode="auto">
                <a:xfrm>
                  <a:off x="43" y="518"/>
                  <a:ext cx="504" cy="7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001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002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003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63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518"/>
                  <a:ext cx="590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64" name="Group 68"/>
              <p:cNvGrpSpPr>
                <a:grpSpLocks/>
              </p:cNvGrpSpPr>
              <p:nvPr/>
            </p:nvGrpSpPr>
            <p:grpSpPr bwMode="auto">
              <a:xfrm>
                <a:off x="590" y="518"/>
                <a:ext cx="626" cy="748"/>
                <a:chOff x="590" y="518"/>
                <a:chExt cx="626" cy="748"/>
              </a:xfrm>
            </p:grpSpPr>
            <p:sp>
              <p:nvSpPr>
                <p:cNvPr id="55365" name="Rectangle 69"/>
                <p:cNvSpPr>
                  <a:spLocks noChangeArrowheads="1"/>
                </p:cNvSpPr>
                <p:nvPr/>
              </p:nvSpPr>
              <p:spPr bwMode="auto">
                <a:xfrm>
                  <a:off x="633" y="518"/>
                  <a:ext cx="540" cy="7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Ali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Budi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Catur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66" name="Rectangle 70"/>
                <p:cNvSpPr>
                  <a:spLocks noChangeArrowheads="1"/>
                </p:cNvSpPr>
                <p:nvPr/>
              </p:nvSpPr>
              <p:spPr bwMode="auto">
                <a:xfrm>
                  <a:off x="590" y="518"/>
                  <a:ext cx="626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67" name="Group 71"/>
              <p:cNvGrpSpPr>
                <a:grpSpLocks/>
              </p:cNvGrpSpPr>
              <p:nvPr/>
            </p:nvGrpSpPr>
            <p:grpSpPr bwMode="auto">
              <a:xfrm>
                <a:off x="1216" y="518"/>
                <a:ext cx="734" cy="748"/>
                <a:chOff x="1216" y="518"/>
                <a:chExt cx="734" cy="748"/>
              </a:xfrm>
            </p:grpSpPr>
            <p:sp>
              <p:nvSpPr>
                <p:cNvPr id="55368" name="Rectangle 72"/>
                <p:cNvSpPr>
                  <a:spLocks noChangeArrowheads="1"/>
                </p:cNvSpPr>
                <p:nvPr/>
              </p:nvSpPr>
              <p:spPr bwMode="auto">
                <a:xfrm>
                  <a:off x="1259" y="518"/>
                  <a:ext cx="648" cy="7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Jl. Buntu 515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Jl. Tembus 13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Jl. Pintas 12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69" name="Rectangle 73"/>
                <p:cNvSpPr>
                  <a:spLocks noChangeArrowheads="1"/>
                </p:cNvSpPr>
                <p:nvPr/>
              </p:nvSpPr>
              <p:spPr bwMode="auto">
                <a:xfrm>
                  <a:off x="1216" y="518"/>
                  <a:ext cx="734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70" name="Group 74"/>
              <p:cNvGrpSpPr>
                <a:grpSpLocks/>
              </p:cNvGrpSpPr>
              <p:nvPr/>
            </p:nvGrpSpPr>
            <p:grpSpPr bwMode="auto">
              <a:xfrm>
                <a:off x="1950" y="518"/>
                <a:ext cx="590" cy="748"/>
                <a:chOff x="1950" y="518"/>
                <a:chExt cx="590" cy="748"/>
              </a:xfrm>
            </p:grpSpPr>
            <p:sp>
              <p:nvSpPr>
                <p:cNvPr id="55371" name="Rectangle 75"/>
                <p:cNvSpPr>
                  <a:spLocks noChangeArrowheads="1"/>
                </p:cNvSpPr>
                <p:nvPr/>
              </p:nvSpPr>
              <p:spPr bwMode="auto">
                <a:xfrm>
                  <a:off x="1993" y="518"/>
                  <a:ext cx="504" cy="7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12/07/85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15/09/90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17/03/87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 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72" name="Rectangle 76"/>
                <p:cNvSpPr>
                  <a:spLocks noChangeArrowheads="1"/>
                </p:cNvSpPr>
                <p:nvPr/>
              </p:nvSpPr>
              <p:spPr bwMode="auto">
                <a:xfrm>
                  <a:off x="1950" y="518"/>
                  <a:ext cx="590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73" name="Group 77"/>
              <p:cNvGrpSpPr>
                <a:grpSpLocks/>
              </p:cNvGrpSpPr>
              <p:nvPr/>
            </p:nvGrpSpPr>
            <p:grpSpPr bwMode="auto">
              <a:xfrm>
                <a:off x="2540" y="518"/>
                <a:ext cx="338" cy="748"/>
                <a:chOff x="2540" y="518"/>
                <a:chExt cx="338" cy="748"/>
              </a:xfrm>
            </p:grpSpPr>
            <p:sp>
              <p:nvSpPr>
                <p:cNvPr id="55374" name="Rectangle 78"/>
                <p:cNvSpPr>
                  <a:spLocks noChangeArrowheads="1"/>
                </p:cNvSpPr>
                <p:nvPr/>
              </p:nvSpPr>
              <p:spPr bwMode="auto">
                <a:xfrm>
                  <a:off x="2583" y="518"/>
                  <a:ext cx="252" cy="7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 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75" name="Rectangle 79"/>
                <p:cNvSpPr>
                  <a:spLocks noChangeArrowheads="1"/>
                </p:cNvSpPr>
                <p:nvPr/>
              </p:nvSpPr>
              <p:spPr bwMode="auto">
                <a:xfrm>
                  <a:off x="2540" y="518"/>
                  <a:ext cx="338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</p:grpSp>
        <p:sp>
          <p:nvSpPr>
            <p:cNvPr id="55376" name="Rectangle 80"/>
            <p:cNvSpPr>
              <a:spLocks noChangeArrowheads="1"/>
            </p:cNvSpPr>
            <p:nvPr/>
          </p:nvSpPr>
          <p:spPr bwMode="auto">
            <a:xfrm>
              <a:off x="-4" y="-4"/>
              <a:ext cx="2886" cy="1274"/>
            </a:xfrm>
            <a:prstGeom prst="rect">
              <a:avLst/>
            </a:prstGeom>
            <a:noFill/>
            <a:ln w="14287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d-ID"/>
            </a:p>
          </p:txBody>
        </p:sp>
      </p:grpSp>
      <p:grpSp>
        <p:nvGrpSpPr>
          <p:cNvPr id="55377" name="Group 81"/>
          <p:cNvGrpSpPr>
            <a:grpSpLocks/>
          </p:cNvGrpSpPr>
          <p:nvPr/>
        </p:nvGrpSpPr>
        <p:grpSpPr bwMode="auto">
          <a:xfrm>
            <a:off x="1905000" y="457200"/>
            <a:ext cx="6629400" cy="1905000"/>
            <a:chOff x="-4" y="-4"/>
            <a:chExt cx="3255" cy="1734"/>
          </a:xfrm>
        </p:grpSpPr>
        <p:grpSp>
          <p:nvGrpSpPr>
            <p:cNvPr id="55378" name="Group 82"/>
            <p:cNvGrpSpPr>
              <a:grpSpLocks/>
            </p:cNvGrpSpPr>
            <p:nvPr/>
          </p:nvGrpSpPr>
          <p:grpSpPr bwMode="auto">
            <a:xfrm>
              <a:off x="0" y="0"/>
              <a:ext cx="3247" cy="1726"/>
              <a:chOff x="0" y="0"/>
              <a:chExt cx="3247" cy="1726"/>
            </a:xfrm>
          </p:grpSpPr>
          <p:grpSp>
            <p:nvGrpSpPr>
              <p:cNvPr id="55379" name="Group 83"/>
              <p:cNvGrpSpPr>
                <a:grpSpLocks/>
              </p:cNvGrpSpPr>
              <p:nvPr/>
            </p:nvGrpSpPr>
            <p:grpSpPr bwMode="auto">
              <a:xfrm>
                <a:off x="0" y="0"/>
                <a:ext cx="374" cy="633"/>
                <a:chOff x="0" y="0"/>
                <a:chExt cx="374" cy="633"/>
              </a:xfrm>
            </p:grpSpPr>
            <p:sp>
              <p:nvSpPr>
                <p:cNvPr id="55380" name="Rectangle 84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288" cy="6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endParaRPr lang="en-GB" sz="1400">
                    <a:cs typeface="Times New Roman" charset="0"/>
                  </a:endParaRP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Rec#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81" name="Rectangle 85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74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82" name="Group 86"/>
              <p:cNvGrpSpPr>
                <a:grpSpLocks/>
              </p:cNvGrpSpPr>
              <p:nvPr/>
            </p:nvGrpSpPr>
            <p:grpSpPr bwMode="auto">
              <a:xfrm>
                <a:off x="374" y="0"/>
                <a:ext cx="554" cy="633"/>
                <a:chOff x="374" y="0"/>
                <a:chExt cx="554" cy="633"/>
              </a:xfrm>
            </p:grpSpPr>
            <p:sp>
              <p:nvSpPr>
                <p:cNvPr id="55383" name="Rectangle 87"/>
                <p:cNvSpPr>
                  <a:spLocks noChangeArrowheads="1"/>
                </p:cNvSpPr>
                <p:nvPr/>
              </p:nvSpPr>
              <p:spPr bwMode="auto">
                <a:xfrm>
                  <a:off x="417" y="0"/>
                  <a:ext cx="468" cy="6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endParaRPr lang="en-GB" sz="1400">
                    <a:cs typeface="Times New Roman" charset="0"/>
                  </a:endParaRP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Tanggal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84" name="Rectangle 88"/>
                <p:cNvSpPr>
                  <a:spLocks noChangeArrowheads="1"/>
                </p:cNvSpPr>
                <p:nvPr/>
              </p:nvSpPr>
              <p:spPr bwMode="auto">
                <a:xfrm>
                  <a:off x="374" y="0"/>
                  <a:ext cx="554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85" name="Group 89"/>
              <p:cNvGrpSpPr>
                <a:grpSpLocks/>
              </p:cNvGrpSpPr>
              <p:nvPr/>
            </p:nvGrpSpPr>
            <p:grpSpPr bwMode="auto">
              <a:xfrm>
                <a:off x="928" y="0"/>
                <a:ext cx="535" cy="633"/>
                <a:chOff x="928" y="0"/>
                <a:chExt cx="535" cy="633"/>
              </a:xfrm>
            </p:grpSpPr>
            <p:sp>
              <p:nvSpPr>
                <p:cNvPr id="55386" name="Rectangle 90"/>
                <p:cNvSpPr>
                  <a:spLocks noChangeArrowheads="1"/>
                </p:cNvSpPr>
                <p:nvPr/>
              </p:nvSpPr>
              <p:spPr bwMode="auto">
                <a:xfrm>
                  <a:off x="971" y="0"/>
                  <a:ext cx="449" cy="6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endParaRPr lang="en-GB" sz="1400">
                    <a:cs typeface="Times New Roman" charset="0"/>
                  </a:endParaRP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Jam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87" name="Rectangle 91"/>
                <p:cNvSpPr>
                  <a:spLocks noChangeArrowheads="1"/>
                </p:cNvSpPr>
                <p:nvPr/>
              </p:nvSpPr>
              <p:spPr bwMode="auto">
                <a:xfrm>
                  <a:off x="928" y="0"/>
                  <a:ext cx="535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88" name="Group 92"/>
              <p:cNvGrpSpPr>
                <a:grpSpLocks/>
              </p:cNvGrpSpPr>
              <p:nvPr/>
            </p:nvGrpSpPr>
            <p:grpSpPr bwMode="auto">
              <a:xfrm>
                <a:off x="1463" y="0"/>
                <a:ext cx="446" cy="633"/>
                <a:chOff x="1463" y="0"/>
                <a:chExt cx="446" cy="633"/>
              </a:xfrm>
            </p:grpSpPr>
            <p:sp>
              <p:nvSpPr>
                <p:cNvPr id="55389" name="Rectangle 93"/>
                <p:cNvSpPr>
                  <a:spLocks noChangeArrowheads="1"/>
                </p:cNvSpPr>
                <p:nvPr/>
              </p:nvSpPr>
              <p:spPr bwMode="auto">
                <a:xfrm>
                  <a:off x="1506" y="0"/>
                  <a:ext cx="360" cy="6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Kode Barang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90" name="Rectangle 94"/>
                <p:cNvSpPr>
                  <a:spLocks noChangeArrowheads="1"/>
                </p:cNvSpPr>
                <p:nvPr/>
              </p:nvSpPr>
              <p:spPr bwMode="auto">
                <a:xfrm>
                  <a:off x="1463" y="0"/>
                  <a:ext cx="446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91" name="Group 95"/>
              <p:cNvGrpSpPr>
                <a:grpSpLocks/>
              </p:cNvGrpSpPr>
              <p:nvPr/>
            </p:nvGrpSpPr>
            <p:grpSpPr bwMode="auto">
              <a:xfrm>
                <a:off x="1909" y="0"/>
                <a:ext cx="446" cy="633"/>
                <a:chOff x="1909" y="0"/>
                <a:chExt cx="446" cy="633"/>
              </a:xfrm>
            </p:grpSpPr>
            <p:sp>
              <p:nvSpPr>
                <p:cNvPr id="55392" name="Rectangle 96"/>
                <p:cNvSpPr>
                  <a:spLocks noChangeArrowheads="1"/>
                </p:cNvSpPr>
                <p:nvPr/>
              </p:nvSpPr>
              <p:spPr bwMode="auto">
                <a:xfrm>
                  <a:off x="1952" y="0"/>
                  <a:ext cx="360" cy="6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Harga Jual</a:t>
                  </a:r>
                  <a:endParaRPr lang="en-GB" sz="1400"/>
                </a:p>
              </p:txBody>
            </p:sp>
            <p:sp>
              <p:nvSpPr>
                <p:cNvPr id="55393" name="Rectangle 97"/>
                <p:cNvSpPr>
                  <a:spLocks noChangeArrowheads="1"/>
                </p:cNvSpPr>
                <p:nvPr/>
              </p:nvSpPr>
              <p:spPr bwMode="auto">
                <a:xfrm>
                  <a:off x="1909" y="0"/>
                  <a:ext cx="446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94" name="Group 98"/>
              <p:cNvGrpSpPr>
                <a:grpSpLocks/>
              </p:cNvGrpSpPr>
              <p:nvPr/>
            </p:nvGrpSpPr>
            <p:grpSpPr bwMode="auto">
              <a:xfrm>
                <a:off x="2355" y="0"/>
                <a:ext cx="374" cy="633"/>
                <a:chOff x="2355" y="0"/>
                <a:chExt cx="374" cy="633"/>
              </a:xfrm>
            </p:grpSpPr>
            <p:sp>
              <p:nvSpPr>
                <p:cNvPr id="55395" name="Rectangle 99"/>
                <p:cNvSpPr>
                  <a:spLocks noChangeArrowheads="1"/>
                </p:cNvSpPr>
                <p:nvPr/>
              </p:nvSpPr>
              <p:spPr bwMode="auto">
                <a:xfrm>
                  <a:off x="2398" y="0"/>
                  <a:ext cx="288" cy="6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Unit Jual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396" name="Rectangle 100"/>
                <p:cNvSpPr>
                  <a:spLocks noChangeArrowheads="1"/>
                </p:cNvSpPr>
                <p:nvPr/>
              </p:nvSpPr>
              <p:spPr bwMode="auto">
                <a:xfrm>
                  <a:off x="2355" y="0"/>
                  <a:ext cx="374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397" name="Group 101"/>
              <p:cNvGrpSpPr>
                <a:grpSpLocks/>
              </p:cNvGrpSpPr>
              <p:nvPr/>
            </p:nvGrpSpPr>
            <p:grpSpPr bwMode="auto">
              <a:xfrm>
                <a:off x="2729" y="0"/>
                <a:ext cx="518" cy="633"/>
                <a:chOff x="2729" y="0"/>
                <a:chExt cx="518" cy="633"/>
              </a:xfrm>
            </p:grpSpPr>
            <p:sp>
              <p:nvSpPr>
                <p:cNvPr id="55398" name="Rectangle 102"/>
                <p:cNvSpPr>
                  <a:spLocks noChangeArrowheads="1"/>
                </p:cNvSpPr>
                <p:nvPr/>
              </p:nvSpPr>
              <p:spPr bwMode="auto">
                <a:xfrm>
                  <a:off x="2772" y="0"/>
                  <a:ext cx="432" cy="6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Kode Kasir</a:t>
                  </a:r>
                  <a:endParaRPr lang="en-GB" sz="1400"/>
                </a:p>
              </p:txBody>
            </p:sp>
            <p:sp>
              <p:nvSpPr>
                <p:cNvPr id="55399" name="Rectangle 103"/>
                <p:cNvSpPr>
                  <a:spLocks noChangeArrowheads="1"/>
                </p:cNvSpPr>
                <p:nvPr/>
              </p:nvSpPr>
              <p:spPr bwMode="auto">
                <a:xfrm>
                  <a:off x="2729" y="0"/>
                  <a:ext cx="518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400" name="Group 104"/>
              <p:cNvGrpSpPr>
                <a:grpSpLocks/>
              </p:cNvGrpSpPr>
              <p:nvPr/>
            </p:nvGrpSpPr>
            <p:grpSpPr bwMode="auto">
              <a:xfrm>
                <a:off x="0" y="633"/>
                <a:ext cx="374" cy="1093"/>
                <a:chOff x="0" y="633"/>
                <a:chExt cx="374" cy="1093"/>
              </a:xfrm>
            </p:grpSpPr>
            <p:sp>
              <p:nvSpPr>
                <p:cNvPr id="55401" name="Rectangle 105"/>
                <p:cNvSpPr>
                  <a:spLocks noChangeArrowheads="1"/>
                </p:cNvSpPr>
                <p:nvPr/>
              </p:nvSpPr>
              <p:spPr bwMode="auto">
                <a:xfrm>
                  <a:off x="43" y="633"/>
                  <a:ext cx="288" cy="10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1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2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3</a:t>
                  </a:r>
                </a:p>
                <a:p>
                  <a:pPr algn="ctr" eaLnBrk="0" hangingPunct="0"/>
                  <a:r>
                    <a:rPr lang="en-GB" sz="1400">
                      <a:cs typeface="Times New Roman" charset="0"/>
                    </a:rPr>
                    <a:t>4</a:t>
                  </a:r>
                  <a:endParaRPr lang="en-GB" sz="1400"/>
                </a:p>
              </p:txBody>
            </p:sp>
            <p:sp>
              <p:nvSpPr>
                <p:cNvPr id="55402" name="Rectangle 106"/>
                <p:cNvSpPr>
                  <a:spLocks noChangeArrowheads="1"/>
                </p:cNvSpPr>
                <p:nvPr/>
              </p:nvSpPr>
              <p:spPr bwMode="auto">
                <a:xfrm>
                  <a:off x="0" y="633"/>
                  <a:ext cx="374" cy="109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403" name="Group 107"/>
              <p:cNvGrpSpPr>
                <a:grpSpLocks/>
              </p:cNvGrpSpPr>
              <p:nvPr/>
            </p:nvGrpSpPr>
            <p:grpSpPr bwMode="auto">
              <a:xfrm>
                <a:off x="374" y="633"/>
                <a:ext cx="554" cy="1093"/>
                <a:chOff x="374" y="633"/>
                <a:chExt cx="554" cy="1093"/>
              </a:xfrm>
            </p:grpSpPr>
            <p:sp>
              <p:nvSpPr>
                <p:cNvPr id="55404" name="Rectangle 108"/>
                <p:cNvSpPr>
                  <a:spLocks noChangeArrowheads="1"/>
                </p:cNvSpPr>
                <p:nvPr/>
              </p:nvSpPr>
              <p:spPr bwMode="auto">
                <a:xfrm>
                  <a:off x="417" y="633"/>
                  <a:ext cx="468" cy="10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05-05-99</a:t>
                  </a: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05-05-99</a:t>
                  </a: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06-05-99</a:t>
                  </a: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07-05-99</a:t>
                  </a:r>
                </a:p>
              </p:txBody>
            </p:sp>
            <p:sp>
              <p:nvSpPr>
                <p:cNvPr id="55405" name="Rectangle 109"/>
                <p:cNvSpPr>
                  <a:spLocks noChangeArrowheads="1"/>
                </p:cNvSpPr>
                <p:nvPr/>
              </p:nvSpPr>
              <p:spPr bwMode="auto">
                <a:xfrm>
                  <a:off x="374" y="633"/>
                  <a:ext cx="554" cy="109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406" name="Group 110"/>
              <p:cNvGrpSpPr>
                <a:grpSpLocks/>
              </p:cNvGrpSpPr>
              <p:nvPr/>
            </p:nvGrpSpPr>
            <p:grpSpPr bwMode="auto">
              <a:xfrm>
                <a:off x="928" y="633"/>
                <a:ext cx="535" cy="1093"/>
                <a:chOff x="928" y="633"/>
                <a:chExt cx="535" cy="1093"/>
              </a:xfrm>
            </p:grpSpPr>
            <p:sp>
              <p:nvSpPr>
                <p:cNvPr id="55407" name="Rectangle 111"/>
                <p:cNvSpPr>
                  <a:spLocks noChangeArrowheads="1"/>
                </p:cNvSpPr>
                <p:nvPr/>
              </p:nvSpPr>
              <p:spPr bwMode="auto">
                <a:xfrm>
                  <a:off x="971" y="633"/>
                  <a:ext cx="449" cy="10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09:05:55</a:t>
                  </a: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19:05:59</a:t>
                  </a: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09:00:15</a:t>
                  </a: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11:15:05</a:t>
                  </a:r>
                </a:p>
                <a:p>
                  <a:pPr algn="ctr" eaLnBrk="0" hangingPunct="0"/>
                  <a:endParaRPr lang="en-GB" sz="1400"/>
                </a:p>
              </p:txBody>
            </p:sp>
            <p:sp>
              <p:nvSpPr>
                <p:cNvPr id="55408" name="Rectangle 112"/>
                <p:cNvSpPr>
                  <a:spLocks noChangeArrowheads="1"/>
                </p:cNvSpPr>
                <p:nvPr/>
              </p:nvSpPr>
              <p:spPr bwMode="auto">
                <a:xfrm>
                  <a:off x="928" y="633"/>
                  <a:ext cx="535" cy="109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409" name="Group 113"/>
              <p:cNvGrpSpPr>
                <a:grpSpLocks/>
              </p:cNvGrpSpPr>
              <p:nvPr/>
            </p:nvGrpSpPr>
            <p:grpSpPr bwMode="auto">
              <a:xfrm>
                <a:off x="1463" y="633"/>
                <a:ext cx="446" cy="1093"/>
                <a:chOff x="1463" y="633"/>
                <a:chExt cx="446" cy="1093"/>
              </a:xfrm>
            </p:grpSpPr>
            <p:sp>
              <p:nvSpPr>
                <p:cNvPr id="55410" name="Rectangle 114"/>
                <p:cNvSpPr>
                  <a:spLocks noChangeArrowheads="1"/>
                </p:cNvSpPr>
                <p:nvPr/>
              </p:nvSpPr>
              <p:spPr bwMode="auto">
                <a:xfrm>
                  <a:off x="1506" y="633"/>
                  <a:ext cx="360" cy="10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105</a:t>
                  </a: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104</a:t>
                  </a: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515</a:t>
                  </a: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104</a:t>
                  </a:r>
                  <a:endParaRPr lang="en-GB" sz="1400"/>
                </a:p>
              </p:txBody>
            </p:sp>
            <p:sp>
              <p:nvSpPr>
                <p:cNvPr id="55411" name="Rectangle 115"/>
                <p:cNvSpPr>
                  <a:spLocks noChangeArrowheads="1"/>
                </p:cNvSpPr>
                <p:nvPr/>
              </p:nvSpPr>
              <p:spPr bwMode="auto">
                <a:xfrm>
                  <a:off x="1463" y="633"/>
                  <a:ext cx="446" cy="109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412" name="Group 116"/>
              <p:cNvGrpSpPr>
                <a:grpSpLocks/>
              </p:cNvGrpSpPr>
              <p:nvPr/>
            </p:nvGrpSpPr>
            <p:grpSpPr bwMode="auto">
              <a:xfrm>
                <a:off x="1909" y="633"/>
                <a:ext cx="446" cy="1093"/>
                <a:chOff x="1909" y="633"/>
                <a:chExt cx="446" cy="1093"/>
              </a:xfrm>
            </p:grpSpPr>
            <p:sp>
              <p:nvSpPr>
                <p:cNvPr id="55413" name="Rectangle 117"/>
                <p:cNvSpPr>
                  <a:spLocks noChangeArrowheads="1"/>
                </p:cNvSpPr>
                <p:nvPr/>
              </p:nvSpPr>
              <p:spPr bwMode="auto">
                <a:xfrm>
                  <a:off x="1952" y="633"/>
                  <a:ext cx="360" cy="10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5000</a:t>
                  </a: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1500</a:t>
                  </a: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7500</a:t>
                  </a: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1500</a:t>
                  </a:r>
                  <a:endParaRPr lang="en-GB" sz="1400"/>
                </a:p>
              </p:txBody>
            </p:sp>
            <p:sp>
              <p:nvSpPr>
                <p:cNvPr id="55414" name="Rectangle 118"/>
                <p:cNvSpPr>
                  <a:spLocks noChangeArrowheads="1"/>
                </p:cNvSpPr>
                <p:nvPr/>
              </p:nvSpPr>
              <p:spPr bwMode="auto">
                <a:xfrm>
                  <a:off x="1909" y="633"/>
                  <a:ext cx="446" cy="109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415" name="Group 119"/>
              <p:cNvGrpSpPr>
                <a:grpSpLocks/>
              </p:cNvGrpSpPr>
              <p:nvPr/>
            </p:nvGrpSpPr>
            <p:grpSpPr bwMode="auto">
              <a:xfrm>
                <a:off x="2355" y="633"/>
                <a:ext cx="374" cy="1093"/>
                <a:chOff x="2355" y="633"/>
                <a:chExt cx="374" cy="1093"/>
              </a:xfrm>
            </p:grpSpPr>
            <p:sp>
              <p:nvSpPr>
                <p:cNvPr id="55416" name="Rectangle 120"/>
                <p:cNvSpPr>
                  <a:spLocks noChangeArrowheads="1"/>
                </p:cNvSpPr>
                <p:nvPr/>
              </p:nvSpPr>
              <p:spPr bwMode="auto">
                <a:xfrm>
                  <a:off x="2398" y="633"/>
                  <a:ext cx="288" cy="10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1</a:t>
                  </a: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1</a:t>
                  </a: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1</a:t>
                  </a: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2</a:t>
                  </a:r>
                </a:p>
              </p:txBody>
            </p:sp>
            <p:sp>
              <p:nvSpPr>
                <p:cNvPr id="55417" name="Rectangle 121"/>
                <p:cNvSpPr>
                  <a:spLocks noChangeArrowheads="1"/>
                </p:cNvSpPr>
                <p:nvPr/>
              </p:nvSpPr>
              <p:spPr bwMode="auto">
                <a:xfrm>
                  <a:off x="2355" y="633"/>
                  <a:ext cx="374" cy="109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418" name="Group 122"/>
              <p:cNvGrpSpPr>
                <a:grpSpLocks/>
              </p:cNvGrpSpPr>
              <p:nvPr/>
            </p:nvGrpSpPr>
            <p:grpSpPr bwMode="auto">
              <a:xfrm>
                <a:off x="2729" y="633"/>
                <a:ext cx="518" cy="1093"/>
                <a:chOff x="2729" y="633"/>
                <a:chExt cx="518" cy="1093"/>
              </a:xfrm>
            </p:grpSpPr>
            <p:sp>
              <p:nvSpPr>
                <p:cNvPr id="55419" name="Rectangle 123"/>
                <p:cNvSpPr>
                  <a:spLocks noChangeArrowheads="1"/>
                </p:cNvSpPr>
                <p:nvPr/>
              </p:nvSpPr>
              <p:spPr bwMode="auto">
                <a:xfrm>
                  <a:off x="2772" y="633"/>
                  <a:ext cx="432" cy="10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400">
                      <a:cs typeface="Times New Roman" charset="0"/>
                    </a:rPr>
                    <a:t>005</a:t>
                  </a: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007</a:t>
                  </a: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002</a:t>
                  </a:r>
                </a:p>
                <a:p>
                  <a:pPr algn="ctr"/>
                  <a:r>
                    <a:rPr lang="en-GB" sz="1400">
                      <a:cs typeface="Times New Roman" charset="0"/>
                    </a:rPr>
                    <a:t>001</a:t>
                  </a:r>
                  <a:endParaRPr lang="en-GB" sz="1400"/>
                </a:p>
              </p:txBody>
            </p:sp>
            <p:sp>
              <p:nvSpPr>
                <p:cNvPr id="55420" name="Rectangle 124"/>
                <p:cNvSpPr>
                  <a:spLocks noChangeArrowheads="1"/>
                </p:cNvSpPr>
                <p:nvPr/>
              </p:nvSpPr>
              <p:spPr bwMode="auto">
                <a:xfrm>
                  <a:off x="2729" y="633"/>
                  <a:ext cx="518" cy="109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</p:grpSp>
        <p:sp>
          <p:nvSpPr>
            <p:cNvPr id="55421" name="Rectangle 125"/>
            <p:cNvSpPr>
              <a:spLocks noChangeArrowheads="1"/>
            </p:cNvSpPr>
            <p:nvPr/>
          </p:nvSpPr>
          <p:spPr bwMode="auto">
            <a:xfrm>
              <a:off x="-4" y="-4"/>
              <a:ext cx="3255" cy="1734"/>
            </a:xfrm>
            <a:prstGeom prst="rect">
              <a:avLst/>
            </a:prstGeom>
            <a:noFill/>
            <a:ln w="14287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d-ID"/>
            </a:p>
          </p:txBody>
        </p:sp>
      </p:grpSp>
      <p:sp>
        <p:nvSpPr>
          <p:cNvPr id="55422" name="Rectangle 126"/>
          <p:cNvSpPr>
            <a:spLocks noChangeArrowheads="1"/>
          </p:cNvSpPr>
          <p:nvPr/>
        </p:nvSpPr>
        <p:spPr bwMode="auto">
          <a:xfrm>
            <a:off x="432563" y="30552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800" dirty="0" err="1"/>
              <a:t>Nama</a:t>
            </a:r>
            <a:r>
              <a:rPr lang="en-US" sz="1800" dirty="0"/>
              <a:t> File : PENJUALAN.DBF</a:t>
            </a:r>
          </a:p>
        </p:txBody>
      </p:sp>
      <p:sp>
        <p:nvSpPr>
          <p:cNvPr id="55423" name="Rectangle 127"/>
          <p:cNvSpPr>
            <a:spLocks noChangeArrowheads="1"/>
          </p:cNvSpPr>
          <p:nvPr/>
        </p:nvSpPr>
        <p:spPr bwMode="auto">
          <a:xfrm>
            <a:off x="1752600" y="24384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800"/>
              <a:t>Nama File : MASTER_BARANG.DBF</a:t>
            </a:r>
          </a:p>
        </p:txBody>
      </p:sp>
      <p:sp>
        <p:nvSpPr>
          <p:cNvPr id="55424" name="Rectangle 128"/>
          <p:cNvSpPr>
            <a:spLocks noChangeArrowheads="1"/>
          </p:cNvSpPr>
          <p:nvPr/>
        </p:nvSpPr>
        <p:spPr bwMode="auto">
          <a:xfrm>
            <a:off x="2362200" y="48768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800"/>
              <a:t>Nama File : KASIR.DBF</a:t>
            </a:r>
          </a:p>
        </p:txBody>
      </p:sp>
      <p:sp>
        <p:nvSpPr>
          <p:cNvPr id="55425" name="Freeform 129"/>
          <p:cNvSpPr>
            <a:spLocks/>
          </p:cNvSpPr>
          <p:nvPr/>
        </p:nvSpPr>
        <p:spPr bwMode="auto">
          <a:xfrm>
            <a:off x="1905000" y="1295400"/>
            <a:ext cx="3200400" cy="3124200"/>
          </a:xfrm>
          <a:custGeom>
            <a:avLst/>
            <a:gdLst>
              <a:gd name="T0" fmla="*/ 4704 w 4704"/>
              <a:gd name="T1" fmla="*/ 0 h 3744"/>
              <a:gd name="T2" fmla="*/ 528 w 4704"/>
              <a:gd name="T3" fmla="*/ 1296 h 3744"/>
              <a:gd name="T4" fmla="*/ 1536 w 4704"/>
              <a:gd name="T5" fmla="*/ 3744 h 37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704" h="3744">
                <a:moveTo>
                  <a:pt x="4704" y="0"/>
                </a:moveTo>
                <a:cubicBezTo>
                  <a:pt x="2880" y="336"/>
                  <a:pt x="1056" y="672"/>
                  <a:pt x="528" y="1296"/>
                </a:cubicBezTo>
                <a:cubicBezTo>
                  <a:pt x="0" y="1920"/>
                  <a:pt x="768" y="2832"/>
                  <a:pt x="1536" y="3744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id-ID"/>
          </a:p>
        </p:txBody>
      </p:sp>
      <p:sp>
        <p:nvSpPr>
          <p:cNvPr id="55426" name="Line 130"/>
          <p:cNvSpPr>
            <a:spLocks noChangeShapeType="1"/>
          </p:cNvSpPr>
          <p:nvPr/>
        </p:nvSpPr>
        <p:spPr bwMode="auto">
          <a:xfrm flipH="1">
            <a:off x="3200400" y="1828800"/>
            <a:ext cx="4572000" cy="434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id-ID"/>
          </a:p>
        </p:txBody>
      </p:sp>
      <p:sp>
        <p:nvSpPr>
          <p:cNvPr id="55427" name="Rectangle 131"/>
          <p:cNvSpPr>
            <a:spLocks noChangeArrowheads="1"/>
          </p:cNvSpPr>
          <p:nvPr/>
        </p:nvSpPr>
        <p:spPr bwMode="auto">
          <a:xfrm>
            <a:off x="7924800" y="6172200"/>
            <a:ext cx="1143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800">
                <a:hlinkClick r:id="rId2" action="ppaction://hlinksldjump"/>
              </a:rPr>
              <a:t>Back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852200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1371600" y="2133600"/>
            <a:ext cx="70104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20000"/>
              </a:lnSpc>
              <a:buClr>
                <a:schemeClr val="hlink"/>
              </a:buClr>
              <a:buSzPct val="75000"/>
            </a:pPr>
            <a:r>
              <a:rPr lang="en-GB" sz="2400" dirty="0" err="1">
                <a:cs typeface="Times New Roman" charset="0"/>
              </a:rPr>
              <a:t>Suatu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sistem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mempunyai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karakteristik</a:t>
            </a:r>
            <a:r>
              <a:rPr lang="en-GB" sz="2400" dirty="0">
                <a:cs typeface="Times New Roman" charset="0"/>
              </a:rPr>
              <a:t>, </a:t>
            </a:r>
            <a:r>
              <a:rPr lang="en-GB" sz="2400" dirty="0" err="1">
                <a:cs typeface="Times New Roman" charset="0"/>
              </a:rPr>
              <a:t>karakteristik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sistem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adalah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suatu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sistem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mempunyai</a:t>
            </a:r>
            <a:r>
              <a:rPr lang="en-GB" sz="2400" dirty="0">
                <a:cs typeface="Times New Roman" charset="0"/>
              </a:rPr>
              <a:t> :</a:t>
            </a:r>
          </a:p>
          <a:p>
            <a:pPr marL="914400" lvl="1" indent="-457200">
              <a:lnSpc>
                <a:spcPct val="120000"/>
              </a:lnSpc>
              <a:buClr>
                <a:schemeClr val="tx1"/>
              </a:buClr>
              <a:buSzPct val="75000"/>
              <a:buFont typeface="Wingdings" pitchFamily="2" charset="2"/>
              <a:buAutoNum type="arabicPeriod"/>
            </a:pPr>
            <a:r>
              <a:rPr lang="en-GB" sz="2400" dirty="0" err="1">
                <a:cs typeface="Times New Roman" charset="0"/>
              </a:rPr>
              <a:t>Komponen-komponen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sistem</a:t>
            </a:r>
            <a:r>
              <a:rPr lang="en-GB" sz="2400" dirty="0">
                <a:cs typeface="Times New Roman" charset="0"/>
              </a:rPr>
              <a:t> (</a:t>
            </a:r>
            <a:r>
              <a:rPr lang="en-GB" sz="2400" i="1" dirty="0">
                <a:cs typeface="Times New Roman" charset="0"/>
              </a:rPr>
              <a:t>components</a:t>
            </a:r>
            <a:r>
              <a:rPr lang="en-GB" sz="2400" dirty="0">
                <a:cs typeface="Times New Roman" charset="0"/>
              </a:rPr>
              <a:t>) </a:t>
            </a:r>
            <a:r>
              <a:rPr lang="en-GB" sz="2400" dirty="0" err="1">
                <a:cs typeface="Times New Roman" charset="0"/>
              </a:rPr>
              <a:t>atau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subsistem-subsistem</a:t>
            </a:r>
            <a:r>
              <a:rPr lang="en-US" sz="2400" dirty="0">
                <a:cs typeface="Times New Roman" charset="0"/>
              </a:rPr>
              <a:t>.</a:t>
            </a:r>
          </a:p>
          <a:p>
            <a:pPr marL="914400" lvl="1" indent="-457200">
              <a:lnSpc>
                <a:spcPct val="120000"/>
              </a:lnSpc>
              <a:buClr>
                <a:schemeClr val="tx1"/>
              </a:buClr>
              <a:buSzPct val="75000"/>
              <a:buFont typeface="Wingdings" pitchFamily="2" charset="2"/>
              <a:buAutoNum type="arabicPeriod"/>
            </a:pPr>
            <a:r>
              <a:rPr lang="en-GB" sz="2400" dirty="0">
                <a:cs typeface="Times New Roman" charset="0"/>
              </a:rPr>
              <a:t>Batas </a:t>
            </a:r>
            <a:r>
              <a:rPr lang="en-GB" sz="2400" dirty="0" err="1">
                <a:cs typeface="Times New Roman" charset="0"/>
              </a:rPr>
              <a:t>sistem</a:t>
            </a:r>
            <a:r>
              <a:rPr lang="en-GB" sz="2400" dirty="0">
                <a:cs typeface="Times New Roman" charset="0"/>
              </a:rPr>
              <a:t> (</a:t>
            </a:r>
            <a:r>
              <a:rPr lang="en-GB" sz="2400" i="1" dirty="0">
                <a:cs typeface="Times New Roman" charset="0"/>
              </a:rPr>
              <a:t>boundary</a:t>
            </a:r>
            <a:r>
              <a:rPr lang="en-GB" sz="2400" dirty="0">
                <a:cs typeface="Times New Roman" charset="0"/>
              </a:rPr>
              <a:t>)</a:t>
            </a:r>
          </a:p>
          <a:p>
            <a:pPr marL="914400" lvl="1" indent="-457200">
              <a:lnSpc>
                <a:spcPct val="120000"/>
              </a:lnSpc>
              <a:buClr>
                <a:schemeClr val="tx1"/>
              </a:buClr>
              <a:buSzPct val="75000"/>
              <a:buFont typeface="Wingdings" pitchFamily="2" charset="2"/>
              <a:buAutoNum type="arabicPeriod"/>
            </a:pPr>
            <a:r>
              <a:rPr lang="en-GB" sz="2400" dirty="0" err="1">
                <a:cs typeface="Times New Roman" charset="0"/>
              </a:rPr>
              <a:t>Lingkungan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luar</a:t>
            </a:r>
            <a:r>
              <a:rPr lang="en-GB" sz="2400" dirty="0">
                <a:cs typeface="Times New Roman" charset="0"/>
              </a:rPr>
              <a:t> (</a:t>
            </a:r>
            <a:r>
              <a:rPr lang="en-GB" sz="2400" i="1" dirty="0">
                <a:cs typeface="Times New Roman" charset="0"/>
              </a:rPr>
              <a:t>environment</a:t>
            </a:r>
            <a:r>
              <a:rPr lang="en-GB" sz="2400" dirty="0">
                <a:cs typeface="Times New Roman" charset="0"/>
              </a:rPr>
              <a:t>)</a:t>
            </a:r>
          </a:p>
          <a:p>
            <a:pPr marL="914400" lvl="1" indent="-457200">
              <a:lnSpc>
                <a:spcPct val="120000"/>
              </a:lnSpc>
              <a:buClr>
                <a:schemeClr val="tx1"/>
              </a:buClr>
              <a:buSzPct val="75000"/>
              <a:buFont typeface="Wingdings" pitchFamily="2" charset="2"/>
              <a:buAutoNum type="arabicPeriod"/>
            </a:pPr>
            <a:r>
              <a:rPr lang="en-GB" sz="2400" dirty="0" err="1">
                <a:cs typeface="Times New Roman" charset="0"/>
              </a:rPr>
              <a:t>Penghubung</a:t>
            </a:r>
            <a:r>
              <a:rPr lang="en-GB" sz="2400" dirty="0">
                <a:cs typeface="Times New Roman" charset="0"/>
              </a:rPr>
              <a:t> (</a:t>
            </a:r>
            <a:r>
              <a:rPr lang="en-GB" sz="2400" i="1" dirty="0">
                <a:cs typeface="Times New Roman" charset="0"/>
              </a:rPr>
              <a:t>Interface</a:t>
            </a:r>
            <a:r>
              <a:rPr lang="en-GB" sz="2400" dirty="0">
                <a:cs typeface="Times New Roman" charset="0"/>
              </a:rPr>
              <a:t>)</a:t>
            </a:r>
          </a:p>
          <a:p>
            <a:pPr marL="914400" lvl="1" indent="-457200">
              <a:lnSpc>
                <a:spcPct val="120000"/>
              </a:lnSpc>
              <a:buClr>
                <a:schemeClr val="tx1"/>
              </a:buClr>
              <a:buSzPct val="75000"/>
              <a:buFont typeface="Wingdings" pitchFamily="2" charset="2"/>
              <a:buAutoNum type="arabicPeriod"/>
            </a:pPr>
            <a:r>
              <a:rPr lang="en-GB" sz="2400" dirty="0" err="1">
                <a:cs typeface="Times New Roman" charset="0"/>
              </a:rPr>
              <a:t>Tujuan</a:t>
            </a:r>
            <a:r>
              <a:rPr lang="en-GB" sz="2400" dirty="0">
                <a:cs typeface="Times New Roman" charset="0"/>
              </a:rPr>
              <a:t> (</a:t>
            </a:r>
            <a:r>
              <a:rPr lang="en-GB" sz="2400" i="1" dirty="0">
                <a:cs typeface="Times New Roman" charset="0"/>
              </a:rPr>
              <a:t>goal</a:t>
            </a:r>
            <a:r>
              <a:rPr lang="en-GB" sz="2400" dirty="0">
                <a:cs typeface="Times New Roman" charset="0"/>
              </a:rPr>
              <a:t>)</a:t>
            </a:r>
            <a:endParaRPr lang="en-US" sz="2400" dirty="0">
              <a:cs typeface="Times New Roman" charset="0"/>
            </a:endParaRPr>
          </a:p>
          <a:p>
            <a:pPr marL="457200" indent="-457200">
              <a:lnSpc>
                <a:spcPct val="120000"/>
              </a:lnSpc>
              <a:buClr>
                <a:schemeClr val="hlink"/>
              </a:buClr>
              <a:buSzPct val="75000"/>
              <a:buFont typeface="Wingdings" pitchFamily="2" charset="2"/>
              <a:buNone/>
            </a:pPr>
            <a:endParaRPr lang="en-GB" sz="2400" dirty="0">
              <a:cs typeface="Times New Roman" charset="0"/>
            </a:endParaRP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4419600" y="0"/>
            <a:ext cx="4724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000" dirty="0" err="1"/>
              <a:t>Sistem</a:t>
            </a:r>
            <a:r>
              <a:rPr lang="en-US" sz="1000" dirty="0"/>
              <a:t> </a:t>
            </a:r>
            <a:r>
              <a:rPr lang="en-US" sz="1000" dirty="0" err="1"/>
              <a:t>Teknologi</a:t>
            </a:r>
            <a:r>
              <a:rPr lang="en-US" sz="1000" dirty="0"/>
              <a:t> </a:t>
            </a:r>
            <a:r>
              <a:rPr lang="en-US" sz="1000" dirty="0" err="1"/>
              <a:t>Informasi</a:t>
            </a:r>
            <a:r>
              <a:rPr lang="en-US" sz="1000" dirty="0"/>
              <a:t> BAB 2 – Copyright By </a:t>
            </a:r>
            <a:r>
              <a:rPr lang="en-US" sz="1000" dirty="0" err="1"/>
              <a:t>Jogiyanto</a:t>
            </a:r>
            <a:r>
              <a:rPr lang="en-US" sz="1000" dirty="0"/>
              <a:t> HM</a:t>
            </a:r>
          </a:p>
        </p:txBody>
      </p:sp>
      <p:sp>
        <p:nvSpPr>
          <p:cNvPr id="2" name="Rectangle 1"/>
          <p:cNvSpPr/>
          <p:nvPr/>
        </p:nvSpPr>
        <p:spPr>
          <a:xfrm>
            <a:off x="2819400" y="762000"/>
            <a:ext cx="52578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ctr" fontAlgn="base">
              <a:spcBef>
                <a:spcPct val="20000"/>
              </a:spcBef>
              <a:spcAft>
                <a:spcPct val="0"/>
              </a:spcAft>
              <a:buClr>
                <a:srgbClr val="F5EBC1"/>
              </a:buClr>
              <a:buSzPct val="80000"/>
            </a:pPr>
            <a:r>
              <a:rPr lang="en-GB" sz="3400" b="1" kern="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Karakteristik</a:t>
            </a:r>
            <a:r>
              <a:rPr lang="en-GB" sz="3400" b="1" kern="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 </a:t>
            </a:r>
            <a:r>
              <a:rPr lang="en-GB" sz="3400" b="1" kern="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Sistem</a:t>
            </a:r>
            <a:endParaRPr lang="en-US" sz="3400" b="1" kern="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ea typeface="+mj-ea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8307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122" t="29773" r="13830" b="24832"/>
          <a:stretch/>
        </p:blipFill>
        <p:spPr bwMode="auto">
          <a:xfrm>
            <a:off x="1066800" y="1600200"/>
            <a:ext cx="765888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843934" y="663222"/>
            <a:ext cx="70952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Karakteristik sistem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3585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69701" y="1900887"/>
            <a:ext cx="3490118" cy="902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000" b="1" dirty="0" err="1">
                <a:cs typeface="Times New Roman" charset="0"/>
              </a:rPr>
              <a:t>Konsep</a:t>
            </a:r>
            <a:r>
              <a:rPr lang="en-GB" sz="2000" b="1" dirty="0">
                <a:cs typeface="Times New Roman" charset="0"/>
              </a:rPr>
              <a:t> </a:t>
            </a:r>
            <a:r>
              <a:rPr lang="en-GB" sz="2000" b="1" dirty="0" err="1">
                <a:cs typeface="Times New Roman" charset="0"/>
              </a:rPr>
              <a:t>Sistem</a:t>
            </a:r>
            <a:endParaRPr lang="en-GB" sz="2000" b="1" dirty="0">
              <a:cs typeface="Times New Roman" charset="0"/>
            </a:endParaRPr>
          </a:p>
          <a:p>
            <a:pPr marL="342900" indent="-342900" algn="just">
              <a:lnSpc>
                <a:spcPct val="110000"/>
              </a:lnSpc>
              <a:buClr>
                <a:schemeClr val="tx1"/>
              </a:buClr>
              <a:buSzPct val="80000"/>
              <a:buFont typeface="Wingdings" pitchFamily="2" charset="2"/>
              <a:buNone/>
            </a:pPr>
            <a:r>
              <a:rPr lang="en-GB" sz="2000" dirty="0">
                <a:cs typeface="Times New Roman" charset="0"/>
              </a:rPr>
              <a:t>	</a:t>
            </a:r>
            <a:r>
              <a:rPr lang="en-GB" sz="2000" dirty="0" err="1">
                <a:cs typeface="Times New Roman" charset="0"/>
              </a:rPr>
              <a:t>Sistem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teknologi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informasi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pada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dasarnya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adalah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suatu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sistem</a:t>
            </a:r>
            <a:r>
              <a:rPr lang="en-GB" sz="2000" dirty="0">
                <a:cs typeface="Times New Roman" charset="0"/>
              </a:rPr>
              <a:t>. </a:t>
            </a:r>
          </a:p>
        </p:txBody>
      </p:sp>
      <p:sp>
        <p:nvSpPr>
          <p:cNvPr id="5" name="Rectangle 4"/>
          <p:cNvSpPr/>
          <p:nvPr/>
        </p:nvSpPr>
        <p:spPr>
          <a:xfrm>
            <a:off x="1905000" y="3505200"/>
            <a:ext cx="625792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0000"/>
              </a:lnSpc>
              <a:buClr>
                <a:srgbClr val="000000"/>
              </a:buClr>
              <a:buSzPct val="80000"/>
            </a:pPr>
            <a:r>
              <a:rPr lang="en-GB" sz="2000" b="1" dirty="0" err="1">
                <a:solidFill>
                  <a:srgbClr val="000000"/>
                </a:solidFill>
                <a:cs typeface="Times New Roman" charset="0"/>
              </a:rPr>
              <a:t>Konsep</a:t>
            </a:r>
            <a:r>
              <a:rPr lang="en-GB" sz="2000" b="1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cs typeface="Times New Roman" charset="0"/>
              </a:rPr>
              <a:t>Pengambilan</a:t>
            </a:r>
            <a:r>
              <a:rPr lang="en-GB" sz="2000" b="1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cs typeface="Times New Roman" charset="0"/>
              </a:rPr>
              <a:t>Keputusan</a:t>
            </a:r>
            <a:r>
              <a:rPr lang="en-GB" sz="2000" b="1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cs typeface="Times New Roman" charset="0"/>
              </a:rPr>
              <a:t>Manajemen</a:t>
            </a:r>
            <a:r>
              <a:rPr lang="en-US" sz="2000" b="1" dirty="0">
                <a:solidFill>
                  <a:srgbClr val="000000"/>
                </a:solidFill>
                <a:cs typeface="Times New Roman" charset="0"/>
              </a:rPr>
              <a:t> </a:t>
            </a:r>
          </a:p>
          <a:p>
            <a:pPr marL="342900" lvl="0" indent="-342900" algn="just">
              <a:lnSpc>
                <a:spcPct val="110000"/>
              </a:lnSpc>
              <a:buClr>
                <a:srgbClr val="000000"/>
              </a:buClr>
              <a:buSzPct val="80000"/>
            </a:pPr>
            <a:r>
              <a:rPr lang="en-GB" sz="2000" b="1" dirty="0">
                <a:solidFill>
                  <a:srgbClr val="000000"/>
                </a:solidFill>
                <a:cs typeface="Times New Roman" charset="0"/>
              </a:rPr>
              <a:t>	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Dengan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memahami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macam-macam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tipe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keputusan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yang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diambil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oleh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manajemen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,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karakteristik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kegiatannya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dan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karakteristik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informasi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yang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dibutuhkan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,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maka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dapat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diketahui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macam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informasi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yang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relevan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yang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dibutuhkan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oleh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manajemen</a:t>
            </a:r>
            <a:r>
              <a:rPr lang="en-US" sz="2000" dirty="0">
                <a:solidFill>
                  <a:srgbClr val="000000"/>
                </a:solidFill>
                <a:cs typeface="Times New Roman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0" y="1889739"/>
            <a:ext cx="35052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0000"/>
              </a:lnSpc>
              <a:buClr>
                <a:srgbClr val="000000"/>
              </a:buClr>
              <a:buSzPct val="80000"/>
            </a:pPr>
            <a:r>
              <a:rPr lang="en-GB" sz="2000" b="1" dirty="0" err="1">
                <a:solidFill>
                  <a:srgbClr val="000000"/>
                </a:solidFill>
                <a:cs typeface="Times New Roman" charset="0"/>
              </a:rPr>
              <a:t>Konsep</a:t>
            </a:r>
            <a:r>
              <a:rPr lang="en-GB" sz="2000" b="1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cs typeface="Times New Roman" charset="0"/>
              </a:rPr>
              <a:t>Informasi</a:t>
            </a:r>
            <a:endParaRPr lang="en-GB" sz="2000" b="1" dirty="0">
              <a:solidFill>
                <a:srgbClr val="000000"/>
              </a:solidFill>
              <a:cs typeface="Times New Roman" charset="0"/>
            </a:endParaRPr>
          </a:p>
          <a:p>
            <a:pPr marL="342900" lvl="0" indent="-342900" algn="just">
              <a:lnSpc>
                <a:spcPct val="110000"/>
              </a:lnSpc>
              <a:buClr>
                <a:srgbClr val="000000"/>
              </a:buClr>
              <a:buSzPct val="80000"/>
            </a:pP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	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Informasi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adalah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produk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dari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sistem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teknologi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informasi</a:t>
            </a:r>
            <a:r>
              <a:rPr lang="en-US" sz="2000" dirty="0">
                <a:solidFill>
                  <a:srgbClr val="000000"/>
                </a:solidFill>
                <a:cs typeface="Times New Roman" charset="0"/>
              </a:rPr>
              <a:t> </a:t>
            </a:r>
            <a:endParaRPr lang="en-GB" sz="2000" dirty="0">
              <a:solidFill>
                <a:srgbClr val="000000"/>
              </a:solidFill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348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676400"/>
            <a:ext cx="3886200" cy="4967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buClr>
                <a:schemeClr val="tx1"/>
              </a:buClr>
            </a:pPr>
            <a:r>
              <a:rPr lang="en-GB" sz="2400" b="1" dirty="0" err="1">
                <a:cs typeface="Times New Roman" charset="0"/>
              </a:rPr>
              <a:t>Sistem</a:t>
            </a:r>
            <a:r>
              <a:rPr lang="en-GB" sz="2400" b="1" dirty="0">
                <a:cs typeface="Times New Roman" charset="0"/>
              </a:rPr>
              <a:t> </a:t>
            </a:r>
            <a:r>
              <a:rPr lang="en-GB" sz="2400" b="1" dirty="0" err="1">
                <a:cs typeface="Times New Roman" charset="0"/>
              </a:rPr>
              <a:t>Informasi</a:t>
            </a:r>
            <a:r>
              <a:rPr lang="en-GB" sz="2400" b="1" dirty="0">
                <a:cs typeface="Times New Roman" charset="0"/>
              </a:rPr>
              <a:t> </a:t>
            </a:r>
            <a:r>
              <a:rPr lang="en-GB" sz="2400" b="1" dirty="0" err="1">
                <a:cs typeface="Times New Roman" charset="0"/>
              </a:rPr>
              <a:t>Manajemen</a:t>
            </a:r>
            <a:r>
              <a:rPr lang="en-GB" sz="2400" b="1" dirty="0">
                <a:cs typeface="Times New Roman" charset="0"/>
              </a:rPr>
              <a:t> (SIM) </a:t>
            </a:r>
            <a:r>
              <a:rPr lang="en-GB" sz="2400" b="1" dirty="0" err="1">
                <a:cs typeface="Times New Roman" charset="0"/>
              </a:rPr>
              <a:t>atau</a:t>
            </a:r>
            <a:r>
              <a:rPr lang="en-GB" sz="2400" b="1" dirty="0">
                <a:cs typeface="Times New Roman" charset="0"/>
              </a:rPr>
              <a:t> </a:t>
            </a:r>
            <a:r>
              <a:rPr lang="en-GB" sz="2400" b="1" i="1" dirty="0">
                <a:cs typeface="Times New Roman" charset="0"/>
              </a:rPr>
              <a:t>Management Information System (MIS).</a:t>
            </a:r>
            <a:endParaRPr lang="en-US" sz="2400" b="1" dirty="0"/>
          </a:p>
          <a:p>
            <a:pPr marL="342900" indent="-342900">
              <a:lnSpc>
                <a:spcPct val="110000"/>
              </a:lnSpc>
              <a:buClr>
                <a:schemeClr val="accent1"/>
              </a:buClr>
              <a:buSzPct val="80000"/>
            </a:pPr>
            <a:r>
              <a:rPr lang="en-GB" sz="2000" dirty="0">
                <a:cs typeface="Times New Roman" charset="0"/>
              </a:rPr>
              <a:t>	</a:t>
            </a:r>
            <a:r>
              <a:rPr lang="en-GB" sz="2400" dirty="0" err="1">
                <a:cs typeface="Times New Roman" charset="0"/>
              </a:rPr>
              <a:t>Menunjukkan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sistem-sistem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informasi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 smtClean="0">
                <a:cs typeface="Times New Roman" charset="0"/>
              </a:rPr>
              <a:t>fungsional</a:t>
            </a:r>
            <a:r>
              <a:rPr lang="id-ID" sz="2400" dirty="0" smtClean="0"/>
              <a:t>:</a:t>
            </a:r>
          </a:p>
          <a:p>
            <a:pPr marL="342900" indent="-342900">
              <a:lnSpc>
                <a:spcPct val="110000"/>
              </a:lnSpc>
              <a:buClr>
                <a:schemeClr val="accent1"/>
              </a:buClr>
              <a:buSzPct val="80000"/>
            </a:pPr>
            <a:r>
              <a:rPr lang="en-US" sz="2400" dirty="0"/>
              <a:t>	</a:t>
            </a:r>
          </a:p>
          <a:p>
            <a:pPr marL="342900" indent="-342900">
              <a:lnSpc>
                <a:spcPct val="110000"/>
              </a:lnSpc>
              <a:buClr>
                <a:schemeClr val="tx1"/>
              </a:buClr>
              <a:buSzPct val="80000"/>
              <a:buFont typeface="Wingdings" pitchFamily="2" charset="2"/>
              <a:buChar char="ü"/>
            </a:pPr>
            <a:r>
              <a:rPr lang="en-GB" sz="2400" dirty="0" err="1">
                <a:cs typeface="Times New Roman" charset="0"/>
              </a:rPr>
              <a:t>Sistem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Informasi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Akuntansi</a:t>
            </a:r>
            <a:endParaRPr lang="en-GB" sz="2400" dirty="0">
              <a:cs typeface="Times New Roman" charset="0"/>
            </a:endParaRPr>
          </a:p>
          <a:p>
            <a:pPr marL="342900" indent="-342900">
              <a:lnSpc>
                <a:spcPct val="110000"/>
              </a:lnSpc>
              <a:buClr>
                <a:schemeClr val="tx1"/>
              </a:buClr>
              <a:buSzPct val="80000"/>
              <a:buFont typeface="Wingdings" pitchFamily="2" charset="2"/>
              <a:buChar char="ü"/>
            </a:pPr>
            <a:r>
              <a:rPr lang="en-GB" sz="2400" dirty="0" err="1">
                <a:cs typeface="Times New Roman" charset="0"/>
              </a:rPr>
              <a:t>Sistem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Informasi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Keuangan</a:t>
            </a:r>
            <a:endParaRPr lang="en-GB" sz="2400" dirty="0">
              <a:cs typeface="Times New Roman" charset="0"/>
            </a:endParaRPr>
          </a:p>
          <a:p>
            <a:pPr marL="342900" indent="-342900">
              <a:lnSpc>
                <a:spcPct val="110000"/>
              </a:lnSpc>
              <a:buClr>
                <a:schemeClr val="tx1"/>
              </a:buClr>
              <a:buSzPct val="80000"/>
              <a:buFont typeface="Wingdings" pitchFamily="2" charset="2"/>
              <a:buChar char="ü"/>
            </a:pPr>
            <a:r>
              <a:rPr lang="en-GB" sz="2400" dirty="0" err="1">
                <a:cs typeface="Times New Roman" charset="0"/>
              </a:rPr>
              <a:t>Sistem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Informasi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Produksi</a:t>
            </a:r>
            <a:endParaRPr lang="en-GB" sz="2400" dirty="0">
              <a:cs typeface="Times New Roman" charset="0"/>
            </a:endParaRPr>
          </a:p>
          <a:p>
            <a:pPr marL="342900" indent="-342900">
              <a:lnSpc>
                <a:spcPct val="110000"/>
              </a:lnSpc>
              <a:buClr>
                <a:schemeClr val="tx1"/>
              </a:buClr>
              <a:buSzPct val="80000"/>
              <a:buFont typeface="Wingdings" pitchFamily="2" charset="2"/>
              <a:buChar char="ü"/>
            </a:pPr>
            <a:r>
              <a:rPr lang="en-GB" sz="2400" dirty="0" err="1">
                <a:cs typeface="Times New Roman" charset="0"/>
              </a:rPr>
              <a:t>Sistem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Informasi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Sumber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Daya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Manusia</a:t>
            </a:r>
            <a:r>
              <a:rPr lang="en-GB" sz="2400" dirty="0">
                <a:cs typeface="Times New Roman" charset="0"/>
              </a:rPr>
              <a:t>, </a:t>
            </a:r>
            <a:r>
              <a:rPr lang="en-GB" sz="2400" dirty="0" err="1" smtClean="0">
                <a:cs typeface="Times New Roman" charset="0"/>
              </a:rPr>
              <a:t>Sistem</a:t>
            </a:r>
            <a:r>
              <a:rPr lang="en-GB" sz="2400" dirty="0" smtClean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Informasi</a:t>
            </a:r>
            <a:r>
              <a:rPr lang="en-GB" sz="2400" dirty="0">
                <a:cs typeface="Times New Roman" charset="0"/>
              </a:rPr>
              <a:t> </a:t>
            </a:r>
            <a:r>
              <a:rPr lang="en-GB" sz="2400" dirty="0" err="1">
                <a:cs typeface="Times New Roman" charset="0"/>
              </a:rPr>
              <a:t>Pemasaran</a:t>
            </a:r>
            <a:r>
              <a:rPr lang="en-US" sz="2000" dirty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5181600" y="2438400"/>
            <a:ext cx="3429000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GB" sz="2400" b="1" i="1" dirty="0" err="1">
                <a:cs typeface="Times New Roman" charset="0"/>
              </a:rPr>
              <a:t>Sistem</a:t>
            </a:r>
            <a:r>
              <a:rPr lang="en-GB" sz="2400" b="1" i="1" dirty="0">
                <a:cs typeface="Times New Roman" charset="0"/>
              </a:rPr>
              <a:t> </a:t>
            </a:r>
            <a:r>
              <a:rPr lang="en-GB" sz="2400" b="1" i="1" dirty="0" err="1">
                <a:cs typeface="Times New Roman" charset="0"/>
              </a:rPr>
              <a:t>Informasi</a:t>
            </a:r>
            <a:r>
              <a:rPr lang="en-GB" sz="2400" b="1" i="1" dirty="0">
                <a:cs typeface="Times New Roman" charset="0"/>
              </a:rPr>
              <a:t> (SI)</a:t>
            </a:r>
            <a:r>
              <a:rPr lang="en-GB" sz="2400" i="1" dirty="0">
                <a:cs typeface="Times New Roman" charset="0"/>
              </a:rPr>
              <a:t> </a:t>
            </a:r>
            <a:r>
              <a:rPr lang="id-ID" sz="2400" i="1" dirty="0" smtClean="0">
                <a:cs typeface="Times New Roman" charset="0"/>
              </a:rPr>
              <a:t>a</a:t>
            </a:r>
            <a:r>
              <a:rPr lang="en-GB" sz="2400" i="1" dirty="0" smtClean="0">
                <a:cs typeface="Times New Roman" charset="0"/>
              </a:rPr>
              <a:t>tau </a:t>
            </a:r>
            <a:r>
              <a:rPr lang="en-GB" sz="2400" b="1" i="1" dirty="0">
                <a:cs typeface="Times New Roman" charset="0"/>
              </a:rPr>
              <a:t>Information System (IS)</a:t>
            </a:r>
            <a:r>
              <a:rPr lang="en-US" sz="2400" i="1" dirty="0">
                <a:cs typeface="Times New Roman" charset="0"/>
              </a:rPr>
              <a:t>.</a:t>
            </a:r>
          </a:p>
          <a:p>
            <a:pPr marL="342900" indent="-342900">
              <a:lnSpc>
                <a:spcPct val="120000"/>
              </a:lnSpc>
              <a:buClr>
                <a:schemeClr val="tx1"/>
              </a:buClr>
            </a:pPr>
            <a:r>
              <a:rPr lang="en-GB" sz="2000" i="1" dirty="0">
                <a:cs typeface="Times New Roman" charset="0"/>
              </a:rPr>
              <a:t>	</a:t>
            </a:r>
            <a:r>
              <a:rPr lang="id-ID" sz="2000" i="1" dirty="0" smtClean="0">
                <a:cs typeface="Times New Roman" charset="0"/>
              </a:rPr>
              <a:t>S</a:t>
            </a:r>
            <a:r>
              <a:rPr lang="en-GB" sz="2000" i="1" dirty="0" err="1" smtClean="0">
                <a:cs typeface="Times New Roman" charset="0"/>
              </a:rPr>
              <a:t>istem</a:t>
            </a:r>
            <a:r>
              <a:rPr lang="en-GB" sz="2000" i="1" dirty="0" smtClean="0">
                <a:cs typeface="Times New Roman" charset="0"/>
              </a:rPr>
              <a:t> </a:t>
            </a:r>
            <a:r>
              <a:rPr lang="en-GB" sz="2000" i="1" dirty="0">
                <a:cs typeface="Times New Roman" charset="0"/>
              </a:rPr>
              <a:t>yang </a:t>
            </a:r>
            <a:r>
              <a:rPr lang="en-GB" sz="2000" i="1" dirty="0" err="1">
                <a:cs typeface="Times New Roman" charset="0"/>
              </a:rPr>
              <a:t>dapat</a:t>
            </a:r>
            <a:r>
              <a:rPr lang="en-GB" sz="2000" i="1" dirty="0">
                <a:cs typeface="Times New Roman" charset="0"/>
              </a:rPr>
              <a:t> </a:t>
            </a:r>
            <a:r>
              <a:rPr lang="en-GB" sz="2000" i="1" dirty="0" err="1">
                <a:cs typeface="Times New Roman" charset="0"/>
              </a:rPr>
              <a:t>menghasilkan</a:t>
            </a:r>
            <a:r>
              <a:rPr lang="en-GB" sz="2000" i="1" dirty="0">
                <a:cs typeface="Times New Roman" charset="0"/>
              </a:rPr>
              <a:t> </a:t>
            </a:r>
            <a:r>
              <a:rPr lang="en-GB" sz="2000" i="1" dirty="0" err="1">
                <a:cs typeface="Times New Roman" charset="0"/>
              </a:rPr>
              <a:t>informasi</a:t>
            </a:r>
            <a:r>
              <a:rPr lang="en-GB" sz="2000" i="1" dirty="0">
                <a:cs typeface="Times New Roman" charset="0"/>
              </a:rPr>
              <a:t> yang </a:t>
            </a:r>
            <a:r>
              <a:rPr lang="en-GB" sz="2000" i="1" dirty="0" err="1">
                <a:cs typeface="Times New Roman" charset="0"/>
              </a:rPr>
              <a:t>berguna</a:t>
            </a:r>
            <a:r>
              <a:rPr lang="en-GB" sz="2000" i="1" dirty="0">
                <a:cs typeface="Times New Roman" charset="0"/>
              </a:rPr>
              <a:t>. </a:t>
            </a:r>
            <a:endParaRPr lang="id-ID" sz="2000" i="1" dirty="0" smtClean="0">
              <a:cs typeface="Times New Roman" charset="0"/>
            </a:endParaRPr>
          </a:p>
          <a:p>
            <a:pPr marL="342900" indent="12700">
              <a:lnSpc>
                <a:spcPct val="120000"/>
              </a:lnSpc>
              <a:buClr>
                <a:schemeClr val="tx1"/>
              </a:buClr>
            </a:pPr>
            <a:r>
              <a:rPr lang="en-GB" sz="2000" i="1" dirty="0" err="1" smtClean="0">
                <a:cs typeface="Times New Roman" charset="0"/>
              </a:rPr>
              <a:t>Sistem</a:t>
            </a:r>
            <a:r>
              <a:rPr lang="en-GB" sz="2000" i="1" dirty="0" smtClean="0">
                <a:cs typeface="Times New Roman" charset="0"/>
              </a:rPr>
              <a:t> </a:t>
            </a:r>
            <a:r>
              <a:rPr lang="en-GB" sz="2000" i="1" dirty="0" err="1">
                <a:cs typeface="Times New Roman" charset="0"/>
              </a:rPr>
              <a:t>informasi</a:t>
            </a:r>
            <a:r>
              <a:rPr lang="en-GB" sz="2000" i="1" dirty="0">
                <a:cs typeface="Times New Roman" charset="0"/>
              </a:rPr>
              <a:t> (SI) </a:t>
            </a:r>
            <a:r>
              <a:rPr lang="en-GB" sz="2000" i="1" dirty="0" err="1">
                <a:cs typeface="Times New Roman" charset="0"/>
              </a:rPr>
              <a:t>ini</a:t>
            </a:r>
            <a:r>
              <a:rPr lang="en-GB" sz="2000" i="1" dirty="0">
                <a:cs typeface="Times New Roman" charset="0"/>
              </a:rPr>
              <a:t> </a:t>
            </a:r>
            <a:r>
              <a:rPr lang="en-GB" sz="2000" i="1" dirty="0" err="1">
                <a:cs typeface="Times New Roman" charset="0"/>
              </a:rPr>
              <a:t>menggunakan</a:t>
            </a:r>
            <a:r>
              <a:rPr lang="en-GB" sz="2000" i="1" dirty="0">
                <a:cs typeface="Times New Roman" charset="0"/>
              </a:rPr>
              <a:t> </a:t>
            </a:r>
            <a:r>
              <a:rPr lang="en-GB" sz="2000" i="1" dirty="0" err="1">
                <a:cs typeface="Times New Roman" charset="0"/>
              </a:rPr>
              <a:t>teknologi</a:t>
            </a:r>
            <a:r>
              <a:rPr lang="en-GB" sz="2000" i="1" dirty="0">
                <a:cs typeface="Times New Roman" charset="0"/>
              </a:rPr>
              <a:t> </a:t>
            </a:r>
            <a:r>
              <a:rPr lang="en-GB" sz="2000" i="1" dirty="0" err="1">
                <a:cs typeface="Times New Roman" charset="0"/>
              </a:rPr>
              <a:t>informasi</a:t>
            </a:r>
            <a:r>
              <a:rPr lang="en-GB" sz="2000" i="1" dirty="0">
                <a:cs typeface="Times New Roman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710933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310006" y="1672432"/>
            <a:ext cx="4525169" cy="4986338"/>
            <a:chOff x="2867" y="864"/>
            <a:chExt cx="2637" cy="3141"/>
          </a:xfrm>
        </p:grpSpPr>
        <p:sp>
          <p:nvSpPr>
            <p:cNvPr id="3" name="Rectangle 5"/>
            <p:cNvSpPr>
              <a:spLocks noChangeArrowheads="1"/>
            </p:cNvSpPr>
            <p:nvPr/>
          </p:nvSpPr>
          <p:spPr bwMode="auto">
            <a:xfrm>
              <a:off x="2867" y="864"/>
              <a:ext cx="2637" cy="313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endParaRPr lang="en-US" sz="1200"/>
            </a:p>
            <a:p>
              <a:endParaRPr lang="en-US" sz="1200"/>
            </a:p>
            <a:p>
              <a:r>
                <a:rPr lang="en-US" sz="1200"/>
                <a:t>        </a:t>
              </a:r>
              <a:endParaRPr lang="en-US"/>
            </a:p>
          </p:txBody>
        </p:sp>
        <p:sp>
          <p:nvSpPr>
            <p:cNvPr id="4" name="Oval 6"/>
            <p:cNvSpPr>
              <a:spLocks noChangeArrowheads="1"/>
            </p:cNvSpPr>
            <p:nvPr/>
          </p:nvSpPr>
          <p:spPr bwMode="auto">
            <a:xfrm>
              <a:off x="3010" y="3504"/>
              <a:ext cx="427" cy="42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r>
                <a:rPr lang="en-US" sz="1400"/>
                <a:t>  TPS</a:t>
              </a:r>
            </a:p>
          </p:txBody>
        </p:sp>
        <p:sp>
          <p:nvSpPr>
            <p:cNvPr id="5" name="Oval 7"/>
            <p:cNvSpPr>
              <a:spLocks noChangeArrowheads="1"/>
            </p:cNvSpPr>
            <p:nvPr/>
          </p:nvSpPr>
          <p:spPr bwMode="auto">
            <a:xfrm>
              <a:off x="2938" y="2297"/>
              <a:ext cx="642" cy="64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r>
                <a:rPr lang="en-US" sz="1200"/>
                <a:t>SIM, DSS, GSS, GIS, ES, EIS, </a:t>
              </a:r>
            </a:p>
            <a:p>
              <a:r>
                <a:rPr lang="en-US" sz="1200"/>
                <a:t>      NN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3010" y="1808"/>
              <a:ext cx="427" cy="42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pPr>
                <a:lnSpc>
                  <a:spcPct val="125000"/>
                </a:lnSpc>
              </a:pPr>
              <a:r>
                <a:rPr lang="en-US" sz="1400"/>
                <a:t> OAS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4577" y="1863"/>
              <a:ext cx="784" cy="2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pPr algn="ctr"/>
              <a:r>
                <a:rPr lang="en-US" sz="1400"/>
                <a:t> Kolaborasi</a:t>
              </a:r>
            </a:p>
          </p:txBody>
        </p:sp>
        <p:sp>
          <p:nvSpPr>
            <p:cNvPr id="8" name="Text Box 10"/>
            <p:cNvSpPr txBox="1">
              <a:spLocks noChangeArrowheads="1"/>
            </p:cNvSpPr>
            <p:nvPr/>
          </p:nvSpPr>
          <p:spPr bwMode="auto">
            <a:xfrm>
              <a:off x="4577" y="2434"/>
              <a:ext cx="784" cy="2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pPr algn="ctr"/>
              <a:r>
                <a:rPr lang="en-US" sz="1400"/>
                <a:t> Komunikasi</a:t>
              </a:r>
            </a:p>
          </p:txBody>
        </p:sp>
        <p:sp>
          <p:nvSpPr>
            <p:cNvPr id="9" name="Text Box 11"/>
            <p:cNvSpPr txBox="1">
              <a:spLocks noChangeArrowheads="1"/>
            </p:cNvSpPr>
            <p:nvPr/>
          </p:nvSpPr>
          <p:spPr bwMode="auto">
            <a:xfrm>
              <a:off x="4577" y="3147"/>
              <a:ext cx="784" cy="2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pPr algn="ctr"/>
              <a:r>
                <a:rPr lang="en-US" sz="1400"/>
                <a:t> Effektifitas</a:t>
              </a:r>
            </a:p>
          </p:txBody>
        </p:sp>
        <p:sp>
          <p:nvSpPr>
            <p:cNvPr id="10" name="Text Box 12"/>
            <p:cNvSpPr txBox="1">
              <a:spLocks noChangeArrowheads="1"/>
            </p:cNvSpPr>
            <p:nvPr/>
          </p:nvSpPr>
          <p:spPr bwMode="auto">
            <a:xfrm>
              <a:off x="4577" y="1435"/>
              <a:ext cx="784" cy="2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pPr algn="ctr"/>
              <a:r>
                <a:rPr lang="en-US" sz="1400"/>
                <a:t> Kompetis</a:t>
              </a:r>
              <a:r>
                <a:rPr lang="en-US" sz="1200"/>
                <a:t>i</a:t>
              </a:r>
              <a:endParaRPr lang="en-US"/>
            </a:p>
          </p:txBody>
        </p:sp>
        <p:sp>
          <p:nvSpPr>
            <p:cNvPr id="11" name="Text Box 13"/>
            <p:cNvSpPr txBox="1">
              <a:spLocks noChangeArrowheads="1"/>
            </p:cNvSpPr>
            <p:nvPr/>
          </p:nvSpPr>
          <p:spPr bwMode="auto">
            <a:xfrm>
              <a:off x="4577" y="3647"/>
              <a:ext cx="784" cy="2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pPr algn="ctr"/>
              <a:r>
                <a:rPr lang="en-US" sz="1400"/>
                <a:t> Efisiensi</a:t>
              </a:r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3437" y="3718"/>
              <a:ext cx="11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endParaRPr lang="id-ID"/>
            </a:p>
          </p:txBody>
        </p:sp>
        <p:sp>
          <p:nvSpPr>
            <p:cNvPr id="13" name="Oval 15"/>
            <p:cNvSpPr>
              <a:spLocks noChangeArrowheads="1"/>
            </p:cNvSpPr>
            <p:nvPr/>
          </p:nvSpPr>
          <p:spPr bwMode="auto">
            <a:xfrm>
              <a:off x="3010" y="3004"/>
              <a:ext cx="427" cy="42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r>
                <a:rPr lang="en-US" sz="1400"/>
                <a:t>  PCS</a:t>
              </a:r>
            </a:p>
          </p:txBody>
        </p: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>
              <a:off x="3508" y="3218"/>
              <a:ext cx="106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endParaRPr lang="id-ID"/>
            </a:p>
          </p:txBody>
        </p:sp>
        <p:sp>
          <p:nvSpPr>
            <p:cNvPr id="15" name="Line 17"/>
            <p:cNvSpPr>
              <a:spLocks noChangeShapeType="1"/>
            </p:cNvSpPr>
            <p:nvPr/>
          </p:nvSpPr>
          <p:spPr bwMode="auto">
            <a:xfrm>
              <a:off x="3580" y="2648"/>
              <a:ext cx="997" cy="4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endParaRPr lang="id-ID"/>
            </a:p>
          </p:txBody>
        </p:sp>
        <p:sp>
          <p:nvSpPr>
            <p:cNvPr id="16" name="Line 18"/>
            <p:cNvSpPr>
              <a:spLocks noChangeShapeType="1"/>
            </p:cNvSpPr>
            <p:nvPr/>
          </p:nvSpPr>
          <p:spPr bwMode="auto">
            <a:xfrm>
              <a:off x="3437" y="1934"/>
              <a:ext cx="11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endParaRPr lang="id-ID"/>
            </a:p>
          </p:txBody>
        </p:sp>
        <p:sp>
          <p:nvSpPr>
            <p:cNvPr id="17" name="Line 19"/>
            <p:cNvSpPr>
              <a:spLocks noChangeShapeType="1"/>
            </p:cNvSpPr>
            <p:nvPr/>
          </p:nvSpPr>
          <p:spPr bwMode="auto">
            <a:xfrm>
              <a:off x="3437" y="2077"/>
              <a:ext cx="1140" cy="4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endParaRPr lang="id-ID"/>
            </a:p>
          </p:txBody>
        </p:sp>
        <p:sp>
          <p:nvSpPr>
            <p:cNvPr id="18" name="Oval 20"/>
            <p:cNvSpPr>
              <a:spLocks noChangeArrowheads="1"/>
            </p:cNvSpPr>
            <p:nvPr/>
          </p:nvSpPr>
          <p:spPr bwMode="auto">
            <a:xfrm>
              <a:off x="3013" y="1292"/>
              <a:ext cx="475" cy="42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r>
                <a:rPr lang="en-US" sz="1400"/>
                <a:t>   SIS</a:t>
              </a:r>
            </a:p>
          </p:txBody>
        </p:sp>
        <p:sp>
          <p:nvSpPr>
            <p:cNvPr id="19" name="Line 21"/>
            <p:cNvSpPr>
              <a:spLocks noChangeShapeType="1"/>
            </p:cNvSpPr>
            <p:nvPr/>
          </p:nvSpPr>
          <p:spPr bwMode="auto">
            <a:xfrm>
              <a:off x="3508" y="1506"/>
              <a:ext cx="99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endParaRPr lang="id-ID"/>
            </a:p>
          </p:txBody>
        </p:sp>
        <p:sp>
          <p:nvSpPr>
            <p:cNvPr id="20" name="Line 22"/>
            <p:cNvSpPr>
              <a:spLocks noChangeShapeType="1"/>
            </p:cNvSpPr>
            <p:nvPr/>
          </p:nvSpPr>
          <p:spPr bwMode="auto">
            <a:xfrm>
              <a:off x="3508" y="3290"/>
              <a:ext cx="998" cy="3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endParaRPr lang="id-ID"/>
            </a:p>
          </p:txBody>
        </p:sp>
        <p:sp>
          <p:nvSpPr>
            <p:cNvPr id="21" name="Line 23"/>
            <p:cNvSpPr>
              <a:spLocks noChangeShapeType="1"/>
            </p:cNvSpPr>
            <p:nvPr/>
          </p:nvSpPr>
          <p:spPr bwMode="auto">
            <a:xfrm>
              <a:off x="4223" y="866"/>
              <a:ext cx="0" cy="3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endParaRPr lang="id-ID"/>
            </a:p>
          </p:txBody>
        </p:sp>
        <p:sp>
          <p:nvSpPr>
            <p:cNvPr id="22" name="Text Box 24"/>
            <p:cNvSpPr txBox="1">
              <a:spLocks noChangeArrowheads="1"/>
            </p:cNvSpPr>
            <p:nvPr/>
          </p:nvSpPr>
          <p:spPr bwMode="auto">
            <a:xfrm>
              <a:off x="4364" y="916"/>
              <a:ext cx="997" cy="21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pPr algn="ctr"/>
              <a:r>
                <a:rPr lang="en-US" sz="1400" b="1"/>
                <a:t>Peran</a:t>
              </a:r>
            </a:p>
          </p:txBody>
        </p:sp>
        <p:sp>
          <p:nvSpPr>
            <p:cNvPr id="23" name="Text Box 25"/>
            <p:cNvSpPr txBox="1">
              <a:spLocks noChangeArrowheads="1"/>
            </p:cNvSpPr>
            <p:nvPr/>
          </p:nvSpPr>
          <p:spPr bwMode="auto">
            <a:xfrm>
              <a:off x="3010" y="935"/>
              <a:ext cx="1140" cy="21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pPr algn="ctr"/>
              <a:r>
                <a:rPr lang="en-US" sz="1400" b="1"/>
                <a:t>SistemTeknologi Informasi</a:t>
              </a:r>
            </a:p>
          </p:txBody>
        </p:sp>
        <p:sp>
          <p:nvSpPr>
            <p:cNvPr id="24" name="Line 26"/>
            <p:cNvSpPr>
              <a:spLocks noChangeShapeType="1"/>
            </p:cNvSpPr>
            <p:nvPr/>
          </p:nvSpPr>
          <p:spPr bwMode="auto">
            <a:xfrm>
              <a:off x="2867" y="1221"/>
              <a:ext cx="263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endParaRPr lang="id-ID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381000" y="2387723"/>
            <a:ext cx="3831431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GB" sz="2400" dirty="0">
                <a:latin typeface="Cambria" pitchFamily="18" charset="0"/>
                <a:ea typeface="Cambria" pitchFamily="18" charset="0"/>
                <a:cs typeface="Times New Roman" charset="0"/>
              </a:rPr>
              <a:t>Lima </a:t>
            </a:r>
            <a:r>
              <a:rPr lang="en-GB" sz="2400" dirty="0" err="1">
                <a:latin typeface="Cambria" pitchFamily="18" charset="0"/>
                <a:ea typeface="Cambria" pitchFamily="18" charset="0"/>
                <a:cs typeface="Times New Roman" charset="0"/>
              </a:rPr>
              <a:t>peran</a:t>
            </a:r>
            <a:r>
              <a:rPr lang="en-GB" sz="2400" dirty="0">
                <a:latin typeface="Cambria" pitchFamily="18" charset="0"/>
                <a:ea typeface="Cambria" pitchFamily="18" charset="0"/>
                <a:cs typeface="Times New Roman" charset="0"/>
              </a:rPr>
              <a:t> </a:t>
            </a:r>
            <a:r>
              <a:rPr lang="en-GB" sz="2400" dirty="0" err="1">
                <a:latin typeface="Cambria" pitchFamily="18" charset="0"/>
                <a:ea typeface="Cambria" pitchFamily="18" charset="0"/>
                <a:cs typeface="Times New Roman" charset="0"/>
              </a:rPr>
              <a:t>utama</a:t>
            </a:r>
            <a:endParaRPr lang="en-GB" sz="2400" dirty="0">
              <a:latin typeface="Cambria" pitchFamily="18" charset="0"/>
              <a:ea typeface="Cambria" pitchFamily="18" charset="0"/>
              <a:cs typeface="Times New Roman" charset="0"/>
            </a:endParaRPr>
          </a:p>
          <a:p>
            <a:pPr marL="609600" indent="-609600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GB" sz="2400" dirty="0" err="1">
                <a:latin typeface="Cambria" pitchFamily="18" charset="0"/>
                <a:ea typeface="Cambria" pitchFamily="18" charset="0"/>
                <a:cs typeface="Times New Roman" charset="0"/>
              </a:rPr>
              <a:t>Sistem</a:t>
            </a:r>
            <a:r>
              <a:rPr lang="en-GB" sz="2400" dirty="0">
                <a:latin typeface="Cambria" pitchFamily="18" charset="0"/>
                <a:ea typeface="Cambria" pitchFamily="18" charset="0"/>
                <a:cs typeface="Times New Roman" charset="0"/>
              </a:rPr>
              <a:t> </a:t>
            </a:r>
            <a:r>
              <a:rPr lang="en-GB" sz="2400" dirty="0" err="1">
                <a:latin typeface="Cambria" pitchFamily="18" charset="0"/>
                <a:ea typeface="Cambria" pitchFamily="18" charset="0"/>
                <a:cs typeface="Times New Roman" charset="0"/>
              </a:rPr>
              <a:t>Teknologi</a:t>
            </a:r>
            <a:r>
              <a:rPr lang="en-GB" sz="2400" dirty="0">
                <a:latin typeface="Cambria" pitchFamily="18" charset="0"/>
                <a:ea typeface="Cambria" pitchFamily="18" charset="0"/>
                <a:cs typeface="Times New Roman" charset="0"/>
              </a:rPr>
              <a:t> </a:t>
            </a:r>
            <a:r>
              <a:rPr lang="en-GB" sz="2400" dirty="0" err="1">
                <a:latin typeface="Cambria" pitchFamily="18" charset="0"/>
                <a:ea typeface="Cambria" pitchFamily="18" charset="0"/>
                <a:cs typeface="Times New Roman" charset="0"/>
              </a:rPr>
              <a:t>Informasi</a:t>
            </a:r>
            <a:r>
              <a:rPr lang="en-GB" sz="2400" dirty="0">
                <a:latin typeface="Cambria" pitchFamily="18" charset="0"/>
                <a:ea typeface="Cambria" pitchFamily="18" charset="0"/>
                <a:cs typeface="Times New Roman" charset="0"/>
              </a:rPr>
              <a:t> </a:t>
            </a:r>
          </a:p>
          <a:p>
            <a:pPr marL="609600" indent="-609600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GB" sz="2400" dirty="0">
                <a:latin typeface="Cambria" pitchFamily="18" charset="0"/>
                <a:ea typeface="Cambria" pitchFamily="18" charset="0"/>
                <a:cs typeface="Times New Roman" charset="0"/>
              </a:rPr>
              <a:t>di </a:t>
            </a:r>
            <a:r>
              <a:rPr lang="en-GB" sz="2400" dirty="0" err="1">
                <a:latin typeface="Cambria" pitchFamily="18" charset="0"/>
                <a:ea typeface="Cambria" pitchFamily="18" charset="0"/>
                <a:cs typeface="Times New Roman" charset="0"/>
              </a:rPr>
              <a:t>dalam</a:t>
            </a:r>
            <a:r>
              <a:rPr lang="en-GB" sz="2400" dirty="0">
                <a:latin typeface="Cambria" pitchFamily="18" charset="0"/>
                <a:ea typeface="Cambria" pitchFamily="18" charset="0"/>
                <a:cs typeface="Times New Roman" charset="0"/>
              </a:rPr>
              <a:t> </a:t>
            </a:r>
            <a:r>
              <a:rPr lang="en-GB" sz="2400" dirty="0" err="1">
                <a:latin typeface="Cambria" pitchFamily="18" charset="0"/>
                <a:ea typeface="Cambria" pitchFamily="18" charset="0"/>
                <a:cs typeface="Times New Roman" charset="0"/>
              </a:rPr>
              <a:t>organisasi</a:t>
            </a:r>
            <a:r>
              <a:rPr lang="en-GB" sz="2400" dirty="0">
                <a:latin typeface="Cambria" pitchFamily="18" charset="0"/>
                <a:ea typeface="Cambria" pitchFamily="18" charset="0"/>
                <a:cs typeface="Times New Roman" charset="0"/>
              </a:rPr>
              <a:t> :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en-GB" sz="2400" dirty="0" err="1">
                <a:latin typeface="Cambria" pitchFamily="18" charset="0"/>
                <a:ea typeface="Cambria" pitchFamily="18" charset="0"/>
                <a:cs typeface="Times New Roman" charset="0"/>
              </a:rPr>
              <a:t>Peran</a:t>
            </a:r>
            <a:r>
              <a:rPr lang="en-GB" sz="2400" dirty="0">
                <a:latin typeface="Cambria" pitchFamily="18" charset="0"/>
                <a:ea typeface="Cambria" pitchFamily="18" charset="0"/>
                <a:cs typeface="Times New Roman" charset="0"/>
              </a:rPr>
              <a:t> </a:t>
            </a:r>
            <a:r>
              <a:rPr lang="en-GB" sz="2400" dirty="0" err="1">
                <a:latin typeface="Cambria" pitchFamily="18" charset="0"/>
                <a:ea typeface="Cambria" pitchFamily="18" charset="0"/>
                <a:cs typeface="Times New Roman" charset="0"/>
              </a:rPr>
              <a:t>Efisiensi</a:t>
            </a:r>
            <a:endParaRPr lang="en-GB" sz="2400" dirty="0">
              <a:latin typeface="Cambria" pitchFamily="18" charset="0"/>
              <a:ea typeface="Cambria" pitchFamily="18" charset="0"/>
              <a:cs typeface="Times New Roman" charset="0"/>
            </a:endParaRP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en-GB" sz="2400" dirty="0" err="1">
                <a:latin typeface="Cambria" pitchFamily="18" charset="0"/>
                <a:ea typeface="Cambria" pitchFamily="18" charset="0"/>
                <a:cs typeface="Times New Roman" charset="0"/>
              </a:rPr>
              <a:t>Peran</a:t>
            </a:r>
            <a:r>
              <a:rPr lang="en-GB" sz="2400" dirty="0">
                <a:latin typeface="Cambria" pitchFamily="18" charset="0"/>
                <a:ea typeface="Cambria" pitchFamily="18" charset="0"/>
                <a:cs typeface="Times New Roman" charset="0"/>
              </a:rPr>
              <a:t> </a:t>
            </a:r>
            <a:r>
              <a:rPr lang="en-GB" sz="2400" dirty="0" err="1">
                <a:latin typeface="Cambria" pitchFamily="18" charset="0"/>
                <a:ea typeface="Cambria" pitchFamily="18" charset="0"/>
                <a:cs typeface="Times New Roman" charset="0"/>
              </a:rPr>
              <a:t>Efektifitas</a:t>
            </a:r>
            <a:r>
              <a:rPr lang="en-US" sz="2400" dirty="0">
                <a:latin typeface="Cambria" pitchFamily="18" charset="0"/>
                <a:ea typeface="Cambria" pitchFamily="18" charset="0"/>
                <a:cs typeface="Times New Roman" charset="0"/>
              </a:rPr>
              <a:t> 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en-GB" sz="2400" dirty="0" err="1">
                <a:latin typeface="Cambria" pitchFamily="18" charset="0"/>
                <a:ea typeface="Cambria" pitchFamily="18" charset="0"/>
                <a:cs typeface="Times New Roman" charset="0"/>
              </a:rPr>
              <a:t>Peran</a:t>
            </a:r>
            <a:r>
              <a:rPr lang="en-GB" sz="2400" dirty="0">
                <a:latin typeface="Cambria" pitchFamily="18" charset="0"/>
                <a:ea typeface="Cambria" pitchFamily="18" charset="0"/>
                <a:cs typeface="Times New Roman" charset="0"/>
              </a:rPr>
              <a:t> </a:t>
            </a:r>
            <a:r>
              <a:rPr lang="en-GB" sz="2400" dirty="0" err="1">
                <a:latin typeface="Cambria" pitchFamily="18" charset="0"/>
                <a:ea typeface="Cambria" pitchFamily="18" charset="0"/>
                <a:cs typeface="Times New Roman" charset="0"/>
              </a:rPr>
              <a:t>Komunikasi</a:t>
            </a:r>
            <a:r>
              <a:rPr lang="en-GB" sz="2400" dirty="0">
                <a:latin typeface="Cambria" pitchFamily="18" charset="0"/>
                <a:ea typeface="Cambria" pitchFamily="18" charset="0"/>
                <a:cs typeface="Times New Roman" charset="0"/>
              </a:rPr>
              <a:t> 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en-GB" sz="2400" dirty="0" err="1">
                <a:latin typeface="Cambria" pitchFamily="18" charset="0"/>
                <a:ea typeface="Cambria" pitchFamily="18" charset="0"/>
                <a:cs typeface="Times New Roman" charset="0"/>
              </a:rPr>
              <a:t>Peran</a:t>
            </a:r>
            <a:r>
              <a:rPr lang="en-GB" sz="2400" dirty="0">
                <a:latin typeface="Cambria" pitchFamily="18" charset="0"/>
                <a:ea typeface="Cambria" pitchFamily="18" charset="0"/>
                <a:cs typeface="Times New Roman" charset="0"/>
              </a:rPr>
              <a:t> </a:t>
            </a:r>
            <a:r>
              <a:rPr lang="en-GB" sz="2400" dirty="0" err="1">
                <a:latin typeface="Cambria" pitchFamily="18" charset="0"/>
                <a:ea typeface="Cambria" pitchFamily="18" charset="0"/>
                <a:cs typeface="Times New Roman" charset="0"/>
              </a:rPr>
              <a:t>Kolaborasi</a:t>
            </a:r>
            <a:endParaRPr lang="en-GB" sz="2400" dirty="0">
              <a:latin typeface="Cambria" pitchFamily="18" charset="0"/>
              <a:ea typeface="Cambria" pitchFamily="18" charset="0"/>
              <a:cs typeface="Times New Roman" charset="0"/>
            </a:endParaRP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en-GB" sz="2400" dirty="0" err="1">
                <a:latin typeface="Cambria" pitchFamily="18" charset="0"/>
                <a:ea typeface="Cambria" pitchFamily="18" charset="0"/>
                <a:cs typeface="Times New Roman" charset="0"/>
              </a:rPr>
              <a:t>Peran</a:t>
            </a:r>
            <a:r>
              <a:rPr lang="en-GB" sz="2400" dirty="0">
                <a:latin typeface="Cambria" pitchFamily="18" charset="0"/>
                <a:ea typeface="Cambria" pitchFamily="18" charset="0"/>
                <a:cs typeface="Times New Roman" charset="0"/>
              </a:rPr>
              <a:t> </a:t>
            </a:r>
            <a:r>
              <a:rPr lang="en-GB" sz="2400" dirty="0" err="1">
                <a:latin typeface="Cambria" pitchFamily="18" charset="0"/>
                <a:ea typeface="Cambria" pitchFamily="18" charset="0"/>
                <a:cs typeface="Times New Roman" charset="0"/>
              </a:rPr>
              <a:t>Kompetisi</a:t>
            </a:r>
            <a:endParaRPr lang="id-ID" sz="24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375416" y="852627"/>
            <a:ext cx="76081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Peran</a:t>
            </a:r>
            <a:r>
              <a:rPr lang="en-GB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GB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</a:t>
            </a:r>
            <a:r>
              <a:rPr lang="id-ID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istem informasi</a:t>
            </a:r>
            <a:r>
              <a:rPr lang="en-GB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GB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di </a:t>
            </a:r>
            <a:r>
              <a:rPr lang="en-GB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Dalam</a:t>
            </a:r>
            <a:r>
              <a:rPr lang="en-GB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GB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Organisasi</a:t>
            </a:r>
            <a:endParaRPr lang="id-ID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5179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3565107"/>
              </p:ext>
            </p:extLst>
          </p:nvPr>
        </p:nvGraphicFramePr>
        <p:xfrm>
          <a:off x="1905000" y="1905000"/>
          <a:ext cx="7010400" cy="4800600"/>
        </p:xfrm>
        <a:graphic>
          <a:graphicData uri="http://schemas.openxmlformats.org/drawingml/2006/table">
            <a:tbl>
              <a:tblPr/>
              <a:tblGrid>
                <a:gridCol w="7010400"/>
              </a:tblGrid>
              <a:tr h="48006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524000" y="1905000"/>
            <a:ext cx="7239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 fontAlgn="base">
              <a:lnSpc>
                <a:spcPct val="5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endParaRPr lang="en-GB" sz="2400" b="1" dirty="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  <a:p>
            <a:pPr marL="273050" lvl="0" indent="-273050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1.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Menyelaraskan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strategi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bisnis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dan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STI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secara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dua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 smtClean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arah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.</a:t>
            </a:r>
            <a:endParaRPr lang="en-US" sz="2400" dirty="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  <a:p>
            <a:pPr marL="273050" lvl="0" indent="-2730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2.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Menciptakan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hubungan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yang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efektip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dengan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 smtClean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manajemen</a:t>
            </a:r>
            <a:r>
              <a:rPr lang="en-GB" sz="2400" dirty="0" smtClean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lini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.</a:t>
            </a:r>
            <a:endParaRPr lang="en-US" sz="2400" dirty="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  <a:p>
            <a:pPr marL="273050" lvl="0" indent="-2730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3.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Merencanakan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,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merancang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dan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 smtClean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mengimplementasikan</a:t>
            </a:r>
            <a:r>
              <a:rPr lang="id-ID" sz="2400" dirty="0" smtClean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 smtClean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sistem-sistem</a:t>
            </a:r>
            <a:r>
              <a:rPr lang="en-GB" sz="2400" dirty="0" smtClean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baru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.</a:t>
            </a:r>
            <a:endParaRPr lang="en-US" sz="2400" dirty="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  <a:p>
            <a:pPr marL="273050" lvl="0" indent="-2730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4.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Membangun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dan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mengelola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infrastruktur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.</a:t>
            </a:r>
            <a:endParaRPr lang="en-US" sz="2400" dirty="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  <a:p>
            <a:pPr marL="273050" lvl="0" indent="-2730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5.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Meningkatkan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keahlian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organisasi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STI.</a:t>
            </a:r>
            <a:endParaRPr lang="en-US" sz="2400" dirty="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  <a:p>
            <a:pPr marL="273050" lvl="0" indent="-2730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6.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Mengelola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kerjasama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dengan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pemasok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.</a:t>
            </a:r>
            <a:endParaRPr lang="en-US" sz="2400" dirty="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  <a:p>
            <a:pPr marL="273050" lvl="0" indent="-2730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7.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Membangun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kinerja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yang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tinggi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.</a:t>
            </a:r>
            <a:endParaRPr lang="en-US" sz="2400" dirty="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  <a:p>
            <a:pPr marL="273050" lvl="0" indent="-2730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8.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Mendisain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ulang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dan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mengelola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organisasi</a:t>
            </a:r>
            <a:r>
              <a:rPr lang="en-GB" sz="2400" dirty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STI.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912267"/>
            <a:ext cx="7619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GB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charset="0"/>
                <a:cs typeface="Times New Roman" charset="0"/>
              </a:rPr>
              <a:t>Peran</a:t>
            </a:r>
            <a:r>
              <a:rPr lang="en-GB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charset="0"/>
                <a:cs typeface="Times New Roman" charset="0"/>
              </a:rPr>
              <a:t> </a:t>
            </a:r>
            <a:r>
              <a:rPr lang="id-ID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charset="0"/>
                <a:cs typeface="Times New Roman" charset="0"/>
              </a:rPr>
              <a:t>M</a:t>
            </a:r>
            <a:r>
              <a:rPr lang="en-GB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charset="0"/>
                <a:cs typeface="Times New Roman" charset="0"/>
              </a:rPr>
              <a:t>anajer</a:t>
            </a:r>
            <a:r>
              <a:rPr lang="en-GB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charset="0"/>
                <a:cs typeface="Times New Roman" charset="0"/>
              </a:rPr>
              <a:t> </a:t>
            </a:r>
            <a:r>
              <a:rPr lang="id-ID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charset="0"/>
                <a:cs typeface="Times New Roman" charset="0"/>
              </a:rPr>
              <a:t>Sistem Informasi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charset="0"/>
                <a:cs typeface="Times New Roman" charset="0"/>
              </a:rPr>
              <a:t> </a:t>
            </a:r>
            <a:endParaRPr 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933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762000" y="2473957"/>
            <a:ext cx="38100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lnSpc>
                <a:spcPct val="105000"/>
              </a:lnSpc>
              <a:buClr>
                <a:schemeClr val="tx1"/>
              </a:buClr>
            </a:pPr>
            <a:r>
              <a:rPr lang="en-GB" sz="2000" dirty="0">
                <a:cs typeface="Times New Roman" charset="0"/>
              </a:rPr>
              <a:t>	</a:t>
            </a:r>
            <a:r>
              <a:rPr lang="en-GB" sz="2000" dirty="0" err="1">
                <a:cs typeface="Times New Roman" charset="0"/>
              </a:rPr>
              <a:t>kumpulan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dari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prosedur-prosedur</a:t>
            </a:r>
            <a:r>
              <a:rPr lang="en-GB" sz="2000" dirty="0">
                <a:cs typeface="Times New Roman" charset="0"/>
              </a:rPr>
              <a:t> yang </a:t>
            </a:r>
            <a:r>
              <a:rPr lang="en-GB" sz="2000" dirty="0" err="1">
                <a:cs typeface="Times New Roman" charset="0"/>
              </a:rPr>
              <a:t>mempunyai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tujuan</a:t>
            </a:r>
            <a:r>
              <a:rPr lang="en-GB" sz="2000" dirty="0">
                <a:cs typeface="Times New Roman" charset="0"/>
              </a:rPr>
              <a:t>  </a:t>
            </a:r>
            <a:r>
              <a:rPr lang="en-GB" sz="2000" dirty="0" err="1">
                <a:cs typeface="Times New Roman" charset="0"/>
              </a:rPr>
              <a:t>tertentu</a:t>
            </a:r>
            <a:r>
              <a:rPr lang="en-US" sz="2000" dirty="0">
                <a:cs typeface="Times New Roman" charset="0"/>
              </a:rPr>
              <a:t>.</a:t>
            </a:r>
          </a:p>
          <a:p>
            <a:pPr marL="342900" indent="-342900" algn="just">
              <a:lnSpc>
                <a:spcPct val="105000"/>
              </a:lnSpc>
              <a:buClr>
                <a:schemeClr val="tx1"/>
              </a:buClr>
            </a:pPr>
            <a:r>
              <a:rPr lang="en-GB" sz="2000" b="1" dirty="0">
                <a:cs typeface="Times New Roman" charset="0"/>
              </a:rPr>
              <a:t>	</a:t>
            </a:r>
            <a:r>
              <a:rPr lang="en-GB" sz="2000" b="1" dirty="0" err="1">
                <a:cs typeface="Times New Roman" charset="0"/>
              </a:rPr>
              <a:t>Contoh</a:t>
            </a:r>
            <a:r>
              <a:rPr lang="en-US" sz="2000" b="1" dirty="0">
                <a:cs typeface="Times New Roman" charset="0"/>
              </a:rPr>
              <a:t> :</a:t>
            </a:r>
            <a:r>
              <a:rPr lang="en-US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sistem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akuntansi</a:t>
            </a:r>
            <a:r>
              <a:rPr lang="en-GB" sz="2000" dirty="0">
                <a:cs typeface="Times New Roman" charset="0"/>
              </a:rPr>
              <a:t>, </a:t>
            </a:r>
            <a:r>
              <a:rPr lang="en-GB" sz="2000" dirty="0" err="1">
                <a:cs typeface="Times New Roman" charset="0"/>
              </a:rPr>
              <a:t>sistem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ini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didefinisikan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sebagai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kumpulan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dari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prosedur-prosedur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penerimaan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kas</a:t>
            </a:r>
            <a:r>
              <a:rPr lang="en-GB" sz="2000" dirty="0">
                <a:cs typeface="Times New Roman" charset="0"/>
              </a:rPr>
              <a:t>, </a:t>
            </a:r>
            <a:r>
              <a:rPr lang="en-GB" sz="2000" dirty="0" err="1">
                <a:cs typeface="Times New Roman" charset="0"/>
              </a:rPr>
              <a:t>pengeluaran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kas</a:t>
            </a:r>
            <a:r>
              <a:rPr lang="en-GB" sz="2000" dirty="0">
                <a:cs typeface="Times New Roman" charset="0"/>
              </a:rPr>
              <a:t>, </a:t>
            </a:r>
            <a:r>
              <a:rPr lang="en-GB" sz="2000" dirty="0" err="1">
                <a:cs typeface="Times New Roman" charset="0"/>
              </a:rPr>
              <a:t>penjualan</a:t>
            </a:r>
            <a:r>
              <a:rPr lang="en-GB" sz="2000" dirty="0">
                <a:cs typeface="Times New Roman" charset="0"/>
              </a:rPr>
              <a:t>, </a:t>
            </a:r>
            <a:r>
              <a:rPr lang="en-GB" sz="2000" dirty="0" err="1">
                <a:cs typeface="Times New Roman" charset="0"/>
              </a:rPr>
              <a:t>pembelian</a:t>
            </a:r>
            <a:r>
              <a:rPr lang="en-GB" sz="2000" dirty="0">
                <a:cs typeface="Times New Roman" charset="0"/>
              </a:rPr>
              <a:t>, </a:t>
            </a:r>
            <a:r>
              <a:rPr lang="en-GB" sz="2000" dirty="0" err="1">
                <a:cs typeface="Times New Roman" charset="0"/>
              </a:rPr>
              <a:t>dan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buku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besar</a:t>
            </a:r>
            <a:r>
              <a:rPr lang="en-GB" sz="2000" dirty="0">
                <a:cs typeface="Times New Roman" charset="0"/>
              </a:rPr>
              <a:t>.</a:t>
            </a:r>
            <a:endParaRPr lang="en-US" sz="2000" dirty="0">
              <a:cs typeface="Times New Roman" charset="0"/>
            </a:endParaRPr>
          </a:p>
          <a:p>
            <a:pPr marL="342900" indent="-342900">
              <a:buClr>
                <a:schemeClr val="tx1"/>
              </a:buClr>
              <a:buFontTx/>
              <a:buChar char="•"/>
            </a:pP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2533982" y="671176"/>
            <a:ext cx="576897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ctr" fontAlgn="base">
              <a:spcBef>
                <a:spcPct val="20000"/>
              </a:spcBef>
              <a:spcAft>
                <a:spcPct val="0"/>
              </a:spcAft>
              <a:buClr>
                <a:srgbClr val="F5EBC1"/>
              </a:buClr>
              <a:buSzPct val="80000"/>
            </a:pPr>
            <a:r>
              <a:rPr lang="id-ID" sz="34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Definisi </a:t>
            </a:r>
            <a:r>
              <a:rPr lang="en-GB" sz="3400" b="1" kern="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Sistem</a:t>
            </a:r>
            <a:endParaRPr lang="en-US" sz="3200" b="1" kern="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ea typeface="+mj-ea"/>
              <a:cs typeface="Times New Roman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86965" y="2924643"/>
            <a:ext cx="358967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5000"/>
              </a:lnSpc>
              <a:buClr>
                <a:srgbClr val="000000"/>
              </a:buClr>
            </a:pP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	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kumpulan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dari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komponen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yang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saling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berhubungan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satu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dengan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yang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lainnya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membentuk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satu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kesatuan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untuk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mencapai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tujuan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tertentu</a:t>
            </a:r>
            <a:r>
              <a:rPr lang="en-US" sz="2000" dirty="0">
                <a:solidFill>
                  <a:srgbClr val="000000"/>
                </a:solidFill>
                <a:cs typeface="Times New Roman" charset="0"/>
              </a:rPr>
              <a:t>.</a:t>
            </a:r>
          </a:p>
          <a:p>
            <a:pPr marL="342900" lvl="0" indent="-342900" algn="just">
              <a:lnSpc>
                <a:spcPct val="105000"/>
              </a:lnSpc>
              <a:buClr>
                <a:srgbClr val="000000"/>
              </a:buClr>
            </a:pP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	</a:t>
            </a:r>
            <a:r>
              <a:rPr lang="en-GB" sz="2000" b="1" dirty="0" err="1">
                <a:solidFill>
                  <a:srgbClr val="000000"/>
                </a:solidFill>
                <a:cs typeface="Times New Roman" charset="0"/>
              </a:rPr>
              <a:t>Contoh</a:t>
            </a:r>
            <a:r>
              <a:rPr lang="en-US" sz="2000" b="1" dirty="0">
                <a:solidFill>
                  <a:srgbClr val="000000"/>
                </a:solidFill>
                <a:cs typeface="Times New Roman" charset="0"/>
              </a:rPr>
              <a:t> :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sistem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komputer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,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sistem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ini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didefinisikan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sebagai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kumpulan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dari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perangkat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keras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dan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perangkat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cs typeface="Times New Roman" charset="0"/>
              </a:rPr>
              <a:t>lunak</a:t>
            </a:r>
            <a:r>
              <a:rPr lang="en-GB" sz="2000" dirty="0">
                <a:solidFill>
                  <a:srgbClr val="000000"/>
                </a:solidFill>
                <a:cs typeface="Times New Roman" charset="0"/>
              </a:rPr>
              <a:t>.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24282" y="2082568"/>
            <a:ext cx="2819400" cy="391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05000"/>
              </a:lnSpc>
              <a:buClr>
                <a:srgbClr val="000000"/>
              </a:buClr>
            </a:pPr>
            <a:r>
              <a:rPr lang="en-GB" sz="2000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charset="0"/>
              </a:rPr>
              <a:t>Pendekatan</a:t>
            </a:r>
            <a:r>
              <a:rPr lang="en-GB" sz="20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charset="0"/>
              </a:rPr>
              <a:t> </a:t>
            </a:r>
            <a:r>
              <a:rPr lang="en-GB" sz="2000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charset="0"/>
              </a:rPr>
              <a:t>Prosedur</a:t>
            </a:r>
            <a:endParaRPr lang="en-GB" sz="2000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Times New Roman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71909" y="2439796"/>
            <a:ext cx="3511550" cy="391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05000"/>
              </a:lnSpc>
              <a:buClr>
                <a:srgbClr val="000000"/>
              </a:buClr>
            </a:pPr>
            <a:r>
              <a:rPr lang="en-GB" sz="2000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charset="0"/>
              </a:rPr>
              <a:t>Pendekatan</a:t>
            </a:r>
            <a:r>
              <a:rPr lang="en-GB" sz="20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charset="0"/>
              </a:rPr>
              <a:t> </a:t>
            </a:r>
            <a:r>
              <a:rPr lang="en-GB" sz="20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charset="0"/>
              </a:rPr>
              <a:t>Komponen</a:t>
            </a:r>
            <a:endParaRPr lang="en-GB" sz="2000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710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1000189" y="3170646"/>
            <a:ext cx="2923476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sz="2200" i="1" dirty="0" err="1" smtClean="0">
                <a:solidFill>
                  <a:srgbClr val="002060"/>
                </a:solidFill>
                <a:cs typeface="Times New Roman" charset="0"/>
              </a:rPr>
              <a:t>Informasi</a:t>
            </a:r>
            <a:r>
              <a:rPr lang="id-ID" sz="2200" i="1" dirty="0" smtClean="0">
                <a:solidFill>
                  <a:srgbClr val="002060"/>
                </a:solidFill>
                <a:cs typeface="Times New Roman" charset="0"/>
              </a:rPr>
              <a:t>:</a:t>
            </a:r>
            <a:endParaRPr lang="en-US" sz="2200" i="1" dirty="0">
              <a:solidFill>
                <a:srgbClr val="002060"/>
              </a:solidFill>
              <a:cs typeface="Times New Roman" charset="0"/>
            </a:endParaRPr>
          </a:p>
          <a:p>
            <a:pPr marL="342900" indent="-342900">
              <a:buClr>
                <a:schemeClr val="tx1"/>
              </a:buClr>
            </a:pPr>
            <a:r>
              <a:rPr lang="en-GB" sz="2200" i="1" dirty="0">
                <a:solidFill>
                  <a:srgbClr val="002060"/>
                </a:solidFill>
                <a:cs typeface="Times New Roman" charset="0"/>
              </a:rPr>
              <a:t>	</a:t>
            </a:r>
            <a:r>
              <a:rPr lang="en-GB" sz="2200" i="1" dirty="0" smtClean="0">
                <a:solidFill>
                  <a:srgbClr val="002060"/>
                </a:solidFill>
                <a:cs typeface="Times New Roman" charset="0"/>
              </a:rPr>
              <a:t>data </a:t>
            </a:r>
            <a:r>
              <a:rPr lang="en-GB" sz="2200" i="1" dirty="0">
                <a:solidFill>
                  <a:srgbClr val="002060"/>
                </a:solidFill>
                <a:cs typeface="Times New Roman" charset="0"/>
              </a:rPr>
              <a:t>yang </a:t>
            </a:r>
            <a:r>
              <a:rPr lang="en-GB" sz="2200" i="1" dirty="0" err="1">
                <a:solidFill>
                  <a:srgbClr val="002060"/>
                </a:solidFill>
                <a:cs typeface="Times New Roman" charset="0"/>
              </a:rPr>
              <a:t>diolah</a:t>
            </a:r>
            <a:r>
              <a:rPr lang="en-GB" sz="2200" i="1" dirty="0">
                <a:solidFill>
                  <a:srgbClr val="002060"/>
                </a:solidFill>
                <a:cs typeface="Times New Roman" charset="0"/>
              </a:rPr>
              <a:t> </a:t>
            </a:r>
            <a:r>
              <a:rPr lang="en-GB" sz="2200" i="1" dirty="0" err="1">
                <a:solidFill>
                  <a:srgbClr val="002060"/>
                </a:solidFill>
                <a:cs typeface="Times New Roman" charset="0"/>
              </a:rPr>
              <a:t>menjadi</a:t>
            </a:r>
            <a:r>
              <a:rPr lang="en-GB" sz="2200" i="1" dirty="0">
                <a:solidFill>
                  <a:srgbClr val="002060"/>
                </a:solidFill>
                <a:cs typeface="Times New Roman" charset="0"/>
              </a:rPr>
              <a:t> </a:t>
            </a:r>
            <a:r>
              <a:rPr lang="en-GB" sz="2200" i="1" dirty="0" err="1">
                <a:solidFill>
                  <a:srgbClr val="002060"/>
                </a:solidFill>
                <a:cs typeface="Times New Roman" charset="0"/>
              </a:rPr>
              <a:t>bentuk</a:t>
            </a:r>
            <a:r>
              <a:rPr lang="en-GB" sz="2200" i="1" dirty="0">
                <a:solidFill>
                  <a:srgbClr val="002060"/>
                </a:solidFill>
                <a:cs typeface="Times New Roman" charset="0"/>
              </a:rPr>
              <a:t> yang </a:t>
            </a:r>
            <a:r>
              <a:rPr lang="en-GB" sz="2200" i="1" dirty="0" err="1">
                <a:solidFill>
                  <a:srgbClr val="002060"/>
                </a:solidFill>
                <a:cs typeface="Times New Roman" charset="0"/>
              </a:rPr>
              <a:t>berguna</a:t>
            </a:r>
            <a:r>
              <a:rPr lang="en-GB" sz="2200" i="1" dirty="0">
                <a:solidFill>
                  <a:srgbClr val="002060"/>
                </a:solidFill>
                <a:cs typeface="Times New Roman" charset="0"/>
              </a:rPr>
              <a:t> </a:t>
            </a:r>
            <a:r>
              <a:rPr lang="en-GB" sz="2200" i="1" dirty="0" err="1">
                <a:solidFill>
                  <a:srgbClr val="002060"/>
                </a:solidFill>
                <a:cs typeface="Times New Roman" charset="0"/>
              </a:rPr>
              <a:t>bagi</a:t>
            </a:r>
            <a:r>
              <a:rPr lang="en-GB" sz="2200" i="1" dirty="0">
                <a:solidFill>
                  <a:srgbClr val="002060"/>
                </a:solidFill>
                <a:cs typeface="Times New Roman" charset="0"/>
              </a:rPr>
              <a:t> </a:t>
            </a:r>
            <a:r>
              <a:rPr lang="en-GB" sz="2200" i="1" dirty="0" err="1">
                <a:solidFill>
                  <a:srgbClr val="002060"/>
                </a:solidFill>
                <a:cs typeface="Times New Roman" charset="0"/>
              </a:rPr>
              <a:t>para</a:t>
            </a:r>
            <a:r>
              <a:rPr lang="en-GB" sz="2200" i="1" dirty="0">
                <a:solidFill>
                  <a:srgbClr val="002060"/>
                </a:solidFill>
                <a:cs typeface="Times New Roman" charset="0"/>
              </a:rPr>
              <a:t> </a:t>
            </a:r>
            <a:r>
              <a:rPr lang="en-GB" sz="2200" i="1" dirty="0" err="1">
                <a:solidFill>
                  <a:srgbClr val="002060"/>
                </a:solidFill>
                <a:cs typeface="Times New Roman" charset="0"/>
              </a:rPr>
              <a:t>pemakainya</a:t>
            </a:r>
            <a:r>
              <a:rPr lang="en-US" sz="2200" i="1" dirty="0">
                <a:solidFill>
                  <a:srgbClr val="002060"/>
                </a:solidFill>
                <a:cs typeface="Times New Roman" charset="0"/>
              </a:rPr>
              <a:t>.</a:t>
            </a:r>
            <a:endParaRPr lang="en-GB" sz="2200" i="1" dirty="0">
              <a:solidFill>
                <a:srgbClr val="002060"/>
              </a:solidFill>
              <a:cs typeface="Times New Roman" charset="0"/>
            </a:endParaRPr>
          </a:p>
        </p:txBody>
      </p:sp>
      <p:grpSp>
        <p:nvGrpSpPr>
          <p:cNvPr id="45059" name="Group 3"/>
          <p:cNvGrpSpPr>
            <a:grpSpLocks/>
          </p:cNvGrpSpPr>
          <p:nvPr/>
        </p:nvGrpSpPr>
        <p:grpSpPr bwMode="auto">
          <a:xfrm>
            <a:off x="4227513" y="2003328"/>
            <a:ext cx="4000500" cy="4071428"/>
            <a:chOff x="1776" y="2016"/>
            <a:chExt cx="1800" cy="2009"/>
          </a:xfrm>
        </p:grpSpPr>
        <p:sp>
          <p:nvSpPr>
            <p:cNvPr id="45060" name="Rectangle 4"/>
            <p:cNvSpPr>
              <a:spLocks noChangeArrowheads="1"/>
            </p:cNvSpPr>
            <p:nvPr/>
          </p:nvSpPr>
          <p:spPr bwMode="auto">
            <a:xfrm rot="16200000">
              <a:off x="1961" y="3188"/>
              <a:ext cx="1428" cy="236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800" dirty="0" err="1">
                  <a:solidFill>
                    <a:srgbClr val="0070C0"/>
                  </a:solidFill>
                </a:rPr>
                <a:t>Tepat</a:t>
              </a:r>
              <a:r>
                <a:rPr lang="en-US" sz="1800" dirty="0">
                  <a:solidFill>
                    <a:srgbClr val="0070C0"/>
                  </a:solidFill>
                </a:rPr>
                <a:t> </a:t>
              </a:r>
              <a:r>
                <a:rPr lang="en-US" sz="1800" dirty="0" err="1">
                  <a:solidFill>
                    <a:srgbClr val="0070C0"/>
                  </a:solidFill>
                </a:rPr>
                <a:t>Waktu</a:t>
              </a:r>
              <a:endParaRPr lang="en-US" sz="1800" dirty="0">
                <a:solidFill>
                  <a:srgbClr val="0070C0"/>
                </a:solidFill>
              </a:endParaRPr>
            </a:p>
          </p:txBody>
        </p:sp>
        <p:sp>
          <p:nvSpPr>
            <p:cNvPr id="45061" name="Rectangle 5"/>
            <p:cNvSpPr>
              <a:spLocks noChangeArrowheads="1"/>
            </p:cNvSpPr>
            <p:nvPr/>
          </p:nvSpPr>
          <p:spPr bwMode="auto">
            <a:xfrm rot="16200000">
              <a:off x="1468" y="3188"/>
              <a:ext cx="1428" cy="236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800" dirty="0">
                  <a:solidFill>
                    <a:srgbClr val="0070C0"/>
                  </a:solidFill>
                </a:rPr>
                <a:t>Relevance</a:t>
              </a:r>
            </a:p>
          </p:txBody>
        </p:sp>
        <p:sp>
          <p:nvSpPr>
            <p:cNvPr id="45062" name="Line 6"/>
            <p:cNvSpPr>
              <a:spLocks noChangeShapeType="1"/>
            </p:cNvSpPr>
            <p:nvPr/>
          </p:nvSpPr>
          <p:spPr bwMode="auto">
            <a:xfrm>
              <a:off x="1776" y="2583"/>
              <a:ext cx="178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lIns="0" tIns="0" rIns="0" bIns="0"/>
            <a:lstStyle/>
            <a:p>
              <a:endParaRPr lang="id-ID"/>
            </a:p>
          </p:txBody>
        </p:sp>
        <p:sp>
          <p:nvSpPr>
            <p:cNvPr id="45064" name="Line 8"/>
            <p:cNvSpPr>
              <a:spLocks noChangeShapeType="1"/>
            </p:cNvSpPr>
            <p:nvPr/>
          </p:nvSpPr>
          <p:spPr bwMode="auto">
            <a:xfrm>
              <a:off x="1885" y="4025"/>
              <a:ext cx="1543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lIns="0" tIns="0" rIns="0" bIns="0"/>
            <a:lstStyle/>
            <a:p>
              <a:endParaRPr lang="id-ID"/>
            </a:p>
          </p:txBody>
        </p:sp>
        <p:sp>
          <p:nvSpPr>
            <p:cNvPr id="45065" name="Rectangle 9"/>
            <p:cNvSpPr>
              <a:spLocks noChangeArrowheads="1"/>
            </p:cNvSpPr>
            <p:nvPr/>
          </p:nvSpPr>
          <p:spPr bwMode="auto">
            <a:xfrm rot="16200000">
              <a:off x="2445" y="3188"/>
              <a:ext cx="1428" cy="236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800" dirty="0" err="1">
                  <a:solidFill>
                    <a:srgbClr val="0070C0"/>
                  </a:solidFill>
                </a:rPr>
                <a:t>Akurat</a:t>
              </a:r>
              <a:endParaRPr lang="en-US" sz="1800" dirty="0">
                <a:solidFill>
                  <a:srgbClr val="0070C0"/>
                </a:solidFill>
              </a:endParaRPr>
            </a:p>
          </p:txBody>
        </p:sp>
        <p:sp>
          <p:nvSpPr>
            <p:cNvPr id="45066" name="Line 10"/>
            <p:cNvSpPr>
              <a:spLocks noChangeShapeType="1"/>
            </p:cNvSpPr>
            <p:nvPr/>
          </p:nvSpPr>
          <p:spPr bwMode="auto">
            <a:xfrm flipV="1">
              <a:off x="1789" y="2016"/>
              <a:ext cx="864" cy="576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wrap="none"/>
            <a:lstStyle/>
            <a:p>
              <a:endParaRPr lang="id-ID"/>
            </a:p>
          </p:txBody>
        </p:sp>
        <p:sp>
          <p:nvSpPr>
            <p:cNvPr id="45067" name="Line 11"/>
            <p:cNvSpPr>
              <a:spLocks noChangeShapeType="1"/>
            </p:cNvSpPr>
            <p:nvPr/>
          </p:nvSpPr>
          <p:spPr bwMode="auto">
            <a:xfrm>
              <a:off x="2664" y="2016"/>
              <a:ext cx="912" cy="576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wrap="none"/>
            <a:lstStyle/>
            <a:p>
              <a:endParaRPr lang="id-ID"/>
            </a:p>
          </p:txBody>
        </p:sp>
      </p:grpSp>
      <p:sp>
        <p:nvSpPr>
          <p:cNvPr id="45072" name="Text Box 16"/>
          <p:cNvSpPr txBox="1">
            <a:spLocks noChangeArrowheads="1"/>
          </p:cNvSpPr>
          <p:nvPr/>
        </p:nvSpPr>
        <p:spPr bwMode="auto">
          <a:xfrm>
            <a:off x="3923665" y="6203996"/>
            <a:ext cx="464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 err="1"/>
              <a:t>Pilar-pilar</a:t>
            </a:r>
            <a:r>
              <a:rPr lang="en-US" sz="2000" b="1" dirty="0"/>
              <a:t> </a:t>
            </a:r>
            <a:r>
              <a:rPr lang="en-US" sz="2000" b="1" dirty="0" err="1"/>
              <a:t>Informasi</a:t>
            </a:r>
            <a:r>
              <a:rPr lang="en-US" sz="2000" b="1" dirty="0"/>
              <a:t> yang </a:t>
            </a:r>
            <a:r>
              <a:rPr lang="en-US" sz="2000" b="1" dirty="0" err="1"/>
              <a:t>Berguna</a:t>
            </a:r>
            <a:endParaRPr lang="en-US" sz="2000" b="1" dirty="0"/>
          </a:p>
        </p:txBody>
      </p:sp>
      <p:sp>
        <p:nvSpPr>
          <p:cNvPr id="2" name="Rectangle 1"/>
          <p:cNvSpPr/>
          <p:nvPr/>
        </p:nvSpPr>
        <p:spPr>
          <a:xfrm>
            <a:off x="2299493" y="576823"/>
            <a:ext cx="614521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ctr" fontAlgn="base">
              <a:spcBef>
                <a:spcPct val="20000"/>
              </a:spcBef>
              <a:spcAft>
                <a:spcPct val="0"/>
              </a:spcAft>
              <a:buClr>
                <a:srgbClr val="F5EBC1"/>
              </a:buClr>
              <a:buSzPct val="80000"/>
            </a:pPr>
            <a:r>
              <a:rPr lang="en-GB" sz="3400" b="1" kern="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Tujuan</a:t>
            </a:r>
            <a:r>
              <a:rPr lang="en-GB" sz="3400" b="1" kern="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 </a:t>
            </a:r>
            <a:r>
              <a:rPr lang="en-GB" sz="3400" b="1" kern="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Sistem</a:t>
            </a:r>
            <a:r>
              <a:rPr lang="en-GB" sz="3400" b="1" kern="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 </a:t>
            </a:r>
            <a:r>
              <a:rPr lang="en-GB" sz="3400" b="1" kern="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Informasi</a:t>
            </a:r>
            <a:endParaRPr lang="en-US" sz="3200" b="1" kern="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ea typeface="+mj-ea"/>
              <a:cs typeface="Times New Roman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52600" y="1192376"/>
            <a:ext cx="708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Clr>
                <a:srgbClr val="000000"/>
              </a:buClr>
              <a:buFontTx/>
              <a:buChar char="•"/>
            </a:pPr>
            <a:r>
              <a:rPr lang="en-GB" sz="2000" i="1" dirty="0" err="1"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Times New Roman" charset="0"/>
              </a:rPr>
              <a:t>Tujuan</a:t>
            </a:r>
            <a:r>
              <a:rPr lang="en-GB" sz="2000" i="1" dirty="0"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Times New Roman" charset="0"/>
              </a:rPr>
              <a:t> </a:t>
            </a:r>
            <a:r>
              <a:rPr lang="en-GB" sz="2000" i="1" dirty="0" err="1"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Times New Roman" charset="0"/>
              </a:rPr>
              <a:t>dari</a:t>
            </a:r>
            <a:r>
              <a:rPr lang="en-GB" sz="2000" i="1" dirty="0"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Times New Roman" charset="0"/>
              </a:rPr>
              <a:t> </a:t>
            </a:r>
            <a:r>
              <a:rPr lang="en-GB" sz="2000" i="1" dirty="0" err="1"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Times New Roman" charset="0"/>
              </a:rPr>
              <a:t>sistem</a:t>
            </a:r>
            <a:r>
              <a:rPr lang="en-GB" sz="2000" i="1" dirty="0"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Times New Roman" charset="0"/>
              </a:rPr>
              <a:t> </a:t>
            </a:r>
            <a:r>
              <a:rPr lang="en-GB" sz="2000" i="1" dirty="0" err="1"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Times New Roman" charset="0"/>
              </a:rPr>
              <a:t>informasi</a:t>
            </a:r>
            <a:r>
              <a:rPr lang="en-GB" sz="2000" i="1" dirty="0"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Times New Roman" charset="0"/>
              </a:rPr>
              <a:t> </a:t>
            </a:r>
            <a:r>
              <a:rPr lang="en-GB" sz="2000" i="1" dirty="0" err="1"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Times New Roman" charset="0"/>
              </a:rPr>
              <a:t>adalah</a:t>
            </a:r>
            <a:r>
              <a:rPr lang="en-GB" sz="2000" i="1" dirty="0"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Times New Roman" charset="0"/>
              </a:rPr>
              <a:t> </a:t>
            </a:r>
            <a:r>
              <a:rPr lang="en-GB" sz="2000" i="1" dirty="0" err="1"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Times New Roman" charset="0"/>
              </a:rPr>
              <a:t>menghasilkan</a:t>
            </a:r>
            <a:r>
              <a:rPr lang="en-GB" sz="2000" i="1" dirty="0"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Times New Roman" charset="0"/>
              </a:rPr>
              <a:t> </a:t>
            </a:r>
            <a:r>
              <a:rPr lang="en-GB" sz="2000" i="1" dirty="0" err="1">
                <a:solidFill>
                  <a:srgbClr val="000000"/>
                </a:solidFill>
                <a:latin typeface="Cambria" pitchFamily="18" charset="0"/>
                <a:ea typeface="Cambria" pitchFamily="18" charset="0"/>
                <a:cs typeface="Times New Roman" charset="0"/>
              </a:rPr>
              <a:t>informasi</a:t>
            </a:r>
            <a:endParaRPr lang="en-GB" sz="2000" i="1" dirty="0">
              <a:solidFill>
                <a:srgbClr val="000000"/>
              </a:solidFill>
              <a:latin typeface="Cambria" pitchFamily="18" charset="0"/>
              <a:ea typeface="Cambria" pitchFamily="18" charset="0"/>
              <a:cs typeface="Times New Roman" charset="0"/>
            </a:endParaRPr>
          </a:p>
        </p:txBody>
      </p:sp>
      <p:sp>
        <p:nvSpPr>
          <p:cNvPr id="4" name="Isosceles Triangle 3"/>
          <p:cNvSpPr/>
          <p:nvPr/>
        </p:nvSpPr>
        <p:spPr bwMode="auto">
          <a:xfrm>
            <a:off x="4281924" y="2003328"/>
            <a:ext cx="3887232" cy="1138947"/>
          </a:xfrm>
          <a:prstGeom prst="triangle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5456555" y="2379666"/>
            <a:ext cx="1582420" cy="71538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 eaLnBrk="0" hangingPunct="0"/>
            <a:r>
              <a:rPr lang="en-US" sz="1800" dirty="0" err="1">
                <a:solidFill>
                  <a:srgbClr val="0070C0"/>
                </a:solidFill>
              </a:rPr>
              <a:t>Informasi</a:t>
            </a:r>
            <a:endParaRPr lang="en-US" sz="1800" dirty="0">
              <a:solidFill>
                <a:srgbClr val="0070C0"/>
              </a:solidFill>
            </a:endParaRPr>
          </a:p>
          <a:p>
            <a:pPr algn="ctr" eaLnBrk="0" hangingPunct="0"/>
            <a:r>
              <a:rPr lang="en-US" sz="1800" dirty="0" err="1">
                <a:solidFill>
                  <a:srgbClr val="0070C0"/>
                </a:solidFill>
              </a:rPr>
              <a:t>berguna</a:t>
            </a:r>
            <a:endParaRPr lang="en-US" sz="1800" dirty="0">
              <a:solidFill>
                <a:srgbClr val="0070C0"/>
              </a:solidFill>
            </a:endParaRPr>
          </a:p>
          <a:p>
            <a:pPr eaLnBrk="0" hangingPunct="0"/>
            <a:endParaRPr lang="en-US" sz="1800" dirty="0"/>
          </a:p>
          <a:p>
            <a:pPr eaLnBrk="0" hangingPunct="0"/>
            <a:endParaRPr lang="en-US" sz="1800" dirty="0"/>
          </a:p>
          <a:p>
            <a:pPr eaLnBrk="0" hangingPunct="0"/>
            <a:endParaRPr lang="en-US" sz="1800" dirty="0"/>
          </a:p>
          <a:p>
            <a:pPr eaLnBrk="0" hangingPunct="0"/>
            <a:endParaRPr lang="en-US" sz="1800" dirty="0"/>
          </a:p>
          <a:p>
            <a:pPr eaLnBrk="0" hangingPunct="0"/>
            <a:endParaRPr lang="en-US" sz="1800" dirty="0"/>
          </a:p>
          <a:p>
            <a:pPr eaLnBrk="0" hangingPunct="0"/>
            <a:endParaRPr lang="en-US" sz="1800" dirty="0"/>
          </a:p>
          <a:p>
            <a:pPr eaLnBrk="0" hangingPunct="0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38833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Group 2"/>
          <p:cNvGrpSpPr>
            <a:grpSpLocks/>
          </p:cNvGrpSpPr>
          <p:nvPr/>
        </p:nvGrpSpPr>
        <p:grpSpPr bwMode="auto">
          <a:xfrm>
            <a:off x="1965372" y="2419350"/>
            <a:ext cx="5730828" cy="381000"/>
            <a:chOff x="1584" y="1104"/>
            <a:chExt cx="2458" cy="240"/>
          </a:xfrm>
        </p:grpSpPr>
        <p:sp>
          <p:nvSpPr>
            <p:cNvPr id="46083" name="Line 3"/>
            <p:cNvSpPr>
              <a:spLocks noChangeShapeType="1"/>
            </p:cNvSpPr>
            <p:nvPr/>
          </p:nvSpPr>
          <p:spPr bwMode="auto">
            <a:xfrm>
              <a:off x="2160" y="1212"/>
              <a:ext cx="346" cy="0"/>
            </a:xfrm>
            <a:prstGeom prst="line">
              <a:avLst/>
            </a:prstGeom>
            <a:ln>
              <a:solidFill>
                <a:schemeClr val="accent6">
                  <a:lumMod val="50000"/>
                </a:schemeClr>
              </a:solidFill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id-ID" sz="3200" b="1">
                <a:solidFill>
                  <a:srgbClr val="002060"/>
                </a:solidFill>
              </a:endParaRPr>
            </a:p>
          </p:txBody>
        </p:sp>
        <p:sp>
          <p:nvSpPr>
            <p:cNvPr id="46084" name="Text Box 4"/>
            <p:cNvSpPr txBox="1">
              <a:spLocks noChangeArrowheads="1"/>
            </p:cNvSpPr>
            <p:nvPr/>
          </p:nvSpPr>
          <p:spPr bwMode="auto">
            <a:xfrm>
              <a:off x="3495" y="1109"/>
              <a:ext cx="547" cy="235"/>
            </a:xfrm>
            <a:prstGeom prst="rect">
              <a:avLst/>
            </a:prstGeom>
            <a:solidFill>
              <a:srgbClr val="0070C0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0" hangingPunct="0">
                <a:spcAft>
                  <a:spcPts val="600"/>
                </a:spcAft>
              </a:pPr>
              <a:r>
                <a:rPr lang="en-US" sz="2000" b="1">
                  <a:solidFill>
                    <a:srgbClr val="002060"/>
                  </a:solidFill>
                </a:rPr>
                <a:t>OUTPUT</a:t>
              </a:r>
            </a:p>
          </p:txBody>
        </p:sp>
        <p:sp>
          <p:nvSpPr>
            <p:cNvPr id="46085" name="Line 5"/>
            <p:cNvSpPr>
              <a:spLocks noChangeShapeType="1"/>
            </p:cNvSpPr>
            <p:nvPr/>
          </p:nvSpPr>
          <p:spPr bwMode="auto">
            <a:xfrm>
              <a:off x="3120" y="1224"/>
              <a:ext cx="346" cy="0"/>
            </a:xfrm>
            <a:prstGeom prst="line">
              <a:avLst/>
            </a:prstGeom>
            <a:ln>
              <a:solidFill>
                <a:schemeClr val="accent6">
                  <a:lumMod val="50000"/>
                </a:schemeClr>
              </a:solidFill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id-ID" sz="3200" b="1">
                <a:solidFill>
                  <a:srgbClr val="002060"/>
                </a:solidFill>
              </a:endParaRPr>
            </a:p>
          </p:txBody>
        </p:sp>
        <p:sp>
          <p:nvSpPr>
            <p:cNvPr id="46086" name="Text Box 6"/>
            <p:cNvSpPr txBox="1">
              <a:spLocks noChangeArrowheads="1"/>
            </p:cNvSpPr>
            <p:nvPr/>
          </p:nvSpPr>
          <p:spPr bwMode="auto">
            <a:xfrm>
              <a:off x="2535" y="1104"/>
              <a:ext cx="547" cy="235"/>
            </a:xfrm>
            <a:prstGeom prst="rect">
              <a:avLst/>
            </a:prstGeom>
            <a:solidFill>
              <a:srgbClr val="00B050"/>
            </a:solidFill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0" hangingPunct="0">
                <a:spcAft>
                  <a:spcPts val="600"/>
                </a:spcAft>
              </a:pPr>
              <a:r>
                <a:rPr lang="en-US" sz="2000" b="1">
                  <a:solidFill>
                    <a:srgbClr val="002060"/>
                  </a:solidFill>
                </a:rPr>
                <a:t>MODEL</a:t>
              </a:r>
            </a:p>
          </p:txBody>
        </p:sp>
        <p:sp>
          <p:nvSpPr>
            <p:cNvPr id="46087" name="Text Box 7"/>
            <p:cNvSpPr txBox="1">
              <a:spLocks noChangeArrowheads="1"/>
            </p:cNvSpPr>
            <p:nvPr/>
          </p:nvSpPr>
          <p:spPr bwMode="auto">
            <a:xfrm>
              <a:off x="1584" y="1109"/>
              <a:ext cx="547" cy="23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0" hangingPunct="0">
                <a:spcAft>
                  <a:spcPts val="600"/>
                </a:spcAft>
              </a:pPr>
              <a:r>
                <a:rPr lang="en-US" sz="2000" b="1" dirty="0">
                  <a:solidFill>
                    <a:srgbClr val="002060"/>
                  </a:solidFill>
                </a:rPr>
                <a:t>INPUT</a:t>
              </a:r>
            </a:p>
          </p:txBody>
        </p:sp>
      </p:grp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3124200" y="1600200"/>
            <a:ext cx="3352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GB" sz="28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charset="0"/>
              </a:rPr>
              <a:t>Siklus</a:t>
            </a:r>
            <a:r>
              <a:rPr lang="en-GB" sz="28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charset="0"/>
              </a:rPr>
              <a:t> </a:t>
            </a:r>
            <a:r>
              <a:rPr lang="en-GB" sz="28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charset="0"/>
              </a:rPr>
              <a:t>Pengolahan</a:t>
            </a:r>
            <a:r>
              <a:rPr lang="en-GB" sz="28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charset="0"/>
              </a:rPr>
              <a:t> Data</a:t>
            </a:r>
            <a:r>
              <a:rPr lang="en-US" sz="28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grpSp>
        <p:nvGrpSpPr>
          <p:cNvPr id="46089" name="Group 9"/>
          <p:cNvGrpSpPr>
            <a:grpSpLocks/>
          </p:cNvGrpSpPr>
          <p:nvPr/>
        </p:nvGrpSpPr>
        <p:grpSpPr bwMode="auto">
          <a:xfrm>
            <a:off x="2346671" y="3991022"/>
            <a:ext cx="5365818" cy="2438400"/>
            <a:chOff x="1685" y="2352"/>
            <a:chExt cx="2453" cy="1152"/>
          </a:xfrm>
        </p:grpSpPr>
        <p:sp>
          <p:nvSpPr>
            <p:cNvPr id="46090" name="Line 10"/>
            <p:cNvSpPr>
              <a:spLocks noChangeShapeType="1"/>
            </p:cNvSpPr>
            <p:nvPr/>
          </p:nvSpPr>
          <p:spPr bwMode="auto">
            <a:xfrm>
              <a:off x="2256" y="2495"/>
              <a:ext cx="346" cy="1"/>
            </a:xfrm>
            <a:prstGeom prst="line">
              <a:avLst/>
            </a:prstGeom>
            <a:ln>
              <a:solidFill>
                <a:schemeClr val="accent6">
                  <a:lumMod val="50000"/>
                </a:schemeClr>
              </a:solidFill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id-ID" sz="3200" b="1"/>
            </a:p>
          </p:txBody>
        </p:sp>
        <p:sp>
          <p:nvSpPr>
            <p:cNvPr id="46091" name="Text Box 11"/>
            <p:cNvSpPr txBox="1">
              <a:spLocks noChangeArrowheads="1"/>
            </p:cNvSpPr>
            <p:nvPr/>
          </p:nvSpPr>
          <p:spPr bwMode="auto">
            <a:xfrm>
              <a:off x="3591" y="2357"/>
              <a:ext cx="547" cy="336"/>
            </a:xfrm>
            <a:prstGeom prst="rect">
              <a:avLst/>
            </a:prstGeom>
            <a:solidFill>
              <a:srgbClr val="0070C0"/>
            </a:solidFill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0" hangingPunct="0">
                <a:lnSpc>
                  <a:spcPct val="200000"/>
                </a:lnSpc>
                <a:spcAft>
                  <a:spcPts val="600"/>
                </a:spcAft>
              </a:pPr>
              <a:r>
                <a:rPr lang="en-US" sz="2000" b="1" dirty="0">
                  <a:solidFill>
                    <a:srgbClr val="002060"/>
                  </a:solidFill>
                </a:rPr>
                <a:t>OUTPUT</a:t>
              </a:r>
            </a:p>
          </p:txBody>
        </p:sp>
        <p:sp>
          <p:nvSpPr>
            <p:cNvPr id="46092" name="Line 12"/>
            <p:cNvSpPr>
              <a:spLocks noChangeShapeType="1"/>
            </p:cNvSpPr>
            <p:nvPr/>
          </p:nvSpPr>
          <p:spPr bwMode="auto">
            <a:xfrm>
              <a:off x="3216" y="2495"/>
              <a:ext cx="346" cy="1"/>
            </a:xfrm>
            <a:prstGeom prst="line">
              <a:avLst/>
            </a:prstGeom>
            <a:ln>
              <a:solidFill>
                <a:schemeClr val="accent6">
                  <a:lumMod val="50000"/>
                </a:schemeClr>
              </a:solidFill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id-ID" sz="3200" b="1"/>
            </a:p>
          </p:txBody>
        </p:sp>
        <p:sp>
          <p:nvSpPr>
            <p:cNvPr id="46093" name="Text Box 13"/>
            <p:cNvSpPr txBox="1">
              <a:spLocks noChangeArrowheads="1"/>
            </p:cNvSpPr>
            <p:nvPr/>
          </p:nvSpPr>
          <p:spPr bwMode="auto">
            <a:xfrm>
              <a:off x="2631" y="2352"/>
              <a:ext cx="547" cy="336"/>
            </a:xfrm>
            <a:prstGeom prst="rect">
              <a:avLst/>
            </a:prstGeom>
            <a:solidFill>
              <a:srgbClr val="00B050"/>
            </a:solidFill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0" hangingPunct="0">
                <a:lnSpc>
                  <a:spcPct val="200000"/>
                </a:lnSpc>
                <a:spcAft>
                  <a:spcPts val="600"/>
                </a:spcAft>
              </a:pPr>
              <a:r>
                <a:rPr lang="en-US" sz="2000" b="1" dirty="0">
                  <a:solidFill>
                    <a:srgbClr val="002060"/>
                  </a:solidFill>
                </a:rPr>
                <a:t>MODEL</a:t>
              </a:r>
            </a:p>
          </p:txBody>
        </p:sp>
        <p:sp>
          <p:nvSpPr>
            <p:cNvPr id="46094" name="Text Box 14"/>
            <p:cNvSpPr txBox="1">
              <a:spLocks noChangeArrowheads="1"/>
            </p:cNvSpPr>
            <p:nvPr/>
          </p:nvSpPr>
          <p:spPr bwMode="auto">
            <a:xfrm>
              <a:off x="1685" y="2352"/>
              <a:ext cx="547" cy="336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0" hangingPunct="0">
                <a:lnSpc>
                  <a:spcPct val="200000"/>
                </a:lnSpc>
                <a:spcAft>
                  <a:spcPts val="600"/>
                </a:spcAft>
              </a:pPr>
              <a:r>
                <a:rPr lang="en-US" sz="2000" b="1" dirty="0">
                  <a:solidFill>
                    <a:srgbClr val="002060"/>
                  </a:solidFill>
                </a:rPr>
                <a:t>INPUT</a:t>
              </a:r>
            </a:p>
          </p:txBody>
        </p:sp>
        <p:sp>
          <p:nvSpPr>
            <p:cNvPr id="46095" name="AutoShape 15"/>
            <p:cNvSpPr>
              <a:spLocks noChangeArrowheads="1"/>
            </p:cNvSpPr>
            <p:nvPr/>
          </p:nvSpPr>
          <p:spPr bwMode="auto">
            <a:xfrm>
              <a:off x="2724" y="2976"/>
              <a:ext cx="432" cy="528"/>
            </a:xfrm>
            <a:prstGeom prst="flowChartMagneticDisk">
              <a:avLst/>
            </a:prstGeom>
            <a:noFill/>
            <a:ln w="41275">
              <a:solidFill>
                <a:srgbClr val="00206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 dirty="0"/>
                <a:t>Basis</a:t>
              </a:r>
            </a:p>
            <a:p>
              <a:pPr algn="ctr"/>
              <a:r>
                <a:rPr lang="en-US" sz="2000" b="1" dirty="0"/>
                <a:t>Data</a:t>
              </a:r>
            </a:p>
          </p:txBody>
        </p:sp>
        <p:sp>
          <p:nvSpPr>
            <p:cNvPr id="46096" name="Line 16"/>
            <p:cNvSpPr>
              <a:spLocks noChangeShapeType="1"/>
            </p:cNvSpPr>
            <p:nvPr/>
          </p:nvSpPr>
          <p:spPr bwMode="auto">
            <a:xfrm>
              <a:off x="2928" y="2688"/>
              <a:ext cx="0" cy="240"/>
            </a:xfrm>
            <a:prstGeom prst="line">
              <a:avLst/>
            </a:prstGeom>
            <a:ln>
              <a:solidFill>
                <a:schemeClr val="accent6">
                  <a:lumMod val="50000"/>
                </a:schemeClr>
              </a:solidFill>
              <a:headEnd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wrap="none"/>
            <a:lstStyle/>
            <a:p>
              <a:endParaRPr lang="id-ID" sz="3200" b="1"/>
            </a:p>
          </p:txBody>
        </p:sp>
      </p:grp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2423468" y="3307844"/>
            <a:ext cx="5181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GB" sz="28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charset="0"/>
              </a:rPr>
              <a:t>Siklus</a:t>
            </a:r>
            <a:r>
              <a:rPr lang="en-GB" sz="28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charset="0"/>
              </a:rPr>
              <a:t> </a:t>
            </a:r>
            <a:r>
              <a:rPr lang="en-GB" sz="28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charset="0"/>
              </a:rPr>
              <a:t>Pengolahan</a:t>
            </a:r>
            <a:r>
              <a:rPr lang="en-GB" sz="28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charset="0"/>
              </a:rPr>
              <a:t> Data yang </a:t>
            </a:r>
            <a:r>
              <a:rPr lang="en-GB" sz="28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charset="0"/>
              </a:rPr>
              <a:t>Dikembangkan</a:t>
            </a:r>
            <a:r>
              <a:rPr lang="en-US" sz="28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2" name="Rectangle 1"/>
          <p:cNvSpPr/>
          <p:nvPr/>
        </p:nvSpPr>
        <p:spPr>
          <a:xfrm>
            <a:off x="1557445" y="762000"/>
            <a:ext cx="72437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ctr" fontAlgn="base">
              <a:spcBef>
                <a:spcPct val="20000"/>
              </a:spcBef>
              <a:spcAft>
                <a:spcPct val="0"/>
              </a:spcAft>
              <a:buClr>
                <a:srgbClr val="F5EBC1"/>
              </a:buClr>
              <a:buSzPct val="80000"/>
            </a:pPr>
            <a:r>
              <a:rPr lang="en-GB" sz="2800" b="1" kern="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Komponen-komponen</a:t>
            </a:r>
            <a:r>
              <a:rPr lang="en-GB" sz="2800" b="1" kern="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 </a:t>
            </a:r>
            <a:r>
              <a:rPr lang="en-GB" sz="2800" b="1" kern="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Sistem</a:t>
            </a:r>
            <a:r>
              <a:rPr lang="en-GB" sz="2800" b="1" kern="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 </a:t>
            </a:r>
            <a:r>
              <a:rPr lang="en-GB" sz="2800" b="1" kern="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charset="0"/>
              </a:rPr>
              <a:t>Informasi</a:t>
            </a:r>
            <a:endParaRPr lang="en-US" sz="2400" b="1" kern="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ea typeface="+mj-ea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70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508972" y="2294700"/>
            <a:ext cx="3932237" cy="2857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ü"/>
            </a:pPr>
            <a:r>
              <a:rPr lang="en-GB" sz="2000" dirty="0" err="1" smtClean="0">
                <a:cs typeface="Times New Roman" charset="0"/>
              </a:rPr>
              <a:t>Informasi</a:t>
            </a:r>
            <a:r>
              <a:rPr lang="en-GB" sz="2000" dirty="0" smtClean="0">
                <a:cs typeface="Times New Roman" charset="0"/>
              </a:rPr>
              <a:t> </a:t>
            </a:r>
            <a:r>
              <a:rPr lang="en-GB" sz="2000" dirty="0">
                <a:cs typeface="Times New Roman" charset="0"/>
              </a:rPr>
              <a:t>yang </a:t>
            </a:r>
            <a:r>
              <a:rPr lang="en-GB" sz="2000" dirty="0" err="1">
                <a:cs typeface="Times New Roman" charset="0"/>
              </a:rPr>
              <a:t>relevan</a:t>
            </a:r>
            <a:r>
              <a:rPr lang="en-GB" sz="2000" dirty="0">
                <a:cs typeface="Times New Roman" charset="0"/>
              </a:rPr>
              <a:t> (</a:t>
            </a:r>
            <a:r>
              <a:rPr lang="en-GB" sz="2000" i="1" dirty="0">
                <a:cs typeface="Times New Roman" charset="0"/>
              </a:rPr>
              <a:t>relevance</a:t>
            </a:r>
            <a:r>
              <a:rPr lang="en-GB" sz="2000" dirty="0">
                <a:cs typeface="Times New Roman" charset="0"/>
              </a:rPr>
              <a:t>) </a:t>
            </a:r>
            <a:r>
              <a:rPr lang="en-GB" sz="2000" dirty="0" err="1">
                <a:cs typeface="Times New Roman" charset="0"/>
              </a:rPr>
              <a:t>dapat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dicapai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dengan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komponen</a:t>
            </a:r>
            <a:r>
              <a:rPr lang="en-GB" sz="2000" dirty="0">
                <a:cs typeface="Times New Roman" charset="0"/>
              </a:rPr>
              <a:t> model.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ü"/>
            </a:pPr>
            <a:r>
              <a:rPr lang="en-GB" sz="2000" dirty="0" err="1">
                <a:cs typeface="Times New Roman" charset="0"/>
              </a:rPr>
              <a:t>Informasi</a:t>
            </a:r>
            <a:r>
              <a:rPr lang="en-GB" sz="2000" dirty="0">
                <a:cs typeface="Times New Roman" charset="0"/>
              </a:rPr>
              <a:t> yang </a:t>
            </a:r>
            <a:r>
              <a:rPr lang="en-GB" sz="2000" dirty="0" err="1">
                <a:cs typeface="Times New Roman" charset="0"/>
              </a:rPr>
              <a:t>tepat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waktu</a:t>
            </a:r>
            <a:r>
              <a:rPr lang="en-GB" sz="2000" dirty="0">
                <a:cs typeface="Times New Roman" charset="0"/>
              </a:rPr>
              <a:t> (</a:t>
            </a:r>
            <a:r>
              <a:rPr lang="en-GB" sz="2000" i="1" dirty="0">
                <a:cs typeface="Times New Roman" charset="0"/>
              </a:rPr>
              <a:t>timeliness</a:t>
            </a:r>
            <a:r>
              <a:rPr lang="en-GB" sz="2000" dirty="0">
                <a:cs typeface="Times New Roman" charset="0"/>
              </a:rPr>
              <a:t>) </a:t>
            </a:r>
            <a:r>
              <a:rPr lang="en-GB" sz="2000" dirty="0" err="1">
                <a:cs typeface="Times New Roman" charset="0"/>
              </a:rPr>
              <a:t>dapat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dicapai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dengan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komponen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teknologi</a:t>
            </a:r>
            <a:r>
              <a:rPr lang="en-GB" sz="2000" dirty="0">
                <a:cs typeface="Times New Roman" charset="0"/>
              </a:rPr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ü"/>
            </a:pPr>
            <a:r>
              <a:rPr lang="en-GB" sz="2000" dirty="0" err="1">
                <a:cs typeface="Times New Roman" charset="0"/>
              </a:rPr>
              <a:t>Informasi</a:t>
            </a:r>
            <a:r>
              <a:rPr lang="en-GB" sz="2000" dirty="0">
                <a:cs typeface="Times New Roman" charset="0"/>
              </a:rPr>
              <a:t> yang </a:t>
            </a:r>
            <a:r>
              <a:rPr lang="en-GB" sz="2000" dirty="0" err="1">
                <a:cs typeface="Times New Roman" charset="0"/>
              </a:rPr>
              <a:t>akurat</a:t>
            </a:r>
            <a:r>
              <a:rPr lang="en-GB" sz="2000" dirty="0">
                <a:cs typeface="Times New Roman" charset="0"/>
              </a:rPr>
              <a:t> (</a:t>
            </a:r>
            <a:r>
              <a:rPr lang="en-GB" sz="2000" i="1" dirty="0">
                <a:cs typeface="Times New Roman" charset="0"/>
              </a:rPr>
              <a:t>accurate</a:t>
            </a:r>
            <a:r>
              <a:rPr lang="en-GB" sz="2000" dirty="0">
                <a:cs typeface="Times New Roman" charset="0"/>
              </a:rPr>
              <a:t>) </a:t>
            </a:r>
            <a:r>
              <a:rPr lang="en-GB" sz="2000" dirty="0" err="1">
                <a:cs typeface="Times New Roman" charset="0"/>
              </a:rPr>
              <a:t>dapat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dicapai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dengan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komponen</a:t>
            </a:r>
            <a:r>
              <a:rPr lang="en-GB" sz="2000" dirty="0">
                <a:cs typeface="Times New Roman" charset="0"/>
              </a:rPr>
              <a:t> </a:t>
            </a:r>
            <a:r>
              <a:rPr lang="en-GB" sz="2000" dirty="0" err="1">
                <a:cs typeface="Times New Roman" charset="0"/>
              </a:rPr>
              <a:t>kontrol</a:t>
            </a:r>
            <a:r>
              <a:rPr lang="en-GB" sz="2000" dirty="0">
                <a:cs typeface="Times New Roman" charset="0"/>
              </a:rPr>
              <a:t>. </a:t>
            </a:r>
            <a:r>
              <a:rPr lang="en-US" sz="2000" dirty="0"/>
              <a:t> </a:t>
            </a:r>
          </a:p>
        </p:txBody>
      </p:sp>
      <p:grpSp>
        <p:nvGrpSpPr>
          <p:cNvPr id="47107" name="Group 3"/>
          <p:cNvGrpSpPr>
            <a:grpSpLocks/>
          </p:cNvGrpSpPr>
          <p:nvPr/>
        </p:nvGrpSpPr>
        <p:grpSpPr bwMode="auto">
          <a:xfrm>
            <a:off x="4419600" y="1563462"/>
            <a:ext cx="4572000" cy="5102225"/>
            <a:chOff x="1952" y="6677"/>
            <a:chExt cx="6039" cy="5636"/>
          </a:xfrm>
        </p:grpSpPr>
        <p:sp>
          <p:nvSpPr>
            <p:cNvPr id="47119" name="Rectangle 15"/>
            <p:cNvSpPr>
              <a:spLocks noChangeArrowheads="1"/>
            </p:cNvSpPr>
            <p:nvPr/>
          </p:nvSpPr>
          <p:spPr bwMode="auto">
            <a:xfrm>
              <a:off x="6032" y="8388"/>
              <a:ext cx="1440" cy="3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pPr eaLnBrk="0" hangingPunct="0"/>
              <a:r>
                <a:rPr lang="en-US" sz="2000" dirty="0" err="1"/>
                <a:t>Informasi</a:t>
              </a:r>
              <a:endParaRPr lang="en-US" sz="2000" dirty="0"/>
            </a:p>
          </p:txBody>
        </p:sp>
        <p:sp>
          <p:nvSpPr>
            <p:cNvPr id="47108" name="Text Box 4"/>
            <p:cNvSpPr txBox="1">
              <a:spLocks noChangeArrowheads="1"/>
            </p:cNvSpPr>
            <p:nvPr/>
          </p:nvSpPr>
          <p:spPr bwMode="auto">
            <a:xfrm>
              <a:off x="2516" y="8848"/>
              <a:ext cx="1080" cy="418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pPr eaLnBrk="0" hangingPunct="0">
                <a:spcAft>
                  <a:spcPts val="600"/>
                </a:spcAft>
              </a:pPr>
              <a:r>
                <a:rPr lang="en-US" sz="2000" b="1"/>
                <a:t>INPUT</a:t>
              </a:r>
            </a:p>
          </p:txBody>
        </p:sp>
        <p:sp>
          <p:nvSpPr>
            <p:cNvPr id="47109" name="Line 5"/>
            <p:cNvSpPr>
              <a:spLocks noChangeShapeType="1"/>
            </p:cNvSpPr>
            <p:nvPr/>
          </p:nvSpPr>
          <p:spPr bwMode="auto">
            <a:xfrm flipV="1">
              <a:off x="3671" y="9129"/>
              <a:ext cx="513" cy="19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3200"/>
            </a:p>
          </p:txBody>
        </p:sp>
        <p:sp>
          <p:nvSpPr>
            <p:cNvPr id="47110" name="Text Box 6"/>
            <p:cNvSpPr txBox="1">
              <a:spLocks noChangeArrowheads="1"/>
            </p:cNvSpPr>
            <p:nvPr/>
          </p:nvSpPr>
          <p:spPr bwMode="auto">
            <a:xfrm>
              <a:off x="4211" y="8906"/>
              <a:ext cx="1260" cy="360"/>
            </a:xfrm>
            <a:prstGeom prst="rect">
              <a:avLst/>
            </a:prstGeom>
            <a:solidFill>
              <a:srgbClr val="00B050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 eaLnBrk="0" hangingPunct="0">
                <a:spcAft>
                  <a:spcPts val="600"/>
                </a:spcAft>
              </a:pPr>
              <a:r>
                <a:rPr lang="en-US" sz="2000" b="1"/>
                <a:t>MODEL</a:t>
              </a:r>
            </a:p>
          </p:txBody>
        </p:sp>
        <p:sp>
          <p:nvSpPr>
            <p:cNvPr id="47111" name="Text Box 7"/>
            <p:cNvSpPr txBox="1">
              <a:spLocks noChangeArrowheads="1"/>
            </p:cNvSpPr>
            <p:nvPr/>
          </p:nvSpPr>
          <p:spPr bwMode="auto">
            <a:xfrm>
              <a:off x="6011" y="8848"/>
              <a:ext cx="1440" cy="418"/>
            </a:xfrm>
            <a:prstGeom prst="rect">
              <a:avLst/>
            </a:prstGeom>
            <a:solidFill>
              <a:srgbClr val="0070C0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 eaLnBrk="0" hangingPunct="0">
                <a:spcAft>
                  <a:spcPts val="600"/>
                </a:spcAft>
              </a:pPr>
              <a:r>
                <a:rPr lang="en-US" sz="2000" b="1"/>
                <a:t>OUTPUT</a:t>
              </a:r>
            </a:p>
          </p:txBody>
        </p:sp>
        <p:sp>
          <p:nvSpPr>
            <p:cNvPr id="47112" name="Line 8"/>
            <p:cNvSpPr>
              <a:spLocks noChangeShapeType="1"/>
            </p:cNvSpPr>
            <p:nvPr/>
          </p:nvSpPr>
          <p:spPr bwMode="auto">
            <a:xfrm>
              <a:off x="5516" y="9148"/>
              <a:ext cx="504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3200"/>
            </a:p>
          </p:txBody>
        </p:sp>
        <p:sp>
          <p:nvSpPr>
            <p:cNvPr id="47113" name="Line 9"/>
            <p:cNvSpPr>
              <a:spLocks noChangeShapeType="1"/>
            </p:cNvSpPr>
            <p:nvPr/>
          </p:nvSpPr>
          <p:spPr bwMode="auto">
            <a:xfrm>
              <a:off x="4931" y="9472"/>
              <a:ext cx="0" cy="54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3200"/>
            </a:p>
          </p:txBody>
        </p:sp>
        <p:sp>
          <p:nvSpPr>
            <p:cNvPr id="47114" name="AutoShape 10"/>
            <p:cNvSpPr>
              <a:spLocks noChangeArrowheads="1"/>
            </p:cNvSpPr>
            <p:nvPr/>
          </p:nvSpPr>
          <p:spPr bwMode="auto">
            <a:xfrm>
              <a:off x="4391" y="10166"/>
              <a:ext cx="1152" cy="1296"/>
            </a:xfrm>
            <a:prstGeom prst="can">
              <a:avLst>
                <a:gd name="adj" fmla="val 28125"/>
              </a:avLst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C0C0C0"/>
                      </a:gs>
                      <a:gs pos="50000">
                        <a:srgbClr val="FFFFFF"/>
                      </a:gs>
                      <a:gs pos="100000">
                        <a:srgbClr val="C0C0C0"/>
                      </a:gs>
                    </a:gsLst>
                    <a:lin ang="5400000" scaled="1"/>
                  </a:gradFill>
                </a14:hiddenFill>
              </a:ext>
            </a:extLst>
          </p:spPr>
          <p:txBody>
            <a:bodyPr/>
            <a:lstStyle/>
            <a:p>
              <a:pPr algn="ctr" eaLnBrk="0" hangingPunct="0"/>
              <a:r>
                <a:rPr lang="en-US" sz="2000"/>
                <a:t>BASIS</a:t>
              </a:r>
            </a:p>
            <a:p>
              <a:pPr algn="ctr" eaLnBrk="0" hangingPunct="0"/>
              <a:r>
                <a:rPr lang="en-US" sz="2000"/>
                <a:t>DATA</a:t>
              </a:r>
            </a:p>
          </p:txBody>
        </p:sp>
        <p:sp>
          <p:nvSpPr>
            <p:cNvPr id="47115" name="Oval 11"/>
            <p:cNvSpPr>
              <a:spLocks noChangeArrowheads="1"/>
            </p:cNvSpPr>
            <p:nvPr/>
          </p:nvSpPr>
          <p:spPr bwMode="auto">
            <a:xfrm>
              <a:off x="2312" y="7083"/>
              <a:ext cx="5319" cy="4737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id-ID" sz="3200"/>
            </a:p>
          </p:txBody>
        </p:sp>
        <p:sp>
          <p:nvSpPr>
            <p:cNvPr id="47116" name="Oval 12"/>
            <p:cNvSpPr>
              <a:spLocks noChangeArrowheads="1"/>
            </p:cNvSpPr>
            <p:nvPr/>
          </p:nvSpPr>
          <p:spPr bwMode="auto">
            <a:xfrm>
              <a:off x="1952" y="6677"/>
              <a:ext cx="6039" cy="5636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id-ID" sz="3200"/>
            </a:p>
          </p:txBody>
        </p:sp>
        <p:sp>
          <p:nvSpPr>
            <p:cNvPr id="47117" name="Text Box 13"/>
            <p:cNvSpPr txBox="1">
              <a:spLocks noChangeArrowheads="1"/>
            </p:cNvSpPr>
            <p:nvPr/>
          </p:nvSpPr>
          <p:spPr bwMode="auto">
            <a:xfrm>
              <a:off x="5831" y="9973"/>
              <a:ext cx="1620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 eaLnBrk="0" hangingPunct="0"/>
              <a:r>
                <a:rPr lang="en-US" sz="2000"/>
                <a:t>TEKNOLOGI</a:t>
              </a:r>
            </a:p>
          </p:txBody>
        </p:sp>
        <p:sp>
          <p:nvSpPr>
            <p:cNvPr id="47118" name="Text Box 14"/>
            <p:cNvSpPr txBox="1">
              <a:spLocks noChangeArrowheads="1"/>
            </p:cNvSpPr>
            <p:nvPr/>
          </p:nvSpPr>
          <p:spPr bwMode="auto">
            <a:xfrm>
              <a:off x="4031" y="11888"/>
              <a:ext cx="2160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 eaLnBrk="0" hangingPunct="0"/>
              <a:r>
                <a:rPr lang="en-US" sz="2000" dirty="0"/>
                <a:t>KONTROL</a:t>
              </a:r>
            </a:p>
          </p:txBody>
        </p:sp>
        <p:sp>
          <p:nvSpPr>
            <p:cNvPr id="47120" name="Rectangle 16"/>
            <p:cNvSpPr>
              <a:spLocks noChangeArrowheads="1"/>
            </p:cNvSpPr>
            <p:nvPr/>
          </p:nvSpPr>
          <p:spPr bwMode="auto">
            <a:xfrm>
              <a:off x="4211" y="8366"/>
              <a:ext cx="1260" cy="3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pPr eaLnBrk="0" hangingPunct="0"/>
              <a:r>
                <a:rPr lang="en-US" sz="2000"/>
                <a:t>Diolah  </a:t>
              </a:r>
            </a:p>
          </p:txBody>
        </p:sp>
        <p:sp>
          <p:nvSpPr>
            <p:cNvPr id="47121" name="Rectangle 17"/>
            <p:cNvSpPr>
              <a:spLocks noChangeArrowheads="1"/>
            </p:cNvSpPr>
            <p:nvPr/>
          </p:nvSpPr>
          <p:spPr bwMode="auto">
            <a:xfrm>
              <a:off x="2591" y="8366"/>
              <a:ext cx="900" cy="3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pPr eaLnBrk="0" hangingPunct="0"/>
              <a:r>
                <a:rPr lang="en-US" sz="2000"/>
                <a:t> Data                         </a:t>
              </a:r>
            </a:p>
          </p:txBody>
        </p:sp>
      </p:grpSp>
      <p:sp>
        <p:nvSpPr>
          <p:cNvPr id="47125" name="Text Box 21"/>
          <p:cNvSpPr txBox="1">
            <a:spLocks noChangeArrowheads="1"/>
          </p:cNvSpPr>
          <p:nvPr/>
        </p:nvSpPr>
        <p:spPr bwMode="auto">
          <a:xfrm>
            <a:off x="4419600" y="0"/>
            <a:ext cx="4724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000"/>
              <a:t>Sistem Teknologi Informasi BAB 2 – Copyright By Jogiyanto HM</a:t>
            </a:r>
          </a:p>
        </p:txBody>
      </p:sp>
    </p:spTree>
    <p:extLst>
      <p:ext uri="{BB962C8B-B14F-4D97-AF65-F5344CB8AC3E}">
        <p14:creationId xmlns:p14="http://schemas.microsoft.com/office/powerpoint/2010/main" val="236805280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Cactus 2">
      <a:dk1>
        <a:srgbClr val="000000"/>
      </a:dk1>
      <a:lt1>
        <a:srgbClr val="FFFFFF"/>
      </a:lt1>
      <a:dk2>
        <a:srgbClr val="000000"/>
      </a:dk2>
      <a:lt2>
        <a:srgbClr val="006600"/>
      </a:lt2>
      <a:accent1>
        <a:srgbClr val="F5EBC1"/>
      </a:accent1>
      <a:accent2>
        <a:srgbClr val="FFCC00"/>
      </a:accent2>
      <a:accent3>
        <a:srgbClr val="FFFFFF"/>
      </a:accent3>
      <a:accent4>
        <a:srgbClr val="000000"/>
      </a:accent4>
      <a:accent5>
        <a:srgbClr val="F9F3DD"/>
      </a:accent5>
      <a:accent6>
        <a:srgbClr val="E7B900"/>
      </a:accent6>
      <a:hlink>
        <a:srgbClr val="D4876C"/>
      </a:hlink>
      <a:folHlink>
        <a:srgbClr val="B2B2B2"/>
      </a:folHlink>
    </a:clrScheme>
    <a:fontScheme name="Cactus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ctus 1">
        <a:dk1>
          <a:srgbClr val="FF9900"/>
        </a:dk1>
        <a:lt1>
          <a:srgbClr val="FFFFCC"/>
        </a:lt1>
        <a:dk2>
          <a:srgbClr val="000000"/>
        </a:dk2>
        <a:lt2>
          <a:srgbClr val="FFCC00"/>
        </a:lt2>
        <a:accent1>
          <a:srgbClr val="6B6253"/>
        </a:accent1>
        <a:accent2>
          <a:srgbClr val="72543E"/>
        </a:accent2>
        <a:accent3>
          <a:srgbClr val="AAAAAA"/>
        </a:accent3>
        <a:accent4>
          <a:srgbClr val="DADAAE"/>
        </a:accent4>
        <a:accent5>
          <a:srgbClr val="BAB7B3"/>
        </a:accent5>
        <a:accent6>
          <a:srgbClr val="674B37"/>
        </a:accent6>
        <a:hlink>
          <a:srgbClr val="DA988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ctus 2">
        <a:dk1>
          <a:srgbClr val="000000"/>
        </a:dk1>
        <a:lt1>
          <a:srgbClr val="FFFFFF"/>
        </a:lt1>
        <a:dk2>
          <a:srgbClr val="000000"/>
        </a:dk2>
        <a:lt2>
          <a:srgbClr val="006600"/>
        </a:lt2>
        <a:accent1>
          <a:srgbClr val="F5EBC1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9F3DD"/>
        </a:accent5>
        <a:accent6>
          <a:srgbClr val="E7B900"/>
        </a:accent6>
        <a:hlink>
          <a:srgbClr val="D4876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3">
        <a:dk1>
          <a:srgbClr val="000000"/>
        </a:dk1>
        <a:lt1>
          <a:srgbClr val="FFFFFF"/>
        </a:lt1>
        <a:dk2>
          <a:srgbClr val="000000"/>
        </a:dk2>
        <a:lt2>
          <a:srgbClr val="292929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4">
        <a:dk1>
          <a:srgbClr val="000000"/>
        </a:dk1>
        <a:lt1>
          <a:srgbClr val="FFFFFF"/>
        </a:lt1>
        <a:dk2>
          <a:srgbClr val="000000"/>
        </a:dk2>
        <a:lt2>
          <a:srgbClr val="006600"/>
        </a:lt2>
        <a:accent1>
          <a:srgbClr val="D8EBB3"/>
        </a:accent1>
        <a:accent2>
          <a:srgbClr val="CCCC00"/>
        </a:accent2>
        <a:accent3>
          <a:srgbClr val="FFFFFF"/>
        </a:accent3>
        <a:accent4>
          <a:srgbClr val="000000"/>
        </a:accent4>
        <a:accent5>
          <a:srgbClr val="E9F3D6"/>
        </a:accent5>
        <a:accent6>
          <a:srgbClr val="B9B900"/>
        </a:accent6>
        <a:hlink>
          <a:srgbClr val="FFBE7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5">
        <a:dk1>
          <a:srgbClr val="000000"/>
        </a:dk1>
        <a:lt1>
          <a:srgbClr val="E5D3B3"/>
        </a:lt1>
        <a:dk2>
          <a:srgbClr val="800000"/>
        </a:dk2>
        <a:lt2>
          <a:srgbClr val="009900"/>
        </a:lt2>
        <a:accent1>
          <a:srgbClr val="D5B095"/>
        </a:accent1>
        <a:accent2>
          <a:srgbClr val="E28666"/>
        </a:accent2>
        <a:accent3>
          <a:srgbClr val="F0E6D6"/>
        </a:accent3>
        <a:accent4>
          <a:srgbClr val="000000"/>
        </a:accent4>
        <a:accent5>
          <a:srgbClr val="E7D4C8"/>
        </a:accent5>
        <a:accent6>
          <a:srgbClr val="CD795C"/>
        </a:accent6>
        <a:hlink>
          <a:srgbClr val="B75735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6">
        <a:dk1>
          <a:srgbClr val="99CC00"/>
        </a:dk1>
        <a:lt1>
          <a:srgbClr val="FFFFFF"/>
        </a:lt1>
        <a:dk2>
          <a:srgbClr val="51399D"/>
        </a:dk2>
        <a:lt2>
          <a:srgbClr val="FFFFCC"/>
        </a:lt2>
        <a:accent1>
          <a:srgbClr val="877CAA"/>
        </a:accent1>
        <a:accent2>
          <a:srgbClr val="000058"/>
        </a:accent2>
        <a:accent3>
          <a:srgbClr val="B3AECC"/>
        </a:accent3>
        <a:accent4>
          <a:srgbClr val="DADADA"/>
        </a:accent4>
        <a:accent5>
          <a:srgbClr val="C3BFD2"/>
        </a:accent5>
        <a:accent6>
          <a:srgbClr val="00004F"/>
        </a:accent6>
        <a:hlink>
          <a:srgbClr val="FFCC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Theme18</Template>
  <TotalTime>256</TotalTime>
  <Words>706</Words>
  <Application>Microsoft Office PowerPoint</Application>
  <PresentationFormat>On-screen Show (4:3)</PresentationFormat>
  <Paragraphs>264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Theme18</vt:lpstr>
      <vt:lpstr>Sistem Informasi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Volker</cp:lastModifiedBy>
  <cp:revision>18</cp:revision>
  <dcterms:created xsi:type="dcterms:W3CDTF">2015-08-08T14:47:58Z</dcterms:created>
  <dcterms:modified xsi:type="dcterms:W3CDTF">2018-08-28T11:52:35Z</dcterms:modified>
</cp:coreProperties>
</file>