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62" r:id="rId3"/>
    <p:sldId id="271" r:id="rId4"/>
    <p:sldId id="257" r:id="rId5"/>
    <p:sldId id="263" r:id="rId6"/>
    <p:sldId id="265" r:id="rId7"/>
    <p:sldId id="264" r:id="rId8"/>
    <p:sldId id="288" r:id="rId9"/>
    <p:sldId id="289" r:id="rId10"/>
    <p:sldId id="266" r:id="rId11"/>
    <p:sldId id="273" r:id="rId12"/>
    <p:sldId id="258" r:id="rId13"/>
    <p:sldId id="259" r:id="rId14"/>
    <p:sldId id="274" r:id="rId15"/>
    <p:sldId id="278" r:id="rId16"/>
    <p:sldId id="261" r:id="rId17"/>
    <p:sldId id="280" r:id="rId18"/>
    <p:sldId id="279" r:id="rId19"/>
    <p:sldId id="277" r:id="rId20"/>
    <p:sldId id="281" r:id="rId21"/>
    <p:sldId id="282" r:id="rId22"/>
    <p:sldId id="287" r:id="rId23"/>
    <p:sldId id="290" r:id="rId24"/>
    <p:sldId id="291" r:id="rId25"/>
    <p:sldId id="29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669FBA-8DEB-4629-A227-34C6FDA7C0C7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A50919-61DD-4BB9-9B9B-3CC408B026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33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d-ID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A9B878-5C0C-449F-BFC8-4D50053BBCE3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98E71-B3B5-4275-8DAA-084329E13A23}" type="datetimeFigureOut">
              <a:rPr lang="en-US" smtClean="0"/>
              <a:pPr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B71A3E-FC09-44D0-BC90-4E946C0B71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www.bmg.go.id/images/sss2-e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b="1" dirty="0" smtClean="0"/>
              <a:t>ROCK MASS MOVEMENTS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gli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4000"/>
            <a:ext cx="4175125" cy="2505075"/>
          </a:xfrm>
          <a:prstGeom prst="rect">
            <a:avLst/>
          </a:prstGeom>
        </p:spPr>
      </p:pic>
      <p:pic>
        <p:nvPicPr>
          <p:cNvPr id="5" name="Picture 4" descr="wedg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600200"/>
            <a:ext cx="3181350" cy="4371975"/>
          </a:xfrm>
          <a:prstGeom prst="rect">
            <a:avLst/>
          </a:prstGeom>
        </p:spPr>
      </p:pic>
      <p:pic>
        <p:nvPicPr>
          <p:cNvPr id="6" name="Picture 5" descr="villians_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4114800"/>
            <a:ext cx="3124200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does the slope move?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029200" cy="3886200"/>
          </a:xfrm>
        </p:spPr>
        <p:txBody>
          <a:bodyPr>
            <a:noAutofit/>
          </a:bodyPr>
          <a:lstStyle/>
          <a:p>
            <a:r>
              <a:rPr lang="en-US" sz="3000" b="1" dirty="0" smtClean="0">
                <a:latin typeface="Arial Narrow" pitchFamily="34" charset="0"/>
              </a:rPr>
              <a:t>Stable:</a:t>
            </a:r>
            <a:r>
              <a:rPr lang="en-US" sz="3000" dirty="0" smtClean="0">
                <a:latin typeface="Arial Narrow" pitchFamily="34" charset="0"/>
              </a:rPr>
              <a:t>                               Driving Force &lt; Resisting Force</a:t>
            </a:r>
          </a:p>
          <a:p>
            <a:r>
              <a:rPr lang="en-US" sz="3000" b="1" dirty="0" smtClean="0">
                <a:latin typeface="Arial Narrow" pitchFamily="34" charset="0"/>
              </a:rPr>
              <a:t>Critical:</a:t>
            </a:r>
            <a:r>
              <a:rPr lang="en-US" sz="3000" dirty="0" smtClean="0">
                <a:latin typeface="Arial Narrow" pitchFamily="34" charset="0"/>
              </a:rPr>
              <a:t>                              Driving Force = Resisting Force</a:t>
            </a:r>
          </a:p>
          <a:p>
            <a:r>
              <a:rPr lang="en-US" sz="3000" b="1" dirty="0" smtClean="0">
                <a:latin typeface="Arial Narrow" pitchFamily="34" charset="0"/>
              </a:rPr>
              <a:t>Fail:</a:t>
            </a:r>
            <a:r>
              <a:rPr lang="en-US" sz="3000" dirty="0" smtClean="0">
                <a:latin typeface="Arial Narrow" pitchFamily="34" charset="0"/>
              </a:rPr>
              <a:t>                                   Driving </a:t>
            </a:r>
            <a:r>
              <a:rPr lang="en-US" sz="3000" smtClean="0">
                <a:latin typeface="Arial Narrow" pitchFamily="34" charset="0"/>
              </a:rPr>
              <a:t>Force &gt; </a:t>
            </a:r>
            <a:r>
              <a:rPr lang="en-US" sz="3000" dirty="0" smtClean="0">
                <a:latin typeface="Arial Narrow" pitchFamily="34" charset="0"/>
              </a:rPr>
              <a:t>Resisting Force</a:t>
            </a:r>
            <a:endParaRPr lang="en-US" sz="3000" dirty="0">
              <a:latin typeface="Arial Narrow" pitchFamily="34" charset="0"/>
            </a:endParaRPr>
          </a:p>
        </p:txBody>
      </p:sp>
      <p:pic>
        <p:nvPicPr>
          <p:cNvPr id="4" name="Picture 8" descr="http://www.bmg.go.id/images/sss2-e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5686815" y="1600200"/>
            <a:ext cx="2923785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 OF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4038600"/>
            <a:ext cx="3505200" cy="129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SF &gt; 1 : Safe</a:t>
            </a:r>
          </a:p>
          <a:p>
            <a:r>
              <a:rPr lang="en-US" dirty="0" smtClean="0"/>
              <a:t>SF = 1 : Critical</a:t>
            </a:r>
          </a:p>
          <a:p>
            <a:r>
              <a:rPr lang="en-US" dirty="0" smtClean="0"/>
              <a:t>SF &lt; 1 : Fail</a:t>
            </a:r>
            <a:endParaRPr lang="en-US" dirty="0"/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9" name="Picture 3" descr="E:\backup D (harddisk lama)\Gbr Materi Kuliah\gmc0040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3200400"/>
            <a:ext cx="4657507" cy="3352800"/>
          </a:xfrm>
          <a:prstGeom prst="rect">
            <a:avLst/>
          </a:prstGeom>
          <a:noFill/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19400" y="1524000"/>
            <a:ext cx="3546231" cy="838200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ANALYTIC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0772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Without cohesion force and pore water pressure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114801"/>
            <a:ext cx="8077200" cy="6857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With cohesion force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2590800"/>
            <a:ext cx="2514601" cy="770604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56200" y="5181600"/>
            <a:ext cx="2895600" cy="685800"/>
          </a:xfrm>
          <a:prstGeom prst="rect">
            <a:avLst/>
          </a:prstGeom>
          <a:noFill/>
        </p:spPr>
      </p:pic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0" y="800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 descr="Rockslope1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057400"/>
            <a:ext cx="3714750" cy="2174488"/>
          </a:xfrm>
          <a:prstGeom prst="rect">
            <a:avLst/>
          </a:prstGeom>
        </p:spPr>
      </p:pic>
      <p:pic>
        <p:nvPicPr>
          <p:cNvPr id="12" name="Picture 11" descr="Rockslope2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4572000"/>
            <a:ext cx="3652027" cy="2286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latin typeface="Arial Narrow" pitchFamily="34" charset="0"/>
              </a:rPr>
              <a:t>With cohesion and upward pore water pressure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32385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With cohesion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downslope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pore water pressure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1524000"/>
            <a:ext cx="3463753" cy="657225"/>
          </a:xfrm>
          <a:prstGeom prst="rect">
            <a:avLst/>
          </a:prstGeo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6400" y="5029200"/>
            <a:ext cx="2788708" cy="647700"/>
          </a:xfrm>
          <a:prstGeom prst="rect">
            <a:avLst/>
          </a:prstGeom>
          <a:noFill/>
        </p:spPr>
      </p:pic>
      <p:pic>
        <p:nvPicPr>
          <p:cNvPr id="19" name="Picture 18" descr="Rockslope3.bmp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874986"/>
            <a:ext cx="4267200" cy="2554014"/>
          </a:xfrm>
          <a:prstGeom prst="rect">
            <a:avLst/>
          </a:prstGeom>
        </p:spPr>
      </p:pic>
      <p:pic>
        <p:nvPicPr>
          <p:cNvPr id="20" name="Picture 19" descr="Rockslope4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3962400"/>
            <a:ext cx="4401136" cy="27167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4478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With cohesion,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upward, and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downslope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pore water pressures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2847975"/>
            <a:ext cx="3219192" cy="581025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 descr="Rockslope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667000"/>
            <a:ext cx="5120413" cy="309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GRAPHIC (FORCE POLYGON) METHOD</a:t>
            </a:r>
            <a:endParaRPr lang="en-US" dirty="0"/>
          </a:p>
        </p:txBody>
      </p:sp>
      <p:pic>
        <p:nvPicPr>
          <p:cNvPr id="4" name="Picture 3" descr="Rockslope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971800"/>
            <a:ext cx="3714750" cy="2174488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077200" cy="685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dirty="0" smtClean="0"/>
              <a:t>Without cohesion force and pore water pressure</a:t>
            </a:r>
            <a:endParaRPr lang="en-US" sz="3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14600"/>
            <a:ext cx="406558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560513"/>
            <a:ext cx="406558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Rockslope3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905000"/>
            <a:ext cx="4267200" cy="255401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81000" y="533400"/>
            <a:ext cx="8229600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With cohesion and upward pore water pressure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95400" y="5181600"/>
            <a:ext cx="1981200" cy="859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179513"/>
            <a:ext cx="4065587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Rockslope5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93913"/>
            <a:ext cx="4657648" cy="2819400"/>
          </a:xfrm>
          <a:prstGeom prst="rect">
            <a:avLst/>
          </a:prstGeom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5363837"/>
            <a:ext cx="1981200" cy="859316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228600" y="381000"/>
            <a:ext cx="8458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With cohesion, upward, and </a:t>
            </a: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downslope</a:t>
            </a: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j-ea"/>
                <a:cs typeface="+mj-cs"/>
              </a:rPr>
              <a:t> pore water pressures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 Narrow" pitchFamily="34" charset="0"/>
              </a:rPr>
              <a:t>Potential Slope Stability of an Open Pit Mine</a:t>
            </a:r>
            <a:endParaRPr lang="en-US" sz="3600" b="1" dirty="0">
              <a:latin typeface="Arial Narrow" pitchFamily="34" charset="0"/>
            </a:endParaRPr>
          </a:p>
        </p:txBody>
      </p:sp>
      <p:pic>
        <p:nvPicPr>
          <p:cNvPr id="4" name="Picture 3" descr="open pit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40" y="1235440"/>
            <a:ext cx="5215467" cy="2933700"/>
          </a:xfrm>
          <a:prstGeom prst="rect">
            <a:avLst/>
          </a:prstGeom>
        </p:spPr>
      </p:pic>
      <p:pic>
        <p:nvPicPr>
          <p:cNvPr id="3" name="Picture 2" descr="open pit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584944"/>
            <a:ext cx="4953000" cy="31356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Slope Movements</a:t>
            </a:r>
            <a:endParaRPr lang="en-US" dirty="0"/>
          </a:p>
        </p:txBody>
      </p:sp>
      <p:pic>
        <p:nvPicPr>
          <p:cNvPr id="3" name="Picture 2" descr="rock movement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990600"/>
            <a:ext cx="5080000" cy="5715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IMG_0967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50" y="730250"/>
            <a:ext cx="8089900" cy="5397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topp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371600"/>
            <a:ext cx="7315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Latihan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Markland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914400" y="1720850"/>
            <a:ext cx="72390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600" dirty="0" err="1">
                <a:latin typeface="Calibri" pitchFamily="34" charset="0"/>
              </a:rPr>
              <a:t>Suatu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lereng</a:t>
            </a:r>
            <a:r>
              <a:rPr lang="en-US" sz="2600" dirty="0">
                <a:latin typeface="Calibri" pitchFamily="34" charset="0"/>
              </a:rPr>
              <a:t> yang </a:t>
            </a:r>
            <a:r>
              <a:rPr lang="en-US" sz="2600" dirty="0" err="1">
                <a:latin typeface="Calibri" pitchFamily="34" charset="0"/>
              </a:rPr>
              <a:t>mempunyai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kemiringan</a:t>
            </a:r>
            <a:r>
              <a:rPr lang="en-US" sz="2600" dirty="0">
                <a:latin typeface="Calibri" pitchFamily="34" charset="0"/>
              </a:rPr>
              <a:t> N200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E/40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disusun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oleh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batupasir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dirty="0" err="1">
                <a:latin typeface="Calibri" pitchFamily="34" charset="0"/>
              </a:rPr>
              <a:t>dengan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sisipan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lapisan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batulempung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berkedudukan</a:t>
            </a:r>
            <a:r>
              <a:rPr lang="en-US" sz="2600" dirty="0">
                <a:latin typeface="Calibri" pitchFamily="34" charset="0"/>
              </a:rPr>
              <a:t> N25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E/30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setebal</a:t>
            </a:r>
            <a:r>
              <a:rPr lang="en-US" sz="2600" dirty="0">
                <a:latin typeface="Calibri" pitchFamily="34" charset="0"/>
              </a:rPr>
              <a:t> 5 cm. </a:t>
            </a:r>
            <a:r>
              <a:rPr lang="en-US" sz="2600" dirty="0" err="1">
                <a:latin typeface="Calibri" pitchFamily="34" charset="0"/>
              </a:rPr>
              <a:t>Batupasir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tersebut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dipotong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oleh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kekar-kekar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dengan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kedudukan</a:t>
            </a:r>
            <a:r>
              <a:rPr lang="en-US" sz="2600" dirty="0">
                <a:latin typeface="Calibri" pitchFamily="34" charset="0"/>
              </a:rPr>
              <a:t>, N132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E/70, </a:t>
            </a:r>
            <a:r>
              <a:rPr lang="en-US" sz="2600" dirty="0" err="1">
                <a:latin typeface="Calibri" pitchFamily="34" charset="0"/>
              </a:rPr>
              <a:t>dan</a:t>
            </a:r>
            <a:r>
              <a:rPr lang="en-US" sz="2600" dirty="0">
                <a:latin typeface="Calibri" pitchFamily="34" charset="0"/>
              </a:rPr>
              <a:t> N260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/55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. </a:t>
            </a:r>
            <a:r>
              <a:rPr lang="en-US" sz="2600" dirty="0" err="1">
                <a:latin typeface="Calibri" pitchFamily="34" charset="0"/>
              </a:rPr>
              <a:t>Selain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itu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terdapat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bidang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sesar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dengan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kedudukan</a:t>
            </a:r>
            <a:r>
              <a:rPr lang="en-US" sz="2600" dirty="0">
                <a:latin typeface="Calibri" pitchFamily="34" charset="0"/>
              </a:rPr>
              <a:t> N228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E/80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. </a:t>
            </a:r>
            <a:r>
              <a:rPr lang="en-US" sz="2600" dirty="0" err="1">
                <a:latin typeface="Calibri" pitchFamily="34" charset="0"/>
              </a:rPr>
              <a:t>Diketahui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>
                <a:latin typeface="Symbol" pitchFamily="18" charset="2"/>
              </a:rPr>
              <a:t>f</a:t>
            </a:r>
            <a:r>
              <a:rPr lang="en-US" sz="2600" dirty="0">
                <a:latin typeface="Calibri" pitchFamily="34" charset="0"/>
              </a:rPr>
              <a:t> = 34</a:t>
            </a:r>
            <a:r>
              <a:rPr lang="en-US" sz="2600" baseline="30000" dirty="0">
                <a:latin typeface="Calibri" pitchFamily="34" charset="0"/>
              </a:rPr>
              <a:t>o</a:t>
            </a:r>
            <a:r>
              <a:rPr lang="en-US" sz="2600" dirty="0">
                <a:latin typeface="Calibri" pitchFamily="34" charset="0"/>
              </a:rPr>
              <a:t>. </a:t>
            </a:r>
            <a:r>
              <a:rPr lang="en-US" sz="2600" dirty="0" err="1">
                <a:latin typeface="Calibri" pitchFamily="34" charset="0"/>
              </a:rPr>
              <a:t>Bagaimana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potensi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terjadinya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i="1" dirty="0">
                <a:latin typeface="Calibri" pitchFamily="34" charset="0"/>
              </a:rPr>
              <a:t>slope failure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pada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lereng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tersebut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berdasarkan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analisi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Markland</a:t>
            </a:r>
            <a:r>
              <a:rPr lang="en-US" sz="2600" dirty="0">
                <a:latin typeface="Calibri" pitchFamily="34" charset="0"/>
              </a:rPr>
              <a:t>? </a:t>
            </a:r>
            <a:r>
              <a:rPr lang="en-US" sz="2600" dirty="0" err="1">
                <a:latin typeface="Calibri" pitchFamily="34" charset="0"/>
              </a:rPr>
              <a:t>Jika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berpotensi</a:t>
            </a:r>
            <a:r>
              <a:rPr lang="en-US" sz="2600" dirty="0">
                <a:latin typeface="Calibri" pitchFamily="34" charset="0"/>
              </a:rPr>
              <a:t>, </a:t>
            </a:r>
            <a:r>
              <a:rPr lang="en-US" sz="2600" dirty="0" err="1">
                <a:latin typeface="Calibri" pitchFamily="34" charset="0"/>
              </a:rPr>
              <a:t>sebutkan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prakiraan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jenis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longsoran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 smtClean="0">
                <a:latin typeface="Calibri" pitchFamily="34" charset="0"/>
              </a:rPr>
              <a:t>dan</a:t>
            </a:r>
            <a:r>
              <a:rPr lang="en-US" sz="2600" dirty="0" smtClean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arah</a:t>
            </a:r>
            <a:r>
              <a:rPr lang="en-US" sz="2600" dirty="0">
                <a:latin typeface="Calibri" pitchFamily="34" charset="0"/>
              </a:rPr>
              <a:t> </a:t>
            </a:r>
            <a:r>
              <a:rPr lang="en-US" sz="2600" dirty="0" err="1">
                <a:latin typeface="Calibri" pitchFamily="34" charset="0"/>
              </a:rPr>
              <a:t>longsorannya</a:t>
            </a:r>
            <a:r>
              <a:rPr lang="en-US" sz="2600" dirty="0">
                <a:latin typeface="Calibri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UAS 2011</a:t>
            </a:r>
            <a:br>
              <a:rPr lang="en-US" dirty="0" smtClean="0"/>
            </a:br>
            <a:r>
              <a:rPr lang="en-US" dirty="0" smtClean="0"/>
              <a:t>Safety Factor</a:t>
            </a:r>
            <a:endParaRPr lang="en-US" dirty="0"/>
          </a:p>
        </p:txBody>
      </p:sp>
      <p:pic>
        <p:nvPicPr>
          <p:cNvPr id="25603" name="Picture 4" descr="Rockslope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609600" y="5715000"/>
            <a:ext cx="77755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Diketahui </a:t>
            </a:r>
            <a:r>
              <a:rPr lang="en-US" sz="2400">
                <a:latin typeface="Symbol" pitchFamily="18" charset="2"/>
              </a:rPr>
              <a:t>f</a:t>
            </a:r>
            <a:r>
              <a:rPr lang="en-US" sz="2400">
                <a:latin typeface="Calibri" pitchFamily="34" charset="0"/>
              </a:rPr>
              <a:t> = 36o, gaya kohesi = 10Ton/m2, </a:t>
            </a:r>
            <a:r>
              <a:rPr lang="en-US" sz="2400">
                <a:latin typeface="Symbol" pitchFamily="18" charset="2"/>
              </a:rPr>
              <a:t>g</a:t>
            </a:r>
            <a:r>
              <a:rPr lang="en-US" sz="2400">
                <a:latin typeface="Calibri" pitchFamily="34" charset="0"/>
              </a:rPr>
              <a:t>batupasir = 2,7, </a:t>
            </a:r>
          </a:p>
          <a:p>
            <a:r>
              <a:rPr lang="en-US" sz="2400">
                <a:latin typeface="Calibri" pitchFamily="34" charset="0"/>
              </a:rPr>
              <a:t> </a:t>
            </a:r>
            <a:r>
              <a:rPr lang="en-US" sz="2400">
                <a:latin typeface="Symbol" pitchFamily="18" charset="2"/>
              </a:rPr>
              <a:t>g</a:t>
            </a:r>
            <a:r>
              <a:rPr lang="en-US" sz="2400">
                <a:latin typeface="Calibri" pitchFamily="34" charset="0"/>
              </a:rPr>
              <a:t>batulempung = 2,5, </a:t>
            </a:r>
            <a:r>
              <a:rPr lang="en-US" sz="2400">
                <a:latin typeface="Symbol" pitchFamily="18" charset="2"/>
              </a:rPr>
              <a:t>g</a:t>
            </a:r>
            <a:r>
              <a:rPr lang="en-US" sz="2400">
                <a:latin typeface="Calibri" pitchFamily="34" charset="0"/>
              </a:rPr>
              <a:t>air = 1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UAS 2011</a:t>
            </a:r>
            <a:br>
              <a:rPr lang="en-US" dirty="0" smtClean="0"/>
            </a:br>
            <a:r>
              <a:rPr lang="en-US" dirty="0" smtClean="0"/>
              <a:t>Safety Factor</a:t>
            </a:r>
            <a:endParaRPr lang="en-US" dirty="0"/>
          </a:p>
        </p:txBody>
      </p:sp>
      <p:pic>
        <p:nvPicPr>
          <p:cNvPr id="26627" name="Picture 4" descr="Rockslope6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752600"/>
            <a:ext cx="6019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Box 5"/>
          <p:cNvSpPr txBox="1">
            <a:spLocks noChangeArrowheads="1"/>
          </p:cNvSpPr>
          <p:nvPr/>
        </p:nvSpPr>
        <p:spPr bwMode="auto">
          <a:xfrm>
            <a:off x="1676400" y="5867400"/>
            <a:ext cx="5465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Determine the pore water pressures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5592763" y="2622550"/>
            <a:ext cx="1524000" cy="533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5486400" y="2971800"/>
            <a:ext cx="1143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5867400" y="3886200"/>
            <a:ext cx="914400" cy="457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267200" y="4419600"/>
            <a:ext cx="22860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16200000" flipV="1">
            <a:off x="4991100" y="3848100"/>
            <a:ext cx="8382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4191000"/>
            <a:ext cx="1295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5105400"/>
            <a:ext cx="25257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04800" y="304800"/>
            <a:ext cx="5180013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800">
                <a:latin typeface="Calibri" pitchFamily="34" charset="0"/>
                <a:ea typeface="Calibri" pitchFamily="34" charset="0"/>
                <a:cs typeface="Times New Roman" pitchFamily="18" charset="0"/>
              </a:rPr>
              <a:t>Jawaban FS metode Force Polygon</a:t>
            </a:r>
            <a:endParaRPr lang="en-US" sz="28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228600" y="1536700"/>
            <a:ext cx="46482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/>
              <a:t>W = 10 x 6 x 2,7 = 162 Ton/m2</a:t>
            </a:r>
          </a:p>
          <a:p>
            <a:pPr eaLnBrk="0" hangingPunct="0"/>
            <a:r>
              <a:rPr lang="en-US" sz="2000"/>
              <a:t>U1 = </a:t>
            </a:r>
            <a:r>
              <a:rPr lang="en-US" sz="2000">
                <a:latin typeface="Calibri" pitchFamily="34" charset="0"/>
              </a:rPr>
              <a:t>½</a:t>
            </a:r>
            <a:r>
              <a:rPr lang="en-US" sz="2000"/>
              <a:t> x 6 x 6 = 18 Ton/m2</a:t>
            </a:r>
          </a:p>
          <a:p>
            <a:pPr eaLnBrk="0" hangingPunct="0"/>
            <a:r>
              <a:rPr lang="en-US" sz="2000"/>
              <a:t>U2 = </a:t>
            </a:r>
            <a:r>
              <a:rPr lang="en-US" sz="2000">
                <a:latin typeface="Calibri" pitchFamily="34" charset="0"/>
              </a:rPr>
              <a:t>½</a:t>
            </a:r>
            <a:r>
              <a:rPr lang="en-US" sz="2000"/>
              <a:t> x 6 x 10 = 30 Ton/m2</a:t>
            </a:r>
          </a:p>
          <a:p>
            <a:pPr eaLnBrk="0" hangingPunct="0"/>
            <a:r>
              <a:rPr lang="en-US" sz="2000"/>
              <a:t>C = 10 Ton/m2</a:t>
            </a:r>
          </a:p>
          <a:p>
            <a:pPr eaLnBrk="0" hangingPunct="0"/>
            <a:endParaRPr lang="en-US" sz="2000"/>
          </a:p>
          <a:p>
            <a:pPr eaLnBrk="0" hangingPunct="0"/>
            <a:r>
              <a:rPr lang="en-US" sz="2000"/>
              <a:t>Jika Skala grafik: 1 cm = 20 Ton/m2</a:t>
            </a:r>
          </a:p>
          <a:p>
            <a:pPr eaLnBrk="0" hangingPunct="0"/>
            <a:r>
              <a:rPr lang="en-US" sz="2000"/>
              <a:t>F = 3,8 cm = 76 Ton/m2</a:t>
            </a:r>
          </a:p>
          <a:p>
            <a:pPr eaLnBrk="0" hangingPunct="0"/>
            <a:r>
              <a:rPr lang="en-US" sz="2000"/>
              <a:t>S = 5,3 cm = 106 Ton/m2</a:t>
            </a:r>
          </a:p>
          <a:p>
            <a:pPr eaLnBrk="0" hangingPunct="0"/>
            <a:endParaRPr lang="en-US" sz="2000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FS =</a:t>
            </a:r>
          </a:p>
          <a:p>
            <a:pPr eaLnBrk="0" hangingPunct="0"/>
            <a:endParaRPr lang="en-US" sz="2000">
              <a:cs typeface="Times New Roman" pitchFamily="18" charset="0"/>
            </a:endParaRPr>
          </a:p>
          <a:p>
            <a:pPr eaLnBrk="0" hangingPunct="0"/>
            <a:endParaRPr lang="en-US" sz="2000">
              <a:cs typeface="Times New Roman" pitchFamily="18" charset="0"/>
            </a:endParaRPr>
          </a:p>
          <a:p>
            <a:pPr eaLnBrk="0" hangingPunct="0"/>
            <a:r>
              <a:rPr lang="en-US" sz="2000">
                <a:cs typeface="Times New Roman" pitchFamily="18" charset="0"/>
              </a:rPr>
              <a:t>      =</a:t>
            </a:r>
          </a:p>
          <a:p>
            <a:pPr eaLnBrk="0" hangingPunct="0"/>
            <a:endParaRPr lang="en-US" sz="2000">
              <a:cs typeface="Times New Roman" pitchFamily="18" charset="0"/>
            </a:endParaRPr>
          </a:p>
          <a:p>
            <a:pPr eaLnBrk="0" hangingPunct="0"/>
            <a:endParaRPr lang="en-US" sz="1600">
              <a:cs typeface="Times New Roman" pitchFamily="18" charset="0"/>
            </a:endParaRPr>
          </a:p>
          <a:p>
            <a:pPr eaLnBrk="0" hangingPunct="0"/>
            <a:r>
              <a:rPr lang="en-US" sz="1600">
                <a:cs typeface="Times New Roman" pitchFamily="18" charset="0"/>
              </a:rPr>
              <a:t> </a:t>
            </a:r>
            <a:endParaRPr lang="en-US"/>
          </a:p>
        </p:txBody>
      </p:sp>
      <p:sp>
        <p:nvSpPr>
          <p:cNvPr id="27654" name="Rectangle 7"/>
          <p:cNvSpPr>
            <a:spLocks noChangeArrowheads="1"/>
          </p:cNvSpPr>
          <p:nvPr/>
        </p:nvSpPr>
        <p:spPr bwMode="auto">
          <a:xfrm>
            <a:off x="533400" y="6019800"/>
            <a:ext cx="755332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2600">
                <a:cs typeface="Times New Roman" pitchFamily="18" charset="0"/>
              </a:rPr>
              <a:t>Kesimpulan: Lereng dalam keadaan aman (stabil)</a:t>
            </a:r>
          </a:p>
        </p:txBody>
      </p:sp>
      <p:pic>
        <p:nvPicPr>
          <p:cNvPr id="27655" name="Picture 9" descr="Force polygon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1447800"/>
            <a:ext cx="4265613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057400" y="2286000"/>
            <a:ext cx="512723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TERIMA KASIH</a:t>
            </a:r>
          </a:p>
          <a:p>
            <a:pPr algn="ctr"/>
            <a:r>
              <a:rPr lang="en-US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ATAS</a:t>
            </a:r>
          </a:p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PERHATIANNYA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Stress Distribution in Slope</a:t>
            </a:r>
            <a:endParaRPr lang="en-US" dirty="0"/>
          </a:p>
        </p:txBody>
      </p:sp>
      <p:pic>
        <p:nvPicPr>
          <p:cNvPr id="1026" name="Picture 2" descr="E:\backup D (harddisk lama)\POWERPT\Mekbat\Slope force distributio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371600"/>
            <a:ext cx="4478868" cy="36645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5486400"/>
            <a:ext cx="488140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Gsin</a:t>
            </a:r>
            <a:r>
              <a:rPr lang="en-US" sz="2000" dirty="0" err="1" smtClean="0">
                <a:latin typeface="Symbol" pitchFamily="18" charset="2"/>
              </a:rPr>
              <a:t>a</a:t>
            </a:r>
            <a:r>
              <a:rPr lang="en-US" sz="2000" dirty="0" smtClean="0"/>
              <a:t> = Driving Force (Gaya </a:t>
            </a:r>
            <a:r>
              <a:rPr lang="en-US" sz="2000" dirty="0" err="1" smtClean="0"/>
              <a:t>Penggerak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Resisting Force (Gaya </a:t>
            </a:r>
            <a:r>
              <a:rPr lang="en-US" sz="2000" dirty="0" err="1" smtClean="0"/>
              <a:t>Penahan</a:t>
            </a:r>
            <a:r>
              <a:rPr lang="en-US" sz="2000" dirty="0" smtClean="0"/>
              <a:t>) = </a:t>
            </a:r>
            <a:r>
              <a:rPr lang="en-US" sz="2000" dirty="0" err="1" smtClean="0"/>
              <a:t>Gcos</a:t>
            </a:r>
            <a:r>
              <a:rPr lang="en-US" sz="2000" dirty="0" err="1" smtClean="0">
                <a:latin typeface="Symbol" pitchFamily="18" charset="2"/>
              </a:rPr>
              <a:t>a.</a:t>
            </a:r>
            <a:r>
              <a:rPr lang="en-US" sz="2000" dirty="0" err="1" smtClean="0">
                <a:cs typeface="Arial" pitchFamily="34" charset="0"/>
              </a:rPr>
              <a:t>tan</a:t>
            </a:r>
            <a:r>
              <a:rPr lang="en-US" sz="2000" dirty="0" err="1" smtClean="0">
                <a:latin typeface="Symbol" pitchFamily="18" charset="2"/>
                <a:cs typeface="Arial" pitchFamily="34" charset="0"/>
              </a:rPr>
              <a:t>f</a:t>
            </a:r>
            <a:endParaRPr lang="en-US" sz="2000" dirty="0" smtClean="0">
              <a:latin typeface="Symbol" pitchFamily="18" charset="2"/>
              <a:cs typeface="Arial" pitchFamily="34" charset="0"/>
            </a:endParaRPr>
          </a:p>
          <a:p>
            <a:r>
              <a:rPr lang="en-US" sz="2000" dirty="0" smtClean="0">
                <a:latin typeface="Symbol" pitchFamily="18" charset="2"/>
                <a:cs typeface="Arial" pitchFamily="34" charset="0"/>
              </a:rPr>
              <a:t>f = </a:t>
            </a:r>
            <a:r>
              <a:rPr lang="en-US" sz="2000" dirty="0" smtClean="0">
                <a:latin typeface="+mj-lt"/>
                <a:cs typeface="Arial" pitchFamily="34" charset="0"/>
              </a:rPr>
              <a:t>friction angle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ROCK MOVEMENTS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6400"/>
            <a:ext cx="77724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Block Gliding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Wedge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Slump</a:t>
            </a:r>
          </a:p>
          <a:p>
            <a:pPr>
              <a:spcBef>
                <a:spcPts val="0"/>
              </a:spcBef>
            </a:pP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Topling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rock-slope-stability.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495800"/>
            <a:ext cx="5858858" cy="1273175"/>
          </a:xfrm>
          <a:prstGeom prst="rect">
            <a:avLst/>
          </a:prstGeom>
        </p:spPr>
      </p:pic>
      <p:pic>
        <p:nvPicPr>
          <p:cNvPr id="7" name="Picture 6" descr="Topp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2438400"/>
            <a:ext cx="2368296" cy="14493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Glides</a:t>
            </a:r>
            <a:endParaRPr lang="en-US" dirty="0"/>
          </a:p>
        </p:txBody>
      </p:sp>
      <p:pic>
        <p:nvPicPr>
          <p:cNvPr id="3" name="Picture 2" descr="800px-GeologicalExfoliationOfGraniteRock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438400"/>
            <a:ext cx="4362486" cy="2895600"/>
          </a:xfrm>
          <a:prstGeom prst="rect">
            <a:avLst/>
          </a:prstGeom>
        </p:spPr>
      </p:pic>
      <p:pic>
        <p:nvPicPr>
          <p:cNvPr id="4" name="Picture 3" descr="F2.small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52600"/>
            <a:ext cx="1905000" cy="1666875"/>
          </a:xfrm>
          <a:prstGeom prst="rect">
            <a:avLst/>
          </a:prstGeom>
        </p:spPr>
      </p:pic>
      <p:pic>
        <p:nvPicPr>
          <p:cNvPr id="5" name="Picture 4" descr="rock slid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733800"/>
            <a:ext cx="2790825" cy="255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Wedge</a:t>
            </a:r>
            <a:endParaRPr lang="en-US" dirty="0"/>
          </a:p>
        </p:txBody>
      </p:sp>
      <p:pic>
        <p:nvPicPr>
          <p:cNvPr id="4" name="Picture 3" descr="projects-rock-libb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498600"/>
            <a:ext cx="3657600" cy="4876800"/>
          </a:xfrm>
          <a:prstGeom prst="rect">
            <a:avLst/>
          </a:prstGeom>
        </p:spPr>
      </p:pic>
      <p:pic>
        <p:nvPicPr>
          <p:cNvPr id="5" name="Picture 4" descr="wed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3733800"/>
            <a:ext cx="1981200" cy="2522876"/>
          </a:xfrm>
          <a:prstGeom prst="rect">
            <a:avLst/>
          </a:prstGeom>
        </p:spPr>
      </p:pic>
      <p:pic>
        <p:nvPicPr>
          <p:cNvPr id="6" name="Picture 5" descr="wedge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447800"/>
            <a:ext cx="2764068" cy="19525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34290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Topple/ Toppling</a:t>
            </a:r>
            <a:endParaRPr lang="en-US" dirty="0"/>
          </a:p>
        </p:txBody>
      </p:sp>
      <p:pic>
        <p:nvPicPr>
          <p:cNvPr id="3" name="Picture 2" descr="fig_8_land_topp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3352800"/>
            <a:ext cx="3124200" cy="2611831"/>
          </a:xfrm>
          <a:prstGeom prst="rect">
            <a:avLst/>
          </a:prstGeom>
        </p:spPr>
      </p:pic>
      <p:pic>
        <p:nvPicPr>
          <p:cNvPr id="4" name="Picture 3" descr="topple5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81000"/>
            <a:ext cx="4724400" cy="2677160"/>
          </a:xfrm>
          <a:prstGeom prst="rect">
            <a:avLst/>
          </a:prstGeom>
        </p:spPr>
      </p:pic>
      <p:pic>
        <p:nvPicPr>
          <p:cNvPr id="5" name="Picture 4" descr="topling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352800"/>
            <a:ext cx="4953000" cy="3302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463" y="1646238"/>
            <a:ext cx="8675687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Rectangle 4"/>
          <p:cNvSpPr>
            <a:spLocks noChangeArrowheads="1"/>
          </p:cNvSpPr>
          <p:nvPr/>
        </p:nvSpPr>
        <p:spPr bwMode="auto">
          <a:xfrm>
            <a:off x="0" y="15875"/>
            <a:ext cx="9144000" cy="604838"/>
          </a:xfrm>
          <a:prstGeom prst="rect">
            <a:avLst/>
          </a:prstGeom>
          <a:solidFill>
            <a:srgbClr val="80008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3200" b="1" i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Mass Movement Cases</a:t>
            </a: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620713"/>
            <a:ext cx="3635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en-US" sz="2800" b="1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Rockfalls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40 rock slide resized - Cop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752600"/>
            <a:ext cx="4371389" cy="3276600"/>
          </a:xfrm>
          <a:prstGeom prst="rect">
            <a:avLst/>
          </a:prstGeom>
        </p:spPr>
      </p:pic>
      <p:pic>
        <p:nvPicPr>
          <p:cNvPr id="5" name="Picture 4" descr="rockfall -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"/>
            <a:ext cx="4686300" cy="624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350</Words>
  <Application>Microsoft Office PowerPoint</Application>
  <PresentationFormat>On-screen Show (4:3)</PresentationFormat>
  <Paragraphs>64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ROCK MASS MOVEMENTS</vt:lpstr>
      <vt:lpstr>Slope Movements</vt:lpstr>
      <vt:lpstr>Stress Distribution in Slope</vt:lpstr>
      <vt:lpstr>TYPES of ROCK MOVEMENTS</vt:lpstr>
      <vt:lpstr>Block Glides</vt:lpstr>
      <vt:lpstr>Wedge</vt:lpstr>
      <vt:lpstr>Topple/ Toppling</vt:lpstr>
      <vt:lpstr>PowerPoint Presentation</vt:lpstr>
      <vt:lpstr>PowerPoint Presentation</vt:lpstr>
      <vt:lpstr>PowerPoint Presentation</vt:lpstr>
      <vt:lpstr>When does the slope move?</vt:lpstr>
      <vt:lpstr>FACTOR OF SAFETY</vt:lpstr>
      <vt:lpstr>ANALYTIC METHOD</vt:lpstr>
      <vt:lpstr>With cohesion and upward pore water pressure</vt:lpstr>
      <vt:lpstr>PowerPoint Presentation</vt:lpstr>
      <vt:lpstr>GRAPHIC (FORCE POLYGON) METHOD</vt:lpstr>
      <vt:lpstr>PowerPoint Presentation</vt:lpstr>
      <vt:lpstr>PowerPoint Presentation</vt:lpstr>
      <vt:lpstr>Potential Slope Stability of an Open Pit Mine</vt:lpstr>
      <vt:lpstr>PowerPoint Presentation</vt:lpstr>
      <vt:lpstr>PowerPoint Presentation</vt:lpstr>
      <vt:lpstr>Latihan Markland Method</vt:lpstr>
      <vt:lpstr>UAS 2011 Safety Factor</vt:lpstr>
      <vt:lpstr>UAS 2011 Safety Factor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ROCK MASS MOVEMENT</dc:title>
  <dc:creator>UPN</dc:creator>
  <cp:lastModifiedBy>Lenovo</cp:lastModifiedBy>
  <cp:revision>67</cp:revision>
  <dcterms:created xsi:type="dcterms:W3CDTF">2011-05-31T23:01:15Z</dcterms:created>
  <dcterms:modified xsi:type="dcterms:W3CDTF">2018-11-14T12:42:41Z</dcterms:modified>
</cp:coreProperties>
</file>