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8" r:id="rId3"/>
    <p:sldId id="276" r:id="rId4"/>
    <p:sldId id="299" r:id="rId5"/>
    <p:sldId id="303" r:id="rId6"/>
    <p:sldId id="291" r:id="rId7"/>
    <p:sldId id="277" r:id="rId8"/>
    <p:sldId id="305" r:id="rId9"/>
    <p:sldId id="290" r:id="rId10"/>
    <p:sldId id="285" r:id="rId11"/>
    <p:sldId id="300" r:id="rId12"/>
    <p:sldId id="269" r:id="rId13"/>
    <p:sldId id="306" r:id="rId14"/>
    <p:sldId id="281" r:id="rId15"/>
    <p:sldId id="302" r:id="rId16"/>
    <p:sldId id="301" r:id="rId17"/>
    <p:sldId id="293" r:id="rId18"/>
    <p:sldId id="268" r:id="rId19"/>
    <p:sldId id="295" r:id="rId20"/>
    <p:sldId id="296" r:id="rId21"/>
    <p:sldId id="297" r:id="rId22"/>
    <p:sldId id="298" r:id="rId23"/>
    <p:sldId id="282" r:id="rId24"/>
    <p:sldId id="307" r:id="rId25"/>
    <p:sldId id="308" r:id="rId26"/>
    <p:sldId id="287" r:id="rId27"/>
    <p:sldId id="309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69FBA-8DEB-4629-A227-34C6FDA7C0C7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50919-61DD-4BB9-9B9B-3CC408B026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6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E71-B3B5-4275-8DAA-084329E13A23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1A3E-FC09-44D0-BC90-4E946C0B7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E71-B3B5-4275-8DAA-084329E13A23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1A3E-FC09-44D0-BC90-4E946C0B7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E71-B3B5-4275-8DAA-084329E13A23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1A3E-FC09-44D0-BC90-4E946C0B7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E71-B3B5-4275-8DAA-084329E13A23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1A3E-FC09-44D0-BC90-4E946C0B7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E71-B3B5-4275-8DAA-084329E13A23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1A3E-FC09-44D0-BC90-4E946C0B7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E71-B3B5-4275-8DAA-084329E13A23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1A3E-FC09-44D0-BC90-4E946C0B7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E71-B3B5-4275-8DAA-084329E13A23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1A3E-FC09-44D0-BC90-4E946C0B7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E71-B3B5-4275-8DAA-084329E13A23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1A3E-FC09-44D0-BC90-4E946C0B7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E71-B3B5-4275-8DAA-084329E13A23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1A3E-FC09-44D0-BC90-4E946C0B7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E71-B3B5-4275-8DAA-084329E13A23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1A3E-FC09-44D0-BC90-4E946C0B7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E71-B3B5-4275-8DAA-084329E13A23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1A3E-FC09-44D0-BC90-4E946C0B7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98E71-B3B5-4275-8DAA-084329E13A23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71A3E-FC09-44D0-BC90-4E946C0B7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ROCK MASS MOVEMENTS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Syarat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Lereng</a:t>
            </a:r>
            <a:r>
              <a:rPr lang="en-US" dirty="0" smtClean="0"/>
              <a:t> </a:t>
            </a:r>
            <a:r>
              <a:rPr lang="en-US" dirty="0" err="1" smtClean="0"/>
              <a:t>berpotensi</a:t>
            </a:r>
            <a:r>
              <a:rPr lang="en-US" dirty="0" smtClean="0"/>
              <a:t> </a:t>
            </a:r>
            <a:r>
              <a:rPr lang="en-US" dirty="0" err="1" smtClean="0"/>
              <a:t>longsor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longsor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&lt; 10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i="1" dirty="0" smtClean="0"/>
              <a:t>dip direction of slope face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87" y="1524000"/>
            <a:ext cx="7020905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Wedge Stereographic</a:t>
            </a:r>
            <a:endParaRPr lang="en-US" dirty="0"/>
          </a:p>
        </p:txBody>
      </p:sp>
      <p:pic>
        <p:nvPicPr>
          <p:cNvPr id="3" name="Picture 2" descr="prob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34988"/>
            <a:ext cx="4557010" cy="3048000"/>
          </a:xfrm>
          <a:prstGeom prst="rect">
            <a:avLst/>
          </a:prstGeom>
        </p:spPr>
      </p:pic>
      <p:pic>
        <p:nvPicPr>
          <p:cNvPr id="4" name="Picture 3" descr="8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520" y="2057400"/>
            <a:ext cx="3758798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7" descr="ShoshoneFa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50" y="1676400"/>
            <a:ext cx="485254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bogdhu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066800"/>
            <a:ext cx="3559175" cy="4386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883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_0967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730250"/>
            <a:ext cx="8089900" cy="539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Fractured Rock</a:t>
            </a:r>
            <a:endParaRPr lang="id-ID" dirty="0"/>
          </a:p>
        </p:txBody>
      </p:sp>
      <p:pic>
        <p:nvPicPr>
          <p:cNvPr id="3" name="Picture 4" descr="http://blogs.agu.org/georneys/files/2012/07/IMG_1166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9188" y="1544731"/>
            <a:ext cx="6629400" cy="4972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322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Mengukur</a:t>
            </a:r>
            <a:r>
              <a:rPr lang="en-US" sz="3600" dirty="0" smtClean="0"/>
              <a:t> </a:t>
            </a:r>
            <a:r>
              <a:rPr lang="en-US" sz="3600" dirty="0" err="1" smtClean="0"/>
              <a:t>kedudukan</a:t>
            </a:r>
            <a:r>
              <a:rPr lang="en-US" sz="3600" dirty="0" smtClean="0"/>
              <a:t> </a:t>
            </a:r>
            <a:r>
              <a:rPr lang="en-US" sz="3600" dirty="0" err="1" smtClean="0"/>
              <a:t>bidang</a:t>
            </a:r>
            <a:r>
              <a:rPr lang="en-US" sz="3600" dirty="0" smtClean="0"/>
              <a:t> </a:t>
            </a:r>
            <a:r>
              <a:rPr lang="en-US" sz="3600" dirty="0" err="1" smtClean="0"/>
              <a:t>diskontinuitas</a:t>
            </a:r>
            <a:r>
              <a:rPr lang="en-US" sz="3600" dirty="0" smtClean="0"/>
              <a:t> </a:t>
            </a:r>
            <a:r>
              <a:rPr lang="en-US" sz="3600" dirty="0" err="1" smtClean="0"/>
              <a:t>secara</a:t>
            </a:r>
            <a:r>
              <a:rPr lang="en-US" sz="3600" dirty="0" smtClean="0"/>
              <a:t> </a:t>
            </a:r>
            <a:r>
              <a:rPr lang="en-US" sz="3600" dirty="0" err="1" smtClean="0"/>
              <a:t>statistik</a:t>
            </a:r>
            <a:endParaRPr lang="id-ID" sz="3600" dirty="0"/>
          </a:p>
        </p:txBody>
      </p:sp>
      <p:pic>
        <p:nvPicPr>
          <p:cNvPr id="3" name="Picture 4" descr="IMGA05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90650"/>
            <a:ext cx="70358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20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Hasil gambar untuk kalsbeek 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" y="788893"/>
            <a:ext cx="4615959" cy="545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70" y="788894"/>
            <a:ext cx="4353230" cy="43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figur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524000"/>
            <a:ext cx="52324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422"/>
          <p:cNvGrpSpPr>
            <a:grpSpLocks/>
          </p:cNvGrpSpPr>
          <p:nvPr/>
        </p:nvGrpSpPr>
        <p:grpSpPr bwMode="auto">
          <a:xfrm>
            <a:off x="228600" y="1049804"/>
            <a:ext cx="4343400" cy="4207996"/>
            <a:chOff x="0" y="0"/>
            <a:chExt cx="35909" cy="36004"/>
          </a:xfrm>
        </p:grpSpPr>
        <p:pic>
          <p:nvPicPr>
            <p:cNvPr id="292" name="Picture 29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909" cy="36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5" name="Straight Arrow Connector 371"/>
            <p:cNvSpPr>
              <a:spLocks noChangeShapeType="1"/>
            </p:cNvSpPr>
            <p:nvPr/>
          </p:nvSpPr>
          <p:spPr bwMode="auto">
            <a:xfrm flipV="1">
              <a:off x="17954" y="3571"/>
              <a:ext cx="11002" cy="1438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6" name="Straight Arrow Connector 413"/>
            <p:cNvSpPr>
              <a:spLocks noChangeShapeType="1"/>
            </p:cNvSpPr>
            <p:nvPr/>
          </p:nvSpPr>
          <p:spPr bwMode="auto">
            <a:xfrm flipV="1">
              <a:off x="18049" y="762"/>
              <a:ext cx="3668" cy="1719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7" name="Arc 421"/>
            <p:cNvSpPr>
              <a:spLocks/>
            </p:cNvSpPr>
            <p:nvPr/>
          </p:nvSpPr>
          <p:spPr bwMode="auto">
            <a:xfrm rot="-1307826">
              <a:off x="18049" y="14954"/>
              <a:ext cx="1868" cy="1935"/>
            </a:xfrm>
            <a:custGeom>
              <a:avLst/>
              <a:gdLst>
                <a:gd name="T0" fmla="*/ 93379 w 186758"/>
                <a:gd name="T1" fmla="*/ 0 h 193509"/>
                <a:gd name="T2" fmla="*/ 186758 w 186758"/>
                <a:gd name="T3" fmla="*/ 96755 h 19350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86758" h="193509" stroke="0">
                  <a:moveTo>
                    <a:pt x="93379" y="0"/>
                  </a:moveTo>
                  <a:cubicBezTo>
                    <a:pt x="144951" y="0"/>
                    <a:pt x="186758" y="43319"/>
                    <a:pt x="186758" y="96755"/>
                  </a:cubicBezTo>
                  <a:lnTo>
                    <a:pt x="93379" y="96755"/>
                  </a:lnTo>
                  <a:lnTo>
                    <a:pt x="93379" y="0"/>
                  </a:lnTo>
                  <a:close/>
                </a:path>
                <a:path w="186758" h="193509" fill="none">
                  <a:moveTo>
                    <a:pt x="93379" y="0"/>
                  </a:moveTo>
                  <a:cubicBezTo>
                    <a:pt x="144951" y="0"/>
                    <a:pt x="186758" y="43319"/>
                    <a:pt x="186758" y="9675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059" name="Text Box 368"/>
          <p:cNvSpPr txBox="1">
            <a:spLocks noChangeArrowheads="1"/>
          </p:cNvSpPr>
          <p:nvPr/>
        </p:nvSpPr>
        <p:spPr bwMode="auto">
          <a:xfrm>
            <a:off x="4876800" y="457200"/>
            <a:ext cx="37528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 = Slope plane N282˚E/85˚ 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 = Discontinuity plane A N31˚E/87˚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 = Discontinuity plane B N209˚E/87˚ 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 = Discontinuity plane C N224˚E/87˚</a:t>
            </a:r>
            <a:endParaRPr kumimoji="0" lang="id-ID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=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Slope plane direction N12˚E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 = Intersection of discontinuity planes A and C: N38˚E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α = 26˚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en-US" sz="24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= 32.79˚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Red circle: friction angle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Red area  : critical zone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Text Box 414"/>
          <p:cNvSpPr txBox="1">
            <a:spLocks noChangeArrowheads="1"/>
          </p:cNvSpPr>
          <p:nvPr/>
        </p:nvSpPr>
        <p:spPr bwMode="auto">
          <a:xfrm>
            <a:off x="1951038" y="590550"/>
            <a:ext cx="85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Text Box 419"/>
          <p:cNvSpPr txBox="1">
            <a:spLocks noChangeArrowheads="1"/>
          </p:cNvSpPr>
          <p:nvPr/>
        </p:nvSpPr>
        <p:spPr bwMode="auto">
          <a:xfrm>
            <a:off x="2519363" y="841375"/>
            <a:ext cx="857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x</a:t>
            </a: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260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048000"/>
            <a:ext cx="6400800" cy="2667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MARKLAND METHOD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Analisis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kestabilan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lereng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batuan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dengan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menggunakan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proyeksi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strereografi</a:t>
            </a:r>
            <a:endParaRPr lang="id-ID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61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 descr="Wedge FS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00200" y="1371600"/>
            <a:ext cx="5715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1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2057401"/>
                <a:ext cx="9144000" cy="844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i="1">
                          <a:latin typeface="Cambria Math"/>
                        </a:rPr>
                        <m:t>𝐹𝑆</m:t>
                      </m:r>
                      <m:r>
                        <a:rPr lang="id-ID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4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id-ID" sz="2400" i="1">
                              <a:latin typeface="Cambria Math"/>
                            </a:rPr>
                            <m:t>𝛾</m:t>
                          </m:r>
                          <m:r>
                            <a:rPr lang="id-ID" sz="2400" i="1">
                              <a:latin typeface="Cambria Math"/>
                            </a:rPr>
                            <m:t>𝐻</m:t>
                          </m:r>
                        </m:den>
                      </m:f>
                      <m:d>
                        <m:dPr>
                          <m:ctrlPr>
                            <a:rPr lang="id-ID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d-ID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d-ID" sz="24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id-ID" sz="2400" i="1">
                              <a:latin typeface="Cambria Math"/>
                            </a:rPr>
                            <m:t>∙</m:t>
                          </m:r>
                          <m:r>
                            <a:rPr lang="id-ID" sz="2400" i="1">
                              <a:latin typeface="Cambria Math"/>
                            </a:rPr>
                            <m:t>𝑋</m:t>
                          </m:r>
                          <m:r>
                            <a:rPr lang="id-ID" sz="24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id-ID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d-ID" sz="24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a:rPr lang="id-ID" sz="2400" i="1">
                              <a:latin typeface="Cambria Math"/>
                            </a:rPr>
                            <m:t>∙</m:t>
                          </m:r>
                          <m:r>
                            <a:rPr lang="id-ID" sz="2400" i="1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id-ID" sz="2400" i="1">
                          <a:latin typeface="Cambria Math"/>
                        </a:rPr>
                        <m:t>+(</m:t>
                      </m:r>
                      <m:r>
                        <a:rPr lang="id-ID" sz="2400" i="1">
                          <a:latin typeface="Cambria Math"/>
                        </a:rPr>
                        <m:t>𝐴</m:t>
                      </m:r>
                      <m:r>
                        <a:rPr lang="id-ID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id-ID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sz="2400" i="1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id-ID" sz="2400" i="1">
                                  <a:latin typeface="Cambria Math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r>
                            <a:rPr lang="id-ID" sz="2400" i="1">
                              <a:latin typeface="Cambria Math"/>
                            </a:rPr>
                            <m:t>2</m:t>
                          </m:r>
                          <m:r>
                            <a:rPr lang="id-ID" sz="2400" i="1">
                              <a:latin typeface="Cambria Math"/>
                            </a:rPr>
                            <m:t>𝛾</m:t>
                          </m:r>
                        </m:den>
                      </m:f>
                      <m:r>
                        <a:rPr lang="id-ID" sz="2400" i="1">
                          <a:latin typeface="Cambria Math"/>
                        </a:rPr>
                        <m:t>∙</m:t>
                      </m:r>
                      <m:r>
                        <a:rPr lang="id-ID" sz="2400" i="1">
                          <a:latin typeface="Cambria Math"/>
                        </a:rPr>
                        <m:t>𝑋</m:t>
                      </m:r>
                      <m:r>
                        <a:rPr lang="id-ID" sz="2400" i="1">
                          <a:latin typeface="Cambria Math"/>
                        </a:rPr>
                        <m:t>)</m:t>
                      </m:r>
                      <m:r>
                        <a:rPr lang="id-ID" sz="2400" i="1">
                          <a:latin typeface="Cambria Math"/>
                        </a:rPr>
                        <m:t>𝑡𝑎𝑛</m:t>
                      </m:r>
                      <m:sSub>
                        <m:sSubPr>
                          <m:ctrlPr>
                            <a:rPr lang="id-ID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400" i="1">
                              <a:latin typeface="Cambria Math"/>
                            </a:rPr>
                            <m:t>∅</m:t>
                          </m:r>
                        </m:e>
                        <m:sub>
                          <m:r>
                            <a:rPr lang="id-ID" sz="24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id-ID" sz="2400" i="1">
                          <a:latin typeface="Cambria Math"/>
                        </a:rPr>
                        <m:t>+(</m:t>
                      </m:r>
                      <m:r>
                        <a:rPr lang="id-ID" sz="2400" i="1">
                          <a:latin typeface="Cambria Math"/>
                        </a:rPr>
                        <m:t>𝐵</m:t>
                      </m:r>
                      <m:r>
                        <a:rPr lang="id-ID" sz="24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id-ID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d-ID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sz="2400" i="1">
                                  <a:latin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id-ID" sz="2400" i="1">
                                  <a:latin typeface="Cambria Math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r>
                            <a:rPr lang="id-ID" sz="2400" i="1">
                              <a:latin typeface="Cambria Math"/>
                            </a:rPr>
                            <m:t>2</m:t>
                          </m:r>
                          <m:r>
                            <a:rPr lang="id-ID" sz="2400" i="1">
                              <a:latin typeface="Cambria Math"/>
                            </a:rPr>
                            <m:t>𝛾</m:t>
                          </m:r>
                        </m:den>
                      </m:f>
                      <m:r>
                        <a:rPr lang="id-ID" sz="2400" i="1">
                          <a:latin typeface="Cambria Math"/>
                        </a:rPr>
                        <m:t>∙</m:t>
                      </m:r>
                      <m:r>
                        <a:rPr lang="id-ID" sz="2400" i="1">
                          <a:latin typeface="Cambria Math"/>
                        </a:rPr>
                        <m:t>𝑌</m:t>
                      </m:r>
                      <m:r>
                        <a:rPr lang="id-ID" sz="2400" i="1">
                          <a:latin typeface="Cambria Math"/>
                        </a:rPr>
                        <m:t>)</m:t>
                      </m:r>
                      <m:r>
                        <a:rPr lang="id-ID" sz="2400" i="1">
                          <a:latin typeface="Cambria Math"/>
                        </a:rPr>
                        <m:t>𝑡𝑎𝑛</m:t>
                      </m:r>
                      <m:sSub>
                        <m:sSubPr>
                          <m:ctrlPr>
                            <a:rPr lang="id-ID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d-ID" sz="2400" i="1">
                              <a:latin typeface="Cambria Math"/>
                            </a:rPr>
                            <m:t>∅</m:t>
                          </m:r>
                        </m:e>
                        <m:sub>
                          <m:r>
                            <a:rPr lang="id-ID" sz="2400" i="1"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id-ID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57401"/>
                <a:ext cx="9144000" cy="844077"/>
              </a:xfrm>
              <a:prstGeom prst="rect">
                <a:avLst/>
              </a:prstGeom>
              <a:blipFill rotWithShape="1">
                <a:blip r:embed="rId2"/>
                <a:stretch>
                  <a:fillRect r="-46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788" y="3402106"/>
                <a:ext cx="9090212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i="1">
                          <a:latin typeface="Cambria Math"/>
                        </a:rPr>
                        <m:t>𝐹𝑆</m:t>
                      </m:r>
                      <m:r>
                        <a:rPr lang="id-ID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id-ID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400" i="1">
                              <a:latin typeface="Cambria Math"/>
                            </a:rPr>
                            <m:t>3</m:t>
                          </m:r>
                          <m:sSub>
                            <m:sSubPr>
                              <m:ctrlPr>
                                <a:rPr lang="id-ID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d-ID" sz="24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r>
                            <a:rPr lang="id-ID" sz="2400" i="1">
                              <a:latin typeface="Cambria Math"/>
                            </a:rPr>
                            <m:t>𝛾</m:t>
                          </m:r>
                          <m:r>
                            <a:rPr lang="id-ID" sz="2400" i="1">
                              <a:latin typeface="Cambria Math"/>
                            </a:rPr>
                            <m:t>𝐻</m:t>
                          </m:r>
                        </m:den>
                      </m:f>
                      <m:r>
                        <a:rPr lang="id-ID" sz="2400" i="1">
                          <a:latin typeface="Cambria Math"/>
                        </a:rPr>
                        <m:t>∙</m:t>
                      </m:r>
                      <m:r>
                        <a:rPr lang="id-ID" sz="2400" i="1">
                          <a:latin typeface="Cambria Math"/>
                        </a:rPr>
                        <m:t>𝑋</m:t>
                      </m:r>
                      <m:r>
                        <a:rPr lang="id-ID" sz="24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id-ID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id-ID" sz="2400" i="1">
                              <a:latin typeface="Cambria Math"/>
                            </a:rPr>
                            <m:t>3</m:t>
                          </m:r>
                          <m:sSub>
                            <m:sSubPr>
                              <m:ctrlPr>
                                <a:rPr lang="id-ID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sz="2400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d-ID" sz="24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id-ID" sz="2400" i="1">
                              <a:latin typeface="Cambria Math"/>
                            </a:rPr>
                            <m:t>𝛾</m:t>
                          </m:r>
                          <m:r>
                            <a:rPr lang="id-ID" sz="2400" i="1">
                              <a:latin typeface="Cambria Math"/>
                            </a:rPr>
                            <m:t>𝐻</m:t>
                          </m:r>
                        </m:den>
                      </m:f>
                      <m:r>
                        <a:rPr lang="id-ID" sz="2400" i="1">
                          <a:latin typeface="Cambria Math"/>
                        </a:rPr>
                        <m:t>∙</m:t>
                      </m:r>
                      <m:r>
                        <a:rPr lang="id-ID" sz="2400" i="1">
                          <a:latin typeface="Cambria Math"/>
                        </a:rPr>
                        <m:t>𝑌</m:t>
                      </m:r>
                      <m:r>
                        <a:rPr lang="id-ID" sz="2400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id-ID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sz="2400" i="1">
                              <a:latin typeface="Cambria Math"/>
                            </a:rPr>
                            <m:t>𝐴</m:t>
                          </m:r>
                          <m:r>
                            <a:rPr lang="id-ID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id-ID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d-ID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d-ID" sz="24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id-ID" sz="2400" i="1">
                                      <a:latin typeface="Cambria Math"/>
                                    </a:rPr>
                                    <m:t>𝑤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d-ID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id-ID" sz="2400" i="1">
                                  <a:latin typeface="Cambria Math"/>
                                </a:rPr>
                                <m:t>𝛾</m:t>
                              </m:r>
                            </m:den>
                          </m:f>
                          <m:r>
                            <a:rPr lang="id-ID" sz="2400" i="1">
                              <a:latin typeface="Cambria Math"/>
                            </a:rPr>
                            <m:t>∙</m:t>
                          </m:r>
                          <m:r>
                            <a:rPr lang="id-ID" sz="2400" i="1">
                              <a:latin typeface="Cambria Math"/>
                            </a:rPr>
                            <m:t>𝑋</m:t>
                          </m:r>
                        </m:e>
                      </m:d>
                      <m:func>
                        <m:funcPr>
                          <m:ctrlPr>
                            <a:rPr lang="id-ID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d-ID" sz="2400">
                              <a:latin typeface="Cambria Math"/>
                            </a:rPr>
                            <m:t>tan</m:t>
                          </m:r>
                        </m:fName>
                        <m:e>
                          <m:sSub>
                            <m:sSubPr>
                              <m:ctrlPr>
                                <a:rPr lang="id-ID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sz="24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id-ID" sz="2400" i="1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id-ID" sz="2400" i="1">
                              <a:latin typeface="Cambria Math"/>
                            </a:rPr>
                            <m:t>+</m:t>
                          </m:r>
                        </m:e>
                      </m:func>
                      <m:d>
                        <m:dPr>
                          <m:ctrlPr>
                            <a:rPr lang="id-ID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d-ID" sz="2400" i="1">
                              <a:latin typeface="Cambria Math"/>
                            </a:rPr>
                            <m:t>𝐵</m:t>
                          </m:r>
                          <m:r>
                            <a:rPr lang="id-ID" sz="2400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id-ID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d-ID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d-ID" sz="2400" i="1">
                                      <a:latin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id-ID" sz="2400" i="1">
                                      <a:latin typeface="Cambria Math"/>
                                    </a:rPr>
                                    <m:t>𝑤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id-ID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id-ID" sz="2400" i="1">
                                  <a:latin typeface="Cambria Math"/>
                                </a:rPr>
                                <m:t>𝛾</m:t>
                              </m:r>
                            </m:den>
                          </m:f>
                          <m:r>
                            <a:rPr lang="id-ID" sz="2400" i="1">
                              <a:latin typeface="Cambria Math"/>
                            </a:rPr>
                            <m:t>∙</m:t>
                          </m:r>
                          <m:r>
                            <a:rPr lang="id-ID" sz="2400" i="1">
                              <a:latin typeface="Cambria Math"/>
                            </a:rPr>
                            <m:t>𝑌</m:t>
                          </m:r>
                        </m:e>
                      </m:d>
                      <m:func>
                        <m:funcPr>
                          <m:ctrlPr>
                            <a:rPr lang="id-ID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d-ID" sz="2400">
                              <a:latin typeface="Cambria Math"/>
                            </a:rPr>
                            <m:t>tan</m:t>
                          </m:r>
                        </m:fName>
                        <m:e>
                          <m:sSub>
                            <m:sSubPr>
                              <m:ctrlPr>
                                <a:rPr lang="id-ID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id-ID" sz="2400" i="1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id-ID" sz="2400" i="1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id-ID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" y="3402106"/>
                <a:ext cx="9090212" cy="922176"/>
              </a:xfrm>
              <a:prstGeom prst="rect">
                <a:avLst/>
              </a:prstGeom>
              <a:blipFill rotWithShape="1">
                <a:blip r:embed="rId3"/>
                <a:stretch>
                  <a:fillRect r="-134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361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04800"/>
            <a:ext cx="8763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/>
              <a:t>c</a:t>
            </a:r>
            <a:r>
              <a:rPr lang="id-ID" sz="2800" baseline="-25000" dirty="0"/>
              <a:t>A</a:t>
            </a:r>
            <a:r>
              <a:rPr lang="id-ID" sz="2800" dirty="0"/>
              <a:t> </a:t>
            </a:r>
            <a:r>
              <a:rPr lang="en-US" sz="2800" dirty="0"/>
              <a:t>and</a:t>
            </a:r>
            <a:r>
              <a:rPr lang="id-ID" sz="2800" dirty="0"/>
              <a:t> c</a:t>
            </a:r>
            <a:r>
              <a:rPr lang="id-ID" sz="2800" baseline="-25000" dirty="0"/>
              <a:t>B</a:t>
            </a:r>
            <a:r>
              <a:rPr lang="id-ID" sz="2800" dirty="0"/>
              <a:t> </a:t>
            </a:r>
            <a:r>
              <a:rPr lang="en-US" sz="2800" dirty="0"/>
              <a:t>is cohesion value of </a:t>
            </a:r>
            <a:r>
              <a:rPr lang="id-ID" sz="2800" i="1" dirty="0"/>
              <a:t>plane</a:t>
            </a:r>
            <a:r>
              <a:rPr lang="id-ID" sz="2800" dirty="0"/>
              <a:t> A </a:t>
            </a:r>
            <a:r>
              <a:rPr lang="en-US" sz="2800" dirty="0"/>
              <a:t>and </a:t>
            </a:r>
            <a:r>
              <a:rPr lang="id-ID" sz="2800" i="1" dirty="0"/>
              <a:t>plane </a:t>
            </a:r>
            <a:r>
              <a:rPr lang="id-ID" sz="2800" dirty="0"/>
              <a:t>B,</a:t>
            </a:r>
          </a:p>
          <a:p>
            <a:r>
              <a:rPr lang="id-ID" sz="2800" dirty="0"/>
              <a:t>ϕ</a:t>
            </a:r>
            <a:r>
              <a:rPr lang="id-ID" sz="2800" baseline="-25000" dirty="0"/>
              <a:t>A</a:t>
            </a:r>
            <a:r>
              <a:rPr lang="id-ID" sz="2800" dirty="0"/>
              <a:t> </a:t>
            </a:r>
            <a:r>
              <a:rPr lang="en-US" sz="2800" dirty="0"/>
              <a:t>and</a:t>
            </a:r>
            <a:r>
              <a:rPr lang="id-ID" sz="2800" dirty="0"/>
              <a:t> ϕ</a:t>
            </a:r>
            <a:r>
              <a:rPr lang="id-ID" sz="2800" baseline="-25000" dirty="0"/>
              <a:t>B</a:t>
            </a:r>
            <a:r>
              <a:rPr lang="id-ID" sz="2800" dirty="0"/>
              <a:t> </a:t>
            </a:r>
            <a:r>
              <a:rPr lang="en-US" sz="2800" dirty="0"/>
              <a:t> the </a:t>
            </a:r>
            <a:r>
              <a:rPr lang="id-ID" sz="2800" i="1" dirty="0"/>
              <a:t>friction angle</a:t>
            </a:r>
            <a:r>
              <a:rPr lang="en-US" sz="2800" dirty="0"/>
              <a:t> value of </a:t>
            </a:r>
            <a:r>
              <a:rPr lang="id-ID" sz="2800" i="1" dirty="0"/>
              <a:t>plane</a:t>
            </a:r>
            <a:r>
              <a:rPr lang="id-ID" sz="2800" dirty="0"/>
              <a:t> A </a:t>
            </a:r>
            <a:r>
              <a:rPr lang="en-US" sz="2800" dirty="0"/>
              <a:t>and </a:t>
            </a:r>
            <a:r>
              <a:rPr lang="id-ID" sz="2800" i="1" dirty="0"/>
              <a:t>plane </a:t>
            </a:r>
            <a:r>
              <a:rPr lang="id-ID" sz="2800" dirty="0"/>
              <a:t>B,</a:t>
            </a:r>
          </a:p>
          <a:p>
            <a:r>
              <a:rPr lang="id-ID" sz="2800" dirty="0"/>
              <a:t>γ </a:t>
            </a:r>
            <a:r>
              <a:rPr lang="en-US" sz="2800" dirty="0"/>
              <a:t>is rock weight</a:t>
            </a:r>
            <a:endParaRPr lang="id-ID" sz="2800" dirty="0"/>
          </a:p>
          <a:p>
            <a:r>
              <a:rPr lang="id-ID" sz="2800" dirty="0"/>
              <a:t>γ</a:t>
            </a:r>
            <a:r>
              <a:rPr lang="id-ID" sz="2800" baseline="-25000" dirty="0"/>
              <a:t>W </a:t>
            </a:r>
            <a:r>
              <a:rPr lang="en-US" sz="2800" dirty="0"/>
              <a:t>rock </a:t>
            </a:r>
            <a:r>
              <a:rPr lang="en-US" sz="2800" dirty="0" err="1"/>
              <a:t>weght</a:t>
            </a:r>
            <a:r>
              <a:rPr lang="en-US" sz="2800" dirty="0"/>
              <a:t> in water</a:t>
            </a:r>
            <a:endParaRPr lang="id-ID" sz="2800" dirty="0"/>
          </a:p>
          <a:p>
            <a:r>
              <a:rPr lang="id-ID" sz="2800" dirty="0"/>
              <a:t>H </a:t>
            </a:r>
            <a:r>
              <a:rPr lang="en-US" sz="2800" dirty="0"/>
              <a:t>height of the </a:t>
            </a:r>
            <a:r>
              <a:rPr lang="id-ID" sz="2800" i="1" dirty="0"/>
              <a:t>wedge</a:t>
            </a:r>
            <a:r>
              <a:rPr lang="id-ID" sz="2800" dirty="0"/>
              <a:t>,</a:t>
            </a:r>
          </a:p>
          <a:p>
            <a:r>
              <a:rPr lang="id-ID" sz="2800" dirty="0"/>
              <a:t>X, Y, A, </a:t>
            </a:r>
            <a:r>
              <a:rPr lang="en-US" sz="2800" dirty="0"/>
              <a:t>and</a:t>
            </a:r>
            <a:r>
              <a:rPr lang="id-ID" sz="2800" dirty="0"/>
              <a:t> B </a:t>
            </a:r>
            <a:r>
              <a:rPr lang="id-ID" sz="2800" i="1" dirty="0"/>
              <a:t>geometri</a:t>
            </a:r>
            <a:r>
              <a:rPr lang="en-US" sz="2800" i="1" dirty="0" err="1"/>
              <a:t>cal</a:t>
            </a:r>
            <a:r>
              <a:rPr lang="en-US" sz="2800" i="1" dirty="0"/>
              <a:t> factors</a:t>
            </a:r>
            <a:r>
              <a:rPr lang="en-US" sz="2800" dirty="0"/>
              <a:t> of the</a:t>
            </a:r>
            <a:r>
              <a:rPr lang="id-ID" sz="2800" dirty="0"/>
              <a:t> wedge.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0481" y="3568020"/>
                <a:ext cx="3057119" cy="851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i="1">
                          <a:latin typeface="Cambria Math"/>
                        </a:rPr>
                        <m:t>𝑋</m:t>
                      </m:r>
                      <m:r>
                        <a:rPr lang="id-ID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d-ID" sz="2400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id-ID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d-ID" sz="24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id-ID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d-ID" sz="2400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d-ID" sz="2400" i="1">
                                      <a:latin typeface="Cambria Math"/>
                                    </a:rPr>
                                    <m:t>24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id-ID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d-ID" sz="24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id-ID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d-ID" sz="2400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d-ID" sz="2400" i="1">
                                      <a:latin typeface="Cambria Math"/>
                                    </a:rPr>
                                    <m:t>45</m:t>
                                  </m:r>
                                </m:sub>
                              </m:sSub>
                              <m:r>
                                <a:rPr lang="id-ID" sz="2400" i="1">
                                  <a:latin typeface="Cambria Math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id-ID" sz="24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d-ID" sz="24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id-ID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d-ID" sz="2400" i="1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id-ID" sz="24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id-ID" sz="2400" i="1">
                                          <a:latin typeface="Cambria Math"/>
                                        </a:rPr>
                                        <m:t>𝑛𝑎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id-ID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481" y="3568020"/>
                <a:ext cx="3057119" cy="851580"/>
              </a:xfrm>
              <a:prstGeom prst="rect">
                <a:avLst/>
              </a:prstGeom>
              <a:blipFill rotWithShape="1">
                <a:blip r:embed="rId2"/>
                <a:stretch>
                  <a:fillRect r="-359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" y="4863420"/>
                <a:ext cx="3041089" cy="8515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i="1">
                          <a:latin typeface="Cambria Math"/>
                        </a:rPr>
                        <m:t>𝑌</m:t>
                      </m:r>
                      <m:r>
                        <a:rPr lang="id-ID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d-ID" sz="2400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id-ID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d-ID" sz="24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id-ID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d-ID" sz="2400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d-ID" sz="2400" i="1">
                                      <a:latin typeface="Cambria Math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id-ID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d-ID" sz="24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id-ID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d-ID" sz="2400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d-ID" sz="2400" i="1">
                                      <a:latin typeface="Cambria Math"/>
                                    </a:rPr>
                                    <m:t>35</m:t>
                                  </m:r>
                                </m:sub>
                              </m:sSub>
                              <m:r>
                                <a:rPr lang="id-ID" sz="2400" i="1">
                                  <a:latin typeface="Cambria Math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id-ID" sz="24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id-ID" sz="240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id-ID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d-ID" sz="2400" i="1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id-ID" sz="2400" i="1">
                                          <a:latin typeface="Cambria Math"/>
                                        </a:rPr>
                                        <m:t>1</m:t>
                                      </m:r>
                                      <m:r>
                                        <a:rPr lang="id-ID" sz="2400" i="1">
                                          <a:latin typeface="Cambria Math"/>
                                        </a:rPr>
                                        <m:t>𝑛𝑏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func>
                        </m:den>
                      </m:f>
                    </m:oMath>
                  </m:oMathPara>
                </a14:m>
                <a:endParaRPr lang="id-ID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63420"/>
                <a:ext cx="3041089" cy="851580"/>
              </a:xfrm>
              <a:prstGeom prst="rect">
                <a:avLst/>
              </a:prstGeom>
              <a:blipFill rotWithShape="1">
                <a:blip r:embed="rId3"/>
                <a:stretch>
                  <a:fillRect r="-381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91000" y="3505200"/>
                <a:ext cx="4397742" cy="960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i="1">
                          <a:latin typeface="Cambria Math"/>
                        </a:rPr>
                        <m:t>𝐴</m:t>
                      </m:r>
                      <m:r>
                        <a:rPr lang="id-ID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d-ID" sz="2400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id-ID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d-ID" sz="24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id-ID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d-ID" sz="2400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id-ID" sz="2400" i="1">
                                      <a:latin typeface="Cambria Math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func>
                          <m:r>
                            <a:rPr lang="id-ID" sz="24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id-ID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d-ID" sz="24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id-ID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d-ID" sz="2400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id-ID" sz="2400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func>
                          <m:r>
                            <a:rPr lang="id-ID" sz="2400" i="1">
                              <a:latin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id-ID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d-ID" sz="24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id-ID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d-ID" sz="2400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d-ID" sz="2400" i="1">
                                      <a:latin typeface="Cambria Math"/>
                                    </a:rPr>
                                    <m:t>𝑛𝑎</m:t>
                                  </m:r>
                                  <m:r>
                                    <a:rPr lang="id-ID" sz="2400" i="1">
                                      <a:latin typeface="Cambria Math"/>
                                    </a:rPr>
                                    <m:t>∙</m:t>
                                  </m:r>
                                  <m:r>
                                    <a:rPr lang="id-ID" sz="2400" i="1">
                                      <a:latin typeface="Cambria Math"/>
                                    </a:rPr>
                                    <m:t>𝑛𝑏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id-ID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d-ID" sz="24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id-ID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d-ID" sz="2400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id-ID" sz="2400" i="1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func>
                          <m:r>
                            <a:rPr lang="id-ID" sz="2400" i="1">
                              <a:latin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id-ID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id-ID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id-ID" sz="2400"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id-ID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id-ID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d-ID" sz="2400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d-ID" sz="2400" i="1">
                                      <a:latin typeface="Cambria Math"/>
                                    </a:rPr>
                                    <m:t>𝑛𝑎</m:t>
                                  </m:r>
                                  <m:r>
                                    <a:rPr lang="id-ID" sz="2400" i="1">
                                      <a:latin typeface="Cambria Math"/>
                                    </a:rPr>
                                    <m:t>∙</m:t>
                                  </m:r>
                                  <m:r>
                                    <a:rPr lang="id-ID" sz="2400" i="1">
                                      <a:latin typeface="Cambria Math"/>
                                    </a:rPr>
                                    <m:t>𝑛𝑏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id-ID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505200"/>
                <a:ext cx="4397742" cy="960135"/>
              </a:xfrm>
              <a:prstGeom prst="rect">
                <a:avLst/>
              </a:prstGeom>
              <a:blipFill rotWithShape="1">
                <a:blip r:embed="rId4"/>
                <a:stretch>
                  <a:fillRect r="-235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91000" y="4831065"/>
                <a:ext cx="4400948" cy="960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i="1">
                          <a:latin typeface="Cambria Math"/>
                        </a:rPr>
                        <m:t>𝐵</m:t>
                      </m:r>
                      <m:r>
                        <a:rPr lang="id-ID" sz="24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id-ID" sz="2400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id-ID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d-ID" sz="24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id-ID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d-ID" sz="2400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id-ID" sz="2400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func>
                          <m:r>
                            <a:rPr lang="id-ID" sz="24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id-ID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d-ID" sz="24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id-ID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d-ID" sz="2400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id-ID" sz="2400" i="1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func>
                          <m:r>
                            <a:rPr lang="id-ID" sz="2400" i="1">
                              <a:latin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id-ID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d-ID" sz="24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id-ID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d-ID" sz="2400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d-ID" sz="2400" i="1">
                                      <a:latin typeface="Cambria Math"/>
                                    </a:rPr>
                                    <m:t>𝑛𝑎</m:t>
                                  </m:r>
                                  <m:r>
                                    <a:rPr lang="id-ID" sz="2400" i="1">
                                      <a:latin typeface="Cambria Math"/>
                                    </a:rPr>
                                    <m:t>∙</m:t>
                                  </m:r>
                                  <m:r>
                                    <a:rPr lang="id-ID" sz="2400" i="1">
                                      <a:latin typeface="Cambria Math"/>
                                    </a:rPr>
                                    <m:t>𝑛𝑏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id-ID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d-ID" sz="24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id-ID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d-ID" sz="2400" i="1">
                                      <a:latin typeface="Cambria Math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id-ID" sz="2400" i="1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func>
                          <m:r>
                            <a:rPr lang="id-ID" sz="2400" i="1">
                              <a:latin typeface="Cambria Math"/>
                            </a:rPr>
                            <m:t>∙</m:t>
                          </m:r>
                          <m:func>
                            <m:funcPr>
                              <m:ctrlPr>
                                <a:rPr lang="id-ID" sz="2400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id-ID" sz="24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id-ID" sz="2400"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id-ID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id-ID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id-ID" sz="2400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d-ID" sz="2400" i="1">
                                      <a:latin typeface="Cambria Math"/>
                                    </a:rPr>
                                    <m:t>𝑛𝑎</m:t>
                                  </m:r>
                                  <m:r>
                                    <a:rPr lang="id-ID" sz="2400" i="1">
                                      <a:latin typeface="Cambria Math"/>
                                    </a:rPr>
                                    <m:t>∙</m:t>
                                  </m:r>
                                  <m:r>
                                    <a:rPr lang="id-ID" sz="2400" i="1">
                                      <a:latin typeface="Cambria Math"/>
                                    </a:rPr>
                                    <m:t>𝑛𝑏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</m:oMath>
                  </m:oMathPara>
                </a14:m>
                <a:endParaRPr lang="id-ID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831065"/>
                <a:ext cx="4400948" cy="960135"/>
              </a:xfrm>
              <a:prstGeom prst="rect">
                <a:avLst/>
              </a:prstGeom>
              <a:blipFill rotWithShape="1">
                <a:blip r:embed="rId5"/>
                <a:stretch>
                  <a:fillRect r="-2497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943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Topling</a:t>
            </a:r>
            <a:endParaRPr lang="en-US" dirty="0"/>
          </a:p>
        </p:txBody>
      </p:sp>
      <p:pic>
        <p:nvPicPr>
          <p:cNvPr id="3" name="Picture 2" descr="toppl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6934200" cy="52006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Potensi</a:t>
            </a:r>
            <a:r>
              <a:rPr lang="en-US" dirty="0" smtClean="0"/>
              <a:t> </a:t>
            </a:r>
            <a:r>
              <a:rPr lang="en-US" dirty="0" err="1" smtClean="0"/>
              <a:t>Topling</a:t>
            </a:r>
            <a:endParaRPr lang="id-ID" dirty="0"/>
          </a:p>
        </p:txBody>
      </p:sp>
      <p:pic>
        <p:nvPicPr>
          <p:cNvPr id="3" name="Picture 7" descr="interbed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428655"/>
            <a:ext cx="6321212" cy="4743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0194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 descr="Hasil gambar untuk stereographic top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467600" cy="5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912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Latihan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Markland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914400" y="1720850"/>
            <a:ext cx="72390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latin typeface="Calibri" pitchFamily="34" charset="0"/>
              </a:rPr>
              <a:t>Suatu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lereng</a:t>
            </a:r>
            <a:r>
              <a:rPr lang="en-US" sz="2600" dirty="0">
                <a:latin typeface="Calibri" pitchFamily="34" charset="0"/>
              </a:rPr>
              <a:t> yang </a:t>
            </a:r>
            <a:r>
              <a:rPr lang="en-US" sz="2600" dirty="0" err="1">
                <a:latin typeface="Calibri" pitchFamily="34" charset="0"/>
              </a:rPr>
              <a:t>mempunyai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kemiringan</a:t>
            </a:r>
            <a:r>
              <a:rPr lang="en-US" sz="2600" dirty="0">
                <a:latin typeface="Calibri" pitchFamily="34" charset="0"/>
              </a:rPr>
              <a:t> N200</a:t>
            </a:r>
            <a:r>
              <a:rPr lang="en-US" sz="2600" baseline="30000" dirty="0">
                <a:latin typeface="Calibri" pitchFamily="34" charset="0"/>
              </a:rPr>
              <a:t>o</a:t>
            </a:r>
            <a:r>
              <a:rPr lang="en-US" sz="2600" dirty="0">
                <a:latin typeface="Calibri" pitchFamily="34" charset="0"/>
              </a:rPr>
              <a:t>E/40</a:t>
            </a:r>
            <a:r>
              <a:rPr lang="en-US" sz="2600" baseline="30000" dirty="0">
                <a:latin typeface="Calibri" pitchFamily="34" charset="0"/>
              </a:rPr>
              <a:t>o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disusun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oleh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batupasir</a:t>
            </a:r>
            <a:r>
              <a:rPr lang="en-US" sz="2600" dirty="0">
                <a:latin typeface="Calibri" pitchFamily="34" charset="0"/>
              </a:rPr>
              <a:t>, </a:t>
            </a:r>
            <a:r>
              <a:rPr lang="en-US" sz="2600" dirty="0" err="1">
                <a:latin typeface="Calibri" pitchFamily="34" charset="0"/>
              </a:rPr>
              <a:t>dengan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sisipan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lapisan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batulempung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berkedudukan</a:t>
            </a:r>
            <a:r>
              <a:rPr lang="en-US" sz="2600" dirty="0">
                <a:latin typeface="Calibri" pitchFamily="34" charset="0"/>
              </a:rPr>
              <a:t> N25</a:t>
            </a:r>
            <a:r>
              <a:rPr lang="en-US" sz="2600" baseline="30000" dirty="0">
                <a:latin typeface="Calibri" pitchFamily="34" charset="0"/>
              </a:rPr>
              <a:t>o</a:t>
            </a:r>
            <a:r>
              <a:rPr lang="en-US" sz="2600" dirty="0">
                <a:latin typeface="Calibri" pitchFamily="34" charset="0"/>
              </a:rPr>
              <a:t>E/30</a:t>
            </a:r>
            <a:r>
              <a:rPr lang="en-US" sz="2600" baseline="30000" dirty="0">
                <a:latin typeface="Calibri" pitchFamily="34" charset="0"/>
              </a:rPr>
              <a:t>o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setebal</a:t>
            </a:r>
            <a:r>
              <a:rPr lang="en-US" sz="2600" dirty="0">
                <a:latin typeface="Calibri" pitchFamily="34" charset="0"/>
              </a:rPr>
              <a:t> 5 cm. </a:t>
            </a:r>
            <a:r>
              <a:rPr lang="en-US" sz="2600" dirty="0" err="1">
                <a:latin typeface="Calibri" pitchFamily="34" charset="0"/>
              </a:rPr>
              <a:t>Batupasir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tersebut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dipotong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oleh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kekar-kekar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dengan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kedudukan</a:t>
            </a:r>
            <a:r>
              <a:rPr lang="en-US" sz="2600" dirty="0">
                <a:latin typeface="Calibri" pitchFamily="34" charset="0"/>
              </a:rPr>
              <a:t>, N132</a:t>
            </a:r>
            <a:r>
              <a:rPr lang="en-US" sz="2600" baseline="30000" dirty="0">
                <a:latin typeface="Calibri" pitchFamily="34" charset="0"/>
              </a:rPr>
              <a:t>o</a:t>
            </a:r>
            <a:r>
              <a:rPr lang="en-US" sz="2600" dirty="0">
                <a:latin typeface="Calibri" pitchFamily="34" charset="0"/>
              </a:rPr>
              <a:t>E/70, </a:t>
            </a:r>
            <a:r>
              <a:rPr lang="en-US" sz="2600" dirty="0" err="1">
                <a:latin typeface="Calibri" pitchFamily="34" charset="0"/>
              </a:rPr>
              <a:t>dan</a:t>
            </a:r>
            <a:r>
              <a:rPr lang="en-US" sz="2600" dirty="0">
                <a:latin typeface="Calibri" pitchFamily="34" charset="0"/>
              </a:rPr>
              <a:t> N260</a:t>
            </a:r>
            <a:r>
              <a:rPr lang="en-US" sz="2600" baseline="30000" dirty="0">
                <a:latin typeface="Calibri" pitchFamily="34" charset="0"/>
              </a:rPr>
              <a:t>o</a:t>
            </a:r>
            <a:r>
              <a:rPr lang="en-US" sz="2600" dirty="0">
                <a:latin typeface="Calibri" pitchFamily="34" charset="0"/>
              </a:rPr>
              <a:t>/55</a:t>
            </a:r>
            <a:r>
              <a:rPr lang="en-US" sz="2600" baseline="30000" dirty="0">
                <a:latin typeface="Calibri" pitchFamily="34" charset="0"/>
              </a:rPr>
              <a:t>o</a:t>
            </a:r>
            <a:r>
              <a:rPr lang="en-US" sz="2600" dirty="0">
                <a:latin typeface="Calibri" pitchFamily="34" charset="0"/>
              </a:rPr>
              <a:t>. </a:t>
            </a:r>
            <a:r>
              <a:rPr lang="en-US" sz="2600" dirty="0" err="1">
                <a:latin typeface="Calibri" pitchFamily="34" charset="0"/>
              </a:rPr>
              <a:t>Selain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itu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terdapat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bidang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sesar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dengan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kedudukan</a:t>
            </a:r>
            <a:r>
              <a:rPr lang="en-US" sz="2600" dirty="0">
                <a:latin typeface="Calibri" pitchFamily="34" charset="0"/>
              </a:rPr>
              <a:t> N228</a:t>
            </a:r>
            <a:r>
              <a:rPr lang="en-US" sz="2600" baseline="30000" dirty="0">
                <a:latin typeface="Calibri" pitchFamily="34" charset="0"/>
              </a:rPr>
              <a:t>o</a:t>
            </a:r>
            <a:r>
              <a:rPr lang="en-US" sz="2600" dirty="0">
                <a:latin typeface="Calibri" pitchFamily="34" charset="0"/>
              </a:rPr>
              <a:t>E/80</a:t>
            </a:r>
            <a:r>
              <a:rPr lang="en-US" sz="2600" baseline="30000" dirty="0">
                <a:latin typeface="Calibri" pitchFamily="34" charset="0"/>
              </a:rPr>
              <a:t>o</a:t>
            </a:r>
            <a:r>
              <a:rPr lang="en-US" sz="2600" dirty="0">
                <a:latin typeface="Calibri" pitchFamily="34" charset="0"/>
              </a:rPr>
              <a:t>. </a:t>
            </a:r>
            <a:r>
              <a:rPr lang="en-US" sz="2600" dirty="0" err="1">
                <a:latin typeface="Calibri" pitchFamily="34" charset="0"/>
              </a:rPr>
              <a:t>Diketahui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>
                <a:latin typeface="Symbol" pitchFamily="18" charset="2"/>
              </a:rPr>
              <a:t>f</a:t>
            </a:r>
            <a:r>
              <a:rPr lang="en-US" sz="2600" dirty="0">
                <a:latin typeface="Calibri" pitchFamily="34" charset="0"/>
              </a:rPr>
              <a:t> = 34</a:t>
            </a:r>
            <a:r>
              <a:rPr lang="en-US" sz="2600" baseline="30000" dirty="0">
                <a:latin typeface="Calibri" pitchFamily="34" charset="0"/>
              </a:rPr>
              <a:t>o</a:t>
            </a:r>
            <a:r>
              <a:rPr lang="en-US" sz="2600" dirty="0">
                <a:latin typeface="Calibri" pitchFamily="34" charset="0"/>
              </a:rPr>
              <a:t>. </a:t>
            </a:r>
            <a:r>
              <a:rPr lang="en-US" sz="2600" dirty="0" err="1">
                <a:latin typeface="Calibri" pitchFamily="34" charset="0"/>
              </a:rPr>
              <a:t>Bagaimana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potensi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terjadinya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i="1" dirty="0">
                <a:latin typeface="Calibri" pitchFamily="34" charset="0"/>
              </a:rPr>
              <a:t>slope failure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pada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lereng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tersebut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berdasarkan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analisi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Markland</a:t>
            </a:r>
            <a:r>
              <a:rPr lang="en-US" sz="2600" dirty="0">
                <a:latin typeface="Calibri" pitchFamily="34" charset="0"/>
              </a:rPr>
              <a:t>? </a:t>
            </a:r>
            <a:r>
              <a:rPr lang="en-US" sz="2600" dirty="0" err="1">
                <a:latin typeface="Calibri" pitchFamily="34" charset="0"/>
              </a:rPr>
              <a:t>Jika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berpotensi</a:t>
            </a:r>
            <a:r>
              <a:rPr lang="en-US" sz="2600" dirty="0">
                <a:latin typeface="Calibri" pitchFamily="34" charset="0"/>
              </a:rPr>
              <a:t>, </a:t>
            </a:r>
            <a:r>
              <a:rPr lang="en-US" sz="2600" dirty="0" err="1">
                <a:latin typeface="Calibri" pitchFamily="34" charset="0"/>
              </a:rPr>
              <a:t>sebutkan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prakiraan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</a:rPr>
              <a:t>jenis</a:t>
            </a:r>
            <a:r>
              <a:rPr lang="en-US" sz="2600" dirty="0" smtClean="0">
                <a:latin typeface="Calibri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</a:rPr>
              <a:t>longsoran</a:t>
            </a:r>
            <a:r>
              <a:rPr lang="en-US" sz="2600" dirty="0" smtClean="0">
                <a:latin typeface="Calibri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</a:rPr>
              <a:t>dan</a:t>
            </a:r>
            <a:r>
              <a:rPr lang="en-US" sz="2600" dirty="0" smtClean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arah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longsorannya</a:t>
            </a:r>
            <a:r>
              <a:rPr lang="en-US" sz="26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09" y="1057274"/>
            <a:ext cx="5719591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57400" y="2286000"/>
            <a:ext cx="512723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TERIMA KASIH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ATAS</a:t>
            </a:r>
          </a:p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PERHATIANNYA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Stereographic Method</a:t>
            </a:r>
            <a:endParaRPr lang="en-US" dirty="0"/>
          </a:p>
        </p:txBody>
      </p:sp>
      <p:pic>
        <p:nvPicPr>
          <p:cNvPr id="3" name="Picture 2" descr="lambert-equal-ar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4267200" cy="4492263"/>
          </a:xfrm>
          <a:prstGeom prst="rect">
            <a:avLst/>
          </a:prstGeom>
        </p:spPr>
      </p:pic>
      <p:pic>
        <p:nvPicPr>
          <p:cNvPr id="4" name="Picture 3" descr="lambert-equal-areapolar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612" y="1447800"/>
            <a:ext cx="4397197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Proyeksi</a:t>
            </a:r>
            <a:r>
              <a:rPr lang="en-US" dirty="0" smtClean="0"/>
              <a:t> </a:t>
            </a:r>
            <a:r>
              <a:rPr lang="en-US" dirty="0" err="1" smtClean="0"/>
              <a:t>Stereografi</a:t>
            </a:r>
            <a:endParaRPr lang="id-ID" dirty="0"/>
          </a:p>
        </p:txBody>
      </p:sp>
      <p:pic>
        <p:nvPicPr>
          <p:cNvPr id="3074" name="Picture 2" descr="Hasil gambar untuk stereographic proj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42675"/>
            <a:ext cx="6514094" cy="494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 descr="http://jaeger.earthsci.unimelb.edu.au/msandifo/Teaching/Mineralogy2/stereograph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6556837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8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336550"/>
            <a:ext cx="46101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Arial Narrow" pitchFamily="34" charset="0"/>
              </a:rPr>
              <a:t>Potential Slope Stability of an Open Pit Mine</a:t>
            </a:r>
            <a:endParaRPr lang="en-US" sz="3600" b="1" dirty="0">
              <a:latin typeface="Arial Narrow" pitchFamily="34" charset="0"/>
            </a:endParaRPr>
          </a:p>
        </p:txBody>
      </p:sp>
      <p:pic>
        <p:nvPicPr>
          <p:cNvPr id="4" name="Picture 3" descr="open pi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40" y="1235440"/>
            <a:ext cx="5215467" cy="2933700"/>
          </a:xfrm>
          <a:prstGeom prst="rect">
            <a:avLst/>
          </a:prstGeom>
        </p:spPr>
      </p:pic>
      <p:pic>
        <p:nvPicPr>
          <p:cNvPr id="3" name="Picture 2" descr="open pit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584944"/>
            <a:ext cx="4953000" cy="3135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Hoek</a:t>
            </a:r>
            <a:r>
              <a:rPr lang="en-US" dirty="0" smtClean="0"/>
              <a:t> &amp; Bray (1981)</a:t>
            </a:r>
            <a:endParaRPr lang="en-US" dirty="0"/>
          </a:p>
        </p:txBody>
      </p:sp>
      <p:pic>
        <p:nvPicPr>
          <p:cNvPr id="3" name="Picture 2" descr="Hoek &amp; Bray 19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567" y="990600"/>
            <a:ext cx="4339233" cy="570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96" y="1447800"/>
            <a:ext cx="4315611" cy="481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526</Words>
  <Application>Microsoft Office PowerPoint</Application>
  <PresentationFormat>On-screen Show (4:3)</PresentationFormat>
  <Paragraphs>44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ROCK MASS MOVEMENTS</vt:lpstr>
      <vt:lpstr>Metode Grafis</vt:lpstr>
      <vt:lpstr>Stereographic Method</vt:lpstr>
      <vt:lpstr>Proyeksi Stereografi</vt:lpstr>
      <vt:lpstr>PowerPoint Presentation</vt:lpstr>
      <vt:lpstr>PowerPoint Presentation</vt:lpstr>
      <vt:lpstr>Potential Slope Stability of an Open Pit Mine</vt:lpstr>
      <vt:lpstr> Hoek &amp; Bray (1981)</vt:lpstr>
      <vt:lpstr>PowerPoint Presentation</vt:lpstr>
      <vt:lpstr>Syarat:</vt:lpstr>
      <vt:lpstr>PowerPoint Presentation</vt:lpstr>
      <vt:lpstr>Wedge Stereographic</vt:lpstr>
      <vt:lpstr>PowerPoint Presentation</vt:lpstr>
      <vt:lpstr>PowerPoint Presentation</vt:lpstr>
      <vt:lpstr>Fractured Rock</vt:lpstr>
      <vt:lpstr>Mengukur kedudukan bidang diskontinuitas secara statistik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Potensi Topling</vt:lpstr>
      <vt:lpstr>Potensi Topling</vt:lpstr>
      <vt:lpstr>PowerPoint Presentation</vt:lpstr>
      <vt:lpstr>Latihan Markland Method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 MASS MOVEMENT</dc:title>
  <dc:creator>UPN</dc:creator>
  <cp:lastModifiedBy>Lenovo</cp:lastModifiedBy>
  <cp:revision>91</cp:revision>
  <dcterms:created xsi:type="dcterms:W3CDTF">2011-05-31T23:01:15Z</dcterms:created>
  <dcterms:modified xsi:type="dcterms:W3CDTF">2018-11-15T22:59:51Z</dcterms:modified>
</cp:coreProperties>
</file>