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61" r:id="rId2"/>
    <p:sldId id="257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88" autoAdjust="0"/>
    <p:restoredTop sz="95332" autoAdjust="0"/>
  </p:normalViewPr>
  <p:slideViewPr>
    <p:cSldViewPr snapToGrid="0">
      <p:cViewPr varScale="1">
        <p:scale>
          <a:sx n="83" d="100"/>
          <a:sy n="83" d="100"/>
        </p:scale>
        <p:origin x="480" y="11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8/28/2018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12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308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65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418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7630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0766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6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08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174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962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08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8/28/2018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8/28/2018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8/28/2018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8/28/2018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8/28/2018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8/28/2018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8/28/2018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8/28/2018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8/28/2018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5018" y="1909346"/>
            <a:ext cx="11022677" cy="338328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Organizational </a:t>
            </a:r>
            <a:r>
              <a:rPr lang="en-US" sz="6000" smtClean="0"/>
              <a:t>Behaviour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8022" y="5432564"/>
            <a:ext cx="10889673" cy="785356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UPN “Veteran” Yogyakarta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82880"/>
            <a:ext cx="9772650" cy="902970"/>
          </a:xfrm>
        </p:spPr>
        <p:txBody>
          <a:bodyPr>
            <a:normAutofit/>
          </a:bodyPr>
          <a:lstStyle/>
          <a:p>
            <a:r>
              <a:rPr lang="en-US" dirty="0" smtClean="0"/>
              <a:t>Human resource management : OB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270001"/>
            <a:ext cx="9525000" cy="4521200"/>
          </a:xfrm>
        </p:spPr>
        <p:txBody>
          <a:bodyPr/>
          <a:lstStyle/>
          <a:p>
            <a:pPr algn="just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900" y="182880"/>
            <a:ext cx="11023600" cy="5900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72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2880"/>
            <a:ext cx="10999303" cy="902970"/>
          </a:xfrm>
        </p:spPr>
        <p:txBody>
          <a:bodyPr>
            <a:normAutofit/>
          </a:bodyPr>
          <a:lstStyle/>
          <a:p>
            <a:r>
              <a:rPr lang="en-US" dirty="0" smtClean="0"/>
              <a:t>The Bath model of HRM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36103" y="1232452"/>
            <a:ext cx="10972799" cy="145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51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358" y="410815"/>
            <a:ext cx="10906538" cy="5647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34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04" y="182880"/>
            <a:ext cx="10972800" cy="902970"/>
          </a:xfrm>
        </p:spPr>
        <p:txBody>
          <a:bodyPr>
            <a:normAutofit/>
          </a:bodyPr>
          <a:lstStyle/>
          <a:p>
            <a:r>
              <a:rPr lang="en-US" dirty="0" smtClean="0"/>
              <a:t>The Bath model of HRM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1431235"/>
            <a:ext cx="10972800" cy="4359966"/>
          </a:xfrm>
        </p:spPr>
        <p:txBody>
          <a:bodyPr/>
          <a:lstStyle/>
          <a:p>
            <a:pPr algn="just"/>
            <a:r>
              <a:rPr lang="en-US" dirty="0" smtClean="0"/>
              <a:t>Discretionary behavior freedom to decide how work is going to be performed; organizational behavior can be positive, such as putting in extra time and effort, or it can be negative, such as withholding information and cooperation.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40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Huczynski</a:t>
            </a:r>
            <a:r>
              <a:rPr lang="en-US" dirty="0" smtClean="0"/>
              <a:t>, Buchanan, 2013 , </a:t>
            </a:r>
            <a:r>
              <a:rPr lang="en-US" i="1" dirty="0" smtClean="0"/>
              <a:t>Organizational </a:t>
            </a:r>
            <a:r>
              <a:rPr lang="en-US" i="1" dirty="0" err="1" smtClean="0"/>
              <a:t>Behaviour</a:t>
            </a:r>
            <a:r>
              <a:rPr lang="en-US" i="1" dirty="0" smtClean="0"/>
              <a:t>, </a:t>
            </a:r>
            <a:r>
              <a:rPr lang="en-US" dirty="0" smtClean="0"/>
              <a:t>Pearson</a:t>
            </a:r>
          </a:p>
          <a:p>
            <a:r>
              <a:rPr lang="en-US" dirty="0" err="1" smtClean="0"/>
              <a:t>Umam</a:t>
            </a:r>
            <a:r>
              <a:rPr lang="en-US" dirty="0" smtClean="0"/>
              <a:t>, </a:t>
            </a:r>
            <a:r>
              <a:rPr lang="en-US" dirty="0" err="1" smtClean="0"/>
              <a:t>Khaerul</a:t>
            </a:r>
            <a:r>
              <a:rPr lang="en-US" dirty="0" smtClean="0"/>
              <a:t>, 2012, </a:t>
            </a:r>
            <a:r>
              <a:rPr lang="en-US" i="1" dirty="0" err="1" smtClean="0"/>
              <a:t>Manajemen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Wardiah</a:t>
            </a:r>
            <a:r>
              <a:rPr lang="en-US" dirty="0" smtClean="0"/>
              <a:t>, Mia </a:t>
            </a:r>
            <a:r>
              <a:rPr lang="en-US" dirty="0" err="1" smtClean="0"/>
              <a:t>Lasmi</a:t>
            </a:r>
            <a:r>
              <a:rPr lang="en-US" dirty="0" smtClean="0"/>
              <a:t>, </a:t>
            </a:r>
            <a:r>
              <a:rPr lang="en-US" i="1" dirty="0" err="1" smtClean="0"/>
              <a:t>Teori</a:t>
            </a:r>
            <a:r>
              <a:rPr lang="en-US" i="1" dirty="0" smtClean="0"/>
              <a:t> </a:t>
            </a:r>
            <a:r>
              <a:rPr lang="en-US" i="1" dirty="0" err="1" smtClean="0"/>
              <a:t>perilaku</a:t>
            </a:r>
            <a:r>
              <a:rPr lang="en-US" i="1" dirty="0" smtClean="0"/>
              <a:t>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budaya</a:t>
            </a:r>
            <a:r>
              <a:rPr lang="en-US" i="1" dirty="0" smtClean="0"/>
              <a:t> </a:t>
            </a:r>
            <a:r>
              <a:rPr lang="en-US" i="1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Pustaka</a:t>
            </a:r>
            <a:r>
              <a:rPr lang="en-US" dirty="0" smtClean="0"/>
              <a:t> </a:t>
            </a:r>
            <a:r>
              <a:rPr lang="en-US" dirty="0" err="1" smtClean="0"/>
              <a:t>Setia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058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59548" cy="902970"/>
          </a:xfrm>
        </p:spPr>
        <p:txBody>
          <a:bodyPr/>
          <a:lstStyle/>
          <a:p>
            <a:r>
              <a:rPr lang="en-US" dirty="0" smtClean="0"/>
              <a:t>What is organizational behavior?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91478"/>
            <a:ext cx="10959548" cy="469126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Organizational  behavior the study of the structure and management of organizations, their environments and the actions and interactions of their individual members and groups.</a:t>
            </a:r>
          </a:p>
          <a:p>
            <a:pPr algn="just"/>
            <a:r>
              <a:rPr lang="en-US" dirty="0" smtClean="0"/>
              <a:t>Organization is a social arrangement for achieving controlled performance in pursuit of collective goals.</a:t>
            </a:r>
          </a:p>
          <a:p>
            <a:pPr algn="just"/>
            <a:r>
              <a:rPr lang="en-US" dirty="0" smtClean="0"/>
              <a:t>Controlled performance setting standards, measuring performance, comparing actual with standard and taking corrective action if necessary.</a:t>
            </a:r>
          </a:p>
          <a:p>
            <a:pPr algn="just"/>
            <a:r>
              <a:rPr lang="en-US" dirty="0" smtClean="0"/>
              <a:t>Organizational dilemma how to reconcile inconsistency between individual needs and aspirations on the one hand, and the collective purpose of the organization on the other.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852" y="182880"/>
            <a:ext cx="10959548" cy="902970"/>
          </a:xfrm>
        </p:spPr>
        <p:txBody>
          <a:bodyPr/>
          <a:lstStyle/>
          <a:p>
            <a:r>
              <a:rPr lang="en-US" dirty="0" smtClean="0"/>
              <a:t>A field map of the organizational behavior terrain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2852" y="1363663"/>
            <a:ext cx="10959548" cy="4427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93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99304" cy="902970"/>
          </a:xfrm>
        </p:spPr>
        <p:txBody>
          <a:bodyPr/>
          <a:lstStyle/>
          <a:p>
            <a:r>
              <a:rPr lang="en-US" dirty="0" smtClean="0"/>
              <a:t>A field map of the organizational behavior terrain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28750"/>
            <a:ext cx="10999304" cy="4547979"/>
          </a:xfrm>
        </p:spPr>
        <p:txBody>
          <a:bodyPr/>
          <a:lstStyle/>
          <a:p>
            <a:pPr algn="just"/>
            <a:r>
              <a:rPr lang="en-US" dirty="0" smtClean="0"/>
              <a:t>Fundamental attribution error the tendency to emphasize explanations of the behavior of others based on their personality or disposition, and to overlook the influence of wider contextual influences.</a:t>
            </a:r>
          </a:p>
          <a:p>
            <a:r>
              <a:rPr lang="en-US" dirty="0" smtClean="0"/>
              <a:t>Organizational effectiveness a multidimensional concept defined differently by different stakeholders, including a range of quantitative and qualitative measures.</a:t>
            </a:r>
          </a:p>
          <a:p>
            <a:r>
              <a:rPr lang="en-US" dirty="0" smtClean="0"/>
              <a:t>Balanced scorecard an approach to defining organizational effectiveness using a combination of quantitative and qualitative measures to asses performance.</a:t>
            </a:r>
          </a:p>
          <a:p>
            <a:r>
              <a:rPr lang="en-US" dirty="0" smtClean="0"/>
              <a:t>Quality of working life an individual’s overall assessment of satisfaction with their job, working conditions, pay, colleagues, management style, organization culture, work-life balance and training, development and career opportunities.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9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852" y="182880"/>
            <a:ext cx="10933044" cy="902970"/>
          </a:xfrm>
        </p:spPr>
        <p:txBody>
          <a:bodyPr/>
          <a:lstStyle/>
          <a:p>
            <a:r>
              <a:rPr lang="en-US" dirty="0" smtClean="0"/>
              <a:t>The problem with social science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22852" y="1404730"/>
            <a:ext cx="10933044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66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04" y="182880"/>
            <a:ext cx="10946296" cy="902970"/>
          </a:xfrm>
        </p:spPr>
        <p:txBody>
          <a:bodyPr/>
          <a:lstStyle/>
          <a:p>
            <a:r>
              <a:rPr lang="en-US" dirty="0" smtClean="0"/>
              <a:t>Explaining organizational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1270001"/>
            <a:ext cx="10946296" cy="4521200"/>
          </a:xfrm>
        </p:spPr>
        <p:txBody>
          <a:bodyPr/>
          <a:lstStyle/>
          <a:p>
            <a:pPr algn="just"/>
            <a:r>
              <a:rPr lang="en-US" dirty="0" smtClean="0"/>
              <a:t>Positivism a perspective which assumes that the world can be understood in terms of causal relationship between observable and measureable variables, and that these relationships can be studied objectively using controlled experiments.</a:t>
            </a:r>
          </a:p>
          <a:p>
            <a:pPr algn="just"/>
            <a:r>
              <a:rPr lang="en-US" dirty="0" smtClean="0"/>
              <a:t>Operational definition the method used to measure the incidence of a variable in practice.</a:t>
            </a:r>
          </a:p>
          <a:p>
            <a:pPr algn="just"/>
            <a:r>
              <a:rPr lang="en-US" dirty="0" smtClean="0"/>
              <a:t>Variance theory an approach to explaining organizational behavior  based on universal relationships between independent and dependent variables which can be defined and measured precisely.</a:t>
            </a:r>
          </a:p>
          <a:p>
            <a:pPr algn="just"/>
            <a:r>
              <a:rPr lang="en-US" dirty="0" smtClean="0"/>
              <a:t>Constructivism a perspective which argues that our social and organizational worlds have no ultimate objective truth or reality, but are instead determined by our shared experiences meanings and interpretations.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50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"/>
            <a:ext cx="10999304" cy="902970"/>
          </a:xfrm>
        </p:spPr>
        <p:txBody>
          <a:bodyPr/>
          <a:lstStyle/>
          <a:p>
            <a:r>
              <a:rPr lang="en-US" dirty="0" smtClean="0"/>
              <a:t>Explaining organizational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70001"/>
            <a:ext cx="10999304" cy="4521200"/>
          </a:xfrm>
        </p:spPr>
        <p:txBody>
          <a:bodyPr/>
          <a:lstStyle/>
          <a:p>
            <a:pPr algn="just"/>
            <a:r>
              <a:rPr lang="en-US" dirty="0" smtClean="0"/>
              <a:t>Process theory an approach to explaining organizational behavior based on narratives which show how many factors, combining and interacting over time in a particular context, are likely to produce the outcomes of interest.</a:t>
            </a:r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7652" y="2209800"/>
            <a:ext cx="10681252" cy="395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852" y="182880"/>
            <a:ext cx="10933044" cy="902970"/>
          </a:xfrm>
        </p:spPr>
        <p:txBody>
          <a:bodyPr>
            <a:normAutofit/>
          </a:bodyPr>
          <a:lstStyle/>
          <a:p>
            <a:r>
              <a:rPr lang="en-US" dirty="0" smtClean="0"/>
              <a:t>Research and practice: evidence based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852" y="1378225"/>
            <a:ext cx="10933044" cy="4412975"/>
          </a:xfrm>
        </p:spPr>
        <p:txBody>
          <a:bodyPr/>
          <a:lstStyle/>
          <a:p>
            <a:pPr algn="just"/>
            <a:r>
              <a:rPr lang="en-US" dirty="0" smtClean="0"/>
              <a:t>Evidence base management systematically using the best available research evidence to inform decisions about how to manage people and organizations.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26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6104" y="182880"/>
            <a:ext cx="10959548" cy="902970"/>
          </a:xfrm>
        </p:spPr>
        <p:txBody>
          <a:bodyPr>
            <a:normAutofit/>
          </a:bodyPr>
          <a:lstStyle/>
          <a:p>
            <a:r>
              <a:rPr lang="en-US" dirty="0" smtClean="0"/>
              <a:t>Human resource management : OB in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104" y="1270001"/>
            <a:ext cx="10959548" cy="4521200"/>
          </a:xfrm>
        </p:spPr>
        <p:txBody>
          <a:bodyPr/>
          <a:lstStyle/>
          <a:p>
            <a:pPr algn="just"/>
            <a:r>
              <a:rPr lang="en-US" dirty="0" smtClean="0"/>
              <a:t>Human resource management the function responsible for establishing integrated personnel policies to support organization strategy.</a:t>
            </a:r>
          </a:p>
          <a:p>
            <a:pPr algn="just"/>
            <a:r>
              <a:rPr lang="en-US" dirty="0" smtClean="0"/>
              <a:t>Employment cycle the sequence of stages through which all employees pass in each working position they hold, from recruitment and selection to termination.</a:t>
            </a:r>
          </a:p>
          <a:p>
            <a:pPr algn="just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888" y="2959100"/>
            <a:ext cx="10760764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53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459</TotalTime>
  <Words>559</Words>
  <Application>Microsoft Office PowerPoint</Application>
  <PresentationFormat>Widescreen</PresentationFormat>
  <Paragraphs>46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Diamond Grid 16x9</vt:lpstr>
      <vt:lpstr>Organizational Behaviour</vt:lpstr>
      <vt:lpstr>What is organizational behavior?</vt:lpstr>
      <vt:lpstr>A field map of the organizational behavior terrain</vt:lpstr>
      <vt:lpstr>A field map of the organizational behavior terrain</vt:lpstr>
      <vt:lpstr>The problem with social science</vt:lpstr>
      <vt:lpstr>Explaining organizational behavior</vt:lpstr>
      <vt:lpstr>Explaining organizational behavior</vt:lpstr>
      <vt:lpstr>Research and practice: evidence based management</vt:lpstr>
      <vt:lpstr>Human resource management : OB in action</vt:lpstr>
      <vt:lpstr>Human resource management : OB in action</vt:lpstr>
      <vt:lpstr>The Bath model of HRM</vt:lpstr>
      <vt:lpstr>PowerPoint Presentation</vt:lpstr>
      <vt:lpstr>The Bath model of HRM</vt:lpstr>
      <vt:lpstr>Reference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Hari Prapcoyo</dc:creator>
  <cp:lastModifiedBy>Hari Prapcoyo</cp:lastModifiedBy>
  <cp:revision>21</cp:revision>
  <dcterms:created xsi:type="dcterms:W3CDTF">2018-07-28T17:33:13Z</dcterms:created>
  <dcterms:modified xsi:type="dcterms:W3CDTF">2018-08-28T01:25:18Z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