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1" r:id="rId1"/>
  </p:sldMasterIdLst>
  <p:notesMasterIdLst>
    <p:notesMasterId r:id="rId14"/>
  </p:notesMasterIdLst>
  <p:sldIdLst>
    <p:sldId id="311" r:id="rId2"/>
    <p:sldId id="328" r:id="rId3"/>
    <p:sldId id="336" r:id="rId4"/>
    <p:sldId id="329" r:id="rId5"/>
    <p:sldId id="257" r:id="rId6"/>
    <p:sldId id="327" r:id="rId7"/>
    <p:sldId id="258" r:id="rId8"/>
    <p:sldId id="330" r:id="rId9"/>
    <p:sldId id="331" r:id="rId10"/>
    <p:sldId id="333" r:id="rId11"/>
    <p:sldId id="334" r:id="rId12"/>
    <p:sldId id="33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B5847-6F14-42E2-B82B-7B787E34A346}" type="datetimeFigureOut">
              <a:rPr lang="en-US" smtClean="0"/>
              <a:pPr/>
              <a:t>21-Aug-19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60A03-02F3-4779-BD0C-F7BCD3BD0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60A03-02F3-4779-BD0C-F7BCD3BD08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60A03-02F3-4779-BD0C-F7BCD3BD08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1" name="Picture 27" descr="h gfhf kuymmk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5674C900-7DDC-46AA-9406-B130CC40B318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348038" y="6237288"/>
            <a:ext cx="2278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  <a:cs typeface="Calibri" pitchFamily="34" charset="0"/>
                <a:hlinkClick r:id="rId2"/>
              </a:rPr>
              <a:t>Powerpoint Templates</a:t>
            </a:r>
            <a:endParaRPr lang="fr-FR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70" name="Picture 22" descr=" jhgjguuy iy$^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8689975" cy="159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Internet Of Things (</a:t>
            </a:r>
            <a:r>
              <a:rPr lang="en-US" sz="4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IoT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r"/>
            <a:r>
              <a:rPr lang="en-US" sz="40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Silabus</a:t>
            </a:r>
            <a:r>
              <a:rPr lang="en-US" sz="4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4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kontrak</a:t>
            </a:r>
            <a:r>
              <a:rPr lang="en-US" sz="4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perkuliahan</a:t>
            </a:r>
            <a:endParaRPr lang="fr-FR" sz="3200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5791200" y="4419600"/>
            <a:ext cx="3352800" cy="685800"/>
          </a:xfrm>
        </p:spPr>
        <p:txBody>
          <a:bodyPr/>
          <a:lstStyle/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Semester </a:t>
            </a: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Gasal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2019/2020</a:t>
            </a:r>
            <a:endParaRPr lang="id-ID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5791200" y="5791200"/>
            <a:ext cx="33528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Rifki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Indra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Perwira</a:t>
            </a:r>
            <a:endParaRPr kumimoji="0" lang="id-ID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Semester Gasal 2019/2020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EC9F06-8C2C-4616-A4AF-667EA10EA5B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bg1"/>
                </a:solidFill>
              </a:rPr>
              <a:t>Penilaian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chemeClr val="bg1"/>
                </a:solidFill>
              </a:rPr>
              <a:t>Komponen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penilaian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akhir</a:t>
            </a:r>
            <a:r>
              <a:rPr lang="en-US" altLang="en-US" dirty="0" smtClean="0">
                <a:solidFill>
                  <a:schemeClr val="bg1"/>
                </a:solidFill>
              </a:rPr>
              <a:t> :</a:t>
            </a:r>
          </a:p>
          <a:p>
            <a:pPr marL="533400" indent="-533400" eaLnBrk="1" hangingPunct="1"/>
            <a:r>
              <a:rPr lang="en-US" altLang="en-US" dirty="0" err="1" smtClean="0">
                <a:solidFill>
                  <a:schemeClr val="bg1"/>
                </a:solidFill>
              </a:rPr>
              <a:t>Presensi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kehadiran</a:t>
            </a:r>
            <a:r>
              <a:rPr lang="en-US" altLang="en-US" dirty="0" smtClean="0">
                <a:solidFill>
                  <a:schemeClr val="bg1"/>
                </a:solidFill>
              </a:rPr>
              <a:t>	:</a:t>
            </a:r>
            <a:r>
              <a:rPr lang="id-ID" altLang="en-US" dirty="0" smtClean="0">
                <a:solidFill>
                  <a:schemeClr val="bg1"/>
                </a:solidFill>
              </a:rPr>
              <a:t> -</a:t>
            </a:r>
            <a:r>
              <a:rPr lang="en-US" altLang="en-US" dirty="0" smtClean="0">
                <a:solidFill>
                  <a:schemeClr val="bg1"/>
                </a:solidFill>
              </a:rPr>
              <a:t> (</a:t>
            </a:r>
            <a:r>
              <a:rPr lang="en-US" altLang="en-US" dirty="0" err="1" smtClean="0">
                <a:solidFill>
                  <a:schemeClr val="bg1"/>
                </a:solidFill>
              </a:rPr>
              <a:t>kewajiban</a:t>
            </a:r>
            <a:r>
              <a:rPr lang="en-US" altLang="en-US" dirty="0" smtClean="0">
                <a:solidFill>
                  <a:schemeClr val="bg1"/>
                </a:solidFill>
              </a:rPr>
              <a:t>)</a:t>
            </a:r>
          </a:p>
          <a:p>
            <a:pPr marL="533400" indent="-533400" eaLnBrk="1" hangingPunct="1"/>
            <a:r>
              <a:rPr lang="en-US" altLang="en-US" dirty="0" err="1" smtClean="0">
                <a:solidFill>
                  <a:schemeClr val="bg1"/>
                </a:solidFill>
              </a:rPr>
              <a:t>Kuis</a:t>
            </a:r>
            <a:r>
              <a:rPr lang="en-US" altLang="en-US" dirty="0" smtClean="0">
                <a:solidFill>
                  <a:schemeClr val="bg1"/>
                </a:solidFill>
              </a:rPr>
              <a:t> / </a:t>
            </a:r>
            <a:r>
              <a:rPr lang="en-US" altLang="en-US" dirty="0" err="1" smtClean="0">
                <a:solidFill>
                  <a:schemeClr val="bg1"/>
                </a:solidFill>
              </a:rPr>
              <a:t>tugas</a:t>
            </a:r>
            <a:r>
              <a:rPr lang="en-US" altLang="en-US" dirty="0" smtClean="0">
                <a:solidFill>
                  <a:schemeClr val="bg1"/>
                </a:solidFill>
              </a:rPr>
              <a:t>	:</a:t>
            </a:r>
            <a:r>
              <a:rPr lang="id-ID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10</a:t>
            </a:r>
            <a:r>
              <a:rPr lang="id-ID" altLang="en-US" dirty="0" smtClean="0">
                <a:solidFill>
                  <a:schemeClr val="bg1"/>
                </a:solidFill>
              </a:rPr>
              <a:t> %</a:t>
            </a:r>
            <a:endParaRPr lang="en-US" altLang="en-US" dirty="0" smtClean="0">
              <a:solidFill>
                <a:schemeClr val="bg1"/>
              </a:solidFill>
            </a:endParaRPr>
          </a:p>
          <a:p>
            <a:pPr marL="533400" indent="-533400" eaLnBrk="1" hangingPunct="1"/>
            <a:r>
              <a:rPr lang="en-US" altLang="en-US" dirty="0" err="1" smtClean="0">
                <a:solidFill>
                  <a:schemeClr val="bg1"/>
                </a:solidFill>
              </a:rPr>
              <a:t>Presentasi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kelompok</a:t>
            </a:r>
            <a:r>
              <a:rPr lang="en-US" altLang="en-US" dirty="0" smtClean="0">
                <a:solidFill>
                  <a:schemeClr val="bg1"/>
                </a:solidFill>
              </a:rPr>
              <a:t> : 40 % (</a:t>
            </a:r>
            <a:r>
              <a:rPr lang="en-US" altLang="en-US" dirty="0" err="1" smtClean="0">
                <a:solidFill>
                  <a:schemeClr val="bg1"/>
                </a:solidFill>
              </a:rPr>
              <a:t>nilai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tergantung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bobot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studi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kasus</a:t>
            </a:r>
            <a:r>
              <a:rPr lang="en-US" altLang="en-US" dirty="0" smtClean="0">
                <a:solidFill>
                  <a:schemeClr val="bg1"/>
                </a:solidFill>
              </a:rPr>
              <a:t>)</a:t>
            </a:r>
          </a:p>
          <a:p>
            <a:pPr marL="533400" indent="-533400" eaLnBrk="1" hangingPunct="1"/>
            <a:r>
              <a:rPr lang="en-US" altLang="en-US" dirty="0" smtClean="0">
                <a:solidFill>
                  <a:schemeClr val="bg1"/>
                </a:solidFill>
              </a:rPr>
              <a:t>UTS		:</a:t>
            </a:r>
            <a:r>
              <a:rPr lang="id-ID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25</a:t>
            </a:r>
            <a:r>
              <a:rPr lang="id-ID" altLang="en-US" dirty="0" smtClean="0">
                <a:solidFill>
                  <a:schemeClr val="bg1"/>
                </a:solidFill>
              </a:rPr>
              <a:t> %</a:t>
            </a:r>
            <a:endParaRPr lang="en-US" altLang="en-US" dirty="0" smtClean="0">
              <a:solidFill>
                <a:schemeClr val="bg1"/>
              </a:solidFill>
            </a:endParaRPr>
          </a:p>
          <a:p>
            <a:pPr marL="533400" indent="-533400" eaLnBrk="1" hangingPunct="1"/>
            <a:r>
              <a:rPr lang="en-US" altLang="en-US" dirty="0" smtClean="0">
                <a:solidFill>
                  <a:schemeClr val="bg1"/>
                </a:solidFill>
              </a:rPr>
              <a:t>UAS		:</a:t>
            </a:r>
            <a:r>
              <a:rPr lang="id-ID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</a:rPr>
              <a:t>25</a:t>
            </a:r>
            <a:r>
              <a:rPr lang="id-ID" altLang="en-US" dirty="0" smtClean="0">
                <a:solidFill>
                  <a:schemeClr val="bg1"/>
                </a:solidFill>
              </a:rPr>
              <a:t> %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bg1"/>
                </a:solidFill>
              </a:rPr>
              <a:t>Konversi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Nilai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bg1"/>
                </a:solidFill>
              </a:rPr>
              <a:t>Sesuai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aturan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akademik</a:t>
            </a:r>
            <a:r>
              <a:rPr lang="en-US" altLang="en-US" dirty="0" smtClean="0">
                <a:solidFill>
                  <a:schemeClr val="bg1"/>
                </a:solidFill>
              </a:rPr>
              <a:t>, </a:t>
            </a:r>
            <a:r>
              <a:rPr lang="en-US" altLang="en-US" dirty="0" err="1" smtClean="0">
                <a:solidFill>
                  <a:schemeClr val="bg1"/>
                </a:solidFill>
              </a:rPr>
              <a:t>nilai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diatur</a:t>
            </a:r>
            <a:r>
              <a:rPr lang="en-US" altLang="en-US" dirty="0" smtClean="0">
                <a:solidFill>
                  <a:schemeClr val="bg1"/>
                </a:solidFill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</a:rPr>
              <a:t>sbb</a:t>
            </a:r>
            <a:r>
              <a:rPr lang="en-US" altLang="en-US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Semester Gasal 2019/2020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A895A5-7848-47AB-BC11-2678AAA11FA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793783"/>
              </p:ext>
            </p:extLst>
          </p:nvPr>
        </p:nvGraphicFramePr>
        <p:xfrm>
          <a:off x="838200" y="2514600"/>
          <a:ext cx="7238999" cy="2832104"/>
        </p:xfrm>
        <a:graphic>
          <a:graphicData uri="http://schemas.openxmlformats.org/drawingml/2006/table">
            <a:tbl>
              <a:tblPr/>
              <a:tblGrid>
                <a:gridCol w="1900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Nilai Angka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Nilai Huruf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Harkat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Sebutan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81 - 100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Istimewa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76 -  80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B+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Baik sekali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66 -  75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61 -  65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C+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Cukup baik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51 -  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Cukup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31 -  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Kurang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≤ 30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Gagal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2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 Internet of Things, Principle and paradigm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			</a:t>
            </a:r>
            <a:r>
              <a:rPr lang="en-US" sz="1600" b="1" dirty="0" err="1" smtClean="0">
                <a:solidFill>
                  <a:schemeClr val="bg1"/>
                </a:solidFill>
              </a:rPr>
              <a:t>Rajkumar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Buyya</a:t>
            </a:r>
            <a:r>
              <a:rPr lang="en-US" sz="1600" b="1" dirty="0" smtClean="0">
                <a:solidFill>
                  <a:schemeClr val="bg1"/>
                </a:solidFill>
              </a:rPr>
              <a:t>, Amir </a:t>
            </a:r>
            <a:r>
              <a:rPr lang="en-US" sz="1600" b="1" dirty="0" err="1">
                <a:solidFill>
                  <a:schemeClr val="bg1"/>
                </a:solidFill>
              </a:rPr>
              <a:t>Vahid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Dastjerdi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bg1"/>
                </a:solidFill>
              </a:rPr>
              <a:t>2. The </a:t>
            </a:r>
            <a:r>
              <a:rPr lang="en-US" b="1" dirty="0">
                <a:solidFill>
                  <a:schemeClr val="bg1"/>
                </a:solidFill>
              </a:rPr>
              <a:t>Internet of Things: An Overview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Understanding the Issues and Challenges of a </a:t>
            </a:r>
            <a:r>
              <a:rPr lang="en-US" dirty="0" smtClean="0">
                <a:solidFill>
                  <a:schemeClr val="bg1"/>
                </a:solidFill>
              </a:rPr>
              <a:t>More Connected </a:t>
            </a:r>
            <a:r>
              <a:rPr lang="en-US" dirty="0">
                <a:solidFill>
                  <a:schemeClr val="bg1"/>
                </a:solidFill>
              </a:rPr>
              <a:t>World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			</a:t>
            </a:r>
            <a:r>
              <a:rPr lang="en-US" sz="1600" b="1" dirty="0" smtClean="0">
                <a:solidFill>
                  <a:schemeClr val="bg1"/>
                </a:solidFill>
              </a:rPr>
              <a:t>Karen </a:t>
            </a:r>
            <a:r>
              <a:rPr lang="en-US" sz="1600" b="1" dirty="0">
                <a:solidFill>
                  <a:schemeClr val="bg1"/>
                </a:solidFill>
              </a:rPr>
              <a:t>Rose, Scott Eldridge, Lyman Chapin</a:t>
            </a:r>
          </a:p>
        </p:txBody>
      </p:sp>
    </p:spTree>
    <p:extLst>
      <p:ext uri="{BB962C8B-B14F-4D97-AF65-F5344CB8AC3E}">
        <p14:creationId xmlns:p14="http://schemas.microsoft.com/office/powerpoint/2010/main" val="362450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Perkenalan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Singkat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133600"/>
            <a:ext cx="25908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3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Rifki</a:t>
            </a:r>
            <a:r>
              <a:rPr lang="en-US" dirty="0" smtClean="0">
                <a:solidFill>
                  <a:schemeClr val="bg1"/>
                </a:solidFill>
              </a:rPr>
              <a:t> Indra </a:t>
            </a:r>
            <a:r>
              <a:rPr lang="en-US" dirty="0" err="1" smtClean="0">
                <a:solidFill>
                  <a:schemeClr val="bg1"/>
                </a:solidFill>
              </a:rPr>
              <a:t>Perwira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S.Kom</a:t>
            </a:r>
            <a:r>
              <a:rPr lang="en-US" dirty="0" smtClean="0">
                <a:solidFill>
                  <a:schemeClr val="bg1"/>
                </a:solidFill>
              </a:rPr>
              <a:t>., </a:t>
            </a:r>
            <a:r>
              <a:rPr lang="en-US" dirty="0" err="1" smtClean="0">
                <a:solidFill>
                  <a:schemeClr val="bg1"/>
                </a:solidFill>
              </a:rPr>
              <a:t>M.Eng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081 328 828344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Jurusan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Informatika</a:t>
            </a:r>
            <a:r>
              <a:rPr lang="en-US" dirty="0" smtClean="0">
                <a:solidFill>
                  <a:schemeClr val="bg1"/>
                </a:solidFill>
              </a:rPr>
              <a:t>, UPN Veteran YK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Ruangan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Kepala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Laboratorium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Lantai</a:t>
            </a:r>
            <a:r>
              <a:rPr lang="en-US" dirty="0" smtClean="0">
                <a:solidFill>
                  <a:schemeClr val="bg1"/>
                </a:solidFill>
              </a:rPr>
              <a:t> 2 </a:t>
            </a:r>
            <a:r>
              <a:rPr lang="en-US" dirty="0" err="1" smtClean="0">
                <a:solidFill>
                  <a:schemeClr val="bg1"/>
                </a:solidFill>
              </a:rPr>
              <a:t>Kampus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babarsari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rifki@upnyk.ac.id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2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Jadwal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IoT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586672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86928">
                  <a:extLst>
                    <a:ext uri="{9D8B030D-6E8A-4147-A177-3AD203B41FA5}">
                      <a16:colId xmlns:a16="http://schemas.microsoft.com/office/drawing/2014/main" val="3375651031"/>
                    </a:ext>
                  </a:extLst>
                </a:gridCol>
                <a:gridCol w="1503872">
                  <a:extLst>
                    <a:ext uri="{9D8B030D-6E8A-4147-A177-3AD203B41FA5}">
                      <a16:colId xmlns:a16="http://schemas.microsoft.com/office/drawing/2014/main" val="404693321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5479074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0041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Kelas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Ruangan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272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bg1"/>
                          </a:solidFill>
                        </a:rPr>
                        <a:t>Senin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15:00-16:40 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IF : PATT. II - 3B 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508412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bg1"/>
                          </a:solidFill>
                        </a:rPr>
                        <a:t>Selasa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15:00-16:40 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IF : PATT. I - 3D 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12162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bg1"/>
                          </a:solidFill>
                        </a:rPr>
                        <a:t>Rabu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15:00-16:40 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IF : PATT. I - 3B 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327236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8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 rot="10800000">
            <a:off x="4800600" y="3200399"/>
            <a:ext cx="4724400" cy="35814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endParaRPr kumimoji="0" lang="en-US" sz="344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1143000" y="-152400"/>
            <a:ext cx="4724400" cy="35814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endParaRPr kumimoji="0" lang="en-US" sz="344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IoT</a:t>
            </a:r>
            <a:endParaRPr lang="en-US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143000"/>
            <a:ext cx="5372100" cy="34290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If we had computers that knew everything there was to know about things</a:t>
            </a:r>
          </a:p>
          <a:p>
            <a:r>
              <a:rPr lang="en-US" sz="2400" dirty="0">
                <a:solidFill>
                  <a:schemeClr val="bg1"/>
                </a:solidFill>
              </a:rPr>
              <a:t>—using data they gathered without any help from us</a:t>
            </a:r>
          </a:p>
          <a:p>
            <a:r>
              <a:rPr lang="en-US" sz="2400" dirty="0">
                <a:solidFill>
                  <a:schemeClr val="bg1"/>
                </a:solidFill>
              </a:rPr>
              <a:t>—we would be able to track and count everything, and greatly reduce waste, loss and cost. </a:t>
            </a:r>
          </a:p>
          <a:p>
            <a:pPr marL="0" indent="0" algn="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—</a:t>
            </a:r>
            <a:r>
              <a:rPr lang="en-US" sz="2400" dirty="0">
                <a:solidFill>
                  <a:schemeClr val="bg1"/>
                </a:solidFill>
              </a:rPr>
              <a:t>Kevin Ashton, That 'Internet of Things' Thing, RFID Journal, July 22, 2009</a:t>
            </a:r>
          </a:p>
        </p:txBody>
      </p:sp>
      <p:pic>
        <p:nvPicPr>
          <p:cNvPr id="8" name="Content Placeholder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782" y="1846818"/>
            <a:ext cx="3332018" cy="310618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685800" y="381000"/>
            <a:ext cx="4724400" cy="35814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3900" b="1" kern="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??</a:t>
            </a:r>
            <a:endParaRPr kumimoji="0" lang="en-US" sz="239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29200" y="2514600"/>
            <a:ext cx="4724400" cy="35814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3900" b="1" kern="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??</a:t>
            </a:r>
            <a:endParaRPr kumimoji="0" lang="en-US" sz="239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43000"/>
            <a:ext cx="6629400" cy="1981200"/>
          </a:xfrm>
        </p:spPr>
        <p:txBody>
          <a:bodyPr/>
          <a:lstStyle/>
          <a:p>
            <a:pPr algn="r" eaLnBrk="1" hangingPunct="1"/>
            <a:r>
              <a:rPr lang="en-US" sz="1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Why </a:t>
            </a:r>
            <a:r>
              <a:rPr lang="en-US" sz="115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IoT</a:t>
            </a:r>
            <a:endParaRPr lang="en-US" sz="115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001000" cy="4235970"/>
          </a:xfrm>
        </p:spPr>
        <p:txBody>
          <a:bodyPr/>
          <a:lstStyle/>
          <a:p>
            <a:pPr marL="971550" lvl="1" indent="-514350" eaLnBrk="1" hangingPunct="1">
              <a:lnSpc>
                <a:spcPct val="90000"/>
              </a:lnSpc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Tuntutan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jaman</a:t>
            </a:r>
            <a:endParaRPr lang="en-US" sz="3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971550" lvl="1" indent="-514350" eaLnBrk="1" hangingPunct="1">
              <a:lnSpc>
                <a:spcPct val="90000"/>
              </a:lnSpc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Paradigma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baru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4.0</a:t>
            </a:r>
          </a:p>
          <a:p>
            <a:pPr marL="971550" lvl="1" indent="-514350" eaLnBrk="1" hangingPunct="1">
              <a:lnSpc>
                <a:spcPct val="90000"/>
              </a:lnSpc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Big data</a:t>
            </a:r>
          </a:p>
          <a:p>
            <a:pPr marL="971550" lvl="1" indent="-514350" eaLnBrk="1" hangingPunct="1">
              <a:lnSpc>
                <a:spcPct val="90000"/>
              </a:lnSpc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Data science</a:t>
            </a:r>
          </a:p>
          <a:p>
            <a:pPr marL="971550" lvl="1" indent="-514350" eaLnBrk="1" hangingPunct="1">
              <a:lnSpc>
                <a:spcPct val="90000"/>
              </a:lnSpc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Kebaharuan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teknologi</a:t>
            </a:r>
            <a:endParaRPr lang="en-US" sz="3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Silabus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Definisi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Paradigma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Karakteristik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IoT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Skema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IoT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Kelebihan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Kekurangan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IoT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Model reference </a:t>
            </a:r>
            <a:r>
              <a:rPr lang="en-US" dirty="0" err="1" smtClean="0">
                <a:solidFill>
                  <a:schemeClr val="bg1"/>
                </a:solidFill>
              </a:rPr>
              <a:t>IoT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IoT</a:t>
            </a:r>
            <a:r>
              <a:rPr lang="en-US" dirty="0" smtClean="0">
                <a:solidFill>
                  <a:schemeClr val="bg1"/>
                </a:solidFill>
              </a:rPr>
              <a:t> – Big Data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IoT</a:t>
            </a:r>
            <a:r>
              <a:rPr lang="en-US" dirty="0" smtClean="0">
                <a:solidFill>
                  <a:schemeClr val="bg1"/>
                </a:solidFill>
              </a:rPr>
              <a:t> – Cloud Computing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Presentasi</a:t>
            </a:r>
            <a:r>
              <a:rPr lang="en-US" dirty="0" smtClean="0">
                <a:solidFill>
                  <a:schemeClr val="bg1"/>
                </a:solidFill>
              </a:rPr>
              <a:t> / expo </a:t>
            </a:r>
            <a:r>
              <a:rPr lang="en-US" dirty="0" err="1" smtClean="0">
                <a:solidFill>
                  <a:schemeClr val="bg1"/>
                </a:solidFill>
              </a:rPr>
              <a:t>Produk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lphaLcPeriod"/>
            </a:pPr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teori</a:t>
            </a:r>
            <a:r>
              <a:rPr lang="en-US" dirty="0" smtClean="0">
                <a:solidFill>
                  <a:schemeClr val="bg1"/>
                </a:solidFill>
              </a:rPr>
              <a:t> 7-8 kali</a:t>
            </a:r>
          </a:p>
          <a:p>
            <a:pPr marL="514350" indent="-514350">
              <a:buAutoNum type="alphaLcPeriod"/>
            </a:pPr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1-2 kali</a:t>
            </a:r>
          </a:p>
          <a:p>
            <a:pPr marL="514350" indent="-514350">
              <a:buAutoNum type="alphaLcPeriod"/>
            </a:pPr>
            <a:r>
              <a:rPr lang="en-US" dirty="0" err="1" smtClean="0">
                <a:solidFill>
                  <a:schemeClr val="bg1"/>
                </a:solidFill>
              </a:rPr>
              <a:t>Sisanya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presentasi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IoT</a:t>
            </a:r>
            <a:r>
              <a:rPr lang="en-US" dirty="0" smtClean="0">
                <a:solidFill>
                  <a:schemeClr val="bg1"/>
                </a:solidFill>
              </a:rPr>
              <a:t> per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@4 </a:t>
            </a:r>
            <a:r>
              <a:rPr lang="en-US" dirty="0" err="1" smtClean="0">
                <a:solidFill>
                  <a:schemeClr val="bg1"/>
                </a:solidFill>
              </a:rPr>
              <a:t>mhs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27366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37770</Template>
  <TotalTime>1988</TotalTime>
  <Words>304</Words>
  <Application>Microsoft Office PowerPoint</Application>
  <PresentationFormat>On-screen Show (4:3)</PresentationFormat>
  <Paragraphs>113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Modèle par défaut</vt:lpstr>
      <vt:lpstr>PowerPoint Presentation</vt:lpstr>
      <vt:lpstr>Perkenalan Singkat</vt:lpstr>
      <vt:lpstr>PowerPoint Presentation</vt:lpstr>
      <vt:lpstr>Jadwal kuliah kelas IoT</vt:lpstr>
      <vt:lpstr>IoT</vt:lpstr>
      <vt:lpstr>Why IoT</vt:lpstr>
      <vt:lpstr>PowerPoint Presentation</vt:lpstr>
      <vt:lpstr>Silabus </vt:lpstr>
      <vt:lpstr>Rencana Pertemuan</vt:lpstr>
      <vt:lpstr>Penilaian</vt:lpstr>
      <vt:lpstr>Konversi Nilai</vt:lpstr>
      <vt:lpstr>References</vt:lpstr>
    </vt:vector>
  </TitlesOfParts>
  <Company>Fasilkom 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TEKNOLOGI INFORMASI</dc:title>
  <dc:creator>Elmor Wagiu</dc:creator>
  <cp:lastModifiedBy>Rifuki Indra</cp:lastModifiedBy>
  <cp:revision>192</cp:revision>
  <dcterms:created xsi:type="dcterms:W3CDTF">2006-05-09T12:39:50Z</dcterms:created>
  <dcterms:modified xsi:type="dcterms:W3CDTF">2019-08-21T08:21:33Z</dcterms:modified>
  <cp:category>Lesson 1</cp:category>
</cp:coreProperties>
</file>