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61" r:id="rId1"/>
  </p:sldMasterIdLst>
  <p:notesMasterIdLst>
    <p:notesMasterId r:id="rId14"/>
  </p:notesMasterIdLst>
  <p:sldIdLst>
    <p:sldId id="311" r:id="rId2"/>
    <p:sldId id="328" r:id="rId3"/>
    <p:sldId id="336" r:id="rId4"/>
    <p:sldId id="329" r:id="rId5"/>
    <p:sldId id="257" r:id="rId6"/>
    <p:sldId id="327" r:id="rId7"/>
    <p:sldId id="258" r:id="rId8"/>
    <p:sldId id="330" r:id="rId9"/>
    <p:sldId id="331" r:id="rId10"/>
    <p:sldId id="333" r:id="rId11"/>
    <p:sldId id="334" r:id="rId12"/>
    <p:sldId id="335" r:id="rId13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0660B408-B3CF-4A94-85FC-2B1E0A45F4A2}" styleName="Dark Style 2 - Accent 1/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AFB5847-6F14-42E2-B82B-7B787E34A346}" type="datetimeFigureOut">
              <a:rPr lang="en-US" smtClean="0"/>
              <a:pPr/>
              <a:t>21-Aug-19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8560A03-02F3-4779-BD0C-F7BCD3BD087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8560A03-02F3-4779-BD0C-F7BCD3BD0877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8560A03-02F3-4779-BD0C-F7BCD3BD0877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hyperlink" Target="http://www.powerpointstyles.com/" TargetMode="Externa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2" name="Text Box 28"/>
          <p:cNvSpPr txBox="1">
            <a:spLocks noChangeArrowheads="1"/>
          </p:cNvSpPr>
          <p:nvPr/>
        </p:nvSpPr>
        <p:spPr bwMode="auto">
          <a:xfrm>
            <a:off x="3348038" y="6237288"/>
            <a:ext cx="24574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fr-FR">
                <a:hlinkClick r:id="rId13"/>
              </a:rPr>
              <a:t>Powerpoint Templates</a:t>
            </a:r>
            <a:endParaRPr lang="fr-FR"/>
          </a:p>
        </p:txBody>
      </p:sp>
      <p:pic>
        <p:nvPicPr>
          <p:cNvPr id="1051" name="Picture 27" descr="h gfhf kuymmkl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1032" name="Text Box 8"/>
          <p:cNvSpPr txBox="1">
            <a:spLocks noChangeArrowheads="1"/>
          </p:cNvSpPr>
          <p:nvPr/>
        </p:nvSpPr>
        <p:spPr bwMode="auto">
          <a:xfrm>
            <a:off x="7962900" y="6375400"/>
            <a:ext cx="1073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fr-FR" b="1">
                <a:solidFill>
                  <a:schemeClr val="bg1"/>
                </a:solidFill>
              </a:rPr>
              <a:t>Page </a:t>
            </a:r>
            <a:fld id="{5674C900-7DDC-46AA-9406-B130CC40B318}" type="slidenum">
              <a:rPr lang="fr-FR" b="1">
                <a:solidFill>
                  <a:schemeClr val="bg1"/>
                </a:solidFill>
              </a:rPr>
              <a:pPr/>
              <a:t>‹#›</a:t>
            </a:fld>
            <a:endParaRPr lang="fr-FR" b="1">
              <a:solidFill>
                <a:schemeClr val="bg1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2" r:id="rId1"/>
    <p:sldLayoutId id="2147483763" r:id="rId2"/>
    <p:sldLayoutId id="2147483764" r:id="rId3"/>
    <p:sldLayoutId id="2147483765" r:id="rId4"/>
    <p:sldLayoutId id="2147483766" r:id="rId5"/>
    <p:sldLayoutId id="2147483767" r:id="rId6"/>
    <p:sldLayoutId id="2147483768" r:id="rId7"/>
    <p:sldLayoutId id="2147483769" r:id="rId8"/>
    <p:sldLayoutId id="2147483770" r:id="rId9"/>
    <p:sldLayoutId id="2147483771" r:id="rId10"/>
    <p:sldLayoutId id="2147483772" r:id="rId11"/>
  </p:sldLayoutIdLst>
  <p:hf sldNum="0" hd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www.powerpointstyles.com/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tif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1" name="Text Box 23"/>
          <p:cNvSpPr txBox="1">
            <a:spLocks noChangeArrowheads="1"/>
          </p:cNvSpPr>
          <p:nvPr/>
        </p:nvSpPr>
        <p:spPr bwMode="auto">
          <a:xfrm>
            <a:off x="3348038" y="6237288"/>
            <a:ext cx="2278637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fr-FR">
                <a:latin typeface="Calibri" pitchFamily="34" charset="0"/>
                <a:cs typeface="Calibri" pitchFamily="34" charset="0"/>
                <a:hlinkClick r:id="rId2"/>
              </a:rPr>
              <a:t>Powerpoint Templates</a:t>
            </a:r>
            <a:endParaRPr lang="fr-FR"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2070" name="Picture 22" descr=" jhgjguuy iy$^p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054" name="Text Box 6"/>
          <p:cNvSpPr txBox="1">
            <a:spLocks noChangeArrowheads="1"/>
          </p:cNvSpPr>
          <p:nvPr/>
        </p:nvSpPr>
        <p:spPr bwMode="auto">
          <a:xfrm>
            <a:off x="381000" y="2895600"/>
            <a:ext cx="8689975" cy="15946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180000" tIns="180000" rIns="180000" bIns="180000">
            <a:spAutoFit/>
          </a:bodyPr>
          <a:lstStyle/>
          <a:p>
            <a:pPr algn="r"/>
            <a:r>
              <a:rPr lang="en-US" sz="40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Internet Of Things (</a:t>
            </a:r>
            <a:r>
              <a:rPr lang="en-US" sz="4000" b="1" dirty="0" err="1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IoT</a:t>
            </a:r>
            <a:r>
              <a:rPr lang="en-US" sz="40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)</a:t>
            </a:r>
          </a:p>
          <a:p>
            <a:pPr algn="r"/>
            <a:r>
              <a:rPr lang="en-US" sz="4000" b="1" i="1" dirty="0" err="1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Silabus</a:t>
            </a:r>
            <a:r>
              <a:rPr lang="en-US" sz="4000" b="1" i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4000" b="1" i="1" dirty="0" err="1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dan</a:t>
            </a:r>
            <a:r>
              <a:rPr lang="en-US" sz="4000" b="1" i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4000" b="1" i="1" dirty="0" err="1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kontrak</a:t>
            </a:r>
            <a:r>
              <a:rPr lang="en-US" sz="4000" b="1" i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4000" b="1" i="1" dirty="0" err="1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perkuliahan</a:t>
            </a:r>
            <a:endParaRPr lang="fr-FR" sz="3200" i="1" dirty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" name="Subtitle 5"/>
          <p:cNvSpPr>
            <a:spLocks noGrp="1"/>
          </p:cNvSpPr>
          <p:nvPr>
            <p:ph type="subTitle" idx="1"/>
          </p:nvPr>
        </p:nvSpPr>
        <p:spPr>
          <a:xfrm>
            <a:off x="5791200" y="4419600"/>
            <a:ext cx="3352800" cy="685800"/>
          </a:xfrm>
        </p:spPr>
        <p:txBody>
          <a:bodyPr/>
          <a:lstStyle/>
          <a:p>
            <a:pPr algn="ctr" eaLnBrk="1" hangingPunct="1"/>
            <a:r>
              <a:rPr lang="en-US" sz="24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Semester </a:t>
            </a:r>
            <a:r>
              <a:rPr lang="en-US" sz="2400" b="1" dirty="0" err="1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Gasal</a:t>
            </a:r>
            <a:r>
              <a:rPr lang="en-US" sz="24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 2019/2020</a:t>
            </a:r>
            <a:endParaRPr lang="id-ID" sz="2400" b="1" dirty="0" smtClean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6" name="Subtitle 5"/>
          <p:cNvSpPr txBox="1">
            <a:spLocks/>
          </p:cNvSpPr>
          <p:nvPr/>
        </p:nvSpPr>
        <p:spPr>
          <a:xfrm>
            <a:off x="5791200" y="5791200"/>
            <a:ext cx="3352800" cy="533400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 pitchFamily="34" charset="0"/>
                <a:cs typeface="Calibri" pitchFamily="34" charset="0"/>
              </a:rPr>
              <a:t>Rifki</a:t>
            </a:r>
            <a:r>
              <a:rPr kumimoji="0" lang="en-US" sz="2400" b="1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 pitchFamily="34" charset="0"/>
                <a:cs typeface="Calibri" pitchFamily="34" charset="0"/>
              </a:rPr>
              <a:t> Indra </a:t>
            </a:r>
            <a:r>
              <a:rPr kumimoji="0" lang="en-US" sz="2400" b="1" i="0" u="none" strike="noStrike" kern="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 pitchFamily="34" charset="0"/>
                <a:cs typeface="Calibri" pitchFamily="34" charset="0"/>
              </a:rPr>
              <a:t>Perwira</a:t>
            </a:r>
            <a:endParaRPr kumimoji="0" lang="id-ID" sz="2400" b="1" i="0" u="none" strike="noStrike" kern="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Footer Placeholder 4"/>
          <p:cNvSpPr>
            <a:spLocks noGrp="1"/>
          </p:cNvSpPr>
          <p:nvPr>
            <p:ph type="ftr" sz="quarter" idx="4294967295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p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p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SzPct val="80000"/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80000"/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80000"/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80000"/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80000"/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 smtClean="0"/>
              <a:t>Semester Gasal 2019/2020</a:t>
            </a:r>
          </a:p>
        </p:txBody>
      </p:sp>
      <p:sp>
        <p:nvSpPr>
          <p:cNvPr id="18435" name="Slide Number Placeholder 5"/>
          <p:cNvSpPr>
            <a:spLocks noGrp="1"/>
          </p:cNvSpPr>
          <p:nvPr>
            <p:ph type="sldNum" sz="quarter" idx="4294967295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p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p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SzPct val="80000"/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80000"/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80000"/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80000"/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80000"/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C0EC9F06-8C2C-4616-A4AF-667EA10EA5BA}" type="slidenum">
              <a:rPr lang="en-US" altLang="en-US" sz="10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10</a:t>
            </a:fld>
            <a:endParaRPr lang="en-US" altLang="en-US" sz="1000" smtClean="0"/>
          </a:p>
        </p:txBody>
      </p:sp>
      <p:sp>
        <p:nvSpPr>
          <p:cNvPr id="1843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 err="1" smtClean="0">
                <a:solidFill>
                  <a:schemeClr val="bg1"/>
                </a:solidFill>
              </a:rPr>
              <a:t>Penilaian</a:t>
            </a:r>
            <a:endParaRPr lang="en-US" altLang="en-US" dirty="0" smtClean="0">
              <a:solidFill>
                <a:schemeClr val="bg1"/>
              </a:solidFill>
            </a:endParaRPr>
          </a:p>
        </p:txBody>
      </p:sp>
      <p:sp>
        <p:nvSpPr>
          <p:cNvPr id="1843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600200"/>
            <a:ext cx="8001000" cy="4530725"/>
          </a:xfrm>
        </p:spPr>
        <p:txBody>
          <a:bodyPr/>
          <a:lstStyle/>
          <a:p>
            <a:pPr marL="533400" indent="-533400" eaLnBrk="1" hangingPunct="1">
              <a:buFont typeface="Wingdings" panose="05000000000000000000" pitchFamily="2" charset="2"/>
              <a:buNone/>
            </a:pPr>
            <a:r>
              <a:rPr lang="en-US" altLang="en-US" dirty="0" err="1" smtClean="0">
                <a:solidFill>
                  <a:schemeClr val="bg1"/>
                </a:solidFill>
              </a:rPr>
              <a:t>Komponen</a:t>
            </a:r>
            <a:r>
              <a:rPr lang="en-US" altLang="en-US" dirty="0" smtClean="0">
                <a:solidFill>
                  <a:schemeClr val="bg1"/>
                </a:solidFill>
              </a:rPr>
              <a:t> </a:t>
            </a:r>
            <a:r>
              <a:rPr lang="en-US" altLang="en-US" dirty="0" err="1" smtClean="0">
                <a:solidFill>
                  <a:schemeClr val="bg1"/>
                </a:solidFill>
              </a:rPr>
              <a:t>penilaian</a:t>
            </a:r>
            <a:r>
              <a:rPr lang="en-US" altLang="en-US" dirty="0" smtClean="0">
                <a:solidFill>
                  <a:schemeClr val="bg1"/>
                </a:solidFill>
              </a:rPr>
              <a:t> </a:t>
            </a:r>
            <a:r>
              <a:rPr lang="en-US" altLang="en-US" dirty="0" err="1" smtClean="0">
                <a:solidFill>
                  <a:schemeClr val="bg1"/>
                </a:solidFill>
              </a:rPr>
              <a:t>akhir</a:t>
            </a:r>
            <a:r>
              <a:rPr lang="en-US" altLang="en-US" dirty="0" smtClean="0">
                <a:solidFill>
                  <a:schemeClr val="bg1"/>
                </a:solidFill>
              </a:rPr>
              <a:t> :</a:t>
            </a:r>
          </a:p>
          <a:p>
            <a:pPr marL="533400" indent="-533400" eaLnBrk="1" hangingPunct="1"/>
            <a:r>
              <a:rPr lang="en-US" altLang="en-US" dirty="0" err="1" smtClean="0">
                <a:solidFill>
                  <a:schemeClr val="bg1"/>
                </a:solidFill>
              </a:rPr>
              <a:t>Presensi</a:t>
            </a:r>
            <a:r>
              <a:rPr lang="en-US" altLang="en-US" dirty="0" smtClean="0">
                <a:solidFill>
                  <a:schemeClr val="bg1"/>
                </a:solidFill>
              </a:rPr>
              <a:t> </a:t>
            </a:r>
            <a:r>
              <a:rPr lang="en-US" altLang="en-US" dirty="0" err="1" smtClean="0">
                <a:solidFill>
                  <a:schemeClr val="bg1"/>
                </a:solidFill>
              </a:rPr>
              <a:t>kehadiran</a:t>
            </a:r>
            <a:r>
              <a:rPr lang="en-US" altLang="en-US" dirty="0" smtClean="0">
                <a:solidFill>
                  <a:schemeClr val="bg1"/>
                </a:solidFill>
              </a:rPr>
              <a:t>	:</a:t>
            </a:r>
            <a:r>
              <a:rPr lang="id-ID" altLang="en-US" dirty="0" smtClean="0">
                <a:solidFill>
                  <a:schemeClr val="bg1"/>
                </a:solidFill>
              </a:rPr>
              <a:t> -</a:t>
            </a:r>
            <a:r>
              <a:rPr lang="en-US" altLang="en-US" dirty="0" smtClean="0">
                <a:solidFill>
                  <a:schemeClr val="bg1"/>
                </a:solidFill>
              </a:rPr>
              <a:t> (</a:t>
            </a:r>
            <a:r>
              <a:rPr lang="en-US" altLang="en-US" dirty="0" err="1" smtClean="0">
                <a:solidFill>
                  <a:schemeClr val="bg1"/>
                </a:solidFill>
              </a:rPr>
              <a:t>kewajiban</a:t>
            </a:r>
            <a:r>
              <a:rPr lang="en-US" altLang="en-US" dirty="0" smtClean="0">
                <a:solidFill>
                  <a:schemeClr val="bg1"/>
                </a:solidFill>
              </a:rPr>
              <a:t>)</a:t>
            </a:r>
          </a:p>
          <a:p>
            <a:pPr marL="533400" indent="-533400" eaLnBrk="1" hangingPunct="1"/>
            <a:r>
              <a:rPr lang="en-US" altLang="en-US" dirty="0" err="1" smtClean="0">
                <a:solidFill>
                  <a:schemeClr val="bg1"/>
                </a:solidFill>
              </a:rPr>
              <a:t>Kuis</a:t>
            </a:r>
            <a:r>
              <a:rPr lang="en-US" altLang="en-US" dirty="0" smtClean="0">
                <a:solidFill>
                  <a:schemeClr val="bg1"/>
                </a:solidFill>
              </a:rPr>
              <a:t> / </a:t>
            </a:r>
            <a:r>
              <a:rPr lang="en-US" altLang="en-US" dirty="0" err="1" smtClean="0">
                <a:solidFill>
                  <a:schemeClr val="bg1"/>
                </a:solidFill>
              </a:rPr>
              <a:t>tugas</a:t>
            </a:r>
            <a:r>
              <a:rPr lang="en-US" altLang="en-US" dirty="0" smtClean="0">
                <a:solidFill>
                  <a:schemeClr val="bg1"/>
                </a:solidFill>
              </a:rPr>
              <a:t>	:</a:t>
            </a:r>
            <a:r>
              <a:rPr lang="id-ID" altLang="en-US" dirty="0" smtClean="0">
                <a:solidFill>
                  <a:schemeClr val="bg1"/>
                </a:solidFill>
              </a:rPr>
              <a:t> </a:t>
            </a:r>
            <a:r>
              <a:rPr lang="en-US" altLang="en-US" dirty="0" smtClean="0">
                <a:solidFill>
                  <a:schemeClr val="bg1"/>
                </a:solidFill>
              </a:rPr>
              <a:t>10</a:t>
            </a:r>
            <a:r>
              <a:rPr lang="id-ID" altLang="en-US" dirty="0" smtClean="0">
                <a:solidFill>
                  <a:schemeClr val="bg1"/>
                </a:solidFill>
              </a:rPr>
              <a:t> %</a:t>
            </a:r>
            <a:endParaRPr lang="en-US" altLang="en-US" dirty="0" smtClean="0">
              <a:solidFill>
                <a:schemeClr val="bg1"/>
              </a:solidFill>
            </a:endParaRPr>
          </a:p>
          <a:p>
            <a:pPr marL="533400" indent="-533400" eaLnBrk="1" hangingPunct="1"/>
            <a:r>
              <a:rPr lang="en-US" altLang="en-US" dirty="0" err="1" smtClean="0">
                <a:solidFill>
                  <a:schemeClr val="bg1"/>
                </a:solidFill>
              </a:rPr>
              <a:t>Presentasi</a:t>
            </a:r>
            <a:r>
              <a:rPr lang="en-US" altLang="en-US" dirty="0" smtClean="0">
                <a:solidFill>
                  <a:schemeClr val="bg1"/>
                </a:solidFill>
              </a:rPr>
              <a:t> </a:t>
            </a:r>
            <a:r>
              <a:rPr lang="en-US" altLang="en-US" dirty="0" err="1" smtClean="0">
                <a:solidFill>
                  <a:schemeClr val="bg1"/>
                </a:solidFill>
              </a:rPr>
              <a:t>kelompok</a:t>
            </a:r>
            <a:r>
              <a:rPr lang="en-US" altLang="en-US" dirty="0" smtClean="0">
                <a:solidFill>
                  <a:schemeClr val="bg1"/>
                </a:solidFill>
              </a:rPr>
              <a:t> : 40 % (</a:t>
            </a:r>
            <a:r>
              <a:rPr lang="en-US" altLang="en-US" dirty="0" err="1" smtClean="0">
                <a:solidFill>
                  <a:schemeClr val="bg1"/>
                </a:solidFill>
              </a:rPr>
              <a:t>nilai</a:t>
            </a:r>
            <a:r>
              <a:rPr lang="en-US" altLang="en-US" dirty="0" smtClean="0">
                <a:solidFill>
                  <a:schemeClr val="bg1"/>
                </a:solidFill>
              </a:rPr>
              <a:t> </a:t>
            </a:r>
            <a:r>
              <a:rPr lang="en-US" altLang="en-US" dirty="0" err="1" smtClean="0">
                <a:solidFill>
                  <a:schemeClr val="bg1"/>
                </a:solidFill>
              </a:rPr>
              <a:t>tergantung</a:t>
            </a:r>
            <a:r>
              <a:rPr lang="en-US" altLang="en-US" dirty="0" smtClean="0">
                <a:solidFill>
                  <a:schemeClr val="bg1"/>
                </a:solidFill>
              </a:rPr>
              <a:t> </a:t>
            </a:r>
            <a:r>
              <a:rPr lang="en-US" altLang="en-US" dirty="0" err="1" smtClean="0">
                <a:solidFill>
                  <a:schemeClr val="bg1"/>
                </a:solidFill>
              </a:rPr>
              <a:t>bobot</a:t>
            </a:r>
            <a:r>
              <a:rPr lang="en-US" altLang="en-US" dirty="0" smtClean="0">
                <a:solidFill>
                  <a:schemeClr val="bg1"/>
                </a:solidFill>
              </a:rPr>
              <a:t> </a:t>
            </a:r>
            <a:r>
              <a:rPr lang="en-US" altLang="en-US" dirty="0" err="1" smtClean="0">
                <a:solidFill>
                  <a:schemeClr val="bg1"/>
                </a:solidFill>
              </a:rPr>
              <a:t>studi</a:t>
            </a:r>
            <a:r>
              <a:rPr lang="en-US" altLang="en-US" dirty="0" smtClean="0">
                <a:solidFill>
                  <a:schemeClr val="bg1"/>
                </a:solidFill>
              </a:rPr>
              <a:t> </a:t>
            </a:r>
            <a:r>
              <a:rPr lang="en-US" altLang="en-US" dirty="0" err="1" smtClean="0">
                <a:solidFill>
                  <a:schemeClr val="bg1"/>
                </a:solidFill>
              </a:rPr>
              <a:t>kasus</a:t>
            </a:r>
            <a:r>
              <a:rPr lang="en-US" altLang="en-US" dirty="0" smtClean="0">
                <a:solidFill>
                  <a:schemeClr val="bg1"/>
                </a:solidFill>
              </a:rPr>
              <a:t>)</a:t>
            </a:r>
          </a:p>
          <a:p>
            <a:pPr marL="533400" indent="-533400" eaLnBrk="1" hangingPunct="1"/>
            <a:r>
              <a:rPr lang="en-US" altLang="en-US" dirty="0" smtClean="0">
                <a:solidFill>
                  <a:schemeClr val="bg1"/>
                </a:solidFill>
              </a:rPr>
              <a:t>UTS		:</a:t>
            </a:r>
            <a:r>
              <a:rPr lang="id-ID" altLang="en-US" dirty="0" smtClean="0">
                <a:solidFill>
                  <a:schemeClr val="bg1"/>
                </a:solidFill>
              </a:rPr>
              <a:t> </a:t>
            </a:r>
            <a:r>
              <a:rPr lang="en-US" altLang="en-US" dirty="0" smtClean="0">
                <a:solidFill>
                  <a:schemeClr val="bg1"/>
                </a:solidFill>
              </a:rPr>
              <a:t>25</a:t>
            </a:r>
            <a:r>
              <a:rPr lang="id-ID" altLang="en-US" dirty="0" smtClean="0">
                <a:solidFill>
                  <a:schemeClr val="bg1"/>
                </a:solidFill>
              </a:rPr>
              <a:t> %</a:t>
            </a:r>
            <a:endParaRPr lang="en-US" altLang="en-US" dirty="0" smtClean="0">
              <a:solidFill>
                <a:schemeClr val="bg1"/>
              </a:solidFill>
            </a:endParaRPr>
          </a:p>
          <a:p>
            <a:pPr marL="533400" indent="-533400" eaLnBrk="1" hangingPunct="1"/>
            <a:r>
              <a:rPr lang="en-US" altLang="en-US" dirty="0" smtClean="0">
                <a:solidFill>
                  <a:schemeClr val="bg1"/>
                </a:solidFill>
              </a:rPr>
              <a:t>UAS		:</a:t>
            </a:r>
            <a:r>
              <a:rPr lang="id-ID" altLang="en-US" dirty="0" smtClean="0">
                <a:solidFill>
                  <a:schemeClr val="bg1"/>
                </a:solidFill>
              </a:rPr>
              <a:t> </a:t>
            </a:r>
            <a:r>
              <a:rPr lang="en-US" altLang="en-US" dirty="0" smtClean="0">
                <a:solidFill>
                  <a:schemeClr val="bg1"/>
                </a:solidFill>
              </a:rPr>
              <a:t>25</a:t>
            </a:r>
            <a:r>
              <a:rPr lang="id-ID" altLang="en-US" dirty="0" smtClean="0">
                <a:solidFill>
                  <a:schemeClr val="bg1"/>
                </a:solidFill>
              </a:rPr>
              <a:t> %</a:t>
            </a:r>
            <a:endParaRPr lang="en-US" altLang="en-US" dirty="0" smtClean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245143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 err="1" smtClean="0">
                <a:solidFill>
                  <a:schemeClr val="bg1"/>
                </a:solidFill>
              </a:rPr>
              <a:t>Konversi</a:t>
            </a:r>
            <a:r>
              <a:rPr lang="en-US" altLang="en-US" dirty="0" smtClean="0">
                <a:solidFill>
                  <a:schemeClr val="bg1"/>
                </a:solidFill>
              </a:rPr>
              <a:t> </a:t>
            </a:r>
            <a:r>
              <a:rPr lang="en-US" altLang="en-US" dirty="0" err="1" smtClean="0">
                <a:solidFill>
                  <a:schemeClr val="bg1"/>
                </a:solidFill>
              </a:rPr>
              <a:t>Nilai</a:t>
            </a:r>
            <a:endParaRPr lang="en-US" altLang="en-US" dirty="0" smtClean="0">
              <a:solidFill>
                <a:schemeClr val="bg1"/>
              </a:solidFill>
            </a:endParaRPr>
          </a:p>
        </p:txBody>
      </p:sp>
      <p:sp>
        <p:nvSpPr>
          <p:cNvPr id="1945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dirty="0" err="1" smtClean="0">
                <a:solidFill>
                  <a:schemeClr val="bg1"/>
                </a:solidFill>
              </a:rPr>
              <a:t>Sesuai</a:t>
            </a:r>
            <a:r>
              <a:rPr lang="en-US" altLang="en-US" dirty="0" smtClean="0">
                <a:solidFill>
                  <a:schemeClr val="bg1"/>
                </a:solidFill>
              </a:rPr>
              <a:t> </a:t>
            </a:r>
            <a:r>
              <a:rPr lang="en-US" altLang="en-US" dirty="0" err="1" smtClean="0">
                <a:solidFill>
                  <a:schemeClr val="bg1"/>
                </a:solidFill>
              </a:rPr>
              <a:t>aturan</a:t>
            </a:r>
            <a:r>
              <a:rPr lang="en-US" altLang="en-US" dirty="0" smtClean="0">
                <a:solidFill>
                  <a:schemeClr val="bg1"/>
                </a:solidFill>
              </a:rPr>
              <a:t> </a:t>
            </a:r>
            <a:r>
              <a:rPr lang="en-US" altLang="en-US" dirty="0" err="1" smtClean="0">
                <a:solidFill>
                  <a:schemeClr val="bg1"/>
                </a:solidFill>
              </a:rPr>
              <a:t>akademik</a:t>
            </a:r>
            <a:r>
              <a:rPr lang="en-US" altLang="en-US" dirty="0" smtClean="0">
                <a:solidFill>
                  <a:schemeClr val="bg1"/>
                </a:solidFill>
              </a:rPr>
              <a:t>, </a:t>
            </a:r>
            <a:r>
              <a:rPr lang="en-US" altLang="en-US" dirty="0" err="1" smtClean="0">
                <a:solidFill>
                  <a:schemeClr val="bg1"/>
                </a:solidFill>
              </a:rPr>
              <a:t>nilai</a:t>
            </a:r>
            <a:r>
              <a:rPr lang="en-US" altLang="en-US" dirty="0" smtClean="0">
                <a:solidFill>
                  <a:schemeClr val="bg1"/>
                </a:solidFill>
              </a:rPr>
              <a:t> </a:t>
            </a:r>
            <a:r>
              <a:rPr lang="en-US" altLang="en-US" dirty="0" err="1" smtClean="0">
                <a:solidFill>
                  <a:schemeClr val="bg1"/>
                </a:solidFill>
              </a:rPr>
              <a:t>diatur</a:t>
            </a:r>
            <a:r>
              <a:rPr lang="en-US" altLang="en-US" dirty="0" smtClean="0">
                <a:solidFill>
                  <a:schemeClr val="bg1"/>
                </a:solidFill>
              </a:rPr>
              <a:t> </a:t>
            </a:r>
            <a:r>
              <a:rPr lang="en-US" altLang="en-US" dirty="0" err="1" smtClean="0">
                <a:solidFill>
                  <a:schemeClr val="bg1"/>
                </a:solidFill>
              </a:rPr>
              <a:t>sbb</a:t>
            </a:r>
            <a:r>
              <a:rPr lang="en-US" altLang="en-US" dirty="0" smtClean="0">
                <a:solidFill>
                  <a:schemeClr val="bg1"/>
                </a:solidFill>
              </a:rPr>
              <a:t>:</a:t>
            </a:r>
          </a:p>
        </p:txBody>
      </p:sp>
      <p:sp>
        <p:nvSpPr>
          <p:cNvPr id="19460" name="Footer Placeholder 3"/>
          <p:cNvSpPr>
            <a:spLocks noGrp="1"/>
          </p:cNvSpPr>
          <p:nvPr>
            <p:ph type="ftr" sz="quarter" idx="4294967295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p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p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SzPct val="80000"/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80000"/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80000"/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80000"/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80000"/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 smtClean="0"/>
              <a:t>Semester Gasal 2019/2020</a:t>
            </a:r>
          </a:p>
        </p:txBody>
      </p:sp>
      <p:sp>
        <p:nvSpPr>
          <p:cNvPr id="19461" name="Slide Number Placeholder 4"/>
          <p:cNvSpPr>
            <a:spLocks noGrp="1"/>
          </p:cNvSpPr>
          <p:nvPr>
            <p:ph type="sldNum" sz="quarter" idx="4294967295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p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p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SzPct val="80000"/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80000"/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80000"/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80000"/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80000"/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11A895A5-7848-47AB-BC11-2678AAA11FA6}" type="slidenum">
              <a:rPr lang="en-US" altLang="en-US" sz="10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11</a:t>
            </a:fld>
            <a:endParaRPr lang="en-US" altLang="en-US" sz="1000" smtClean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61793783"/>
              </p:ext>
            </p:extLst>
          </p:nvPr>
        </p:nvGraphicFramePr>
        <p:xfrm>
          <a:off x="838200" y="2514600"/>
          <a:ext cx="7238999" cy="2832104"/>
        </p:xfrm>
        <a:graphic>
          <a:graphicData uri="http://schemas.openxmlformats.org/drawingml/2006/table">
            <a:tbl>
              <a:tblPr/>
              <a:tblGrid>
                <a:gridCol w="190099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4722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9545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9532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540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Nilai Angka</a:t>
                      </a: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Nilai Huruf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Harkat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Sebutan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540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81 - 100</a:t>
                      </a: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</a:t>
                      </a: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Istimewa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540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76 -  80 </a:t>
                      </a: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B+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3,5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Baik sekali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540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    66 -  75 </a:t>
                      </a: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B</a:t>
                      </a: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Baik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540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    61 -  65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C+</a:t>
                      </a: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2,5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Cukup baik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540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    51 -  60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</a:t>
                      </a: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Cukup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540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    31 -  50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</a:t>
                      </a: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Kurang</a:t>
                      </a: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540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≤ 30</a:t>
                      </a: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E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Gagal</a:t>
                      </a: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692518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References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>
                <a:solidFill>
                  <a:schemeClr val="bg1"/>
                </a:solidFill>
              </a:rPr>
              <a:t>1. Internet of Things, Principle and paradigm</a:t>
            </a:r>
          </a:p>
          <a:p>
            <a:pPr marL="0" indent="0">
              <a:buNone/>
            </a:pPr>
            <a:r>
              <a:rPr lang="en-US" sz="1600" b="1" dirty="0" smtClean="0">
                <a:solidFill>
                  <a:schemeClr val="bg1"/>
                </a:solidFill>
              </a:rPr>
              <a:t>				</a:t>
            </a:r>
            <a:r>
              <a:rPr lang="en-US" sz="1600" b="1" dirty="0" err="1" smtClean="0">
                <a:solidFill>
                  <a:schemeClr val="bg1"/>
                </a:solidFill>
              </a:rPr>
              <a:t>Rajkumar</a:t>
            </a:r>
            <a:r>
              <a:rPr lang="en-US" sz="1600" b="1" dirty="0" smtClean="0">
                <a:solidFill>
                  <a:schemeClr val="bg1"/>
                </a:solidFill>
              </a:rPr>
              <a:t> </a:t>
            </a:r>
            <a:r>
              <a:rPr lang="en-US" sz="1600" b="1" dirty="0" err="1" smtClean="0">
                <a:solidFill>
                  <a:schemeClr val="bg1"/>
                </a:solidFill>
              </a:rPr>
              <a:t>Buyya</a:t>
            </a:r>
            <a:r>
              <a:rPr lang="en-US" sz="1600" b="1" dirty="0" smtClean="0">
                <a:solidFill>
                  <a:schemeClr val="bg1"/>
                </a:solidFill>
              </a:rPr>
              <a:t>, Amir </a:t>
            </a:r>
            <a:r>
              <a:rPr lang="en-US" sz="1600" b="1" dirty="0" err="1">
                <a:solidFill>
                  <a:schemeClr val="bg1"/>
                </a:solidFill>
              </a:rPr>
              <a:t>Vahid</a:t>
            </a:r>
            <a:r>
              <a:rPr lang="en-US" sz="1600" b="1" dirty="0">
                <a:solidFill>
                  <a:schemeClr val="bg1"/>
                </a:solidFill>
              </a:rPr>
              <a:t> </a:t>
            </a:r>
            <a:r>
              <a:rPr lang="en-US" sz="1600" b="1" dirty="0" err="1" smtClean="0">
                <a:solidFill>
                  <a:schemeClr val="bg1"/>
                </a:solidFill>
              </a:rPr>
              <a:t>Dastjerdi</a:t>
            </a:r>
            <a:endParaRPr lang="en-US" sz="1600" b="1" dirty="0" smtClean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en-US" sz="1600" b="1" dirty="0">
              <a:solidFill>
                <a:schemeClr val="bg1"/>
              </a:solidFill>
            </a:endParaRPr>
          </a:p>
          <a:p>
            <a:pPr marL="0" indent="0" algn="just">
              <a:buNone/>
            </a:pPr>
            <a:r>
              <a:rPr lang="en-US" b="1" dirty="0" smtClean="0">
                <a:solidFill>
                  <a:schemeClr val="bg1"/>
                </a:solidFill>
              </a:rPr>
              <a:t>2. The </a:t>
            </a:r>
            <a:r>
              <a:rPr lang="en-US" b="1" dirty="0">
                <a:solidFill>
                  <a:schemeClr val="bg1"/>
                </a:solidFill>
              </a:rPr>
              <a:t>Internet of Things: An Overview</a:t>
            </a:r>
          </a:p>
          <a:p>
            <a:pPr marL="0" indent="0" algn="just">
              <a:buNone/>
            </a:pPr>
            <a:r>
              <a:rPr lang="en-US" dirty="0">
                <a:solidFill>
                  <a:schemeClr val="bg1"/>
                </a:solidFill>
              </a:rPr>
              <a:t>Understanding the Issues and Challenges of a </a:t>
            </a:r>
            <a:r>
              <a:rPr lang="en-US" dirty="0" smtClean="0">
                <a:solidFill>
                  <a:schemeClr val="bg1"/>
                </a:solidFill>
              </a:rPr>
              <a:t>More Connected </a:t>
            </a:r>
            <a:r>
              <a:rPr lang="en-US" dirty="0">
                <a:solidFill>
                  <a:schemeClr val="bg1"/>
                </a:solidFill>
              </a:rPr>
              <a:t>World</a:t>
            </a:r>
          </a:p>
          <a:p>
            <a:pPr marL="0" indent="0">
              <a:buNone/>
            </a:pPr>
            <a:r>
              <a:rPr lang="en-US" sz="1600" dirty="0" smtClean="0">
                <a:solidFill>
                  <a:schemeClr val="bg1"/>
                </a:solidFill>
              </a:rPr>
              <a:t>				</a:t>
            </a:r>
            <a:r>
              <a:rPr lang="en-US" sz="1600" b="1" dirty="0" smtClean="0">
                <a:solidFill>
                  <a:schemeClr val="bg1"/>
                </a:solidFill>
              </a:rPr>
              <a:t>Karen </a:t>
            </a:r>
            <a:r>
              <a:rPr lang="en-US" sz="1600" b="1" dirty="0">
                <a:solidFill>
                  <a:schemeClr val="bg1"/>
                </a:solidFill>
              </a:rPr>
              <a:t>Rose, Scott Eldridge, Lyman Chapin</a:t>
            </a:r>
          </a:p>
        </p:txBody>
      </p:sp>
    </p:spTree>
    <p:extLst>
      <p:ext uri="{BB962C8B-B14F-4D97-AF65-F5344CB8AC3E}">
        <p14:creationId xmlns:p14="http://schemas.microsoft.com/office/powerpoint/2010/main" val="36245000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19200"/>
            <a:ext cx="8229600" cy="1143000"/>
          </a:xfrm>
        </p:spPr>
        <p:txBody>
          <a:bodyPr/>
          <a:lstStyle/>
          <a:p>
            <a:r>
              <a:rPr lang="en-US" dirty="0" err="1" smtClean="0">
                <a:solidFill>
                  <a:schemeClr val="bg1"/>
                </a:solidFill>
              </a:rPr>
              <a:t>Perkenalan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Singkat</a:t>
            </a:r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24200" y="2133600"/>
            <a:ext cx="2590800" cy="2914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60341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dirty="0" err="1" smtClean="0">
                <a:solidFill>
                  <a:schemeClr val="bg1"/>
                </a:solidFill>
              </a:rPr>
              <a:t>Rifki</a:t>
            </a:r>
            <a:r>
              <a:rPr lang="en-US" dirty="0" smtClean="0">
                <a:solidFill>
                  <a:schemeClr val="bg1"/>
                </a:solidFill>
              </a:rPr>
              <a:t> Indra </a:t>
            </a:r>
            <a:r>
              <a:rPr lang="en-US" dirty="0" err="1" smtClean="0">
                <a:solidFill>
                  <a:schemeClr val="bg1"/>
                </a:solidFill>
              </a:rPr>
              <a:t>Perwira</a:t>
            </a:r>
            <a:r>
              <a:rPr lang="en-US" dirty="0" smtClean="0">
                <a:solidFill>
                  <a:schemeClr val="bg1"/>
                </a:solidFill>
              </a:rPr>
              <a:t>, </a:t>
            </a:r>
            <a:r>
              <a:rPr lang="en-US" dirty="0" err="1" smtClean="0">
                <a:solidFill>
                  <a:schemeClr val="bg1"/>
                </a:solidFill>
              </a:rPr>
              <a:t>S.Kom</a:t>
            </a:r>
            <a:r>
              <a:rPr lang="en-US" dirty="0" smtClean="0">
                <a:solidFill>
                  <a:schemeClr val="bg1"/>
                </a:solidFill>
              </a:rPr>
              <a:t>., </a:t>
            </a:r>
            <a:r>
              <a:rPr lang="en-US" dirty="0" err="1" smtClean="0">
                <a:solidFill>
                  <a:schemeClr val="bg1"/>
                </a:solidFill>
              </a:rPr>
              <a:t>M.Eng</a:t>
            </a:r>
            <a:r>
              <a:rPr lang="en-US" dirty="0" smtClean="0">
                <a:solidFill>
                  <a:schemeClr val="bg1"/>
                </a:solidFill>
              </a:rPr>
              <a:t>.</a:t>
            </a:r>
          </a:p>
          <a:p>
            <a:pPr marL="0" indent="0" algn="ctr">
              <a:buNone/>
            </a:pPr>
            <a:r>
              <a:rPr lang="en-US" dirty="0" smtClean="0">
                <a:solidFill>
                  <a:schemeClr val="bg1"/>
                </a:solidFill>
              </a:rPr>
              <a:t>081 328 828344</a:t>
            </a:r>
          </a:p>
          <a:p>
            <a:pPr marL="0" indent="0" algn="ctr">
              <a:buNone/>
            </a:pPr>
            <a:r>
              <a:rPr lang="en-US" dirty="0" err="1" smtClean="0">
                <a:solidFill>
                  <a:schemeClr val="bg1"/>
                </a:solidFill>
              </a:rPr>
              <a:t>Jurusan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Informatika</a:t>
            </a:r>
            <a:r>
              <a:rPr lang="en-US" dirty="0" smtClean="0">
                <a:solidFill>
                  <a:schemeClr val="bg1"/>
                </a:solidFill>
              </a:rPr>
              <a:t>, UPN Veteran YK</a:t>
            </a:r>
          </a:p>
          <a:p>
            <a:pPr marL="0" indent="0" algn="ctr">
              <a:buNone/>
            </a:pPr>
            <a:r>
              <a:rPr lang="en-US" dirty="0" err="1" smtClean="0">
                <a:solidFill>
                  <a:schemeClr val="bg1"/>
                </a:solidFill>
              </a:rPr>
              <a:t>Ruangan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Kepala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Laboratorium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Lantai</a:t>
            </a:r>
            <a:r>
              <a:rPr lang="en-US" dirty="0" smtClean="0">
                <a:solidFill>
                  <a:schemeClr val="bg1"/>
                </a:solidFill>
              </a:rPr>
              <a:t> 2 </a:t>
            </a:r>
            <a:r>
              <a:rPr lang="en-US" dirty="0" err="1" smtClean="0">
                <a:solidFill>
                  <a:schemeClr val="bg1"/>
                </a:solidFill>
              </a:rPr>
              <a:t>Kampus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babarsari</a:t>
            </a:r>
            <a:endParaRPr lang="en-US" dirty="0" smtClean="0">
              <a:solidFill>
                <a:schemeClr val="bg1"/>
              </a:solidFill>
            </a:endParaRPr>
          </a:p>
          <a:p>
            <a:pPr marL="0" indent="0" algn="ctr">
              <a:buNone/>
            </a:pPr>
            <a:r>
              <a:rPr lang="en-US" dirty="0" smtClean="0">
                <a:solidFill>
                  <a:schemeClr val="bg1"/>
                </a:solidFill>
              </a:rPr>
              <a:t>rifki@upnyk.ac.id 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044283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solidFill>
                  <a:schemeClr val="bg1"/>
                </a:solidFill>
              </a:rPr>
              <a:t>Jadwal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kuliah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kelas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IoT</a:t>
            </a:r>
            <a:endParaRPr lang="en-US" dirty="0">
              <a:solidFill>
                <a:schemeClr val="bg1"/>
              </a:solidFill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13586672"/>
              </p:ext>
            </p:extLst>
          </p:nvPr>
        </p:nvGraphicFramePr>
        <p:xfrm>
          <a:off x="457200" y="1600200"/>
          <a:ext cx="8229600" cy="1828800"/>
        </p:xfrm>
        <a:graphic>
          <a:graphicData uri="http://schemas.openxmlformats.org/drawingml/2006/table">
            <a:tbl>
              <a:tblPr firstRow="1" bandRow="1">
                <a:tableStyleId>{17292A2E-F333-43FB-9621-5CBBE7FDCDCB}</a:tableStyleId>
              </a:tblPr>
              <a:tblGrid>
                <a:gridCol w="1086928">
                  <a:extLst>
                    <a:ext uri="{9D8B030D-6E8A-4147-A177-3AD203B41FA5}">
                      <a16:colId xmlns:a16="http://schemas.microsoft.com/office/drawing/2014/main" val="3375651031"/>
                    </a:ext>
                  </a:extLst>
                </a:gridCol>
                <a:gridCol w="1503872">
                  <a:extLst>
                    <a:ext uri="{9D8B030D-6E8A-4147-A177-3AD203B41FA5}">
                      <a16:colId xmlns:a16="http://schemas.microsoft.com/office/drawing/2014/main" val="4046933212"/>
                    </a:ext>
                  </a:extLst>
                </a:gridCol>
                <a:gridCol w="2667000">
                  <a:extLst>
                    <a:ext uri="{9D8B030D-6E8A-4147-A177-3AD203B41FA5}">
                      <a16:colId xmlns:a16="http://schemas.microsoft.com/office/drawing/2014/main" val="2054790745"/>
                    </a:ext>
                  </a:extLst>
                </a:gridCol>
                <a:gridCol w="2971800">
                  <a:extLst>
                    <a:ext uri="{9D8B030D-6E8A-4147-A177-3AD203B41FA5}">
                      <a16:colId xmlns:a16="http://schemas.microsoft.com/office/drawing/2014/main" val="3004138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400" dirty="0" err="1" smtClean="0"/>
                        <a:t>Kelas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Hari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Jam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err="1" smtClean="0"/>
                        <a:t>Ruangan</a:t>
                      </a:r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4627288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A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err="1">
                          <a:solidFill>
                            <a:schemeClr val="bg1"/>
                          </a:solidFill>
                        </a:rPr>
                        <a:t>Senin</a:t>
                      </a:r>
                      <a:r>
                        <a:rPr lang="en-US" sz="2400" dirty="0">
                          <a:solidFill>
                            <a:schemeClr val="bg1"/>
                          </a:solidFill>
                        </a:rPr>
                        <a:t> </a:t>
                      </a:r>
                    </a:p>
                  </a:txBody>
                  <a:tcPr marL="38100" marR="38100" marT="38100" marB="38100" anchor="ctr"/>
                </a:tc>
                <a:tc>
                  <a:txBody>
                    <a:bodyPr/>
                    <a:lstStyle/>
                    <a:p>
                      <a:r>
                        <a:rPr lang="en-US" sz="2400" dirty="0">
                          <a:solidFill>
                            <a:schemeClr val="bg1"/>
                          </a:solidFill>
                        </a:rPr>
                        <a:t>15:00-16:40 </a:t>
                      </a:r>
                    </a:p>
                  </a:txBody>
                  <a:tcPr marL="38100" marR="38100" marT="38100" marB="38100" anchor="ctr"/>
                </a:tc>
                <a:tc>
                  <a:txBody>
                    <a:bodyPr/>
                    <a:lstStyle/>
                    <a:p>
                      <a:r>
                        <a:rPr lang="en-US" sz="2400" dirty="0">
                          <a:solidFill>
                            <a:schemeClr val="bg1"/>
                          </a:solidFill>
                        </a:rPr>
                        <a:t>IF : PATT. II - 3B </a:t>
                      </a:r>
                    </a:p>
                  </a:txBody>
                  <a:tcPr marL="38100" marR="38100" marT="38100" marB="38100" anchor="ctr"/>
                </a:tc>
                <a:extLst>
                  <a:ext uri="{0D108BD9-81ED-4DB2-BD59-A6C34878D82A}">
                    <a16:rowId xmlns:a16="http://schemas.microsoft.com/office/drawing/2014/main" val="350841243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B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err="1">
                          <a:solidFill>
                            <a:schemeClr val="bg1"/>
                          </a:solidFill>
                        </a:rPr>
                        <a:t>Selasa</a:t>
                      </a:r>
                      <a:r>
                        <a:rPr lang="en-US" sz="2400" dirty="0">
                          <a:solidFill>
                            <a:schemeClr val="bg1"/>
                          </a:solidFill>
                        </a:rPr>
                        <a:t> </a:t>
                      </a:r>
                    </a:p>
                  </a:txBody>
                  <a:tcPr marL="38100" marR="38100" marT="38100" marB="38100" anchor="ctr"/>
                </a:tc>
                <a:tc>
                  <a:txBody>
                    <a:bodyPr/>
                    <a:lstStyle/>
                    <a:p>
                      <a:r>
                        <a:rPr lang="en-US" sz="2400" dirty="0">
                          <a:solidFill>
                            <a:schemeClr val="bg1"/>
                          </a:solidFill>
                        </a:rPr>
                        <a:t>15:00-16:40 </a:t>
                      </a:r>
                    </a:p>
                  </a:txBody>
                  <a:tcPr marL="38100" marR="38100" marT="38100" marB="38100" anchor="ctr"/>
                </a:tc>
                <a:tc>
                  <a:txBody>
                    <a:bodyPr/>
                    <a:lstStyle/>
                    <a:p>
                      <a:r>
                        <a:rPr lang="en-US" sz="2400" dirty="0">
                          <a:solidFill>
                            <a:schemeClr val="bg1"/>
                          </a:solidFill>
                        </a:rPr>
                        <a:t>IF : PATT. I - 3D </a:t>
                      </a:r>
                    </a:p>
                  </a:txBody>
                  <a:tcPr marL="38100" marR="38100" marT="38100" marB="38100" anchor="ctr"/>
                </a:tc>
                <a:extLst>
                  <a:ext uri="{0D108BD9-81ED-4DB2-BD59-A6C34878D82A}">
                    <a16:rowId xmlns:a16="http://schemas.microsoft.com/office/drawing/2014/main" val="312162014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C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err="1">
                          <a:solidFill>
                            <a:schemeClr val="bg1"/>
                          </a:solidFill>
                        </a:rPr>
                        <a:t>Rabu</a:t>
                      </a:r>
                      <a:r>
                        <a:rPr lang="en-US" sz="2400" dirty="0">
                          <a:solidFill>
                            <a:schemeClr val="bg1"/>
                          </a:solidFill>
                        </a:rPr>
                        <a:t> </a:t>
                      </a:r>
                    </a:p>
                  </a:txBody>
                  <a:tcPr marL="38100" marR="38100" marT="38100" marB="38100" anchor="ctr"/>
                </a:tc>
                <a:tc>
                  <a:txBody>
                    <a:bodyPr/>
                    <a:lstStyle/>
                    <a:p>
                      <a:r>
                        <a:rPr lang="en-US" sz="2400" dirty="0">
                          <a:solidFill>
                            <a:schemeClr val="bg1"/>
                          </a:solidFill>
                        </a:rPr>
                        <a:t>15:00-16:40 </a:t>
                      </a:r>
                    </a:p>
                  </a:txBody>
                  <a:tcPr marL="38100" marR="38100" marT="38100" marB="38100" anchor="ctr"/>
                </a:tc>
                <a:tc>
                  <a:txBody>
                    <a:bodyPr/>
                    <a:lstStyle/>
                    <a:p>
                      <a:r>
                        <a:rPr lang="en-US" sz="2400" dirty="0">
                          <a:solidFill>
                            <a:schemeClr val="bg1"/>
                          </a:solidFill>
                        </a:rPr>
                        <a:t>IF : PATT. I - 3B </a:t>
                      </a:r>
                    </a:p>
                  </a:txBody>
                  <a:tcPr marL="38100" marR="38100" marT="38100" marB="38100" anchor="ctr"/>
                </a:tc>
                <a:extLst>
                  <a:ext uri="{0D108BD9-81ED-4DB2-BD59-A6C34878D82A}">
                    <a16:rowId xmlns:a16="http://schemas.microsoft.com/office/drawing/2014/main" val="13272361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665886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"/>
          <p:cNvSpPr txBox="1">
            <a:spLocks noChangeArrowheads="1"/>
          </p:cNvSpPr>
          <p:nvPr/>
        </p:nvSpPr>
        <p:spPr>
          <a:xfrm rot="10800000">
            <a:off x="4800600" y="3200399"/>
            <a:ext cx="4724400" cy="3581400"/>
          </a:xfrm>
          <a:prstGeom prst="rect">
            <a:avLst/>
          </a:prstGeom>
          <a:noFill/>
        </p:spPr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id-ID" sz="34400" b="1" i="0" u="none" strike="noStrike" kern="0" cap="none" spc="0" normalizeH="0" baseline="0" noProof="0" dirty="0" smtClean="0">
                <a:ln>
                  <a:noFill/>
                </a:ln>
                <a:solidFill>
                  <a:schemeClr val="bg1">
                    <a:lumMod val="65000"/>
                  </a:schemeClr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“</a:t>
            </a:r>
            <a:endParaRPr kumimoji="0" lang="en-US" sz="34400" b="1" i="0" u="none" strike="noStrike" kern="0" cap="none" spc="0" normalizeH="0" baseline="0" noProof="0" dirty="0" smtClean="0">
              <a:ln>
                <a:noFill/>
              </a:ln>
              <a:solidFill>
                <a:schemeClr val="bg1">
                  <a:lumMod val="65000"/>
                </a:schemeClr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>
          <a:xfrm>
            <a:off x="-1143000" y="-152400"/>
            <a:ext cx="4724400" cy="3581400"/>
          </a:xfrm>
          <a:prstGeom prst="rect">
            <a:avLst/>
          </a:prstGeom>
          <a:noFill/>
        </p:spPr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id-ID" sz="34400" b="1" i="0" u="none" strike="noStrike" kern="0" cap="none" spc="0" normalizeH="0" baseline="0" noProof="0" dirty="0" smtClean="0">
                <a:ln>
                  <a:noFill/>
                </a:ln>
                <a:solidFill>
                  <a:schemeClr val="bg1">
                    <a:lumMod val="65000"/>
                  </a:schemeClr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“</a:t>
            </a:r>
            <a:endParaRPr kumimoji="0" lang="en-US" sz="34400" b="1" i="0" u="none" strike="noStrike" kern="0" cap="none" spc="0" normalizeH="0" baseline="0" noProof="0" dirty="0" smtClean="0">
              <a:ln>
                <a:noFill/>
              </a:ln>
              <a:solidFill>
                <a:schemeClr val="bg1">
                  <a:lumMod val="65000"/>
                </a:schemeClr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0"/>
            <a:ext cx="8229600" cy="1143000"/>
          </a:xfrm>
        </p:spPr>
        <p:txBody>
          <a:bodyPr/>
          <a:lstStyle/>
          <a:p>
            <a:pPr eaLnBrk="1" hangingPunct="1"/>
            <a:r>
              <a:rPr lang="en-US" sz="4800" b="1" dirty="0" err="1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IoT</a:t>
            </a:r>
            <a:endParaRPr lang="en-US" sz="4800" b="1" dirty="0" smtClean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idx="1"/>
          </p:nvPr>
        </p:nvSpPr>
        <p:spPr>
          <a:xfrm>
            <a:off x="342900" y="1143000"/>
            <a:ext cx="5372100" cy="3429000"/>
          </a:xfrm>
        </p:spPr>
        <p:txBody>
          <a:bodyPr/>
          <a:lstStyle/>
          <a:p>
            <a:r>
              <a:rPr lang="en-US" sz="2400" dirty="0">
                <a:solidFill>
                  <a:schemeClr val="bg1"/>
                </a:solidFill>
              </a:rPr>
              <a:t>If we had computers that knew everything there was to know about things</a:t>
            </a:r>
          </a:p>
          <a:p>
            <a:r>
              <a:rPr lang="en-US" sz="2400" dirty="0">
                <a:solidFill>
                  <a:schemeClr val="bg1"/>
                </a:solidFill>
              </a:rPr>
              <a:t>—using data they gathered without any help from us</a:t>
            </a:r>
          </a:p>
          <a:p>
            <a:r>
              <a:rPr lang="en-US" sz="2400" dirty="0">
                <a:solidFill>
                  <a:schemeClr val="bg1"/>
                </a:solidFill>
              </a:rPr>
              <a:t>—we would be able to track and count everything, and greatly reduce waste, loss and cost. </a:t>
            </a:r>
          </a:p>
          <a:p>
            <a:pPr marL="0" indent="0" algn="r">
              <a:buNone/>
            </a:pPr>
            <a:endParaRPr lang="en-US" sz="2400" dirty="0" smtClean="0">
              <a:solidFill>
                <a:schemeClr val="bg1"/>
              </a:solidFill>
            </a:endParaRPr>
          </a:p>
          <a:p>
            <a:pPr marL="0" indent="0" algn="r">
              <a:buNone/>
            </a:pPr>
            <a:r>
              <a:rPr lang="en-US" sz="2400" dirty="0" smtClean="0">
                <a:solidFill>
                  <a:schemeClr val="bg1"/>
                </a:solidFill>
              </a:rPr>
              <a:t>—</a:t>
            </a:r>
            <a:r>
              <a:rPr lang="en-US" sz="2400" dirty="0">
                <a:solidFill>
                  <a:schemeClr val="bg1"/>
                </a:solidFill>
              </a:rPr>
              <a:t>Kevin Ashton, That 'Internet of Things' Thing, RFID Journal, July 22, 2009</a:t>
            </a:r>
          </a:p>
        </p:txBody>
      </p:sp>
      <p:pic>
        <p:nvPicPr>
          <p:cNvPr id="8" name="Content Placeholder 1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35782" y="1846818"/>
            <a:ext cx="3332018" cy="3106181"/>
          </a:xfrm>
          <a:prstGeom prst="rect">
            <a:avLst/>
          </a:prstGeom>
        </p:spPr>
      </p:pic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9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 txBox="1">
            <a:spLocks noChangeArrowheads="1"/>
          </p:cNvSpPr>
          <p:nvPr/>
        </p:nvSpPr>
        <p:spPr>
          <a:xfrm>
            <a:off x="-685800" y="381000"/>
            <a:ext cx="4724400" cy="3581400"/>
          </a:xfrm>
          <a:prstGeom prst="rect">
            <a:avLst/>
          </a:prstGeom>
          <a:noFill/>
        </p:spPr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23900" b="1" kern="0" dirty="0" smtClean="0">
                <a:solidFill>
                  <a:schemeClr val="bg1">
                    <a:lumMod val="65000"/>
                  </a:schemeClr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??</a:t>
            </a:r>
            <a:endParaRPr kumimoji="0" lang="en-US" sz="23900" b="1" i="0" u="none" strike="noStrike" kern="0" cap="none" spc="0" normalizeH="0" baseline="0" noProof="0" dirty="0" smtClean="0">
              <a:ln>
                <a:noFill/>
              </a:ln>
              <a:solidFill>
                <a:schemeClr val="bg1">
                  <a:lumMod val="65000"/>
                </a:schemeClr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9" name="Rectangle 2"/>
          <p:cNvSpPr txBox="1">
            <a:spLocks noChangeArrowheads="1"/>
          </p:cNvSpPr>
          <p:nvPr/>
        </p:nvSpPr>
        <p:spPr>
          <a:xfrm>
            <a:off x="5029200" y="2514600"/>
            <a:ext cx="4724400" cy="3581400"/>
          </a:xfrm>
          <a:prstGeom prst="rect">
            <a:avLst/>
          </a:prstGeom>
          <a:noFill/>
        </p:spPr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23900" b="1" kern="0" dirty="0" smtClean="0">
                <a:solidFill>
                  <a:schemeClr val="bg1">
                    <a:lumMod val="65000"/>
                  </a:schemeClr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??</a:t>
            </a:r>
            <a:endParaRPr kumimoji="0" lang="en-US" sz="23900" b="1" i="0" u="none" strike="noStrike" kern="0" cap="none" spc="0" normalizeH="0" baseline="0" noProof="0" dirty="0" smtClean="0">
              <a:ln>
                <a:noFill/>
              </a:ln>
              <a:solidFill>
                <a:schemeClr val="bg1">
                  <a:lumMod val="65000"/>
                </a:schemeClr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1828800" y="1143000"/>
            <a:ext cx="6629400" cy="1981200"/>
          </a:xfrm>
        </p:spPr>
        <p:txBody>
          <a:bodyPr/>
          <a:lstStyle/>
          <a:p>
            <a:pPr algn="r" eaLnBrk="1" hangingPunct="1"/>
            <a:r>
              <a:rPr lang="en-US" sz="115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Why </a:t>
            </a:r>
            <a:r>
              <a:rPr lang="en-US" sz="11500" b="1" dirty="0" err="1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IoT</a:t>
            </a:r>
            <a:endParaRPr lang="en-US" sz="11500" b="1" dirty="0" smtClean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3"/>
          <p:cNvSpPr>
            <a:spLocks noGrp="1" noChangeArrowheads="1"/>
          </p:cNvSpPr>
          <p:nvPr>
            <p:ph idx="1"/>
          </p:nvPr>
        </p:nvSpPr>
        <p:spPr>
          <a:xfrm>
            <a:off x="228600" y="1447800"/>
            <a:ext cx="8001000" cy="4235970"/>
          </a:xfrm>
        </p:spPr>
        <p:txBody>
          <a:bodyPr/>
          <a:lstStyle/>
          <a:p>
            <a:pPr marL="971550" lvl="1" indent="-514350" eaLnBrk="1" hangingPunct="1">
              <a:lnSpc>
                <a:spcPct val="90000"/>
              </a:lnSpc>
              <a:buAutoNum type="arabicPeriod"/>
            </a:pPr>
            <a:r>
              <a:rPr lang="en-US" sz="3200" dirty="0" err="1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Tuntutan</a:t>
            </a:r>
            <a:r>
              <a:rPr lang="en-US" sz="32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3200" dirty="0" err="1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jaman</a:t>
            </a:r>
            <a:endParaRPr lang="en-US" sz="3200" dirty="0" smtClean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  <a:p>
            <a:pPr marL="971550" lvl="1" indent="-514350" eaLnBrk="1" hangingPunct="1">
              <a:lnSpc>
                <a:spcPct val="90000"/>
              </a:lnSpc>
              <a:buAutoNum type="arabicPeriod"/>
            </a:pPr>
            <a:r>
              <a:rPr lang="en-US" sz="3200" dirty="0" err="1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Paradigma</a:t>
            </a:r>
            <a:r>
              <a:rPr lang="en-US" sz="32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3200" dirty="0" err="1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baru</a:t>
            </a:r>
            <a:r>
              <a:rPr lang="en-US" sz="32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3200" dirty="0" err="1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dalam</a:t>
            </a:r>
            <a:r>
              <a:rPr lang="en-US" sz="32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3200" dirty="0" err="1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teknologi</a:t>
            </a:r>
            <a:r>
              <a:rPr lang="en-US" sz="32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 4.0</a:t>
            </a:r>
          </a:p>
          <a:p>
            <a:pPr marL="971550" lvl="1" indent="-514350" eaLnBrk="1" hangingPunct="1">
              <a:lnSpc>
                <a:spcPct val="90000"/>
              </a:lnSpc>
              <a:buAutoNum type="arabicPeriod"/>
            </a:pPr>
            <a:r>
              <a:rPr lang="en-US" sz="32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Big data</a:t>
            </a:r>
          </a:p>
          <a:p>
            <a:pPr marL="971550" lvl="1" indent="-514350" eaLnBrk="1" hangingPunct="1">
              <a:lnSpc>
                <a:spcPct val="90000"/>
              </a:lnSpc>
              <a:buAutoNum type="arabicPeriod"/>
            </a:pPr>
            <a:r>
              <a:rPr lang="en-US" sz="32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Data science</a:t>
            </a:r>
          </a:p>
          <a:p>
            <a:pPr marL="971550" lvl="1" indent="-514350" eaLnBrk="1" hangingPunct="1">
              <a:lnSpc>
                <a:spcPct val="90000"/>
              </a:lnSpc>
              <a:buAutoNum type="arabicPeriod"/>
            </a:pPr>
            <a:r>
              <a:rPr lang="en-US" sz="3200" dirty="0" err="1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Kebaharuan</a:t>
            </a:r>
            <a:r>
              <a:rPr lang="en-US" sz="32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3200" dirty="0" err="1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teknologi</a:t>
            </a:r>
            <a:endParaRPr lang="en-US" sz="3200" dirty="0" smtClean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  <a:p>
            <a:pPr lvl="1"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dirty="0" smtClean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>
                <a:solidFill>
                  <a:schemeClr val="bg1"/>
                </a:solidFill>
              </a:rPr>
              <a:t>Silabus</a:t>
            </a:r>
            <a:r>
              <a:rPr lang="en-US" b="1" dirty="0" smtClean="0">
                <a:solidFill>
                  <a:schemeClr val="bg1"/>
                </a:solidFill>
              </a:rPr>
              <a:t> 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525963"/>
          </a:xfrm>
        </p:spPr>
        <p:txBody>
          <a:bodyPr/>
          <a:lstStyle/>
          <a:p>
            <a:pPr marL="514350" indent="-514350">
              <a:buAutoNum type="arabicPeriod"/>
            </a:pPr>
            <a:r>
              <a:rPr lang="en-US" dirty="0" err="1" smtClean="0">
                <a:solidFill>
                  <a:schemeClr val="bg1"/>
                </a:solidFill>
              </a:rPr>
              <a:t>Definisi</a:t>
            </a:r>
            <a:endParaRPr lang="en-US" dirty="0" smtClean="0">
              <a:solidFill>
                <a:schemeClr val="bg1"/>
              </a:solidFill>
            </a:endParaRPr>
          </a:p>
          <a:p>
            <a:pPr marL="514350" indent="-514350">
              <a:buAutoNum type="arabicPeriod"/>
            </a:pPr>
            <a:r>
              <a:rPr lang="en-US" dirty="0" err="1" smtClean="0">
                <a:solidFill>
                  <a:schemeClr val="bg1"/>
                </a:solidFill>
              </a:rPr>
              <a:t>Paradigma</a:t>
            </a:r>
            <a:endParaRPr lang="en-US" dirty="0" smtClean="0">
              <a:solidFill>
                <a:schemeClr val="bg1"/>
              </a:solidFill>
            </a:endParaRPr>
          </a:p>
          <a:p>
            <a:pPr marL="514350" indent="-514350">
              <a:buAutoNum type="arabicPeriod"/>
            </a:pPr>
            <a:r>
              <a:rPr lang="en-US" dirty="0" err="1" smtClean="0">
                <a:solidFill>
                  <a:schemeClr val="bg1"/>
                </a:solidFill>
              </a:rPr>
              <a:t>Karakteristik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IoT</a:t>
            </a:r>
            <a:endParaRPr lang="en-US" dirty="0" smtClean="0">
              <a:solidFill>
                <a:schemeClr val="bg1"/>
              </a:solidFill>
            </a:endParaRPr>
          </a:p>
          <a:p>
            <a:pPr marL="514350" indent="-514350">
              <a:buAutoNum type="arabicPeriod"/>
            </a:pPr>
            <a:r>
              <a:rPr lang="en-US" dirty="0" err="1" smtClean="0">
                <a:solidFill>
                  <a:schemeClr val="bg1"/>
                </a:solidFill>
              </a:rPr>
              <a:t>Skema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IoT</a:t>
            </a:r>
            <a:endParaRPr lang="en-US" dirty="0" smtClean="0">
              <a:solidFill>
                <a:schemeClr val="bg1"/>
              </a:solidFill>
            </a:endParaRPr>
          </a:p>
          <a:p>
            <a:pPr marL="514350" indent="-514350">
              <a:buAutoNum type="arabicPeriod"/>
            </a:pPr>
            <a:r>
              <a:rPr lang="en-US" dirty="0" err="1" smtClean="0">
                <a:solidFill>
                  <a:schemeClr val="bg1"/>
                </a:solidFill>
              </a:rPr>
              <a:t>Kelebihan</a:t>
            </a:r>
            <a:r>
              <a:rPr lang="en-US" dirty="0" smtClean="0">
                <a:solidFill>
                  <a:schemeClr val="bg1"/>
                </a:solidFill>
              </a:rPr>
              <a:t>/</a:t>
            </a:r>
            <a:r>
              <a:rPr lang="en-US" dirty="0" err="1" smtClean="0">
                <a:solidFill>
                  <a:schemeClr val="bg1"/>
                </a:solidFill>
              </a:rPr>
              <a:t>Kekurangan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IoT</a:t>
            </a:r>
            <a:endParaRPr lang="en-US" dirty="0" smtClean="0">
              <a:solidFill>
                <a:schemeClr val="bg1"/>
              </a:solidFill>
            </a:endParaRPr>
          </a:p>
          <a:p>
            <a:pPr marL="514350" indent="-514350">
              <a:buAutoNum type="arabicPeriod"/>
            </a:pPr>
            <a:r>
              <a:rPr lang="en-US" dirty="0" smtClean="0">
                <a:solidFill>
                  <a:schemeClr val="bg1"/>
                </a:solidFill>
              </a:rPr>
              <a:t>Model reference </a:t>
            </a:r>
            <a:r>
              <a:rPr lang="en-US" dirty="0" err="1" smtClean="0">
                <a:solidFill>
                  <a:schemeClr val="bg1"/>
                </a:solidFill>
              </a:rPr>
              <a:t>IoT</a:t>
            </a:r>
            <a:endParaRPr lang="en-US" dirty="0" smtClean="0">
              <a:solidFill>
                <a:schemeClr val="bg1"/>
              </a:solidFill>
            </a:endParaRPr>
          </a:p>
          <a:p>
            <a:pPr marL="514350" indent="-514350">
              <a:buAutoNum type="arabicPeriod"/>
            </a:pPr>
            <a:r>
              <a:rPr lang="en-US" dirty="0" err="1" smtClean="0">
                <a:solidFill>
                  <a:schemeClr val="bg1"/>
                </a:solidFill>
              </a:rPr>
              <a:t>IoT</a:t>
            </a:r>
            <a:r>
              <a:rPr lang="en-US" dirty="0" smtClean="0">
                <a:solidFill>
                  <a:schemeClr val="bg1"/>
                </a:solidFill>
              </a:rPr>
              <a:t> – Big Data</a:t>
            </a:r>
          </a:p>
          <a:p>
            <a:pPr marL="514350" indent="-514350">
              <a:buAutoNum type="arabicPeriod"/>
            </a:pPr>
            <a:r>
              <a:rPr lang="en-US" dirty="0" err="1" smtClean="0">
                <a:solidFill>
                  <a:schemeClr val="bg1"/>
                </a:solidFill>
              </a:rPr>
              <a:t>IoT</a:t>
            </a:r>
            <a:r>
              <a:rPr lang="en-US" dirty="0" smtClean="0">
                <a:solidFill>
                  <a:schemeClr val="bg1"/>
                </a:solidFill>
              </a:rPr>
              <a:t> – Cloud Computing</a:t>
            </a:r>
          </a:p>
          <a:p>
            <a:pPr marL="514350" indent="-514350">
              <a:buAutoNum type="arabicPeriod"/>
            </a:pPr>
            <a:r>
              <a:rPr lang="en-US" dirty="0" err="1" smtClean="0">
                <a:solidFill>
                  <a:schemeClr val="bg1"/>
                </a:solidFill>
              </a:rPr>
              <a:t>Presentasi</a:t>
            </a:r>
            <a:r>
              <a:rPr lang="en-US" dirty="0" smtClean="0">
                <a:solidFill>
                  <a:schemeClr val="bg1"/>
                </a:solidFill>
              </a:rPr>
              <a:t> / expo </a:t>
            </a:r>
            <a:r>
              <a:rPr lang="en-US" dirty="0" err="1" smtClean="0">
                <a:solidFill>
                  <a:schemeClr val="bg1"/>
                </a:solidFill>
              </a:rPr>
              <a:t>Produk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</a:p>
          <a:p>
            <a:pPr marL="514350" indent="-514350"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04607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solidFill>
                  <a:schemeClr val="bg1"/>
                </a:solidFill>
              </a:rPr>
              <a:t>Rencana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Pertemuan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err="1" smtClean="0">
                <a:solidFill>
                  <a:schemeClr val="bg1"/>
                </a:solidFill>
              </a:rPr>
              <a:t>Rencana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perkuliahan</a:t>
            </a:r>
            <a:r>
              <a:rPr lang="en-US" dirty="0" smtClean="0">
                <a:solidFill>
                  <a:schemeClr val="bg1"/>
                </a:solidFill>
              </a:rPr>
              <a:t> :</a:t>
            </a:r>
          </a:p>
          <a:p>
            <a:pPr marL="514350" indent="-514350">
              <a:buAutoNum type="alphaLcPeriod"/>
            </a:pPr>
            <a:r>
              <a:rPr lang="en-US" dirty="0" err="1" smtClean="0">
                <a:solidFill>
                  <a:schemeClr val="bg1"/>
                </a:solidFill>
              </a:rPr>
              <a:t>Pertemuan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teori</a:t>
            </a:r>
            <a:r>
              <a:rPr lang="en-US" dirty="0" smtClean="0">
                <a:solidFill>
                  <a:schemeClr val="bg1"/>
                </a:solidFill>
              </a:rPr>
              <a:t> 7-8 kali</a:t>
            </a:r>
          </a:p>
          <a:p>
            <a:pPr marL="514350" indent="-514350">
              <a:buAutoNum type="alphaLcPeriod"/>
            </a:pPr>
            <a:r>
              <a:rPr lang="en-US" dirty="0" err="1" smtClean="0">
                <a:solidFill>
                  <a:schemeClr val="bg1"/>
                </a:solidFill>
              </a:rPr>
              <a:t>Pertemuan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tugas</a:t>
            </a:r>
            <a:r>
              <a:rPr lang="en-US" dirty="0" smtClean="0">
                <a:solidFill>
                  <a:schemeClr val="bg1"/>
                </a:solidFill>
              </a:rPr>
              <a:t> 1-2 kali</a:t>
            </a:r>
          </a:p>
          <a:p>
            <a:pPr marL="514350" indent="-514350">
              <a:buAutoNum type="alphaLcPeriod"/>
            </a:pPr>
            <a:r>
              <a:rPr lang="en-US" dirty="0" err="1" smtClean="0">
                <a:solidFill>
                  <a:schemeClr val="bg1"/>
                </a:solidFill>
              </a:rPr>
              <a:t>Sisanya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presentasi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produk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IoT</a:t>
            </a:r>
            <a:r>
              <a:rPr lang="en-US" dirty="0" smtClean="0">
                <a:solidFill>
                  <a:schemeClr val="bg1"/>
                </a:solidFill>
              </a:rPr>
              <a:t> per </a:t>
            </a:r>
            <a:r>
              <a:rPr lang="en-US" dirty="0" err="1" smtClean="0">
                <a:solidFill>
                  <a:schemeClr val="bg1"/>
                </a:solidFill>
              </a:rPr>
              <a:t>kelompok</a:t>
            </a:r>
            <a:r>
              <a:rPr lang="en-US" dirty="0" smtClean="0">
                <a:solidFill>
                  <a:schemeClr val="bg1"/>
                </a:solidFill>
              </a:rPr>
              <a:t> @4 </a:t>
            </a:r>
            <a:r>
              <a:rPr lang="en-US" dirty="0" err="1" smtClean="0">
                <a:solidFill>
                  <a:schemeClr val="bg1"/>
                </a:solidFill>
              </a:rPr>
              <a:t>mhs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8627366"/>
      </p:ext>
    </p:extLst>
  </p:cSld>
  <p:clrMapOvr>
    <a:masterClrMapping/>
  </p:clrMapOvr>
</p:sld>
</file>

<file path=ppt/theme/theme1.xml><?xml version="1.0" encoding="utf-8"?>
<a:theme xmlns:a="http://schemas.openxmlformats.org/drawingml/2006/main" name="Modèle par défaut">
  <a:themeElements>
    <a:clrScheme name="Modèle par défau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odèle par défaut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Modèle par défau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37770</Template>
  <TotalTime>1988</TotalTime>
  <Words>304</Words>
  <Application>Microsoft Office PowerPoint</Application>
  <PresentationFormat>On-screen Show (4:3)</PresentationFormat>
  <Paragraphs>113</Paragraphs>
  <Slides>12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Arial</vt:lpstr>
      <vt:lpstr>Calibri</vt:lpstr>
      <vt:lpstr>Times New Roman</vt:lpstr>
      <vt:lpstr>Verdana</vt:lpstr>
      <vt:lpstr>Wingdings</vt:lpstr>
      <vt:lpstr>Modèle par défaut</vt:lpstr>
      <vt:lpstr>PowerPoint Presentation</vt:lpstr>
      <vt:lpstr>Perkenalan Singkat</vt:lpstr>
      <vt:lpstr>PowerPoint Presentation</vt:lpstr>
      <vt:lpstr>Jadwal kuliah kelas IoT</vt:lpstr>
      <vt:lpstr>IoT</vt:lpstr>
      <vt:lpstr>Why IoT</vt:lpstr>
      <vt:lpstr>PowerPoint Presentation</vt:lpstr>
      <vt:lpstr>Silabus </vt:lpstr>
      <vt:lpstr>Rencana Pertemuan</vt:lpstr>
      <vt:lpstr>Penilaian</vt:lpstr>
      <vt:lpstr>Konversi Nilai</vt:lpstr>
      <vt:lpstr>References</vt:lpstr>
    </vt:vector>
  </TitlesOfParts>
  <Company>Fasilkom UI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PENGANTAR TEKNOLOGI INFORMASI</dc:title>
  <dc:creator>Elmor Wagiu</dc:creator>
  <cp:lastModifiedBy>Rifuki Indra</cp:lastModifiedBy>
  <cp:revision>192</cp:revision>
  <dcterms:created xsi:type="dcterms:W3CDTF">2006-05-09T12:39:50Z</dcterms:created>
  <dcterms:modified xsi:type="dcterms:W3CDTF">2019-08-21T08:21:33Z</dcterms:modified>
  <cp:category>Lesson 1</cp:category>
</cp:coreProperties>
</file>