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56" r:id="rId6"/>
    <p:sldId id="263" r:id="rId7"/>
    <p:sldId id="264" r:id="rId8"/>
    <p:sldId id="265" r:id="rId9"/>
    <p:sldId id="260" r:id="rId10"/>
    <p:sldId id="261" r:id="rId11"/>
    <p:sldId id="262" r:id="rId12"/>
    <p:sldId id="259" r:id="rId13"/>
    <p:sldId id="257" r:id="rId14"/>
    <p:sldId id="258" r:id="rId15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3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-126" y="-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0052-3CCC-4E78-8515-F858582318D6}" type="datetimeFigureOut">
              <a:rPr lang="id-ID" smtClean="0"/>
              <a:t>11/09/2018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B3E9-63A9-452C-8A2F-233AA9CD23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50780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0052-3CCC-4E78-8515-F858582318D6}" type="datetimeFigureOut">
              <a:rPr lang="id-ID" smtClean="0"/>
              <a:t>11/09/2018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B3E9-63A9-452C-8A2F-233AA9CD23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7279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0052-3CCC-4E78-8515-F858582318D6}" type="datetimeFigureOut">
              <a:rPr lang="id-ID" smtClean="0"/>
              <a:t>11/09/2018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B3E9-63A9-452C-8A2F-233AA9CD23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887100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0052-3CCC-4E78-8515-F858582318D6}" type="datetimeFigureOut">
              <a:rPr lang="id-ID" smtClean="0"/>
              <a:t>11/09/2018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B3E9-63A9-452C-8A2F-233AA9CD23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98644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0052-3CCC-4E78-8515-F858582318D6}" type="datetimeFigureOut">
              <a:rPr lang="id-ID" smtClean="0"/>
              <a:t>11/09/2018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B3E9-63A9-452C-8A2F-233AA9CD23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535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0052-3CCC-4E78-8515-F858582318D6}" type="datetimeFigureOut">
              <a:rPr lang="id-ID" smtClean="0"/>
              <a:t>11/09/2018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B3E9-63A9-452C-8A2F-233AA9CD23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47032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0052-3CCC-4E78-8515-F858582318D6}" type="datetimeFigureOut">
              <a:rPr lang="id-ID" smtClean="0"/>
              <a:t>11/09/2018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B3E9-63A9-452C-8A2F-233AA9CD23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03915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0052-3CCC-4E78-8515-F858582318D6}" type="datetimeFigureOut">
              <a:rPr lang="id-ID" smtClean="0"/>
              <a:t>11/09/2018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B3E9-63A9-452C-8A2F-233AA9CD23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37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0052-3CCC-4E78-8515-F858582318D6}" type="datetimeFigureOut">
              <a:rPr lang="id-ID" smtClean="0"/>
              <a:t>11/09/2018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B3E9-63A9-452C-8A2F-233AA9CD23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43674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0052-3CCC-4E78-8515-F858582318D6}" type="datetimeFigureOut">
              <a:rPr lang="id-ID" smtClean="0"/>
              <a:t>11/09/2018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B3E9-63A9-452C-8A2F-233AA9CD23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55116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B0052-3CCC-4E78-8515-F858582318D6}" type="datetimeFigureOut">
              <a:rPr lang="id-ID" smtClean="0"/>
              <a:t>11/09/2018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24B3E9-63A9-452C-8A2F-233AA9CD23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72412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2B0052-3CCC-4E78-8515-F858582318D6}" type="datetimeFigureOut">
              <a:rPr lang="id-ID" smtClean="0"/>
              <a:t>11/09/2018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4B3E9-63A9-452C-8A2F-233AA9CD23EB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2056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d.wikipedia.org/wiki/Komputasi" TargetMode="External"/><Relationship Id="rId2" Type="http://schemas.openxmlformats.org/officeDocument/2006/relationships/hyperlink" Target="https://id.wikipedia.org/w/index.php?title=Teknologi_komputer&amp;action=edit&amp;redlink=1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d.wikipedia.org/wiki/Internet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d.wikipedia.org/wiki/Mekanisme" TargetMode="External"/><Relationship Id="rId3" Type="http://schemas.openxmlformats.org/officeDocument/2006/relationships/hyperlink" Target="https://id.wikipedia.org/wiki/Bahasa_Inggris" TargetMode="External"/><Relationship Id="rId7" Type="http://schemas.openxmlformats.org/officeDocument/2006/relationships/hyperlink" Target="https://id.wikipedia.org/wiki/Situs_web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id.wikipedia.org/wiki/Mesin_pencari" TargetMode="External"/><Relationship Id="rId5" Type="http://schemas.openxmlformats.org/officeDocument/2006/relationships/hyperlink" Target="https://id.wikipedia.org/w/index.php?title=Trafik&amp;action=edit&amp;redlink=1" TargetMode="External"/><Relationship Id="rId4" Type="http://schemas.openxmlformats.org/officeDocument/2006/relationships/hyperlink" Target="https://id.wikipedia.org/wiki/Volume" TargetMode="External"/><Relationship Id="rId9" Type="http://schemas.openxmlformats.org/officeDocument/2006/relationships/hyperlink" Target="https://id.wikipedia.org/wiki/Algoritm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8825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412942" y="4414228"/>
            <a:ext cx="2427700" cy="95410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d-ID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Cloud </a:t>
            </a:r>
          </a:p>
          <a:p>
            <a:pPr algn="ctr"/>
            <a:r>
              <a:rPr lang="id-ID" sz="28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Rounded MT Bold" pitchFamily="34" charset="0"/>
              </a:rPr>
              <a:t>Computing</a:t>
            </a:r>
            <a:endParaRPr lang="id-ID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Rounded MT Bold" pitchFamily="34" charset="0"/>
            </a:endParaRPr>
          </a:p>
        </p:txBody>
      </p:sp>
      <p:pic>
        <p:nvPicPr>
          <p:cNvPr id="6" name="Picture 2" descr="Image result for search engine optimization adal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199" y="4248819"/>
            <a:ext cx="3055345" cy="22390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691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54" t="23370" r="11575" b="19418"/>
          <a:stretch/>
        </p:blipFill>
        <p:spPr>
          <a:xfrm>
            <a:off x="573205" y="2565779"/>
            <a:ext cx="8866824" cy="37394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3378" t="21635" r="4738" b="29944"/>
          <a:stretch/>
        </p:blipFill>
        <p:spPr>
          <a:xfrm>
            <a:off x="9745946" y="136477"/>
            <a:ext cx="2292824" cy="285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90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2167" t="22439" r="33580" b="16862"/>
          <a:stretch/>
        </p:blipFill>
        <p:spPr>
          <a:xfrm>
            <a:off x="862083" y="136697"/>
            <a:ext cx="10467833" cy="658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2833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852" t="53702" r="1863" b="13293"/>
          <a:stretch/>
        </p:blipFill>
        <p:spPr>
          <a:xfrm>
            <a:off x="683577" y="2677296"/>
            <a:ext cx="10446068" cy="29839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497" t="8260" r="83747" b="85250"/>
          <a:stretch/>
        </p:blipFill>
        <p:spPr>
          <a:xfrm>
            <a:off x="6746958" y="109182"/>
            <a:ext cx="5304017" cy="12282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0" b="36088"/>
          <a:stretch/>
        </p:blipFill>
        <p:spPr>
          <a:xfrm>
            <a:off x="565045" y="310888"/>
            <a:ext cx="3686307" cy="185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860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344" t="22783" r="1239" b="10368"/>
          <a:stretch/>
        </p:blipFill>
        <p:spPr>
          <a:xfrm>
            <a:off x="0" y="0"/>
            <a:ext cx="12440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6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7134" t="21338" r="2324" b="8848"/>
          <a:stretch/>
        </p:blipFill>
        <p:spPr>
          <a:xfrm>
            <a:off x="2169994" y="1596787"/>
            <a:ext cx="9157648" cy="4462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8693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loud Callout 7"/>
          <p:cNvSpPr/>
          <p:nvPr/>
        </p:nvSpPr>
        <p:spPr>
          <a:xfrm>
            <a:off x="215152" y="209996"/>
            <a:ext cx="6172200" cy="2138083"/>
          </a:xfrm>
          <a:prstGeom prst="cloudCallout">
            <a:avLst>
              <a:gd name="adj1" fmla="val 38862"/>
              <a:gd name="adj2" fmla="val 65645"/>
            </a:avLst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6" name="Rectangle 5"/>
          <p:cNvSpPr/>
          <p:nvPr/>
        </p:nvSpPr>
        <p:spPr>
          <a:xfrm>
            <a:off x="5492540" y="2348079"/>
            <a:ext cx="6096000" cy="35394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id-ID" sz="2800" dirty="0" smtClean="0">
                <a:latin typeface="Cambria" pitchFamily="18" charset="0"/>
                <a:ea typeface="Cambria" pitchFamily="18" charset="0"/>
              </a:rPr>
              <a:t>suatu </a:t>
            </a:r>
            <a:r>
              <a:rPr lang="id-ID" sz="2800" dirty="0">
                <a:latin typeface="Cambria" pitchFamily="18" charset="0"/>
                <a:ea typeface="Cambria" pitchFamily="18" charset="0"/>
              </a:rPr>
              <a:t>paradigma di mana informasi secara permanen tersimpan di server di </a:t>
            </a:r>
            <a:r>
              <a:rPr lang="id-ID" sz="28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Internet</a:t>
            </a:r>
            <a:r>
              <a:rPr lang="id-ID" sz="2800" dirty="0" smtClean="0">
                <a:latin typeface="Cambria" pitchFamily="18" charset="0"/>
                <a:ea typeface="Cambria" pitchFamily="18" charset="0"/>
              </a:rPr>
              <a:t> dan </a:t>
            </a:r>
            <a:r>
              <a:rPr lang="id-ID" sz="2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tersimpan secara sementara </a:t>
            </a:r>
            <a:r>
              <a:rPr lang="id-ID" sz="2800" dirty="0">
                <a:latin typeface="Cambria" pitchFamily="18" charset="0"/>
                <a:ea typeface="Cambria" pitchFamily="18" charset="0"/>
              </a:rPr>
              <a:t>di komputer pengguna (</a:t>
            </a:r>
            <a:r>
              <a:rPr lang="id-ID" sz="2800" dirty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client</a:t>
            </a:r>
            <a:r>
              <a:rPr lang="id-ID" sz="2800" dirty="0">
                <a:latin typeface="Cambria" pitchFamily="18" charset="0"/>
                <a:ea typeface="Cambria" pitchFamily="18" charset="0"/>
              </a:rPr>
              <a:t>) termasuk di dalamnya adalah desktop, komputer tablet, notebook, komputer tembok, handheld, sensor-sensor, monitor dan lain-lain</a:t>
            </a:r>
            <a:endParaRPr lang="id-ID" sz="2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23412" y="894316"/>
            <a:ext cx="4355680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id-ID" sz="4400" b="1" dirty="0">
                <a:ln/>
                <a:solidFill>
                  <a:schemeClr val="accent3"/>
                </a:solidFill>
              </a:rPr>
              <a:t>Cloud Computing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0634" y="3439924"/>
            <a:ext cx="398481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b="1" i="1" dirty="0">
                <a:latin typeface="Cambria" pitchFamily="18" charset="0"/>
                <a:ea typeface="Cambria" pitchFamily="18" charset="0"/>
              </a:rPr>
              <a:t>Komputasi awan</a:t>
            </a:r>
            <a:r>
              <a:rPr lang="id-ID" sz="2400" i="1" dirty="0">
                <a:latin typeface="Cambria" pitchFamily="18" charset="0"/>
                <a:ea typeface="Cambria" pitchFamily="18" charset="0"/>
              </a:rPr>
              <a:t> </a:t>
            </a:r>
            <a:r>
              <a:rPr lang="id-ID" sz="2400" i="1" dirty="0" smtClean="0">
                <a:latin typeface="Cambria" pitchFamily="18" charset="0"/>
                <a:ea typeface="Cambria" pitchFamily="18" charset="0"/>
              </a:rPr>
              <a:t>(cloud </a:t>
            </a:r>
            <a:r>
              <a:rPr lang="id-ID" sz="2400" i="1" dirty="0">
                <a:latin typeface="Cambria" pitchFamily="18" charset="0"/>
                <a:ea typeface="Cambria" pitchFamily="18" charset="0"/>
              </a:rPr>
              <a:t>computing) adalah gabungan pemanfaatan </a:t>
            </a:r>
            <a:r>
              <a:rPr lang="id-ID" sz="2400" i="1" dirty="0">
                <a:latin typeface="Cambria" pitchFamily="18" charset="0"/>
                <a:ea typeface="Cambria" pitchFamily="18" charset="0"/>
                <a:hlinkClick r:id="rId2" tooltip="Teknologi komputer (halaman belum tersedia)"/>
              </a:rPr>
              <a:t>teknologi komputer</a:t>
            </a:r>
            <a:r>
              <a:rPr lang="id-ID" sz="2400" i="1" dirty="0">
                <a:latin typeface="Cambria" pitchFamily="18" charset="0"/>
                <a:ea typeface="Cambria" pitchFamily="18" charset="0"/>
              </a:rPr>
              <a:t> ('</a:t>
            </a:r>
            <a:r>
              <a:rPr lang="id-ID" sz="2400" i="1" dirty="0">
                <a:latin typeface="Cambria" pitchFamily="18" charset="0"/>
                <a:ea typeface="Cambria" pitchFamily="18" charset="0"/>
                <a:hlinkClick r:id="rId3" tooltip="Komputasi"/>
              </a:rPr>
              <a:t>komputasi</a:t>
            </a:r>
            <a:r>
              <a:rPr lang="id-ID" sz="2400" i="1" dirty="0">
                <a:latin typeface="Cambria" pitchFamily="18" charset="0"/>
                <a:ea typeface="Cambria" pitchFamily="18" charset="0"/>
              </a:rPr>
              <a:t>') dan pengembangan berbasis </a:t>
            </a:r>
            <a:r>
              <a:rPr lang="id-ID" sz="2400" i="1" u="sng" dirty="0">
                <a:latin typeface="Cambria" pitchFamily="18" charset="0"/>
                <a:ea typeface="Cambria" pitchFamily="18" charset="0"/>
                <a:hlinkClick r:id="rId4" tooltip="Internet"/>
              </a:rPr>
              <a:t>Internet</a:t>
            </a:r>
            <a:r>
              <a:rPr lang="id-ID" sz="2400" i="1" dirty="0">
                <a:latin typeface="Cambria" pitchFamily="18" charset="0"/>
                <a:ea typeface="Cambria" pitchFamily="18" charset="0"/>
              </a:rPr>
              <a:t> ('awan')</a:t>
            </a:r>
            <a:endParaRPr lang="id-ID" sz="2400" i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063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60293" y="577788"/>
            <a:ext cx="458544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000" i="1" dirty="0">
                <a:latin typeface="Cambria" pitchFamily="18" charset="0"/>
                <a:ea typeface="Cambria" pitchFamily="18" charset="0"/>
              </a:rPr>
              <a:t>Awan (cloud)</a:t>
            </a:r>
            <a:r>
              <a:rPr lang="id-ID" sz="2000" dirty="0">
                <a:latin typeface="Cambria" pitchFamily="18" charset="0"/>
                <a:ea typeface="Cambria" pitchFamily="18" charset="0"/>
              </a:rPr>
              <a:t> adalah metafora dari internet, sebagaimana awan yang sering digambarkan di diagram jaringan komputer.</a:t>
            </a:r>
            <a:endParaRPr lang="id-ID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1670" y="3854406"/>
            <a:ext cx="45226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d-ID" sz="2000" i="1" dirty="0">
                <a:latin typeface="Cambria" pitchFamily="18" charset="0"/>
                <a:ea typeface="Cambria" pitchFamily="18" charset="0"/>
              </a:rPr>
              <a:t>awan (cloud)</a:t>
            </a:r>
            <a:r>
              <a:rPr lang="id-ID" sz="2000" dirty="0">
                <a:latin typeface="Cambria" pitchFamily="18" charset="0"/>
                <a:ea typeface="Cambria" pitchFamily="18" charset="0"/>
              </a:rPr>
              <a:t> dalam Cloud Computing juga merupakan abstraksi dari infrastruktur kompleks yang disembunyikannya</a:t>
            </a:r>
            <a:endParaRPr lang="id-ID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44553" y="1375920"/>
            <a:ext cx="455855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latin typeface="Cambria" pitchFamily="18" charset="0"/>
                <a:ea typeface="Cambria" pitchFamily="18" charset="0"/>
              </a:rPr>
              <a:t>metoda komputasi di mana kapabilitas terkait </a:t>
            </a:r>
            <a:r>
              <a:rPr lang="id-ID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teknologi informasi </a:t>
            </a:r>
            <a:r>
              <a:rPr lang="id-ID" sz="2000" dirty="0" smtClean="0">
                <a:latin typeface="Cambria" pitchFamily="18" charset="0"/>
                <a:ea typeface="Cambria" pitchFamily="18" charset="0"/>
              </a:rPr>
              <a:t>disajikan </a:t>
            </a:r>
            <a:r>
              <a:rPr lang="id-ID" sz="2000" dirty="0">
                <a:latin typeface="Cambria" pitchFamily="18" charset="0"/>
                <a:ea typeface="Cambria" pitchFamily="18" charset="0"/>
              </a:rPr>
              <a:t>sebagai suatu layanan </a:t>
            </a:r>
            <a:r>
              <a:rPr lang="id-ID" sz="2000" dirty="0" smtClean="0">
                <a:latin typeface="Cambria" pitchFamily="18" charset="0"/>
                <a:ea typeface="Cambria" pitchFamily="18" charset="0"/>
              </a:rPr>
              <a:t>sehingga </a:t>
            </a:r>
            <a:r>
              <a:rPr lang="id-ID" sz="2000" dirty="0">
                <a:latin typeface="Cambria" pitchFamily="18" charset="0"/>
                <a:ea typeface="Cambria" pitchFamily="18" charset="0"/>
              </a:rPr>
              <a:t>pengguna dapat mengaksesnya lewat </a:t>
            </a:r>
            <a:r>
              <a:rPr lang="id-ID" sz="2000" dirty="0" smtClean="0">
                <a:solidFill>
                  <a:srgbClr val="FF0000"/>
                </a:solidFill>
                <a:latin typeface="Cambria" pitchFamily="18" charset="0"/>
                <a:ea typeface="Cambria" pitchFamily="18" charset="0"/>
              </a:rPr>
              <a:t>Internet </a:t>
            </a:r>
            <a:r>
              <a:rPr lang="id-ID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id-ID" sz="2000" dirty="0">
                <a:latin typeface="Cambria" pitchFamily="18" charset="0"/>
                <a:ea typeface="Cambria" pitchFamily="18" charset="0"/>
              </a:rPr>
              <a:t>("di dalam awan") </a:t>
            </a:r>
            <a:r>
              <a:rPr lang="id-ID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id-ID" sz="2000" dirty="0">
                <a:latin typeface="Cambria" pitchFamily="18" charset="0"/>
                <a:ea typeface="Cambria" pitchFamily="18" charset="0"/>
              </a:rPr>
              <a:t>tanpa mengetahui apa yang ada didalamnya, ahli dengannya, atau memiliki kendali terhadap infrastruktur teknologi yang membantunya</a:t>
            </a:r>
            <a:r>
              <a:rPr lang="id-ID" sz="2000" dirty="0" smtClean="0">
                <a:latin typeface="Cambria" pitchFamily="18" charset="0"/>
                <a:ea typeface="Cambria" pitchFamily="18" charset="0"/>
              </a:rPr>
              <a:t>.</a:t>
            </a:r>
            <a:endParaRPr lang="id-ID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38683" y="5145759"/>
            <a:ext cx="462578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dirty="0">
                <a:latin typeface="Cambria" pitchFamily="18" charset="0"/>
                <a:ea typeface="Cambria" pitchFamily="18" charset="0"/>
              </a:rPr>
              <a:t>Komputasi awan saat ini merupakan trend teknologi terbaru, dan contoh bentuk pengembangan dari teknologi Cloud Computing ini adalah iCloud</a:t>
            </a:r>
            <a:endParaRPr lang="id-ID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078070" y="1"/>
            <a:ext cx="62754" cy="6858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Pentagon 9"/>
          <p:cNvSpPr/>
          <p:nvPr/>
        </p:nvSpPr>
        <p:spPr>
          <a:xfrm flipH="1">
            <a:off x="5338482" y="856266"/>
            <a:ext cx="739588" cy="766482"/>
          </a:xfrm>
          <a:prstGeom prst="homePlat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Pentagon 10"/>
          <p:cNvSpPr/>
          <p:nvPr/>
        </p:nvSpPr>
        <p:spPr>
          <a:xfrm flipH="1">
            <a:off x="5327275" y="3996195"/>
            <a:ext cx="739588" cy="766482"/>
          </a:xfrm>
          <a:prstGeom prst="homePlat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Pentagon 11"/>
          <p:cNvSpPr/>
          <p:nvPr/>
        </p:nvSpPr>
        <p:spPr>
          <a:xfrm>
            <a:off x="6140824" y="2262475"/>
            <a:ext cx="739588" cy="766482"/>
          </a:xfrm>
          <a:prstGeom prst="homePlat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Pentagon 12"/>
          <p:cNvSpPr/>
          <p:nvPr/>
        </p:nvSpPr>
        <p:spPr>
          <a:xfrm>
            <a:off x="6140824" y="5531813"/>
            <a:ext cx="739588" cy="766482"/>
          </a:xfrm>
          <a:prstGeom prst="homePlat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696511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282388" y="2501153"/>
            <a:ext cx="2447365" cy="2070847"/>
          </a:xfrm>
          <a:prstGeom prst="cloudCallout">
            <a:avLst>
              <a:gd name="adj1" fmla="val -13141"/>
              <a:gd name="adj2" fmla="val 37175"/>
            </a:avLst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pic>
        <p:nvPicPr>
          <p:cNvPr id="2" name="Picture 2" descr="F:\KULIAH\KULIAH GASAL 2017-2018\SIA\Cloud_computing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88" y="-134471"/>
            <a:ext cx="9211235" cy="689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470" y="292697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174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69281" y="3429000"/>
            <a:ext cx="71804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Search Engine Optimizer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pic>
        <p:nvPicPr>
          <p:cNvPr id="2050" name="Picture 2" descr="Image result for search engine optimization adal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211" y="1097592"/>
            <a:ext cx="249555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9169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50" t="8398" r="43329" b="32989"/>
          <a:stretch/>
        </p:blipFill>
        <p:spPr>
          <a:xfrm>
            <a:off x="5909480" y="3002508"/>
            <a:ext cx="5336275" cy="31389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9372" y="499128"/>
            <a:ext cx="933156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Optimisasi mesin pencari</a:t>
            </a:r>
            <a:r>
              <a:rPr lang="id-ID" sz="2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(</a:t>
            </a:r>
            <a:r>
              <a:rPr lang="id-ID" sz="20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3" tooltip="Bahasa Inggris"/>
              </a:rPr>
              <a:t>bahasa Inggris</a:t>
            </a:r>
            <a:r>
              <a:rPr lang="id-ID" sz="2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: </a:t>
            </a:r>
            <a:r>
              <a:rPr lang="id-ID" sz="2000" b="0" i="1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Search Engine Optimization</a:t>
            </a:r>
            <a:r>
              <a:rPr lang="id-ID" sz="2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, biasa disingkat </a:t>
            </a:r>
            <a:r>
              <a:rPr lang="id-ID" sz="2000" b="1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SEO</a:t>
            </a:r>
            <a:r>
              <a:rPr lang="id-ID" sz="2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) adalah serangkaian proses yang dilakukan secara sistematis yang bertujuan untuk meningkatkan </a:t>
            </a:r>
            <a:r>
              <a:rPr lang="id-ID" sz="20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4" tooltip="Volume"/>
              </a:rPr>
              <a:t>volume</a:t>
            </a:r>
            <a:r>
              <a:rPr lang="id-ID" sz="2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dan kualitas </a:t>
            </a:r>
            <a:r>
              <a:rPr lang="id-ID" sz="2000" b="0" i="0" u="none" strike="noStrike" dirty="0" smtClean="0">
                <a:solidFill>
                  <a:srgbClr val="A55858"/>
                </a:solidFill>
                <a:effectLst/>
                <a:latin typeface="Arial" panose="020B0604020202020204" pitchFamily="34" charset="0"/>
                <a:hlinkClick r:id="rId5" tooltip="Trafik (halaman belum tersedia)"/>
              </a:rPr>
              <a:t>trafik</a:t>
            </a:r>
            <a:r>
              <a:rPr lang="id-ID" sz="2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kunjungan melalui </a:t>
            </a:r>
            <a:r>
              <a:rPr lang="id-ID" sz="20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6" tooltip="Mesin pencari"/>
              </a:rPr>
              <a:t>mesin pencari</a:t>
            </a:r>
            <a:r>
              <a:rPr lang="id-ID" sz="2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menuju </a:t>
            </a:r>
            <a:r>
              <a:rPr lang="id-ID" sz="20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7" tooltip="Situs web"/>
              </a:rPr>
              <a:t>situs web</a:t>
            </a:r>
            <a:r>
              <a:rPr lang="id-ID" sz="2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tertentu dengan memanfaatkan </a:t>
            </a:r>
            <a:r>
              <a:rPr lang="id-ID" sz="20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8" tooltip="Mekanisme"/>
              </a:rPr>
              <a:t>mekanisme</a:t>
            </a:r>
            <a:r>
              <a:rPr lang="id-ID" sz="2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kerja atau </a:t>
            </a:r>
            <a:r>
              <a:rPr lang="id-ID" sz="2000" b="0" i="0" u="none" strike="noStrike" dirty="0" smtClean="0">
                <a:solidFill>
                  <a:srgbClr val="0B0080"/>
                </a:solidFill>
                <a:effectLst/>
                <a:latin typeface="Arial" panose="020B0604020202020204" pitchFamily="34" charset="0"/>
                <a:hlinkClick r:id="rId9" tooltip="Algoritma"/>
              </a:rPr>
              <a:t>algoritma</a:t>
            </a:r>
            <a:r>
              <a:rPr lang="id-ID" sz="2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 mesin pencari tersebut. </a:t>
            </a:r>
            <a:endParaRPr lang="id-ID" sz="2000" dirty="0"/>
          </a:p>
        </p:txBody>
      </p:sp>
      <p:sp>
        <p:nvSpPr>
          <p:cNvPr id="4" name="Rectangle 3"/>
          <p:cNvSpPr/>
          <p:nvPr/>
        </p:nvSpPr>
        <p:spPr>
          <a:xfrm>
            <a:off x="532349" y="2825888"/>
            <a:ext cx="477117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Tujuan dari SEO adalah menempatkan sebuah situs web pada posisi teratas, atau setidaknya halaman pertama hasil pencarian berdasarkan kata kunci tertentu yang ditargetkan. </a:t>
            </a:r>
            <a:endParaRPr lang="en-GB" sz="2000" b="0" i="0" dirty="0" smtClean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  <a:p>
            <a:r>
              <a:rPr lang="id-ID" sz="2000" b="0" i="0" dirty="0" smtClean="0">
                <a:solidFill>
                  <a:srgbClr val="252525"/>
                </a:solidFill>
                <a:effectLst/>
                <a:latin typeface="Arial" panose="020B0604020202020204" pitchFamily="34" charset="0"/>
              </a:rPr>
              <a:t>Secara logis, situs web yang menempati posisi teratas pada hasil pencarian memiliki peluang lebih besar untuk mendapatkan pengunjung.</a:t>
            </a: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902352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search engine optimization adala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6376" y="0"/>
            <a:ext cx="4762500" cy="433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search engine optimization adal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97" y="3136778"/>
            <a:ext cx="6642388" cy="338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903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search engine optimization adalah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44" t="711" r="8850" b="2447"/>
          <a:stretch/>
        </p:blipFill>
        <p:spPr bwMode="auto">
          <a:xfrm>
            <a:off x="6325772" y="784273"/>
            <a:ext cx="5866228" cy="528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Image result for search engine optimization adala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" y="1217278"/>
            <a:ext cx="5748232" cy="44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6733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1774" t="16283" r="2723" b="10882"/>
          <a:stretch/>
        </p:blipFill>
        <p:spPr>
          <a:xfrm>
            <a:off x="436728" y="1576755"/>
            <a:ext cx="11027391" cy="52812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24048" y="114953"/>
            <a:ext cx="66263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My Business Locations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3199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218</Words>
  <Application>Microsoft Office PowerPoint</Application>
  <PresentationFormat>Custom</PresentationFormat>
  <Paragraphs>14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heni utami</dc:creator>
  <cp:lastModifiedBy>Volker</cp:lastModifiedBy>
  <cp:revision>8</cp:revision>
  <dcterms:created xsi:type="dcterms:W3CDTF">2016-11-21T05:21:29Z</dcterms:created>
  <dcterms:modified xsi:type="dcterms:W3CDTF">2018-09-11T09:17:06Z</dcterms:modified>
</cp:coreProperties>
</file>