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307" r:id="rId9"/>
    <p:sldId id="308" r:id="rId10"/>
    <p:sldId id="309" r:id="rId11"/>
    <p:sldId id="310" r:id="rId12"/>
    <p:sldId id="311" r:id="rId13"/>
    <p:sldId id="312" r:id="rId14"/>
    <p:sldId id="288" r:id="rId15"/>
    <p:sldId id="289" r:id="rId16"/>
    <p:sldId id="290" r:id="rId17"/>
    <p:sldId id="291" r:id="rId18"/>
    <p:sldId id="292" r:id="rId19"/>
    <p:sldId id="305" r:id="rId20"/>
    <p:sldId id="293" r:id="rId21"/>
    <p:sldId id="304" r:id="rId22"/>
    <p:sldId id="306" r:id="rId23"/>
    <p:sldId id="294" r:id="rId24"/>
    <p:sldId id="295" r:id="rId25"/>
    <p:sldId id="296" r:id="rId26"/>
    <p:sldId id="297" r:id="rId27"/>
    <p:sldId id="298" r:id="rId28"/>
    <p:sldId id="299" r:id="rId29"/>
    <p:sldId id="301" r:id="rId30"/>
    <p:sldId id="300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717573-E9E8-4CB6-BDE3-8F4C19343F27}">
          <p14:sldIdLst>
            <p14:sldId id="281"/>
            <p14:sldId id="282"/>
            <p14:sldId id="283"/>
            <p14:sldId id="284"/>
            <p14:sldId id="285"/>
            <p14:sldId id="286"/>
            <p14:sldId id="287"/>
            <p14:sldId id="307"/>
            <p14:sldId id="308"/>
            <p14:sldId id="309"/>
            <p14:sldId id="310"/>
            <p14:sldId id="311"/>
            <p14:sldId id="312"/>
            <p14:sldId id="288"/>
            <p14:sldId id="289"/>
            <p14:sldId id="290"/>
            <p14:sldId id="291"/>
            <p14:sldId id="292"/>
            <p14:sldId id="305"/>
            <p14:sldId id="293"/>
            <p14:sldId id="304"/>
            <p14:sldId id="306"/>
            <p14:sldId id="294"/>
            <p14:sldId id="295"/>
            <p14:sldId id="296"/>
            <p14:sldId id="297"/>
            <p14:sldId id="298"/>
            <p14:sldId id="299"/>
            <p14:sldId id="301"/>
            <p14:sldId id="300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76" d="100"/>
          <a:sy n="76" d="100"/>
        </p:scale>
        <p:origin x="-3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" y="0"/>
            <a:ext cx="905892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600200"/>
            <a:ext cx="1752600" cy="533400"/>
          </a:xfrm>
        </p:spPr>
        <p:txBody>
          <a:bodyPr anchor="b">
            <a:noAutofit/>
          </a:bodyPr>
          <a:lstStyle>
            <a:lvl1pPr algn="l">
              <a:defRPr sz="2400" b="1"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5334000"/>
            <a:ext cx="2209800" cy="304800"/>
          </a:xfrm>
        </p:spPr>
        <p:txBody>
          <a:bodyPr/>
          <a:lstStyle>
            <a:lvl1pPr marL="0" indent="0">
              <a:buNone/>
              <a:defRPr sz="1400">
                <a:latin typeface="Franklin Gothic Demi Con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838200"/>
            <a:ext cx="3657600" cy="6096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010400" y="64008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8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0" y="838200"/>
            <a:ext cx="5334000" cy="579438"/>
          </a:xfrm>
        </p:spPr>
        <p:txBody>
          <a:bodyPr>
            <a:noAutofit/>
          </a:bodyPr>
          <a:lstStyle>
            <a:lvl1pPr algn="r">
              <a:defRPr sz="4000">
                <a:solidFill>
                  <a:schemeClr val="tx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81800" y="76200"/>
            <a:ext cx="1905000" cy="304800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00200"/>
            <a:ext cx="7848600" cy="47244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8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33400"/>
            <a:ext cx="2286000" cy="609600"/>
          </a:xfrm>
        </p:spPr>
        <p:txBody>
          <a:bodyPr>
            <a:normAutofit/>
          </a:bodyPr>
          <a:lstStyle>
            <a:lvl1pPr algn="l"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95400"/>
            <a:ext cx="7239000" cy="47244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6400800"/>
            <a:ext cx="1524000" cy="3048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0800" y="2819400"/>
            <a:ext cx="3810000" cy="609600"/>
          </a:xfrm>
        </p:spPr>
        <p:txBody>
          <a:bodyPr>
            <a:normAutofit/>
          </a:bodyPr>
          <a:lstStyle>
            <a:lvl1pPr algn="ctr"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400800"/>
            <a:ext cx="1676400" cy="304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0" y="3124200"/>
            <a:ext cx="4296061" cy="609599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Franklin Gothic Demi Cond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400800"/>
            <a:ext cx="1676400" cy="3048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6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68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FF6-ECD9-49AB-B430-41AFB2F8B724}" type="datetimeFigureOut">
              <a:rPr lang="id-ID" smtClean="0"/>
              <a:pPr/>
              <a:t>07/11/2016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7645-0458-48C4-834B-2284F4C51A8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05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838201"/>
            <a:ext cx="5486400" cy="60959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400800"/>
            <a:ext cx="1828800" cy="304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533400" y="1524000"/>
            <a:ext cx="441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 hasCustomPrompt="1"/>
          </p:nvPr>
        </p:nvSpPr>
        <p:spPr>
          <a:xfrm>
            <a:off x="609600" y="5562600"/>
            <a:ext cx="1600200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6600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1600200"/>
            <a:ext cx="1905000" cy="5334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660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6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3962400" cy="609600"/>
          </a:xfrm>
        </p:spPr>
        <p:txBody>
          <a:bodyPr/>
          <a:lstStyle>
            <a:lvl1pPr algn="l">
              <a:defRPr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2209800" cy="4572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2578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934200" y="6324600"/>
            <a:ext cx="1524000" cy="38100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34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4267200" cy="63976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Persentasi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562600"/>
            <a:ext cx="1447800" cy="304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00200"/>
            <a:ext cx="3124200" cy="5334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6489700"/>
            <a:ext cx="1524000" cy="3810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3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6324600" cy="79216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52116" y="2514600"/>
            <a:ext cx="1857375" cy="1143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152116" y="3810000"/>
            <a:ext cx="1857375" cy="1143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7152116" y="5105400"/>
            <a:ext cx="1857375" cy="10668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24000"/>
            <a:ext cx="6324600" cy="48768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7543800" y="64008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3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800" y="1143000"/>
            <a:ext cx="3810000" cy="762000"/>
          </a:xfrm>
        </p:spPr>
        <p:txBody>
          <a:bodyPr>
            <a:normAutofit/>
          </a:bodyPr>
          <a:lstStyle>
            <a:lvl1pPr algn="r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057400"/>
            <a:ext cx="8077200" cy="44958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76200"/>
            <a:ext cx="1752600" cy="381000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51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381001"/>
            <a:ext cx="2630487" cy="609600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6477000"/>
            <a:ext cx="1752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4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8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F4437-F7DD-434D-8ABE-79555209C01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794D4-E2D1-4C1B-9FF5-7A0FEFB5D4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181600" y="228600"/>
            <a:ext cx="3124200" cy="838200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tx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Sub </a:t>
            </a:r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447800"/>
            <a:ext cx="8077200" cy="4800600"/>
          </a:xfrm>
        </p:spPr>
        <p:txBody>
          <a:bodyPr>
            <a:normAutofit/>
          </a:bodyPr>
          <a:lstStyle>
            <a:lvl1pPr marL="0" indent="0" algn="r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6477000"/>
            <a:ext cx="17526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7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F4437-F7DD-434D-8ABE-79555209C013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94D4-E2D1-4C1B-9FF5-7A0FEFB5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58" r:id="rId4"/>
    <p:sldLayoutId id="2147483652" r:id="rId5"/>
    <p:sldLayoutId id="2147483650" r:id="rId6"/>
    <p:sldLayoutId id="2147483651" r:id="rId7"/>
    <p:sldLayoutId id="2147483662" r:id="rId8"/>
    <p:sldLayoutId id="2147483663" r:id="rId9"/>
    <p:sldLayoutId id="2147483653" r:id="rId10"/>
    <p:sldLayoutId id="2147483655" r:id="rId11"/>
    <p:sldLayoutId id="2147483654" r:id="rId12"/>
    <p:sldLayoutId id="2147483656" r:id="rId13"/>
    <p:sldLayoutId id="2147483661" r:id="rId14"/>
    <p:sldLayoutId id="214748366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2438400" cy="533400"/>
          </a:xfrm>
        </p:spPr>
        <p:txBody>
          <a:bodyPr/>
          <a:lstStyle/>
          <a:p>
            <a:r>
              <a:rPr lang="en-US" sz="3200" dirty="0" err="1" smtClean="0"/>
              <a:t>Teori</a:t>
            </a:r>
            <a:r>
              <a:rPr lang="en-US" sz="3200" dirty="0" smtClean="0"/>
              <a:t> Graph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5334000"/>
            <a:ext cx="3048000" cy="9144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Heru</a:t>
            </a:r>
            <a:r>
              <a:rPr lang="en-US" sz="1800" dirty="0" smtClean="0"/>
              <a:t> </a:t>
            </a:r>
            <a:r>
              <a:rPr lang="en-US" sz="1800" dirty="0" err="1" smtClean="0"/>
              <a:t>Cahya</a:t>
            </a:r>
            <a:r>
              <a:rPr lang="en-US" sz="1800" dirty="0" smtClean="0"/>
              <a:t> </a:t>
            </a:r>
            <a:r>
              <a:rPr lang="en-US" sz="1800" dirty="0" err="1" smtClean="0"/>
              <a:t>Rustamaji</a:t>
            </a:r>
            <a:r>
              <a:rPr lang="en-US" sz="1800" dirty="0" smtClean="0"/>
              <a:t>, M.T.</a:t>
            </a:r>
          </a:p>
          <a:p>
            <a:r>
              <a:rPr lang="en-US" sz="1800" dirty="0" err="1" smtClean="0"/>
              <a:t>Rifki</a:t>
            </a:r>
            <a:r>
              <a:rPr lang="en-US" sz="1800" dirty="0" smtClean="0"/>
              <a:t> </a:t>
            </a:r>
            <a:r>
              <a:rPr lang="en-US" sz="1800" dirty="0" err="1" smtClean="0"/>
              <a:t>Indra</a:t>
            </a:r>
            <a:r>
              <a:rPr lang="en-US" sz="1800" dirty="0" smtClean="0"/>
              <a:t>, </a:t>
            </a:r>
            <a:r>
              <a:rPr lang="en-US" sz="1800" dirty="0" err="1" smtClean="0"/>
              <a:t>M.Eng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Diskret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60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/>
          <p:cNvSpPr>
            <a:spLocks noGrp="1"/>
          </p:cNvSpPr>
          <p:nvPr>
            <p:ph idx="1"/>
          </p:nvPr>
        </p:nvSpPr>
        <p:spPr>
          <a:xfrm>
            <a:off x="683568" y="990600"/>
            <a:ext cx="7772400" cy="52387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3. </a:t>
            </a:r>
            <a:r>
              <a:rPr lang="en-US" sz="2800" dirty="0" err="1" smtClean="0"/>
              <a:t>Jejaring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(</a:t>
            </a:r>
            <a:r>
              <a:rPr lang="en-US" sz="2800" dirty="0" err="1" smtClean="0"/>
              <a:t>Biologi</a:t>
            </a:r>
            <a:r>
              <a:rPr lang="en-US" sz="2800" dirty="0" smtClean="0"/>
              <a:t>)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DE5A13-9551-43A1-B74A-A47B81B45EC6}" type="slidenum">
              <a:rPr lang="en-GB" sz="1400" smtClean="0"/>
              <a:pPr eaLnBrk="1" hangingPunct="1"/>
              <a:t>10</a:t>
            </a:fld>
            <a:endParaRPr lang="en-GB" sz="1400" smtClean="0"/>
          </a:p>
        </p:txBody>
      </p:sp>
      <p:pic>
        <p:nvPicPr>
          <p:cNvPr id="81925" name="Picture 2" descr="http://3.bp.blogspot.com/-AiD1itG0TZs/T_waXIObURI/AAAAAAAAALE/RckGVpBGHFw/s1600/jaring2+maka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276872"/>
            <a:ext cx="6081712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4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CC0A53-5428-44C7-A76B-6072D42189E7}" type="slidenum">
              <a:rPr lang="en-GB" sz="1400" smtClean="0"/>
              <a:pPr eaLnBrk="1" hangingPunct="1"/>
              <a:t>11</a:t>
            </a:fld>
            <a:endParaRPr lang="en-GB" sz="1400" smtClean="0"/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248308"/>
              </p:ext>
            </p:extLst>
          </p:nvPr>
        </p:nvGraphicFramePr>
        <p:xfrm>
          <a:off x="530225" y="1189038"/>
          <a:ext cx="7680325" cy="579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5790182" imgH="4383155" progId="Word.Document.8">
                  <p:embed/>
                </p:oleObj>
              </mc:Choice>
              <mc:Fallback>
                <p:oleObj name="Document" r:id="rId3" imgW="5790182" imgH="438315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189038"/>
                        <a:ext cx="7680325" cy="579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564942"/>
              </p:ext>
            </p:extLst>
          </p:nvPr>
        </p:nvGraphicFramePr>
        <p:xfrm>
          <a:off x="2555776" y="3284984"/>
          <a:ext cx="5571744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5" imgW="4265640" imgH="1709280" progId="">
                  <p:embed/>
                </p:oleObj>
              </mc:Choice>
              <mc:Fallback>
                <p:oleObj r:id="rId5" imgW="4265640" imgH="1709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284984"/>
                        <a:ext cx="5571744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30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428625" y="1340768"/>
            <a:ext cx="8143875" cy="475523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5. </a:t>
            </a:r>
            <a:r>
              <a:rPr lang="en-US" sz="2400" dirty="0" err="1" smtClean="0"/>
              <a:t>Pemodelan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en-US" sz="2400" dirty="0" err="1" smtClean="0"/>
              <a:t>Jaja</a:t>
            </a:r>
            <a:r>
              <a:rPr lang="en-US" sz="2400" dirty="0" smtClean="0"/>
              <a:t> (</a:t>
            </a:r>
            <a:r>
              <a:rPr lang="en-US" sz="2400" i="1" dirty="0" smtClean="0"/>
              <a:t>vending Machine)</a:t>
            </a:r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03563" y="6367463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sz="1400" dirty="0" smtClean="0"/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297210-7124-4C9F-9315-6F034EBC7DD9}" type="slidenum">
              <a:rPr lang="en-GB" sz="1400" smtClean="0"/>
              <a:pPr eaLnBrk="1" hangingPunct="1"/>
              <a:t>12</a:t>
            </a:fld>
            <a:endParaRPr lang="en-GB" sz="1400" smtClean="0"/>
          </a:p>
        </p:txBody>
      </p:sp>
      <p:pic>
        <p:nvPicPr>
          <p:cNvPr id="81924" name="Picture 4" descr="http://assets.kompasiana.com/statics/crawl/552d33760423bdcd5b8b456b.jpeg?t=o&amp;v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1"/>
            <a:ext cx="6624736" cy="490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7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Graf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kelakuan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mesin</a:t>
            </a:r>
            <a:r>
              <a:rPr lang="en-US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jaja</a:t>
            </a:r>
            <a:r>
              <a:rPr lang="en-US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(no refund)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misal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mesin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jaja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yang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menjual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coklat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15 </a:t>
            </a:r>
            <a:r>
              <a:rPr lang="id-ID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ribu rupiah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Keterangan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: 0 </a:t>
            </a:r>
            <a:r>
              <a:rPr lang="id-ID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ribu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dimasukkan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: 5 </a:t>
            </a:r>
            <a:r>
              <a:rPr lang="id-ID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ribu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dimasukkan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c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: 10 </a:t>
            </a:r>
            <a:r>
              <a:rPr lang="id-ID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ribu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dimasukkan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: 15 </a:t>
            </a:r>
            <a:r>
              <a:rPr lang="id-ID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ribu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atau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lebih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dimasukkan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d-ID" sz="240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26A701-1D3D-4299-B024-6CE5107B721E}" type="slidenum">
              <a:rPr lang="en-GB" sz="1400" smtClean="0"/>
              <a:pPr eaLnBrk="1" hangingPunct="1"/>
              <a:t>13</a:t>
            </a:fld>
            <a:endParaRPr lang="en-GB" sz="140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93433"/>
              </p:ext>
            </p:extLst>
          </p:nvPr>
        </p:nvGraphicFramePr>
        <p:xfrm>
          <a:off x="899593" y="1330325"/>
          <a:ext cx="6712000" cy="260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3" imgW="4644360" imgH="2122560" progId="">
                  <p:embed/>
                </p:oleObj>
              </mc:Choice>
              <mc:Fallback>
                <p:oleObj r:id="rId3" imgW="4644360" imgH="21225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1330325"/>
                        <a:ext cx="6712000" cy="2602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11612"/>
            <a:ext cx="7696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91000" y="228600"/>
            <a:ext cx="4114800" cy="8382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Terminologi</a:t>
            </a:r>
            <a:r>
              <a:rPr lang="en-US" sz="3600" dirty="0" smtClean="0"/>
              <a:t> Graph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dirty="0" smtClean="0"/>
              <a:t>Adjacent (</a:t>
            </a:r>
            <a:r>
              <a:rPr lang="en-US" dirty="0" err="1" smtClean="0"/>
              <a:t>ketetanggaan</a:t>
            </a:r>
            <a:r>
              <a:rPr lang="en-US" dirty="0" smtClean="0"/>
              <a:t>)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(V)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bertetanggaan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keduanya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err="1" smtClean="0"/>
              <a:t>Tinjau</a:t>
            </a:r>
            <a:r>
              <a:rPr lang="en-US" dirty="0" smtClean="0"/>
              <a:t> G1	: V</a:t>
            </a:r>
            <a:r>
              <a:rPr lang="en-US" baseline="-25000" dirty="0" smtClean="0"/>
              <a:t>1</a:t>
            </a:r>
            <a:r>
              <a:rPr lang="en-US" dirty="0" smtClean="0"/>
              <a:t> adjacent 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: V</a:t>
            </a:r>
            <a:r>
              <a:rPr lang="en-US" baseline="-25000" dirty="0" smtClean="0"/>
              <a:t>2</a:t>
            </a:r>
            <a:r>
              <a:rPr lang="en-US" dirty="0" smtClean="0"/>
              <a:t> adjacent V</a:t>
            </a:r>
            <a:r>
              <a:rPr lang="en-US" baseline="-25000" dirty="0" smtClean="0"/>
              <a:t>1</a:t>
            </a:r>
            <a:r>
              <a:rPr lang="en-US" dirty="0" smtClean="0"/>
              <a:t>,V</a:t>
            </a:r>
            <a:r>
              <a:rPr lang="en-US" baseline="-25000" dirty="0" smtClean="0"/>
              <a:t>3</a:t>
            </a:r>
            <a:r>
              <a:rPr lang="en-US" dirty="0" smtClean="0"/>
              <a:t>,V</a:t>
            </a:r>
            <a:r>
              <a:rPr lang="en-US" baseline="-25000" dirty="0" smtClean="0"/>
              <a:t>4</a:t>
            </a:r>
          </a:p>
          <a:p>
            <a:pPr algn="just"/>
            <a:r>
              <a:rPr lang="en-US" dirty="0"/>
              <a:t>	</a:t>
            </a:r>
            <a:r>
              <a:rPr lang="en-US" dirty="0" smtClean="0"/>
              <a:t>	: 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adjacent </a:t>
            </a:r>
            <a:r>
              <a:rPr lang="en-US" dirty="0" err="1" smtClean="0"/>
              <a:t>dengan</a:t>
            </a:r>
            <a:r>
              <a:rPr lang="en-US" dirty="0" smtClean="0"/>
              <a:t> V</a:t>
            </a:r>
            <a:r>
              <a:rPr lang="en-US" baseline="-25000" dirty="0" smtClean="0"/>
              <a:t>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6670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6" name="7-Point Star 5"/>
          <p:cNvSpPr/>
          <p:nvPr/>
        </p:nvSpPr>
        <p:spPr>
          <a:xfrm>
            <a:off x="6629400" y="2667000"/>
            <a:ext cx="2438400" cy="1828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G2 </a:t>
            </a:r>
            <a:r>
              <a:rPr lang="en-US" sz="2000" dirty="0" err="1" smtClean="0"/>
              <a:t>dan</a:t>
            </a:r>
            <a:r>
              <a:rPr lang="en-US" sz="2000" dirty="0" smtClean="0"/>
              <a:t> G3?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8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143000"/>
            <a:ext cx="8077200" cy="4800600"/>
          </a:xfrm>
        </p:spPr>
        <p:txBody>
          <a:bodyPr/>
          <a:lstStyle/>
          <a:p>
            <a:pPr algn="just"/>
            <a:r>
              <a:rPr lang="en-US" dirty="0" smtClean="0"/>
              <a:t>2. </a:t>
            </a:r>
            <a:r>
              <a:rPr lang="en-US" dirty="0" err="1" smtClean="0"/>
              <a:t>Incidency</a:t>
            </a:r>
            <a:r>
              <a:rPr lang="en-US" dirty="0" smtClean="0"/>
              <a:t> (</a:t>
            </a:r>
            <a:r>
              <a:rPr lang="en-US" dirty="0" err="1" smtClean="0"/>
              <a:t>bersisian</a:t>
            </a:r>
            <a:r>
              <a:rPr lang="en-US" dirty="0" smtClean="0"/>
              <a:t>)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sembarang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(edge)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bersisian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       e(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</a:t>
            </a:r>
            <a:r>
              <a:rPr lang="en-US" dirty="0" err="1" smtClean="0"/>
              <a:t>,v</a:t>
            </a:r>
            <a:r>
              <a:rPr lang="en-US" baseline="-25000" dirty="0" err="1" smtClean="0"/>
              <a:t>j</a:t>
            </a:r>
            <a:r>
              <a:rPr lang="en-US" dirty="0" smtClean="0"/>
              <a:t>) </a:t>
            </a:r>
            <a:r>
              <a:rPr lang="en-US" dirty="0" err="1" smtClean="0"/>
              <a:t>berlaku</a:t>
            </a:r>
            <a:r>
              <a:rPr lang="en-US" dirty="0" smtClean="0"/>
              <a:t> e </a:t>
            </a:r>
            <a:r>
              <a:rPr lang="en-US" dirty="0" err="1" smtClean="0"/>
              <a:t>bersisian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e </a:t>
            </a:r>
            <a:r>
              <a:rPr lang="en-US" dirty="0" err="1" smtClean="0"/>
              <a:t>bersisian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.</a:t>
            </a:r>
          </a:p>
          <a:p>
            <a:pPr algn="just">
              <a:spcBef>
                <a:spcPts val="0"/>
              </a:spcBef>
            </a:pPr>
            <a:r>
              <a:rPr lang="en-US" dirty="0" err="1" smtClean="0"/>
              <a:t>Tinjau</a:t>
            </a:r>
            <a:r>
              <a:rPr lang="en-US" dirty="0" smtClean="0"/>
              <a:t> Graph G2 	: e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bersisian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	: e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bersisian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V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	: e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bersisian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3622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6962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73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962400"/>
            <a:ext cx="751522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3. Isolated Vertex  (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terisolasi</a:t>
            </a:r>
            <a:r>
              <a:rPr lang="en-US" dirty="0" smtClean="0"/>
              <a:t>)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terisolasi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dengannya</a:t>
            </a:r>
            <a:endParaRPr lang="en-US" dirty="0" smtClean="0"/>
          </a:p>
          <a:p>
            <a:pPr marL="457200" indent="-4572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dirty="0" err="1" smtClean="0"/>
              <a:t>Tinjau</a:t>
            </a:r>
            <a:r>
              <a:rPr lang="en-US" dirty="0" smtClean="0"/>
              <a:t> Graph G3 : V</a:t>
            </a:r>
            <a:r>
              <a:rPr lang="en-US" baseline="-25000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isolated vertex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	: V</a:t>
            </a:r>
            <a:r>
              <a:rPr lang="en-US" baseline="-25000" dirty="0" smtClean="0"/>
              <a:t>6</a:t>
            </a:r>
            <a:r>
              <a:rPr lang="en-US" dirty="0" smtClean="0"/>
              <a:t> ?</a:t>
            </a:r>
          </a:p>
          <a:p>
            <a:pPr algn="just">
              <a:spcBef>
                <a:spcPts val="0"/>
              </a:spcBef>
            </a:pPr>
            <a:r>
              <a:rPr lang="en-US" dirty="0"/>
              <a:t>	</a:t>
            </a:r>
            <a:r>
              <a:rPr lang="en-US" dirty="0" smtClean="0"/>
              <a:t>		: V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pendant vertex ( 1 </a:t>
            </a:r>
            <a:r>
              <a:rPr lang="en-US" dirty="0" err="1" smtClean="0"/>
              <a:t>tetangga</a:t>
            </a:r>
            <a:r>
              <a:rPr lang="en-US" dirty="0" smtClean="0"/>
              <a:t>)</a:t>
            </a:r>
          </a:p>
          <a:p>
            <a:pPr lvl="1" indent="0" algn="just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3622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4. Null Graph (graph </a:t>
            </a:r>
            <a:r>
              <a:rPr lang="en-US" dirty="0" err="1" smtClean="0"/>
              <a:t>kosong</a:t>
            </a:r>
            <a:r>
              <a:rPr lang="en-US" dirty="0" smtClean="0"/>
              <a:t>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dirty="0" smtClean="0"/>
              <a:t>Graph yang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sisinya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5146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27051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066800"/>
            <a:ext cx="8077200" cy="4800600"/>
          </a:xfrm>
        </p:spPr>
        <p:txBody>
          <a:bodyPr/>
          <a:lstStyle/>
          <a:p>
            <a:pPr algn="just"/>
            <a:r>
              <a:rPr lang="en-US" dirty="0" smtClean="0"/>
              <a:t>5. Degree (</a:t>
            </a:r>
            <a:r>
              <a:rPr lang="en-US" dirty="0" err="1" smtClean="0"/>
              <a:t>derajat</a:t>
            </a:r>
            <a:r>
              <a:rPr lang="en-US" dirty="0" smtClean="0"/>
              <a:t>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yang </a:t>
            </a:r>
            <a:r>
              <a:rPr lang="en-US" dirty="0" err="1" smtClean="0"/>
              <a:t>bersisian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loop </a:t>
            </a:r>
            <a:r>
              <a:rPr lang="en-US" dirty="0" err="1"/>
              <a:t>adalah</a:t>
            </a:r>
            <a:r>
              <a:rPr lang="en-US" dirty="0"/>
              <a:t> 2 (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loop di </a:t>
            </a:r>
            <a:r>
              <a:rPr lang="en-US" dirty="0" err="1"/>
              <a:t>hitung</a:t>
            </a:r>
            <a:r>
              <a:rPr lang="en-US" dirty="0"/>
              <a:t> 2 kali).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err="1" smtClean="0"/>
              <a:t>Notasi</a:t>
            </a:r>
            <a:r>
              <a:rPr lang="en-US" dirty="0" smtClean="0"/>
              <a:t> : d(v)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err="1" smtClean="0"/>
              <a:t>Tinjau</a:t>
            </a:r>
            <a:r>
              <a:rPr lang="en-US" dirty="0" smtClean="0"/>
              <a:t> G1 : d(1)=d(4)=2; d(2)=d(3)=3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dirty="0" err="1" smtClean="0"/>
              <a:t>Tinjau</a:t>
            </a:r>
            <a:r>
              <a:rPr lang="en-US" dirty="0" smtClean="0"/>
              <a:t> G3 : d(4)=1; d(5)=0</a:t>
            </a:r>
          </a:p>
          <a:p>
            <a:pPr algn="just"/>
            <a:r>
              <a:rPr lang="en-US" dirty="0" smtClean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3622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45" y="4800600"/>
            <a:ext cx="156906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43" y="3200400"/>
            <a:ext cx="1971675" cy="19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1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smtClean="0"/>
              <a:t>G2 :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/>
              <a:t>d(1)=</a:t>
            </a:r>
            <a:r>
              <a:rPr lang="en-US" dirty="0" smtClean="0"/>
              <a:t>d(2)=3; d(3)=4</a:t>
            </a: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2886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2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848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dirty="0" smtClean="0"/>
              <a:t>Graph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diskret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objek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yang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peta</a:t>
            </a:r>
            <a:r>
              <a:rPr lang="en-US" dirty="0" smtClean="0"/>
              <a:t> </a:t>
            </a:r>
            <a:r>
              <a:rPr lang="en-US" dirty="0" err="1" smtClean="0"/>
              <a:t>jalan</a:t>
            </a:r>
            <a:r>
              <a:rPr lang="en-US" dirty="0" smtClean="0"/>
              <a:t> </a:t>
            </a:r>
            <a:r>
              <a:rPr lang="en-US" dirty="0" err="1" smtClean="0"/>
              <a:t>raya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di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1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43400" y="228600"/>
            <a:ext cx="39624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Khusus</a:t>
            </a:r>
            <a:r>
              <a:rPr lang="en-US" dirty="0" smtClean="0"/>
              <a:t> graph </a:t>
            </a:r>
            <a:r>
              <a:rPr lang="en-US" dirty="0" err="1" smtClean="0"/>
              <a:t>berarah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8153400" cy="259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3733799"/>
            <a:ext cx="3962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Tinjau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G4 :</a:t>
            </a:r>
          </a:p>
          <a:p>
            <a:r>
              <a:rPr lang="en-US" sz="2000" dirty="0" smtClean="0"/>
              <a:t>d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(1)=2;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out</a:t>
            </a:r>
            <a:r>
              <a:rPr lang="en-US" sz="2000" dirty="0" smtClean="0"/>
              <a:t>(1)=1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d(1) = 3</a:t>
            </a:r>
          </a:p>
          <a:p>
            <a:r>
              <a:rPr lang="en-US" sz="2000" dirty="0" smtClean="0"/>
              <a:t>d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(2)=</a:t>
            </a:r>
            <a:r>
              <a:rPr lang="en-US" sz="2000" dirty="0"/>
              <a:t>2</a:t>
            </a:r>
            <a:r>
              <a:rPr lang="en-US" sz="2000" dirty="0" smtClean="0"/>
              <a:t>;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out</a:t>
            </a:r>
            <a:r>
              <a:rPr lang="en-US" sz="2000" dirty="0" smtClean="0"/>
              <a:t>(2)=3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smtClean="0"/>
              <a:t>d(2) </a:t>
            </a:r>
            <a:r>
              <a:rPr lang="en-US" sz="2000" dirty="0"/>
              <a:t>= </a:t>
            </a:r>
            <a:r>
              <a:rPr lang="en-US" sz="2000" dirty="0" smtClean="0"/>
              <a:t>5</a:t>
            </a:r>
          </a:p>
          <a:p>
            <a:r>
              <a:rPr lang="en-US" sz="2000" dirty="0" smtClean="0"/>
              <a:t>d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(3)=2;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out</a:t>
            </a:r>
            <a:r>
              <a:rPr lang="en-US" sz="2000" dirty="0" smtClean="0"/>
              <a:t>(3)=</a:t>
            </a:r>
            <a:r>
              <a:rPr lang="en-US" sz="2000" dirty="0"/>
              <a:t>1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smtClean="0"/>
              <a:t>d(3) </a:t>
            </a:r>
            <a:r>
              <a:rPr lang="en-US" sz="2000" dirty="0"/>
              <a:t>= 3</a:t>
            </a:r>
          </a:p>
          <a:p>
            <a:r>
              <a:rPr lang="en-US" sz="2000" dirty="0" smtClean="0"/>
              <a:t>d</a:t>
            </a:r>
            <a:r>
              <a:rPr lang="en-US" sz="2000" baseline="-25000" dirty="0" smtClean="0"/>
              <a:t>in</a:t>
            </a:r>
            <a:r>
              <a:rPr lang="en-US" sz="2000" dirty="0" smtClean="0"/>
              <a:t>(4)=1; </a:t>
            </a:r>
            <a:r>
              <a:rPr lang="en-US" sz="2000" dirty="0" err="1" smtClean="0"/>
              <a:t>d</a:t>
            </a:r>
            <a:r>
              <a:rPr lang="en-US" sz="2000" baseline="-25000" dirty="0" err="1" smtClean="0"/>
              <a:t>out</a:t>
            </a:r>
            <a:r>
              <a:rPr lang="en-US" sz="2000" dirty="0" smtClean="0"/>
              <a:t>(4)=2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smtClean="0"/>
              <a:t>d(4) </a:t>
            </a:r>
            <a:r>
              <a:rPr lang="en-US" sz="2000" dirty="0"/>
              <a:t>= </a:t>
            </a:r>
            <a:r>
              <a:rPr lang="en-US" sz="2000" dirty="0" smtClean="0"/>
              <a:t>3</a:t>
            </a:r>
            <a:endParaRPr lang="en-US" sz="2000" dirty="0"/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37348"/>
            <a:ext cx="4876800" cy="39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124200" y="228600"/>
            <a:ext cx="5181600" cy="83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Teorema</a:t>
            </a:r>
            <a:r>
              <a:rPr lang="en-US" dirty="0" smtClean="0"/>
              <a:t> lemma </a:t>
            </a:r>
            <a:r>
              <a:rPr lang="en-US" dirty="0" err="1" smtClean="0"/>
              <a:t>jabat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b="1" dirty="0"/>
              <a:t>Lemma </a:t>
            </a:r>
            <a:r>
              <a:rPr lang="en-US" b="1" dirty="0" err="1"/>
              <a:t>Jabat</a:t>
            </a:r>
            <a:r>
              <a:rPr lang="en-US" b="1" dirty="0"/>
              <a:t> </a:t>
            </a:r>
            <a:r>
              <a:rPr lang="en-US" b="1" dirty="0" err="1"/>
              <a:t>Tangan</a:t>
            </a:r>
            <a:r>
              <a:rPr lang="en-US" dirty="0"/>
              <a:t>. 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genap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kali 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 </a:t>
            </a:r>
          </a:p>
          <a:p>
            <a:pPr algn="l"/>
            <a:r>
              <a:rPr lang="en-US" dirty="0"/>
              <a:t> 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/>
              <a:t>kata lain,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dirty="0"/>
              <a:t> = (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), </a:t>
            </a:r>
            <a:r>
              <a:rPr lang="en-US" dirty="0" err="1"/>
              <a:t>maka</a:t>
            </a:r>
            <a:r>
              <a:rPr lang="en-US" dirty="0"/>
              <a:t> 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2514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0400" y="3890664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i="1" dirty="0"/>
              <a:t>G</a:t>
            </a:r>
            <a:r>
              <a:rPr lang="en-US" baseline="-25000" dirty="0"/>
              <a:t>1</a:t>
            </a:r>
            <a:r>
              <a:rPr lang="en-US" dirty="0"/>
              <a:t>:  </a:t>
            </a:r>
            <a:r>
              <a:rPr lang="en-US" i="1" dirty="0"/>
              <a:t>d</a:t>
            </a:r>
            <a:r>
              <a:rPr lang="en-US" dirty="0"/>
              <a:t>(1) + </a:t>
            </a:r>
            <a:r>
              <a:rPr lang="en-US" i="1" dirty="0"/>
              <a:t>d</a:t>
            </a:r>
            <a:r>
              <a:rPr lang="en-US" dirty="0"/>
              <a:t>(2) + </a:t>
            </a:r>
            <a:r>
              <a:rPr lang="en-US" i="1" dirty="0"/>
              <a:t>d</a:t>
            </a:r>
            <a:r>
              <a:rPr lang="en-US" dirty="0"/>
              <a:t>(3) + </a:t>
            </a:r>
            <a:r>
              <a:rPr lang="en-US" i="1" dirty="0"/>
              <a:t>d</a:t>
            </a:r>
            <a:r>
              <a:rPr lang="en-US" dirty="0"/>
              <a:t>(4) = 2 + 3 + 3 + 2 = 10 </a:t>
            </a:r>
          </a:p>
          <a:p>
            <a:r>
              <a:rPr lang="en-US" dirty="0"/>
              <a:t> 	    = 2 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= 2 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85522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en-US" dirty="0" smtClean="0"/>
              <a:t>2.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2886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3000" y="4548386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graf</a:t>
            </a:r>
            <a:r>
              <a:rPr lang="en-US" dirty="0"/>
              <a:t> </a:t>
            </a:r>
            <a:r>
              <a:rPr lang="en-US" i="1" dirty="0" smtClean="0"/>
              <a:t>G</a:t>
            </a:r>
            <a:r>
              <a:rPr lang="en-US" baseline="-25000" dirty="0"/>
              <a:t>2</a:t>
            </a:r>
            <a:r>
              <a:rPr lang="en-US" dirty="0" smtClean="0"/>
              <a:t>:  </a:t>
            </a:r>
            <a:r>
              <a:rPr lang="en-US" i="1" dirty="0"/>
              <a:t>d</a:t>
            </a:r>
            <a:r>
              <a:rPr lang="en-US" dirty="0"/>
              <a:t>(1) + </a:t>
            </a:r>
            <a:r>
              <a:rPr lang="en-US" i="1" dirty="0"/>
              <a:t>d</a:t>
            </a:r>
            <a:r>
              <a:rPr lang="en-US" dirty="0"/>
              <a:t>(2) + </a:t>
            </a:r>
            <a:r>
              <a:rPr lang="en-US" i="1" dirty="0" smtClean="0"/>
              <a:t>d</a:t>
            </a:r>
            <a:r>
              <a:rPr lang="en-US" dirty="0" smtClean="0"/>
              <a:t>(3) </a:t>
            </a:r>
            <a:r>
              <a:rPr lang="en-US" dirty="0"/>
              <a:t>= </a:t>
            </a:r>
            <a:r>
              <a:rPr lang="en-US" dirty="0" smtClean="0"/>
              <a:t>3 + </a:t>
            </a:r>
            <a:r>
              <a:rPr lang="en-US" dirty="0"/>
              <a:t>3 + </a:t>
            </a:r>
            <a:r>
              <a:rPr lang="en-US" dirty="0" smtClean="0"/>
              <a:t>4 </a:t>
            </a:r>
            <a:r>
              <a:rPr lang="en-US" dirty="0"/>
              <a:t>= 10 </a:t>
            </a:r>
          </a:p>
          <a:p>
            <a:r>
              <a:rPr lang="en-US" dirty="0"/>
              <a:t> 	    = 2 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= 2 </a:t>
            </a:r>
            <a:r>
              <a:rPr lang="en-US" dirty="0">
                <a:sym typeface="Symbol"/>
              </a:rPr>
              <a:t>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4025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990600"/>
            <a:ext cx="8077200" cy="4800600"/>
          </a:xfrm>
        </p:spPr>
        <p:txBody>
          <a:bodyPr>
            <a:normAutofit lnSpcReduction="10000"/>
          </a:bodyPr>
          <a:lstStyle/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: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Dapatkah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graph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graf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derajat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(V) </a:t>
            </a:r>
            <a:r>
              <a:rPr lang="en-US" dirty="0" err="1" smtClean="0"/>
              <a:t>sbb</a:t>
            </a:r>
            <a:r>
              <a:rPr lang="en-US" dirty="0" smtClean="0"/>
              <a:t> :</a:t>
            </a:r>
          </a:p>
          <a:p>
            <a:pPr marL="514350" indent="-514350" algn="just">
              <a:buAutoNum type="alphaLcPeriod"/>
            </a:pPr>
            <a:r>
              <a:rPr lang="en-US" dirty="0" smtClean="0"/>
              <a:t>3,2</a:t>
            </a:r>
          </a:p>
          <a:p>
            <a:pPr marL="514350" indent="-514350" algn="just">
              <a:buAutoNum type="alphaLcPeriod"/>
            </a:pPr>
            <a:r>
              <a:rPr lang="en-US" dirty="0" smtClean="0"/>
              <a:t>2,4,1,2</a:t>
            </a:r>
          </a:p>
          <a:p>
            <a:pPr marL="514350" indent="-514350" algn="just">
              <a:buAutoNum type="alphaLcPeriod"/>
            </a:pPr>
            <a:r>
              <a:rPr lang="en-US" dirty="0" smtClean="0"/>
              <a:t>2,1,3,4</a:t>
            </a:r>
          </a:p>
          <a:p>
            <a:pPr marL="514350" indent="-514350" algn="just">
              <a:buAutoNum type="alphaLcPeriod"/>
            </a:pPr>
            <a:r>
              <a:rPr lang="en-US" dirty="0" smtClean="0"/>
              <a:t>3,1,1,1</a:t>
            </a:r>
          </a:p>
          <a:p>
            <a:pPr marL="514350" indent="-514350" algn="just">
              <a:buAutoNum type="alphaLcPeriod"/>
            </a:pPr>
            <a:r>
              <a:rPr lang="en-US" dirty="0" smtClean="0"/>
              <a:t>2,1,2,2</a:t>
            </a:r>
          </a:p>
          <a:p>
            <a:pPr marL="514350" indent="-514350" algn="just">
              <a:buAutoNum type="alphaLcPeriod"/>
            </a:pPr>
            <a:r>
              <a:rPr lang="en-US" dirty="0" smtClean="0"/>
              <a:t>3,2,1,2,4</a:t>
            </a:r>
          </a:p>
          <a:p>
            <a:pPr marL="514350" indent="-514350" algn="just">
              <a:buAutoNum type="alphaLcPeriod"/>
            </a:pP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6. Path (</a:t>
            </a:r>
            <a:r>
              <a:rPr lang="en-US" dirty="0" err="1" smtClean="0"/>
              <a:t>lintasan</a:t>
            </a:r>
            <a:r>
              <a:rPr lang="en-US" dirty="0" smtClean="0"/>
              <a:t>) </a:t>
            </a:r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dirty="0" err="1" smtClean="0"/>
              <a:t>Lintasan</a:t>
            </a:r>
            <a:r>
              <a:rPr lang="en-US" dirty="0" smtClean="0"/>
              <a:t> yang </a:t>
            </a:r>
            <a:r>
              <a:rPr lang="en-US" dirty="0" err="1" smtClean="0"/>
              <a:t>panjangnya</a:t>
            </a:r>
            <a:r>
              <a:rPr lang="en-US" dirty="0" smtClean="0"/>
              <a:t> n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Vo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Vn</a:t>
            </a:r>
            <a:r>
              <a:rPr lang="en-US" dirty="0"/>
              <a:t> </a:t>
            </a:r>
            <a:r>
              <a:rPr lang="en-US" dirty="0" smtClean="0"/>
              <a:t>di </a:t>
            </a:r>
            <a:r>
              <a:rPr lang="en-US" dirty="0" err="1" smtClean="0"/>
              <a:t>dalam</a:t>
            </a:r>
            <a:r>
              <a:rPr lang="en-US" dirty="0" smtClean="0"/>
              <a:t> graph G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barisan</a:t>
            </a:r>
            <a:r>
              <a:rPr lang="en-US" dirty="0" smtClean="0"/>
              <a:t> </a:t>
            </a:r>
            <a:r>
              <a:rPr lang="en-US" dirty="0" err="1" smtClean="0"/>
              <a:t>selang</a:t>
            </a:r>
            <a:r>
              <a:rPr lang="en-US" dirty="0" smtClean="0"/>
              <a:t> </a:t>
            </a:r>
            <a:r>
              <a:rPr lang="en-US" dirty="0" err="1" smtClean="0"/>
              <a:t>seling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 v</a:t>
            </a:r>
            <a:r>
              <a:rPr lang="en-US" baseline="-25000" dirty="0" smtClean="0"/>
              <a:t>o</a:t>
            </a:r>
            <a:r>
              <a:rPr lang="en-US" dirty="0" smtClean="0"/>
              <a:t>,e</a:t>
            </a:r>
            <a:r>
              <a:rPr lang="en-US" baseline="-25000" dirty="0" smtClean="0"/>
              <a:t>1</a:t>
            </a:r>
            <a:r>
              <a:rPr lang="en-US" dirty="0" smtClean="0"/>
              <a:t>,v</a:t>
            </a:r>
            <a:r>
              <a:rPr lang="en-US" baseline="-25000" dirty="0" smtClean="0"/>
              <a:t>1</a:t>
            </a:r>
            <a:r>
              <a:rPr lang="en-US" dirty="0" smtClean="0"/>
              <a:t>,e</a:t>
            </a:r>
            <a:r>
              <a:rPr lang="en-US" baseline="-25000" dirty="0" smtClean="0"/>
              <a:t>2</a:t>
            </a:r>
            <a:r>
              <a:rPr lang="en-US" dirty="0" smtClean="0"/>
              <a:t>,v</a:t>
            </a:r>
            <a:r>
              <a:rPr lang="en-US" baseline="-25000" dirty="0" smtClean="0"/>
              <a:t>2</a:t>
            </a:r>
            <a:r>
              <a:rPr lang="en-US" dirty="0" smtClean="0"/>
              <a:t>,e</a:t>
            </a:r>
            <a:r>
              <a:rPr lang="en-US" baseline="-25000" dirty="0" smtClean="0"/>
              <a:t>3</a:t>
            </a:r>
            <a:r>
              <a:rPr lang="en-US" dirty="0" smtClean="0"/>
              <a:t>,….,v</a:t>
            </a:r>
            <a:r>
              <a:rPr lang="en-US" baseline="-25000" dirty="0" smtClean="0"/>
              <a:t>n-1</a:t>
            </a:r>
            <a:r>
              <a:rPr lang="en-US" dirty="0" smtClean="0"/>
              <a:t>,e</a:t>
            </a:r>
            <a:r>
              <a:rPr lang="en-US" baseline="-25000" dirty="0" smtClean="0"/>
              <a:t>n</a:t>
            </a:r>
            <a:endParaRPr lang="en-US" dirty="0" smtClean="0"/>
          </a:p>
          <a:p>
            <a:pPr marL="457200" indent="-457200" algn="just">
              <a:buFont typeface="Courier New" pitchFamily="49" charset="0"/>
              <a:buChar char="o"/>
            </a:pPr>
            <a:r>
              <a:rPr lang="en-US" dirty="0" err="1" smtClean="0"/>
              <a:t>Tinjau</a:t>
            </a:r>
            <a:r>
              <a:rPr lang="en-US" dirty="0" smtClean="0"/>
              <a:t> G1 : </a:t>
            </a:r>
            <a:r>
              <a:rPr lang="en-US" dirty="0" err="1" smtClean="0"/>
              <a:t>lintasan</a:t>
            </a:r>
            <a:r>
              <a:rPr lang="en-US" dirty="0" smtClean="0"/>
              <a:t> 1,2,4,3 </a:t>
            </a:r>
            <a:r>
              <a:rPr lang="en-US" dirty="0" err="1" smtClean="0"/>
              <a:t>adalah</a:t>
            </a:r>
            <a:r>
              <a:rPr lang="en-US" dirty="0" smtClean="0"/>
              <a:t> (1,2)-(2,4)-(4,3)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3</a:t>
            </a:r>
          </a:p>
          <a:p>
            <a:pPr algn="just"/>
            <a:endParaRPr lang="en-US" dirty="0" smtClean="0"/>
          </a:p>
          <a:p>
            <a:pPr marL="457200" indent="-457200" algn="just">
              <a:buFont typeface="Courier New" pitchFamily="49" charset="0"/>
              <a:buChar char="o"/>
            </a:pPr>
            <a:endParaRPr lang="en-US" baseline="-25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7432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16859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1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066800"/>
            <a:ext cx="8077200" cy="4800600"/>
          </a:xfrm>
        </p:spPr>
        <p:txBody>
          <a:bodyPr/>
          <a:lstStyle/>
          <a:p>
            <a:pPr algn="just"/>
            <a:r>
              <a:rPr lang="en-US" dirty="0" err="1" smtClean="0"/>
              <a:t>Tinjau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G4 </a:t>
            </a:r>
            <a:r>
              <a:rPr lang="en-US" dirty="0" err="1" smtClean="0"/>
              <a:t>dan</a:t>
            </a:r>
            <a:r>
              <a:rPr lang="en-US" dirty="0" smtClean="0"/>
              <a:t> G5 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1,2,3 </a:t>
            </a:r>
            <a:r>
              <a:rPr lang="en-US" dirty="0" err="1" smtClean="0"/>
              <a:t>pada</a:t>
            </a:r>
            <a:r>
              <a:rPr lang="en-US" dirty="0" smtClean="0"/>
              <a:t> G4 ?</a:t>
            </a:r>
            <a:r>
              <a:rPr lang="en-US" dirty="0" err="1" smtClean="0"/>
              <a:t>panjangnya</a:t>
            </a:r>
            <a:r>
              <a:rPr lang="en-US" dirty="0" smtClean="0"/>
              <a:t>?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1,3,4,3,2 </a:t>
            </a:r>
            <a:r>
              <a:rPr lang="en-US" dirty="0" err="1" smtClean="0"/>
              <a:t>pada</a:t>
            </a:r>
            <a:r>
              <a:rPr lang="en-US" dirty="0" smtClean="0"/>
              <a:t> G5 ?</a:t>
            </a:r>
            <a:r>
              <a:rPr lang="en-US" dirty="0" err="1" smtClean="0"/>
              <a:t>panjangnya</a:t>
            </a:r>
            <a:r>
              <a:rPr lang="en-US" dirty="0" smtClean="0"/>
              <a:t>?</a:t>
            </a:r>
          </a:p>
          <a:p>
            <a:pPr marL="514350" indent="-514350" algn="just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1,2,4,3 </a:t>
            </a:r>
            <a:r>
              <a:rPr lang="en-US" dirty="0" err="1" smtClean="0"/>
              <a:t>pada</a:t>
            </a:r>
            <a:r>
              <a:rPr lang="en-US" dirty="0" smtClean="0"/>
              <a:t> G4?panjangnya?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5908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276600"/>
            <a:ext cx="65627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9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219200"/>
            <a:ext cx="8610600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7. Circuit (</a:t>
            </a:r>
            <a:r>
              <a:rPr lang="en-US" dirty="0" err="1" smtClean="0"/>
              <a:t>sirkuit</a:t>
            </a:r>
            <a:r>
              <a:rPr lang="en-US" dirty="0" smtClean="0"/>
              <a:t>)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err="1" smtClean="0"/>
              <a:t>Lintasan</a:t>
            </a:r>
            <a:r>
              <a:rPr lang="en-US" dirty="0" smtClean="0"/>
              <a:t> yang </a:t>
            </a:r>
            <a:r>
              <a:rPr lang="en-US" dirty="0" err="1" smtClean="0"/>
              <a:t>berawal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berakhir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(v)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err="1" smtClean="0"/>
              <a:t>Lihat</a:t>
            </a:r>
            <a:r>
              <a:rPr lang="en-US" dirty="0" smtClean="0"/>
              <a:t> G1 : </a:t>
            </a:r>
            <a:r>
              <a:rPr lang="en-US" dirty="0" err="1" smtClean="0"/>
              <a:t>lintasan</a:t>
            </a:r>
            <a:r>
              <a:rPr lang="en-US" dirty="0" smtClean="0"/>
              <a:t> 1,2,4,3,1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panjang</a:t>
            </a:r>
            <a:r>
              <a:rPr lang="en-US" dirty="0" smtClean="0"/>
              <a:t> 4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 err="1" smtClean="0"/>
              <a:t>Lihat</a:t>
            </a:r>
            <a:r>
              <a:rPr lang="en-US" dirty="0" smtClean="0"/>
              <a:t> G7 : </a:t>
            </a:r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sirkuit</a:t>
            </a:r>
            <a:r>
              <a:rPr lang="en-US" dirty="0" smtClean="0"/>
              <a:t> yang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u </a:t>
            </a:r>
            <a:r>
              <a:rPr lang="en-US" dirty="0" err="1" smtClean="0"/>
              <a:t>ke</a:t>
            </a:r>
            <a:r>
              <a:rPr lang="en-US" dirty="0" smtClean="0"/>
              <a:t> u minimal 4 </a:t>
            </a:r>
            <a:r>
              <a:rPr lang="en-US" dirty="0" err="1" smtClean="0"/>
              <a:t>sirkuit</a:t>
            </a:r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008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114800"/>
            <a:ext cx="1981200" cy="260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343400"/>
            <a:ext cx="39243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7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8. Connected (</a:t>
            </a:r>
            <a:r>
              <a:rPr lang="en-US" dirty="0" err="1" smtClean="0"/>
              <a:t>terhubung</a:t>
            </a:r>
            <a:r>
              <a:rPr lang="en-US" dirty="0" smtClean="0"/>
              <a:t>)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dirty="0" smtClean="0"/>
              <a:t>G </a:t>
            </a:r>
            <a:r>
              <a:rPr lang="en-US" dirty="0" err="1" smtClean="0"/>
              <a:t>disebut</a:t>
            </a:r>
            <a:r>
              <a:rPr lang="en-US" dirty="0" smtClean="0"/>
              <a:t> graph </a:t>
            </a:r>
            <a:r>
              <a:rPr lang="en-US" dirty="0" err="1" smtClean="0"/>
              <a:t>terhubung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simpul</a:t>
            </a:r>
            <a:r>
              <a:rPr lang="en-US" dirty="0" smtClean="0"/>
              <a:t> 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V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v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j</a:t>
            </a:r>
            <a:endParaRPr lang="en-US" baseline="-25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6670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4876800"/>
            <a:ext cx="1295400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94520" y="46482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66916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6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dirty="0"/>
              <a:t>Graph G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 </a:t>
            </a:r>
            <a:r>
              <a:rPr lang="en-US" dirty="0" err="1"/>
              <a:t>ke</a:t>
            </a:r>
            <a:r>
              <a:rPr lang="en-US" dirty="0"/>
              <a:t> 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smtClean="0"/>
              <a:t>v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dirty="0"/>
              <a:t>Graph G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lintasan</a:t>
            </a:r>
            <a:r>
              <a:rPr lang="en-US" dirty="0"/>
              <a:t>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pergi</a:t>
            </a:r>
            <a:r>
              <a:rPr lang="en-US" dirty="0"/>
              <a:t>.</a:t>
            </a:r>
          </a:p>
          <a:p>
            <a:pPr algn="just"/>
            <a:endParaRPr lang="en-US" dirty="0" smtClean="0"/>
          </a:p>
          <a:p>
            <a:pPr marL="457200" indent="-457200" algn="just"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3622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7563"/>
            <a:ext cx="7248525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0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graph </a:t>
            </a:r>
            <a:r>
              <a:rPr lang="en-US" dirty="0" err="1"/>
              <a:t>dengan</a:t>
            </a:r>
            <a:r>
              <a:rPr lang="en-US" dirty="0"/>
              <a:t> 5 </a:t>
            </a:r>
            <a:r>
              <a:rPr lang="en-US" dirty="0" err="1"/>
              <a:t>simpul</a:t>
            </a:r>
            <a:r>
              <a:rPr lang="en-US" dirty="0"/>
              <a:t>, 3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2 </a:t>
            </a:r>
            <a:r>
              <a:rPr lang="en-US" dirty="0" err="1"/>
              <a:t>dan</a:t>
            </a:r>
            <a:r>
              <a:rPr lang="en-US" dirty="0"/>
              <a:t> 2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dirty="0" smtClean="0"/>
              <a:t>3</a:t>
            </a:r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id-ID" dirty="0"/>
              <a:t>Berapakah jumlah edge/busur yang dimiliki graph jika memiliki simpul dengan derajat </a:t>
            </a:r>
            <a:r>
              <a:rPr lang="en-US" dirty="0" smtClean="0"/>
              <a:t>3</a:t>
            </a:r>
            <a:r>
              <a:rPr lang="id-ID" dirty="0" smtClean="0"/>
              <a:t>,</a:t>
            </a:r>
            <a:r>
              <a:rPr lang="en-US" dirty="0" smtClean="0"/>
              <a:t>1</a:t>
            </a:r>
            <a:r>
              <a:rPr lang="id-ID" dirty="0" smtClean="0"/>
              <a:t>,</a:t>
            </a:r>
            <a:r>
              <a:rPr lang="en-US" dirty="0" smtClean="0"/>
              <a:t>2</a:t>
            </a:r>
            <a:r>
              <a:rPr lang="id-ID" dirty="0" smtClean="0"/>
              <a:t>,</a:t>
            </a:r>
            <a:r>
              <a:rPr lang="en-US" dirty="0" smtClean="0"/>
              <a:t>1</a:t>
            </a:r>
            <a:r>
              <a:rPr lang="id-ID" dirty="0" smtClean="0"/>
              <a:t>,</a:t>
            </a:r>
            <a:r>
              <a:rPr lang="en-US" dirty="0" smtClean="0"/>
              <a:t>1</a:t>
            </a:r>
            <a:r>
              <a:rPr lang="id-ID" dirty="0" smtClean="0"/>
              <a:t>? </a:t>
            </a:r>
            <a:r>
              <a:rPr lang="id-ID" dirty="0"/>
              <a:t>Gambarkan graphnya</a:t>
            </a:r>
            <a:r>
              <a:rPr lang="id-ID" dirty="0" smtClean="0"/>
              <a:t>.</a:t>
            </a:r>
            <a:endParaRPr lang="en-US" dirty="0" smtClean="0"/>
          </a:p>
          <a:p>
            <a:pPr marL="514350" indent="-514350" algn="just">
              <a:buFont typeface="Arial" pitchFamily="34" charset="0"/>
              <a:buAutoNum type="arabicPeriod"/>
            </a:pPr>
            <a:endParaRPr lang="id-ID" dirty="0"/>
          </a:p>
          <a:p>
            <a:pPr marL="514350" indent="-514350" algn="just">
              <a:buAutoNum type="arabicPeriod"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dirty="0" smtClean="0"/>
              <a:t>Graph G = (V,E) yang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:</a:t>
            </a:r>
          </a:p>
          <a:p>
            <a:pPr marL="1200150" lvl="1" indent="-457200" algn="just">
              <a:buFont typeface="Wingdings" pitchFamily="2" charset="2"/>
              <a:buChar char="Ø"/>
            </a:pPr>
            <a:r>
              <a:rPr lang="en-US" dirty="0" smtClean="0"/>
              <a:t>V = vertex (</a:t>
            </a:r>
            <a:r>
              <a:rPr lang="en-US" dirty="0" err="1" smtClean="0"/>
              <a:t>simpul</a:t>
            </a:r>
            <a:r>
              <a:rPr lang="en-US" dirty="0" smtClean="0"/>
              <a:t>)</a:t>
            </a:r>
          </a:p>
          <a:p>
            <a:pPr marL="1200150" lvl="1" indent="-457200" algn="just">
              <a:buFont typeface="Wingdings" pitchFamily="2" charset="2"/>
              <a:buChar char="Ø"/>
            </a:pPr>
            <a:r>
              <a:rPr lang="en-US" dirty="0" smtClean="0"/>
              <a:t>E = edge (</a:t>
            </a:r>
            <a:r>
              <a:rPr lang="en-US" dirty="0" err="1" smtClean="0"/>
              <a:t>sisi</a:t>
            </a:r>
            <a:r>
              <a:rPr lang="en-US" dirty="0" smtClean="0"/>
              <a:t>) </a:t>
            </a:r>
          </a:p>
          <a:p>
            <a:pPr lvl="1" indent="0" algn="just">
              <a:buNone/>
            </a:pPr>
            <a:r>
              <a:rPr lang="en-US" dirty="0" err="1" smtClean="0"/>
              <a:t>Atau</a:t>
            </a:r>
            <a:r>
              <a:rPr lang="en-US" dirty="0" smtClean="0"/>
              <a:t> </a:t>
            </a:r>
          </a:p>
          <a:p>
            <a:pPr marL="1200150" lvl="1" indent="-457200" algn="just">
              <a:buFont typeface="Wingdings" pitchFamily="2" charset="2"/>
              <a:buChar char="ü"/>
            </a:pPr>
            <a:r>
              <a:rPr lang="en-US" dirty="0" smtClean="0"/>
              <a:t>V =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kosong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simpul-simpul</a:t>
            </a:r>
            <a:r>
              <a:rPr lang="en-US" dirty="0" smtClean="0"/>
              <a:t> (vertices) {v</a:t>
            </a:r>
            <a:r>
              <a:rPr lang="en-US" baseline="-25000" dirty="0" smtClean="0"/>
              <a:t>1</a:t>
            </a:r>
            <a:r>
              <a:rPr lang="en-US" dirty="0" smtClean="0"/>
              <a:t>,v</a:t>
            </a:r>
            <a:r>
              <a:rPr lang="en-US" baseline="-25000" dirty="0" smtClean="0"/>
              <a:t>2</a:t>
            </a:r>
            <a:r>
              <a:rPr lang="en-US" dirty="0" smtClean="0"/>
              <a:t>,v</a:t>
            </a:r>
            <a:r>
              <a:rPr lang="en-US" baseline="-25000" dirty="0" smtClean="0"/>
              <a:t>3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}</a:t>
            </a:r>
          </a:p>
          <a:p>
            <a:pPr marL="1200150" lvl="1" indent="-457200" algn="just">
              <a:buFont typeface="Wingdings" pitchFamily="2" charset="2"/>
              <a:buChar char="ü"/>
            </a:pPr>
            <a:r>
              <a:rPr lang="en-US" dirty="0" smtClean="0"/>
              <a:t>E = </a:t>
            </a:r>
            <a:r>
              <a:rPr lang="en-US" dirty="0" err="1" smtClean="0"/>
              <a:t>himpunan</a:t>
            </a:r>
            <a:r>
              <a:rPr lang="en-US" dirty="0" smtClean="0"/>
              <a:t> edges yang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sepasang</a:t>
            </a:r>
            <a:r>
              <a:rPr lang="en-US" dirty="0" smtClean="0"/>
              <a:t> </a:t>
            </a:r>
            <a:r>
              <a:rPr lang="en-US" dirty="0" err="1" smtClean="0"/>
              <a:t>simpul-simpul</a:t>
            </a:r>
            <a:r>
              <a:rPr lang="en-US" dirty="0" smtClean="0"/>
              <a:t> (vertices) {e</a:t>
            </a:r>
            <a:r>
              <a:rPr lang="en-US" baseline="-25000" dirty="0" smtClean="0"/>
              <a:t>1</a:t>
            </a:r>
            <a:r>
              <a:rPr lang="en-US" dirty="0" smtClean="0"/>
              <a:t>,e</a:t>
            </a:r>
            <a:r>
              <a:rPr lang="en-US" baseline="-25000" dirty="0" smtClean="0"/>
              <a:t>2</a:t>
            </a:r>
            <a:r>
              <a:rPr lang="en-US" dirty="0" smtClean="0"/>
              <a:t>,….,e</a:t>
            </a:r>
            <a:r>
              <a:rPr lang="en-US" baseline="-25000" dirty="0" smtClean="0"/>
              <a:t>n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0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114800" y="228600"/>
            <a:ext cx="4267200" cy="8382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Pengantar</a:t>
            </a:r>
            <a:r>
              <a:rPr lang="en-US" dirty="0" smtClean="0"/>
              <a:t> Adjacency Matrix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04800" y="1143000"/>
            <a:ext cx="8077200" cy="4800600"/>
          </a:xfrm>
        </p:spPr>
        <p:txBody>
          <a:bodyPr/>
          <a:lstStyle/>
          <a:p>
            <a:pPr algn="just"/>
            <a:r>
              <a:rPr lang="en-US" dirty="0" err="1" smtClean="0"/>
              <a:t>Lihat</a:t>
            </a:r>
            <a:r>
              <a:rPr lang="en-US" dirty="0" smtClean="0"/>
              <a:t> Graph G8 </a:t>
            </a:r>
            <a:r>
              <a:rPr lang="en-US" dirty="0" err="1" smtClean="0"/>
              <a:t>berikut</a:t>
            </a:r>
            <a:r>
              <a:rPr lang="en-US" dirty="0" smtClean="0"/>
              <a:t>, G8 </a:t>
            </a:r>
            <a:r>
              <a:rPr lang="en-US" dirty="0" err="1" smtClean="0"/>
              <a:t>merupakan</a:t>
            </a:r>
            <a:r>
              <a:rPr lang="en-US" dirty="0" smtClean="0"/>
              <a:t> graph </a:t>
            </a:r>
            <a:r>
              <a:rPr lang="en-US" dirty="0" err="1" smtClean="0"/>
              <a:t>dengan</a:t>
            </a:r>
            <a:r>
              <a:rPr lang="en-US" dirty="0" smtClean="0"/>
              <a:t> 4 vertices (1,2,3,4).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Adjacency matrix </a:t>
            </a:r>
            <a:r>
              <a:rPr lang="en-US" dirty="0" err="1" smtClean="0"/>
              <a:t>dari</a:t>
            </a:r>
            <a:r>
              <a:rPr lang="en-US" dirty="0" smtClean="0"/>
              <a:t> G8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lintasan-lintasan</a:t>
            </a:r>
            <a:r>
              <a:rPr lang="en-US" dirty="0" smtClean="0"/>
              <a:t>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.</a:t>
            </a:r>
          </a:p>
          <a:p>
            <a:pPr algn="l"/>
            <a:r>
              <a:rPr lang="en-US" dirty="0" err="1" smtClean="0"/>
              <a:t>Lintasan</a:t>
            </a:r>
            <a:r>
              <a:rPr lang="en-US" dirty="0" smtClean="0"/>
              <a:t> G8 </a:t>
            </a:r>
            <a:r>
              <a:rPr lang="en-US" dirty="0" err="1" smtClean="0"/>
              <a:t>adalah</a:t>
            </a:r>
            <a:r>
              <a:rPr lang="en-US" dirty="0" smtClean="0"/>
              <a:t> (1,2)(2,1)(2,2)(1,4)(4,1)</a:t>
            </a:r>
            <a:r>
              <a:rPr lang="en-US" dirty="0" smtClean="0">
                <a:solidFill>
                  <a:srgbClr val="FF0000"/>
                </a:solidFill>
              </a:rPr>
              <a:t>(4,2)(2,4)</a:t>
            </a:r>
            <a:r>
              <a:rPr lang="en-US" dirty="0" smtClean="0"/>
              <a:t>(2,3)(3,2)(3,4)(4,3)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5146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10050"/>
            <a:ext cx="222885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895600" y="5105400"/>
            <a:ext cx="1676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matrix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1"/>
            <a:ext cx="37909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6324600"/>
            <a:ext cx="2057400" cy="3810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73152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6200" y="1295400"/>
            <a:ext cx="8839200" cy="502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l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gambar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diatas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graph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V={1,2,3,4}; E={(1,2)(1,3)(2,3)(2,4)(3,4)}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graph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V={1,2,3,4}; E={(1,2)(2,3)(3,1)(1,3)(2,4)(4,3)(3,4)}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{e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graph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V={1,2,3,4}; E={(1,2)(2,3)(3,1)(1,3)(2,4)(4,3)(3,4)(3,3)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{e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G2, edges 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pararel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edges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bertumpu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vertex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G3, edge e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dinamakan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loop edge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karena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berawal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berakhir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vertex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Graph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tidaknya</a:t>
            </a:r>
            <a:r>
              <a:rPr lang="en-US" dirty="0" smtClean="0"/>
              <a:t> loop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pararel</a:t>
            </a:r>
            <a:r>
              <a:rPr lang="en-US" dirty="0" smtClean="0"/>
              <a:t> edges, </a:t>
            </a:r>
            <a:r>
              <a:rPr lang="en-US" dirty="0" err="1" smtClean="0"/>
              <a:t>maka</a:t>
            </a:r>
            <a:r>
              <a:rPr lang="en-US" dirty="0" smtClean="0"/>
              <a:t> graph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Graph </a:t>
            </a:r>
            <a:r>
              <a:rPr lang="en-US" dirty="0" err="1" smtClean="0"/>
              <a:t>sederhana</a:t>
            </a:r>
            <a:r>
              <a:rPr lang="en-US" dirty="0" smtClean="0"/>
              <a:t>					</a:t>
            </a:r>
            <a:r>
              <a:rPr lang="en-US" dirty="0"/>
              <a:t> </a:t>
            </a:r>
            <a:r>
              <a:rPr lang="en-US" dirty="0" smtClean="0"/>
              <a:t>                        Graph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loop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pararel</a:t>
            </a:r>
            <a:r>
              <a:rPr lang="en-US" dirty="0" smtClean="0"/>
              <a:t> edges,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 </a:t>
            </a:r>
            <a:r>
              <a:rPr lang="en-US" dirty="0" err="1" smtClean="0"/>
              <a:t>gambar</a:t>
            </a:r>
            <a:r>
              <a:rPr lang="en-US" dirty="0" smtClean="0"/>
              <a:t> G1	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Graph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				            Graph yang </a:t>
            </a:r>
            <a:r>
              <a:rPr lang="en-US" dirty="0" err="1" smtClean="0"/>
              <a:t>memiliki</a:t>
            </a:r>
            <a:r>
              <a:rPr lang="en-US" dirty="0" smtClean="0"/>
              <a:t> loop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pararel</a:t>
            </a:r>
            <a:r>
              <a:rPr lang="en-US" dirty="0" smtClean="0"/>
              <a:t> edges,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 </a:t>
            </a:r>
            <a:r>
              <a:rPr lang="en-US" dirty="0" err="1" smtClean="0"/>
              <a:t>gambar</a:t>
            </a:r>
            <a:r>
              <a:rPr lang="en-US" dirty="0" smtClean="0"/>
              <a:t> G2 </a:t>
            </a:r>
            <a:r>
              <a:rPr lang="en-US" dirty="0" err="1" smtClean="0"/>
              <a:t>dan</a:t>
            </a:r>
            <a:r>
              <a:rPr lang="en-US" dirty="0" smtClean="0"/>
              <a:t> G3	</a:t>
            </a:r>
          </a:p>
          <a:p>
            <a:pPr algn="just"/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Jenis</a:t>
            </a:r>
            <a:r>
              <a:rPr lang="en-US" dirty="0" smtClean="0"/>
              <a:t> Graph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, graph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: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Graph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berarah</a:t>
            </a:r>
            <a:r>
              <a:rPr lang="en-US" dirty="0" smtClean="0"/>
              <a:t> (undirected graph)	          Graph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/edges-</a:t>
            </a:r>
            <a:r>
              <a:rPr lang="en-US" dirty="0" err="1" smtClean="0"/>
              <a:t>nya</a:t>
            </a:r>
            <a:r>
              <a:rPr lang="en-US" dirty="0" smtClean="0"/>
              <a:t>.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1 </a:t>
            </a:r>
            <a:r>
              <a:rPr lang="en-US" dirty="0" err="1" smtClean="0"/>
              <a:t>semuanya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graph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berarah</a:t>
            </a:r>
            <a:r>
              <a:rPr lang="en-US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en-US" dirty="0" smtClean="0"/>
              <a:t>Graph </a:t>
            </a:r>
            <a:r>
              <a:rPr lang="en-US" dirty="0" err="1" smtClean="0"/>
              <a:t>berarah</a:t>
            </a:r>
            <a:r>
              <a:rPr lang="en-US" dirty="0" smtClean="0"/>
              <a:t>					          Graph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/edges-</a:t>
            </a:r>
            <a:r>
              <a:rPr lang="en-US" dirty="0" err="1" smtClean="0"/>
              <a:t>nya</a:t>
            </a:r>
            <a:r>
              <a:rPr lang="en-US" dirty="0" smtClean="0"/>
              <a:t>. 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2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	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4384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04800" y="6477000"/>
            <a:ext cx="2514600" cy="381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Fak.Teknologi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86868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1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cs typeface="Times New Roman" pitchFamily="18" charset="0"/>
              </a:rPr>
              <a:t>Contoh Terapan Graf</a:t>
            </a:r>
            <a:endParaRPr lang="en-GB" b="1" smtClean="0">
              <a:cs typeface="Times New Roman" pitchFamily="18" charset="0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B8C658-193F-4EE4-B251-9F2E1DBAE97B}" type="slidenum">
              <a:rPr lang="en-GB" sz="1400" smtClean="0"/>
              <a:pPr eaLnBrk="1" hangingPunct="1"/>
              <a:t>8</a:t>
            </a:fld>
            <a:endParaRPr lang="en-GB" sz="1400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206190"/>
              </p:ext>
            </p:extLst>
          </p:nvPr>
        </p:nvGraphicFramePr>
        <p:xfrm>
          <a:off x="539552" y="1484784"/>
          <a:ext cx="8412163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5486809" imgH="2100675" progId="Word.Document.8">
                  <p:embed/>
                </p:oleObj>
              </mc:Choice>
              <mc:Fallback>
                <p:oleObj name="Document" r:id="rId3" imgW="5486809" imgH="21006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8412163" cy="321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45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03563" y="6367463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GB" sz="1400" dirty="0" smtClean="0"/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0B69E0-0047-429C-BF5F-1FFFB14C9C29}" type="slidenum">
              <a:rPr lang="en-GB" sz="1400" smtClean="0"/>
              <a:pPr eaLnBrk="1" hangingPunct="1"/>
              <a:t>9</a:t>
            </a:fld>
            <a:endParaRPr lang="en-GB" sz="1400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10542"/>
              </p:ext>
            </p:extLst>
          </p:nvPr>
        </p:nvGraphicFramePr>
        <p:xfrm>
          <a:off x="539552" y="1484784"/>
          <a:ext cx="8101013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486809" imgH="2269522" progId="Word.Document.8">
                  <p:embed/>
                </p:oleObj>
              </mc:Choice>
              <mc:Fallback>
                <p:oleObj name="Document" r:id="rId3" imgW="5486809" imgH="226952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84784"/>
                        <a:ext cx="8101013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5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994</Words>
  <Application>Microsoft Office PowerPoint</Application>
  <PresentationFormat>On-screen Show (4:3)</PresentationFormat>
  <Paragraphs>157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Document</vt:lpstr>
      <vt:lpstr>Teori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 Terapan Graf</vt:lpstr>
      <vt:lpstr>PowerPoint Presentation</vt:lpstr>
      <vt:lpstr>PowerPoint Presentation</vt:lpstr>
      <vt:lpstr>PowerPoint Presentation</vt:lpstr>
      <vt:lpstr>PowerPoint Presentation</vt:lpstr>
      <vt:lpstr> Graf kelakuan mesin jaja (no refund)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DEWI</dc:creator>
  <cp:lastModifiedBy>rifkiindra</cp:lastModifiedBy>
  <cp:revision>139</cp:revision>
  <dcterms:created xsi:type="dcterms:W3CDTF">2013-10-08T03:19:04Z</dcterms:created>
  <dcterms:modified xsi:type="dcterms:W3CDTF">2016-11-07T07:41:15Z</dcterms:modified>
</cp:coreProperties>
</file>