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75" r:id="rId4"/>
    <p:sldId id="257" r:id="rId5"/>
    <p:sldId id="258" r:id="rId6"/>
    <p:sldId id="301" r:id="rId7"/>
    <p:sldId id="261" r:id="rId8"/>
    <p:sldId id="276" r:id="rId9"/>
    <p:sldId id="278" r:id="rId10"/>
    <p:sldId id="277" r:id="rId11"/>
    <p:sldId id="299" r:id="rId12"/>
    <p:sldId id="279" r:id="rId13"/>
    <p:sldId id="282" r:id="rId14"/>
    <p:sldId id="283" r:id="rId15"/>
    <p:sldId id="292" r:id="rId16"/>
    <p:sldId id="280" r:id="rId17"/>
    <p:sldId id="284" r:id="rId18"/>
    <p:sldId id="285" r:id="rId19"/>
    <p:sldId id="286" r:id="rId20"/>
    <p:sldId id="287" r:id="rId21"/>
    <p:sldId id="300" r:id="rId22"/>
    <p:sldId id="288" r:id="rId23"/>
    <p:sldId id="289" r:id="rId24"/>
    <p:sldId id="290" r:id="rId25"/>
    <p:sldId id="298" r:id="rId26"/>
    <p:sldId id="297" r:id="rId27"/>
    <p:sldId id="296" r:id="rId28"/>
    <p:sldId id="295" r:id="rId29"/>
    <p:sldId id="291" r:id="rId30"/>
    <p:sldId id="29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4660"/>
  </p:normalViewPr>
  <p:slideViewPr>
    <p:cSldViewPr>
      <p:cViewPr>
        <p:scale>
          <a:sx n="70" d="100"/>
          <a:sy n="70" d="100"/>
        </p:scale>
        <p:origin x="-154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ADA79C-B46B-4E08-94E0-28FCC5FA5ED0}" type="datetimeFigureOut">
              <a:rPr lang="en-US" smtClean="0"/>
              <a:t>08/24/18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35B10-F2C6-4408-BDA3-FD1A4F89EF6E}"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DA79C-B46B-4E08-94E0-28FCC5FA5ED0}" type="datetimeFigureOut">
              <a:rPr lang="en-US" smtClean="0"/>
              <a:t>08/24/18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ADA79C-B46B-4E08-94E0-28FCC5FA5ED0}" type="datetimeFigureOut">
              <a:rPr lang="en-US" smtClean="0"/>
              <a:t>08/24/18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ADA79C-B46B-4E08-94E0-28FCC5FA5ED0}" type="datetimeFigureOut">
              <a:rPr lang="en-US" smtClean="0"/>
              <a:t>08/24/18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ADA79C-B46B-4E08-94E0-28FCC5FA5ED0}" type="datetimeFigureOut">
              <a:rPr lang="en-US" smtClean="0"/>
              <a:t>08/24/18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35B10-F2C6-4408-BDA3-FD1A4F89EF6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ADA79C-B46B-4E08-94E0-28FCC5FA5ED0}" type="datetimeFigureOut">
              <a:rPr lang="en-US" smtClean="0"/>
              <a:t>08/24/18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ADA79C-B46B-4E08-94E0-28FCC5FA5ED0}" type="datetimeFigureOut">
              <a:rPr lang="en-US" smtClean="0"/>
              <a:t>08/24/18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E35B10-F2C6-4408-BDA3-FD1A4F89EF6E}"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ADA79C-B46B-4E08-94E0-28FCC5FA5ED0}" type="datetimeFigureOut">
              <a:rPr lang="en-US" smtClean="0"/>
              <a:t>08/24/18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ADA79C-B46B-4E08-94E0-28FCC5FA5ED0}" type="datetimeFigureOut">
              <a:rPr lang="en-US" smtClean="0"/>
              <a:t>08/24/18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ADA79C-B46B-4E08-94E0-28FCC5FA5ED0}" type="datetimeFigureOut">
              <a:rPr lang="en-US" smtClean="0"/>
              <a:t>08/24/18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35B10-F2C6-4408-BDA3-FD1A4F89EF6E}"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ADA79C-B46B-4E08-94E0-28FCC5FA5ED0}" type="datetimeFigureOut">
              <a:rPr lang="en-US" smtClean="0"/>
              <a:t>08/24/18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35B10-F2C6-4408-BDA3-FD1A4F89EF6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8ADA79C-B46B-4E08-94E0-28FCC5FA5ED0}" type="datetimeFigureOut">
              <a:rPr lang="en-US" smtClean="0"/>
              <a:t>08/24/18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4E35B10-F2C6-4408-BDA3-FD1A4F89EF6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source=images&amp;cd=&amp;cad=rja&amp;uact=8&amp;ved=2ahUKEwiam97l88_cAhWSeysKHU0ZDUYQjRx6BAgBEAU&amp;url=https://simplenews05.blogspot.com/2015/07/keahlian-khusus-seorang-manajer.html&amp;psig=AOvVaw07qQFdjyvrZSISGJnPllY0&amp;ust=153335207172220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source=images&amp;cd=&amp;cad=rja&amp;uact=8&amp;ved=2ahUKEwiam97l88_cAhWSeysKHU0ZDUYQjRx6BAgBEAU&amp;url=https://simplenews05.blogspot.com/2015/07/keahlian-khusus-seorang-manajer.html&amp;psig=AOvVaw07qQFdjyvrZSISGJnPllY0&amp;ust=153335207172220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com/url?sa=i&amp;rct=j&amp;q=&amp;esrc=s&amp;source=images&amp;cd=&amp;cad=rja&amp;uact=8&amp;ved=2ahUKEwiam97l88_cAhWSeysKHU0ZDUYQjRx6BAgBEAU&amp;url=https://simplenews05.blogspot.com/2015/07/keahlian-khusus-seorang-manajer.html&amp;psig=AOvVaw07qQFdjyvrZSISGJnPllY0&amp;ust=1533352071722200"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848600" cy="1447801"/>
          </a:xfrm>
        </p:spPr>
        <p:txBody>
          <a:bodyPr/>
          <a:lstStyle/>
          <a:p>
            <a:pPr algn="ctr"/>
            <a:r>
              <a:rPr lang="en-US" sz="4400" b="1" dirty="0" err="1" smtClean="0"/>
              <a:t>bab</a:t>
            </a:r>
            <a:r>
              <a:rPr lang="en-US" sz="4400" b="1" dirty="0" smtClean="0"/>
              <a:t> i </a:t>
            </a:r>
            <a:br>
              <a:rPr lang="en-US" sz="4400" b="1" dirty="0" smtClean="0"/>
            </a:br>
            <a:r>
              <a:rPr lang="en-US" sz="4400" b="1" dirty="0" smtClean="0"/>
              <a:t>MANAJEMEN SAINS</a:t>
            </a:r>
            <a:endParaRPr lang="en-US" sz="4400" b="1" dirty="0"/>
          </a:p>
        </p:txBody>
      </p:sp>
      <p:sp>
        <p:nvSpPr>
          <p:cNvPr id="3" name="Subtitle 2"/>
          <p:cNvSpPr>
            <a:spLocks noGrp="1"/>
          </p:cNvSpPr>
          <p:nvPr>
            <p:ph type="subTitle" idx="1"/>
          </p:nvPr>
        </p:nvSpPr>
        <p:spPr/>
        <p:txBody>
          <a:bodyPr/>
          <a:lstStyle/>
          <a:p>
            <a:r>
              <a:rPr lang="en-US" dirty="0" smtClean="0"/>
              <a:t>JUWAIRIAH, S.SI., M.T.</a:t>
            </a:r>
          </a:p>
          <a:p>
            <a:r>
              <a:rPr lang="en-US" dirty="0" smtClean="0"/>
              <a:t>PRODI SISTEM INFORMASI</a:t>
            </a:r>
          </a:p>
          <a:p>
            <a:r>
              <a:rPr lang="en-US" dirty="0" smtClean="0"/>
              <a:t>UPN ‘VETERAN’ YOGYAKARTA</a:t>
            </a:r>
            <a:endParaRPr lang="en-US" dirty="0"/>
          </a:p>
        </p:txBody>
      </p:sp>
      <p:pic>
        <p:nvPicPr>
          <p:cNvPr id="1026" name="Picture 2" descr="Image result for manaje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438400"/>
            <a:ext cx="3249946" cy="2524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59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heel(1)">
                                      <p:cBhvr>
                                        <p:cTn id="12" dur="20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err="1"/>
              <a:t>Pengertian</a:t>
            </a:r>
            <a:r>
              <a:rPr lang="en-US" b="1" dirty="0"/>
              <a:t> Model </a:t>
            </a:r>
            <a:r>
              <a:rPr lang="en-US" b="1" dirty="0" err="1"/>
              <a:t>Pengambilan</a:t>
            </a:r>
            <a:r>
              <a:rPr lang="en-US" b="1" dirty="0"/>
              <a:t> </a:t>
            </a:r>
            <a:r>
              <a:rPr lang="en-US" b="1" dirty="0" err="1" smtClean="0"/>
              <a:t>Keputusan</a:t>
            </a:r>
            <a:endParaRPr lang="en-US" dirty="0"/>
          </a:p>
        </p:txBody>
      </p:sp>
      <p:sp>
        <p:nvSpPr>
          <p:cNvPr id="3" name="Content Placeholder 2"/>
          <p:cNvSpPr>
            <a:spLocks noGrp="1"/>
          </p:cNvSpPr>
          <p:nvPr>
            <p:ph idx="1"/>
          </p:nvPr>
        </p:nvSpPr>
        <p:spPr>
          <a:xfrm>
            <a:off x="533400" y="1752600"/>
            <a:ext cx="8153400" cy="4876800"/>
          </a:xfrm>
        </p:spPr>
        <p:txBody>
          <a:bodyPr>
            <a:noAutofit/>
          </a:bodyPr>
          <a:lstStyle/>
          <a:p>
            <a:r>
              <a:rPr lang="en-US" sz="2000" dirty="0" err="1" smtClean="0"/>
              <a:t>Pengambilan</a:t>
            </a:r>
            <a:r>
              <a:rPr lang="en-US" sz="2000" dirty="0" smtClean="0"/>
              <a:t> </a:t>
            </a:r>
            <a:r>
              <a:rPr lang="en-US" sz="2000" dirty="0" err="1"/>
              <a:t>keputusan</a:t>
            </a:r>
            <a:r>
              <a:rPr lang="en-US" sz="2000" dirty="0"/>
              <a:t> </a:t>
            </a:r>
            <a:r>
              <a:rPr lang="en-US" sz="2000" dirty="0" err="1"/>
              <a:t>itu</a:t>
            </a:r>
            <a:r>
              <a:rPr lang="en-US" sz="2000" dirty="0"/>
              <a:t> </a:t>
            </a:r>
            <a:r>
              <a:rPr lang="en-US" sz="2000" dirty="0" err="1"/>
              <a:t>sendiri</a:t>
            </a:r>
            <a:r>
              <a:rPr lang="en-US" sz="2000" dirty="0"/>
              <a:t> </a:t>
            </a:r>
            <a:r>
              <a:rPr lang="en-US" sz="2000" dirty="0" err="1"/>
              <a:t>merupakan</a:t>
            </a:r>
            <a:r>
              <a:rPr lang="en-US" sz="2000" dirty="0"/>
              <a:t>  </a:t>
            </a:r>
            <a:r>
              <a:rPr lang="en-US" sz="2000" dirty="0" err="1"/>
              <a:t>suatu</a:t>
            </a:r>
            <a:r>
              <a:rPr lang="en-US" sz="2000" dirty="0"/>
              <a:t> proses </a:t>
            </a:r>
            <a:r>
              <a:rPr lang="en-US" sz="2000" dirty="0" err="1"/>
              <a:t>berurutan</a:t>
            </a:r>
            <a:r>
              <a:rPr lang="en-US" sz="2000" dirty="0"/>
              <a:t> yang </a:t>
            </a:r>
            <a:r>
              <a:rPr lang="en-US" sz="2000" dirty="0" err="1"/>
              <a:t>memerlukan</a:t>
            </a:r>
            <a:r>
              <a:rPr lang="en-US" sz="2000" dirty="0"/>
              <a:t> </a:t>
            </a:r>
            <a:r>
              <a:rPr lang="en-US" sz="2000" dirty="0" err="1"/>
              <a:t>penggunaan</a:t>
            </a:r>
            <a:r>
              <a:rPr lang="en-US" sz="2000" dirty="0"/>
              <a:t> model </a:t>
            </a:r>
            <a:r>
              <a:rPr lang="en-US" sz="2000" dirty="0" err="1"/>
              <a:t>secara</a:t>
            </a:r>
            <a:r>
              <a:rPr lang="en-US" sz="2000" dirty="0"/>
              <a:t> </a:t>
            </a:r>
            <a:r>
              <a:rPr lang="en-US" sz="2000" dirty="0" err="1"/>
              <a:t>cepat</a:t>
            </a:r>
            <a:r>
              <a:rPr lang="en-US" sz="2000" dirty="0"/>
              <a:t> </a:t>
            </a:r>
            <a:r>
              <a:rPr lang="en-US" sz="2000" dirty="0" err="1"/>
              <a:t>dan</a:t>
            </a:r>
            <a:r>
              <a:rPr lang="en-US" sz="2000" dirty="0"/>
              <a:t> </a:t>
            </a:r>
            <a:r>
              <a:rPr lang="en-US" sz="2000" dirty="0" err="1"/>
              <a:t>benar</a:t>
            </a:r>
            <a:r>
              <a:rPr lang="en-US" sz="2000" dirty="0"/>
              <a:t>.</a:t>
            </a:r>
          </a:p>
          <a:p>
            <a:r>
              <a:rPr lang="en-US" sz="2000" dirty="0" err="1"/>
              <a:t>Pentingnya</a:t>
            </a:r>
            <a:r>
              <a:rPr lang="en-US" sz="2000" dirty="0"/>
              <a:t> model </a:t>
            </a:r>
            <a:r>
              <a:rPr lang="en-US" sz="2000" dirty="0" err="1"/>
              <a:t>dalam</a:t>
            </a:r>
            <a:r>
              <a:rPr lang="en-US" sz="2000" dirty="0"/>
              <a:t> </a:t>
            </a:r>
            <a:r>
              <a:rPr lang="en-US" sz="2000" dirty="0" err="1"/>
              <a:t>suatu</a:t>
            </a:r>
            <a:r>
              <a:rPr lang="en-US" sz="2000" dirty="0"/>
              <a:t> </a:t>
            </a:r>
            <a:r>
              <a:rPr lang="en-US" sz="2000" dirty="0" err="1"/>
              <a:t>pengambilan</a:t>
            </a:r>
            <a:r>
              <a:rPr lang="en-US" sz="2000" dirty="0"/>
              <a:t> </a:t>
            </a:r>
            <a:r>
              <a:rPr lang="en-US" sz="2000" dirty="0" err="1"/>
              <a:t>keputusan</a:t>
            </a:r>
            <a:r>
              <a:rPr lang="en-US" sz="2000" dirty="0"/>
              <a:t>, </a:t>
            </a:r>
            <a:r>
              <a:rPr lang="en-US" sz="2000" dirty="0" err="1"/>
              <a:t>antara</a:t>
            </a:r>
            <a:r>
              <a:rPr lang="en-US" sz="2000" dirty="0"/>
              <a:t> lain </a:t>
            </a:r>
            <a:r>
              <a:rPr lang="en-US" sz="2000" dirty="0" err="1"/>
              <a:t>sebagai</a:t>
            </a:r>
            <a:r>
              <a:rPr lang="en-US" sz="2000" dirty="0"/>
              <a:t> </a:t>
            </a:r>
            <a:r>
              <a:rPr lang="en-US" sz="2000" dirty="0" err="1"/>
              <a:t>berikut</a:t>
            </a:r>
            <a:r>
              <a:rPr lang="en-US" sz="2000" dirty="0" smtClean="0"/>
              <a:t>:</a:t>
            </a:r>
            <a:endParaRPr lang="en-US" sz="2000" dirty="0"/>
          </a:p>
          <a:p>
            <a:pPr marL="341313" indent="-341313">
              <a:buNone/>
              <a:tabLst>
                <a:tab pos="341313" algn="l"/>
              </a:tabLst>
            </a:pPr>
            <a:r>
              <a:rPr lang="en-US" sz="2000" dirty="0" smtClean="0"/>
              <a:t>1</a:t>
            </a:r>
            <a:r>
              <a:rPr lang="en-US" sz="2000" dirty="0"/>
              <a:t>.  </a:t>
            </a:r>
            <a:r>
              <a:rPr lang="en-US" sz="2000" dirty="0" err="1" smtClean="0"/>
              <a:t>Untuk</a:t>
            </a:r>
            <a:r>
              <a:rPr lang="en-US" sz="2000" dirty="0" smtClean="0"/>
              <a:t> </a:t>
            </a:r>
            <a:r>
              <a:rPr lang="en-US" sz="2000" dirty="0" err="1"/>
              <a:t>mengetahui</a:t>
            </a:r>
            <a:r>
              <a:rPr lang="en-US" sz="2000" dirty="0"/>
              <a:t> </a:t>
            </a:r>
            <a:r>
              <a:rPr lang="en-US" sz="2000" dirty="0" err="1"/>
              <a:t>apakah</a:t>
            </a:r>
            <a:r>
              <a:rPr lang="en-US" sz="2000" dirty="0"/>
              <a:t> </a:t>
            </a:r>
            <a:r>
              <a:rPr lang="en-US" sz="2000" dirty="0" err="1"/>
              <a:t>hubungan</a:t>
            </a:r>
            <a:r>
              <a:rPr lang="en-US" sz="2000" dirty="0"/>
              <a:t> yang </a:t>
            </a:r>
            <a:r>
              <a:rPr lang="en-US" sz="2000" dirty="0" err="1"/>
              <a:t>bersifat</a:t>
            </a:r>
            <a:r>
              <a:rPr lang="en-US" sz="2000" dirty="0"/>
              <a:t> </a:t>
            </a:r>
            <a:r>
              <a:rPr lang="en-US" sz="2000" dirty="0" err="1"/>
              <a:t>tunggal</a:t>
            </a:r>
            <a:r>
              <a:rPr lang="en-US" sz="2000" dirty="0"/>
              <a:t> </a:t>
            </a:r>
            <a:r>
              <a:rPr lang="en-US" sz="2000" dirty="0" err="1"/>
              <a:t>dari</a:t>
            </a:r>
            <a:r>
              <a:rPr lang="en-US" sz="2000" dirty="0"/>
              <a:t> </a:t>
            </a:r>
            <a:r>
              <a:rPr lang="en-US" sz="2000" dirty="0" err="1"/>
              <a:t>unsur-unsur</a:t>
            </a:r>
            <a:r>
              <a:rPr lang="en-US" sz="2000" dirty="0"/>
              <a:t> </a:t>
            </a:r>
            <a:r>
              <a:rPr lang="en-US" sz="2000" dirty="0" err="1"/>
              <a:t>itu</a:t>
            </a:r>
            <a:r>
              <a:rPr lang="en-US" sz="2000" dirty="0"/>
              <a:t> </a:t>
            </a:r>
            <a:r>
              <a:rPr lang="en-US" sz="2000" dirty="0" err="1"/>
              <a:t>ada</a:t>
            </a:r>
            <a:r>
              <a:rPr lang="en-US" sz="2000" dirty="0"/>
              <a:t> </a:t>
            </a:r>
            <a:r>
              <a:rPr lang="en-US" sz="2000" dirty="0" err="1"/>
              <a:t>relevansinya</a:t>
            </a:r>
            <a:r>
              <a:rPr lang="en-US" sz="2000" dirty="0"/>
              <a:t> </a:t>
            </a:r>
            <a:r>
              <a:rPr lang="en-US" sz="2000" dirty="0" err="1"/>
              <a:t>terhadap</a:t>
            </a:r>
            <a:r>
              <a:rPr lang="en-US" sz="2000" dirty="0"/>
              <a:t> </a:t>
            </a:r>
            <a:r>
              <a:rPr lang="en-US" sz="2000" dirty="0" err="1"/>
              <a:t>masalah</a:t>
            </a:r>
            <a:r>
              <a:rPr lang="en-US" sz="2000" dirty="0"/>
              <a:t> yang </a:t>
            </a:r>
            <a:r>
              <a:rPr lang="en-US" sz="2000" dirty="0" err="1"/>
              <a:t>akan</a:t>
            </a:r>
            <a:r>
              <a:rPr lang="en-US" sz="2000" dirty="0"/>
              <a:t> </a:t>
            </a:r>
            <a:r>
              <a:rPr lang="en-US" sz="2000" dirty="0" err="1" smtClean="0"/>
              <a:t>dipecahkan</a:t>
            </a:r>
            <a:r>
              <a:rPr lang="en-US" sz="2000" dirty="0" smtClean="0"/>
              <a:t>/ </a:t>
            </a:r>
            <a:r>
              <a:rPr lang="en-US" sz="2000" dirty="0" err="1"/>
              <a:t>diselesaikan</a:t>
            </a:r>
            <a:r>
              <a:rPr lang="en-US" sz="2000" dirty="0"/>
              <a:t> </a:t>
            </a:r>
            <a:r>
              <a:rPr lang="en-US" sz="2000" dirty="0" err="1"/>
              <a:t>itu</a:t>
            </a:r>
            <a:r>
              <a:rPr lang="en-US" sz="2000" dirty="0"/>
              <a:t>.</a:t>
            </a:r>
          </a:p>
          <a:p>
            <a:pPr marL="341313" indent="-341313">
              <a:buNone/>
              <a:tabLst>
                <a:tab pos="341313" algn="l"/>
              </a:tabLst>
            </a:pPr>
            <a:r>
              <a:rPr lang="en-US" sz="2000" dirty="0"/>
              <a:t>2.  </a:t>
            </a:r>
            <a:r>
              <a:rPr lang="en-US" sz="2000" dirty="0" err="1" smtClean="0"/>
              <a:t>Untuk</a:t>
            </a:r>
            <a:r>
              <a:rPr lang="en-US" sz="2000" dirty="0" smtClean="0"/>
              <a:t> </a:t>
            </a:r>
            <a:r>
              <a:rPr lang="en-US" sz="2000" dirty="0" err="1"/>
              <a:t>memperjelas</a:t>
            </a:r>
            <a:r>
              <a:rPr lang="en-US" sz="2000" dirty="0"/>
              <a:t> (</a:t>
            </a:r>
            <a:r>
              <a:rPr lang="en-US" sz="2000" dirty="0" err="1"/>
              <a:t>secara</a:t>
            </a:r>
            <a:r>
              <a:rPr lang="en-US" sz="2000" dirty="0"/>
              <a:t> </a:t>
            </a:r>
            <a:r>
              <a:rPr lang="en-US" sz="2000" dirty="0" err="1"/>
              <a:t>eksplisit</a:t>
            </a:r>
            <a:r>
              <a:rPr lang="en-US" sz="2000" dirty="0"/>
              <a:t>) </a:t>
            </a:r>
            <a:r>
              <a:rPr lang="en-US" sz="2000" dirty="0" err="1"/>
              <a:t>mengenai</a:t>
            </a:r>
            <a:r>
              <a:rPr lang="en-US" sz="2000" dirty="0"/>
              <a:t> </a:t>
            </a:r>
            <a:r>
              <a:rPr lang="en-US" sz="2000" dirty="0" err="1"/>
              <a:t>hubungan</a:t>
            </a:r>
            <a:r>
              <a:rPr lang="en-US" sz="2000" dirty="0"/>
              <a:t> </a:t>
            </a:r>
            <a:r>
              <a:rPr lang="en-US" sz="2000" dirty="0" err="1"/>
              <a:t>signifikan</a:t>
            </a:r>
            <a:r>
              <a:rPr lang="en-US" sz="2000" dirty="0"/>
              <a:t> </a:t>
            </a:r>
            <a:r>
              <a:rPr lang="en-US" sz="2000" dirty="0" err="1"/>
              <a:t>diantara</a:t>
            </a:r>
            <a:r>
              <a:rPr lang="en-US" sz="2000" dirty="0"/>
              <a:t> </a:t>
            </a:r>
            <a:r>
              <a:rPr lang="en-US" sz="2000" dirty="0" err="1"/>
              <a:t>unsur-unsur</a:t>
            </a:r>
            <a:r>
              <a:rPr lang="en-US" sz="2000" dirty="0"/>
              <a:t> </a:t>
            </a:r>
            <a:r>
              <a:rPr lang="en-US" sz="2000" dirty="0" err="1"/>
              <a:t>itu</a:t>
            </a:r>
            <a:r>
              <a:rPr lang="en-US" sz="2000" dirty="0"/>
              <a:t>.</a:t>
            </a:r>
          </a:p>
          <a:p>
            <a:pPr marL="341313" indent="-341313">
              <a:buNone/>
              <a:tabLst>
                <a:tab pos="341313" algn="l"/>
              </a:tabLst>
            </a:pPr>
            <a:r>
              <a:rPr lang="en-US" sz="2000" dirty="0"/>
              <a:t>3.  </a:t>
            </a:r>
            <a:r>
              <a:rPr lang="en-US" sz="2000" dirty="0" err="1" smtClean="0"/>
              <a:t>Untuk</a:t>
            </a:r>
            <a:r>
              <a:rPr lang="en-US" sz="2000" dirty="0" smtClean="0"/>
              <a:t> </a:t>
            </a:r>
            <a:r>
              <a:rPr lang="en-US" sz="2000" dirty="0" err="1"/>
              <a:t>merumuskan</a:t>
            </a:r>
            <a:r>
              <a:rPr lang="en-US" sz="2000" dirty="0"/>
              <a:t> </a:t>
            </a:r>
            <a:r>
              <a:rPr lang="en-US" sz="2000" dirty="0" err="1"/>
              <a:t>hipotesis</a:t>
            </a:r>
            <a:r>
              <a:rPr lang="en-US" sz="2000" dirty="0"/>
              <a:t> </a:t>
            </a:r>
            <a:r>
              <a:rPr lang="en-US" sz="2000" dirty="0" err="1"/>
              <a:t>mengenai</a:t>
            </a:r>
            <a:r>
              <a:rPr lang="en-US" sz="2000" dirty="0"/>
              <a:t> </a:t>
            </a:r>
            <a:r>
              <a:rPr lang="en-US" sz="2000" dirty="0" err="1"/>
              <a:t>hakikat</a:t>
            </a:r>
            <a:r>
              <a:rPr lang="en-US" sz="2000" dirty="0"/>
              <a:t> </a:t>
            </a:r>
            <a:r>
              <a:rPr lang="en-US" sz="2000" dirty="0" err="1"/>
              <a:t>hubungan-hubungan</a:t>
            </a:r>
            <a:r>
              <a:rPr lang="en-US" sz="2000" dirty="0"/>
              <a:t> </a:t>
            </a:r>
            <a:r>
              <a:rPr lang="en-US" sz="2000" dirty="0" err="1"/>
              <a:t>antar</a:t>
            </a:r>
            <a:r>
              <a:rPr lang="en-US" sz="2000" dirty="0"/>
              <a:t> </a:t>
            </a:r>
            <a:r>
              <a:rPr lang="en-US" sz="2000" dirty="0" err="1"/>
              <a:t>variabel</a:t>
            </a:r>
            <a:r>
              <a:rPr lang="en-US" sz="2000" dirty="0"/>
              <a:t>. </a:t>
            </a:r>
            <a:r>
              <a:rPr lang="en-US" sz="2000" dirty="0" err="1"/>
              <a:t>Hubungan</a:t>
            </a:r>
            <a:r>
              <a:rPr lang="en-US" sz="2000" dirty="0"/>
              <a:t> </a:t>
            </a:r>
            <a:r>
              <a:rPr lang="en-US" sz="2000" dirty="0" err="1"/>
              <a:t>ini</a:t>
            </a:r>
            <a:r>
              <a:rPr lang="en-US" sz="2000" dirty="0"/>
              <a:t> </a:t>
            </a:r>
            <a:r>
              <a:rPr lang="en-US" sz="2000" dirty="0" err="1"/>
              <a:t>biasanya</a:t>
            </a:r>
            <a:r>
              <a:rPr lang="en-US" sz="2000" dirty="0"/>
              <a:t> </a:t>
            </a:r>
            <a:r>
              <a:rPr lang="en-US" sz="2000" dirty="0" err="1"/>
              <a:t>dinyatakan</a:t>
            </a:r>
            <a:r>
              <a:rPr lang="en-US" sz="2000" dirty="0"/>
              <a:t> </a:t>
            </a:r>
            <a:r>
              <a:rPr lang="en-US" sz="2000" dirty="0" err="1"/>
              <a:t>dalam</a:t>
            </a:r>
            <a:r>
              <a:rPr lang="en-US" sz="2000" dirty="0"/>
              <a:t> </a:t>
            </a:r>
            <a:r>
              <a:rPr lang="en-US" sz="2000" dirty="0" err="1"/>
              <a:t>bentuk</a:t>
            </a:r>
            <a:r>
              <a:rPr lang="en-US" sz="2000" dirty="0"/>
              <a:t> </a:t>
            </a:r>
            <a:r>
              <a:rPr lang="en-US" sz="2000" dirty="0" err="1"/>
              <a:t>matematika</a:t>
            </a:r>
            <a:r>
              <a:rPr lang="en-US" sz="2000" dirty="0"/>
              <a:t>.</a:t>
            </a:r>
          </a:p>
          <a:p>
            <a:pPr marL="341313" indent="-341313">
              <a:buNone/>
              <a:tabLst>
                <a:tab pos="341313" algn="l"/>
              </a:tabLst>
            </a:pPr>
            <a:r>
              <a:rPr lang="en-US" sz="2000" dirty="0"/>
              <a:t>4.  </a:t>
            </a:r>
            <a:r>
              <a:rPr lang="en-US" sz="2000" dirty="0" err="1" smtClean="0"/>
              <a:t>Untuk</a:t>
            </a:r>
            <a:r>
              <a:rPr lang="en-US" sz="2000" dirty="0" smtClean="0"/>
              <a:t> </a:t>
            </a:r>
            <a:r>
              <a:rPr lang="en-US" sz="2000" dirty="0" err="1"/>
              <a:t>memberikan</a:t>
            </a:r>
            <a:r>
              <a:rPr lang="en-US" sz="2000" dirty="0"/>
              <a:t> </a:t>
            </a:r>
            <a:r>
              <a:rPr lang="en-US" sz="2000" dirty="0" err="1"/>
              <a:t>pengelolaan</a:t>
            </a:r>
            <a:r>
              <a:rPr lang="en-US" sz="2000" dirty="0"/>
              <a:t> </a:t>
            </a:r>
            <a:r>
              <a:rPr lang="en-US" sz="2000" dirty="0" err="1"/>
              <a:t>terhadap</a:t>
            </a:r>
            <a:r>
              <a:rPr lang="en-US" sz="2000" dirty="0"/>
              <a:t> </a:t>
            </a:r>
            <a:r>
              <a:rPr lang="en-US" sz="2000" dirty="0" err="1"/>
              <a:t>pengambilan</a:t>
            </a:r>
            <a:r>
              <a:rPr lang="en-US" sz="2000" dirty="0"/>
              <a:t> </a:t>
            </a:r>
            <a:r>
              <a:rPr lang="en-US" sz="2000" dirty="0" err="1"/>
              <a:t>keputusan</a:t>
            </a:r>
            <a:r>
              <a:rPr lang="en-US" sz="2000" dirty="0"/>
              <a:t>.</a:t>
            </a:r>
          </a:p>
          <a:p>
            <a:endParaRPr lang="en-US" sz="2000" dirty="0"/>
          </a:p>
        </p:txBody>
      </p:sp>
    </p:spTree>
    <p:extLst>
      <p:ext uri="{BB962C8B-B14F-4D97-AF65-F5344CB8AC3E}">
        <p14:creationId xmlns:p14="http://schemas.microsoft.com/office/powerpoint/2010/main" val="38871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Ada 2(</a:t>
            </a:r>
            <a:r>
              <a:rPr lang="id-ID" sz="3200" b="1" dirty="0" smtClean="0"/>
              <a:t>dua</a:t>
            </a:r>
            <a:r>
              <a:rPr lang="en-US" sz="3200" b="1" dirty="0"/>
              <a:t>)</a:t>
            </a:r>
            <a:r>
              <a:rPr lang="id-ID" sz="3200" b="1" dirty="0" smtClean="0"/>
              <a:t> </a:t>
            </a:r>
            <a:r>
              <a:rPr lang="id-ID" sz="3200" b="1" dirty="0"/>
              <a:t>cara untuk melakukan penilaian </a:t>
            </a:r>
            <a:r>
              <a:rPr lang="id-ID" sz="3200" b="1" dirty="0" smtClean="0"/>
              <a:t>keputusan</a:t>
            </a:r>
            <a:r>
              <a:rPr lang="en-US" sz="3200" b="1" dirty="0" smtClean="0"/>
              <a:t>:</a:t>
            </a:r>
            <a:endParaRPr lang="en-US" sz="3200" b="1" dirty="0"/>
          </a:p>
        </p:txBody>
      </p:sp>
      <p:sp>
        <p:nvSpPr>
          <p:cNvPr id="3" name="Content Placeholder 2"/>
          <p:cNvSpPr>
            <a:spLocks noGrp="1"/>
          </p:cNvSpPr>
          <p:nvPr>
            <p:ph idx="1"/>
          </p:nvPr>
        </p:nvSpPr>
        <p:spPr>
          <a:xfrm>
            <a:off x="457200" y="1981200"/>
            <a:ext cx="8229600" cy="2438400"/>
          </a:xfrm>
        </p:spPr>
        <p:txBody>
          <a:bodyPr>
            <a:normAutofit/>
          </a:bodyPr>
          <a:lstStyle/>
          <a:p>
            <a:pPr marL="0" indent="0">
              <a:buNone/>
            </a:pPr>
            <a:r>
              <a:rPr lang="id-ID" dirty="0"/>
              <a:t>1. </a:t>
            </a:r>
            <a:r>
              <a:rPr lang="id-ID" dirty="0" smtClean="0"/>
              <a:t>Menggunakan </a:t>
            </a:r>
            <a:r>
              <a:rPr lang="id-ID" dirty="0"/>
              <a:t>pendekatan yang sifatnya </a:t>
            </a:r>
            <a:r>
              <a:rPr lang="id-ID" b="1" dirty="0" smtClean="0"/>
              <a:t>pragmatis</a:t>
            </a:r>
            <a:endParaRPr lang="en-US" b="1" dirty="0" smtClean="0"/>
          </a:p>
          <a:p>
            <a:pPr marL="0" indent="0">
              <a:buNone/>
            </a:pPr>
            <a:r>
              <a:rPr lang="en-US" dirty="0"/>
              <a:t>2</a:t>
            </a:r>
            <a:r>
              <a:rPr lang="en-US" dirty="0" smtClean="0"/>
              <a:t>. </a:t>
            </a:r>
            <a:r>
              <a:rPr lang="id-ID" dirty="0" smtClean="0"/>
              <a:t>Menggunakan </a:t>
            </a:r>
            <a:r>
              <a:rPr lang="id-ID" dirty="0"/>
              <a:t>pendekatan yang sifatnya </a:t>
            </a:r>
            <a:r>
              <a:rPr lang="id-ID" b="1" dirty="0" smtClean="0"/>
              <a:t>prosedural</a:t>
            </a:r>
            <a:r>
              <a:rPr lang="id-ID" dirty="0" smtClean="0"/>
              <a:t> </a:t>
            </a:r>
            <a:endParaRPr lang="en-US" dirty="0" smtClean="0"/>
          </a:p>
          <a:p>
            <a:pPr marL="0" indent="0">
              <a:buNone/>
            </a:pPr>
            <a:endParaRPr lang="en-US" dirty="0"/>
          </a:p>
        </p:txBody>
      </p:sp>
    </p:spTree>
    <p:extLst>
      <p:ext uri="{BB962C8B-B14F-4D97-AF65-F5344CB8AC3E}">
        <p14:creationId xmlns:p14="http://schemas.microsoft.com/office/powerpoint/2010/main" val="435570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en-US" dirty="0" smtClean="0"/>
              <a:t>Y</a:t>
            </a:r>
            <a:r>
              <a:rPr lang="id-ID" dirty="0" smtClean="0"/>
              <a:t>aitu </a:t>
            </a:r>
            <a:r>
              <a:rPr lang="id-ID" dirty="0">
                <a:solidFill>
                  <a:srgbClr val="FF0000"/>
                </a:solidFill>
              </a:rPr>
              <a:t>melihat hasil yang dicapai</a:t>
            </a:r>
            <a:r>
              <a:rPr lang="id-ID" dirty="0"/>
              <a:t>. Jika hasil yang dicapai sesuai dengan harapan dan keinginan, keputusan yang diambil dapat dikatakan sebagai keputusan yang baik, dan sebaliknya. Secara pragmatis, beberapa tolok ukur tambahan yang dapat dan biasa digunakan dalam menilai tepat tidaknya suat</a:t>
            </a:r>
            <a:r>
              <a:rPr lang="en-US" dirty="0"/>
              <a:t>u</a:t>
            </a:r>
            <a:r>
              <a:rPr lang="id-ID" dirty="0"/>
              <a:t> keputusan antara lain:</a:t>
            </a:r>
            <a:endParaRPr lang="en-US" dirty="0"/>
          </a:p>
          <a:p>
            <a:pPr marL="287338" indent="-287338">
              <a:buNone/>
              <a:tabLst>
                <a:tab pos="341313" algn="l"/>
              </a:tabLst>
            </a:pPr>
            <a:r>
              <a:rPr lang="id-ID" dirty="0"/>
              <a:t>a</a:t>
            </a:r>
            <a:r>
              <a:rPr lang="id-ID" dirty="0" smtClean="0"/>
              <a:t>.</a:t>
            </a:r>
            <a:r>
              <a:rPr lang="id-ID" dirty="0"/>
              <a:t> </a:t>
            </a:r>
            <a:r>
              <a:rPr lang="en-US" dirty="0"/>
              <a:t>M</a:t>
            </a:r>
            <a:r>
              <a:rPr lang="id-ID" dirty="0" smtClean="0"/>
              <a:t>utu </a:t>
            </a:r>
            <a:r>
              <a:rPr lang="id-ID" dirty="0"/>
              <a:t>keputusan yang diambil dalam arti penggabungan yang tepat antara rasionalitas dan kreativitas oleh pengambil keputusan.</a:t>
            </a:r>
            <a:endParaRPr lang="en-US" dirty="0"/>
          </a:p>
          <a:p>
            <a:pPr marL="287338" indent="-287338">
              <a:buNone/>
              <a:tabLst>
                <a:tab pos="341313" algn="l"/>
              </a:tabLst>
            </a:pPr>
            <a:r>
              <a:rPr lang="id-ID" dirty="0"/>
              <a:t>b. </a:t>
            </a:r>
            <a:r>
              <a:rPr lang="id-ID" dirty="0" smtClean="0"/>
              <a:t>Dipertimbangkannya </a:t>
            </a:r>
            <a:r>
              <a:rPr lang="id-ID" dirty="0"/>
              <a:t>berbagai alternatif yang wajar dan relevan untuk dipertimbangkan.</a:t>
            </a:r>
            <a:endParaRPr lang="en-US" dirty="0"/>
          </a:p>
          <a:p>
            <a:pPr marL="287338" indent="-287338">
              <a:buNone/>
              <a:tabLst>
                <a:tab pos="341313" algn="l"/>
              </a:tabLst>
            </a:pPr>
            <a:r>
              <a:rPr lang="id-ID" dirty="0"/>
              <a:t>c. </a:t>
            </a:r>
            <a:r>
              <a:rPr lang="id-ID" dirty="0" smtClean="0"/>
              <a:t>Tersedianya </a:t>
            </a:r>
            <a:r>
              <a:rPr lang="id-ID" dirty="0"/>
              <a:t>informasi yang relevan, mutakhir, dapat dipercaya dan lengkap serta digunakan sebgai dasar untuk melakukan analisis yang diperlukan.</a:t>
            </a:r>
            <a:endParaRPr lang="en-US" dirty="0"/>
          </a:p>
          <a:p>
            <a:pPr marL="287338" indent="-287338">
              <a:buNone/>
              <a:tabLst>
                <a:tab pos="341313" algn="l"/>
              </a:tabLst>
            </a:pPr>
            <a:r>
              <a:rPr lang="id-ID" dirty="0"/>
              <a:t>d. </a:t>
            </a:r>
            <a:r>
              <a:rPr lang="id-ID" dirty="0" smtClean="0"/>
              <a:t>Pemanfaatan </a:t>
            </a:r>
            <a:r>
              <a:rPr lang="id-ID" dirty="0"/>
              <a:t>yang ekonomis dari berbagai sumber daya, dana, dan tenaga dalam proses pengambilan keputusan.</a:t>
            </a:r>
            <a:endParaRPr lang="en-US" dirty="0"/>
          </a:p>
          <a:p>
            <a:pPr marL="287338" indent="-287338">
              <a:buNone/>
              <a:tabLst>
                <a:tab pos="341313" algn="l"/>
              </a:tabLst>
            </a:pPr>
            <a:r>
              <a:rPr lang="id-ID" dirty="0"/>
              <a:t>e. </a:t>
            </a:r>
            <a:r>
              <a:rPr lang="id-ID" dirty="0" smtClean="0"/>
              <a:t>Akseptabilitas </a:t>
            </a:r>
            <a:r>
              <a:rPr lang="id-ID" dirty="0"/>
              <a:t>keputusan yang diambil oleh mereka yang diharapkan akan menjalankan keputusan tersebut dan oleh mereka yang akan terkena oleh keputusan yang diambil.</a:t>
            </a:r>
            <a:endParaRPr lang="en-US" dirty="0"/>
          </a:p>
          <a:p>
            <a:pPr marL="0" indent="0">
              <a:buNone/>
            </a:pPr>
            <a:endParaRPr lang="en-US" dirty="0"/>
          </a:p>
        </p:txBody>
      </p:sp>
      <p:sp>
        <p:nvSpPr>
          <p:cNvPr id="4" name="Title 3"/>
          <p:cNvSpPr>
            <a:spLocks noGrp="1"/>
          </p:cNvSpPr>
          <p:nvPr>
            <p:ph type="title"/>
          </p:nvPr>
        </p:nvSpPr>
        <p:spPr>
          <a:xfrm>
            <a:off x="228600" y="533400"/>
            <a:ext cx="8534400" cy="990600"/>
          </a:xfrm>
        </p:spPr>
        <p:txBody>
          <a:bodyPr>
            <a:noAutofit/>
          </a:bodyPr>
          <a:lstStyle/>
          <a:p>
            <a:r>
              <a:rPr lang="en-US" sz="2600" b="1" dirty="0" smtClean="0"/>
              <a:t>1. </a:t>
            </a:r>
            <a:r>
              <a:rPr lang="id-ID" sz="2600" b="1" dirty="0" smtClean="0"/>
              <a:t>Menggunakan </a:t>
            </a:r>
            <a:r>
              <a:rPr lang="id-ID" sz="2600" b="1" dirty="0"/>
              <a:t>pendekatan yang sifatnya </a:t>
            </a:r>
            <a:r>
              <a:rPr lang="id-ID" sz="2600" b="1" dirty="0" smtClean="0"/>
              <a:t>pragmatis</a:t>
            </a:r>
            <a:endParaRPr lang="en-US" sz="2600" dirty="0"/>
          </a:p>
        </p:txBody>
      </p:sp>
    </p:spTree>
    <p:extLst>
      <p:ext uri="{BB962C8B-B14F-4D97-AF65-F5344CB8AC3E}">
        <p14:creationId xmlns:p14="http://schemas.microsoft.com/office/powerpoint/2010/main" val="309167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458200" cy="5486400"/>
          </a:xfrm>
        </p:spPr>
        <p:txBody>
          <a:bodyPr>
            <a:normAutofit lnSpcReduction="10000"/>
          </a:bodyPr>
          <a:lstStyle/>
          <a:p>
            <a:pPr marL="0" indent="0">
              <a:buNone/>
            </a:pPr>
            <a:r>
              <a:rPr lang="en-US" dirty="0" smtClean="0"/>
              <a:t>2.</a:t>
            </a:r>
            <a:r>
              <a:rPr lang="id-ID" b="1" dirty="0" smtClean="0"/>
              <a:t>Menggunakan </a:t>
            </a:r>
            <a:r>
              <a:rPr lang="id-ID" b="1" dirty="0"/>
              <a:t>pendekatan yang sifatnya prosedural</a:t>
            </a:r>
            <a:r>
              <a:rPr lang="id-ID" dirty="0"/>
              <a:t>. </a:t>
            </a:r>
            <a:endParaRPr lang="en-US" dirty="0" smtClean="0"/>
          </a:p>
          <a:p>
            <a:r>
              <a:rPr lang="id-ID" dirty="0" smtClean="0"/>
              <a:t>Dalam </a:t>
            </a:r>
            <a:r>
              <a:rPr lang="id-ID" dirty="0"/>
              <a:t>hal ini yang </a:t>
            </a:r>
            <a:r>
              <a:rPr lang="id-ID" dirty="0" smtClean="0"/>
              <a:t>din</a:t>
            </a:r>
            <a:r>
              <a:rPr lang="en-US" dirty="0" smtClean="0"/>
              <a:t>i</a:t>
            </a:r>
            <a:r>
              <a:rPr lang="id-ID" dirty="0" smtClean="0"/>
              <a:t>lai </a:t>
            </a:r>
            <a:r>
              <a:rPr lang="id-ID" dirty="0"/>
              <a:t>adalah proses </a:t>
            </a:r>
            <a:r>
              <a:rPr lang="en-US" dirty="0" smtClean="0"/>
              <a:t>a</a:t>
            </a:r>
            <a:r>
              <a:rPr lang="id-ID" dirty="0" smtClean="0"/>
              <a:t>tau tata </a:t>
            </a:r>
            <a:r>
              <a:rPr lang="id-ID" dirty="0"/>
              <a:t>cara yang digunakan dalam pengambilan keputusan. </a:t>
            </a:r>
            <a:endParaRPr lang="en-US" dirty="0"/>
          </a:p>
          <a:p>
            <a:r>
              <a:rPr lang="id-ID" dirty="0" smtClean="0"/>
              <a:t>Cara </a:t>
            </a:r>
            <a:r>
              <a:rPr lang="id-ID" dirty="0"/>
              <a:t>inilah yang menyangkut model dan teknik pengambilan keputusan. </a:t>
            </a:r>
            <a:endParaRPr lang="en-US" dirty="0" smtClean="0"/>
          </a:p>
          <a:p>
            <a:r>
              <a:rPr lang="id-ID" dirty="0" smtClean="0"/>
              <a:t>Yang </a:t>
            </a:r>
            <a:r>
              <a:rPr lang="id-ID" dirty="0"/>
              <a:t>dilakukan ialah </a:t>
            </a:r>
            <a:r>
              <a:rPr lang="id-ID" dirty="0" smtClean="0"/>
              <a:t>meni</a:t>
            </a:r>
            <a:r>
              <a:rPr lang="en-US" dirty="0" smtClean="0"/>
              <a:t>la</a:t>
            </a:r>
            <a:r>
              <a:rPr lang="id-ID" dirty="0" smtClean="0"/>
              <a:t>i </a:t>
            </a:r>
            <a:r>
              <a:rPr lang="id-ID" dirty="0"/>
              <a:t>suatu keputusan baik atau tidak berdasarkan cara yang ditempuh untuk </a:t>
            </a:r>
            <a:r>
              <a:rPr lang="id-ID" dirty="0" smtClean="0"/>
              <a:t>men</a:t>
            </a:r>
            <a:r>
              <a:rPr lang="en-US" dirty="0" err="1" smtClean="0"/>
              <a:t>entu</a:t>
            </a:r>
            <a:r>
              <a:rPr lang="id-ID" dirty="0" smtClean="0"/>
              <a:t>kan pi</a:t>
            </a:r>
            <a:r>
              <a:rPr lang="en-US" dirty="0"/>
              <a:t>l</a:t>
            </a:r>
            <a:r>
              <a:rPr lang="id-ID" dirty="0" smtClean="0"/>
              <a:t>ihan</a:t>
            </a:r>
            <a:r>
              <a:rPr lang="id-ID" dirty="0"/>
              <a:t>. </a:t>
            </a:r>
            <a:endParaRPr lang="en-US" dirty="0" smtClean="0"/>
          </a:p>
          <a:p>
            <a:r>
              <a:rPr lang="id-ID" dirty="0" smtClean="0"/>
              <a:t>Apabila </a:t>
            </a:r>
            <a:r>
              <a:rPr lang="id-ID" dirty="0"/>
              <a:t>seorang pengambil keputusan telah mengidentifikasikan dan mempertimbangkan semua alternatif yang secara sadar dibatasi, dan telah melalui semua langkah dalam proses pengambilan keputusan, serta menerima konsekuensi tindakan yang diambil, proses pengambilan keputusan demikian dapat dipandang sebagai proses yang tuntas.</a:t>
            </a:r>
            <a:endParaRPr lang="en-US" dirty="0"/>
          </a:p>
          <a:p>
            <a:endParaRPr lang="en-US" dirty="0"/>
          </a:p>
        </p:txBody>
      </p:sp>
    </p:spTree>
    <p:extLst>
      <p:ext uri="{BB962C8B-B14F-4D97-AF65-F5344CB8AC3E}">
        <p14:creationId xmlns:p14="http://schemas.microsoft.com/office/powerpoint/2010/main" val="1079714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noAutofit/>
          </a:bodyPr>
          <a:lstStyle/>
          <a:p>
            <a:r>
              <a:rPr lang="id-ID" sz="2800" b="1" dirty="0"/>
              <a:t>Ada beberapa model dan teknik pengambilan keputusan </a:t>
            </a:r>
            <a:r>
              <a:rPr lang="id-ID" sz="2800" b="1" dirty="0" smtClean="0"/>
              <a:t>:</a:t>
            </a:r>
            <a:endParaRPr lang="en-US" sz="2800" b="1" dirty="0"/>
          </a:p>
        </p:txBody>
      </p:sp>
      <p:sp>
        <p:nvSpPr>
          <p:cNvPr id="3" name="Content Placeholder 2"/>
          <p:cNvSpPr>
            <a:spLocks noGrp="1"/>
          </p:cNvSpPr>
          <p:nvPr>
            <p:ph idx="1"/>
          </p:nvPr>
        </p:nvSpPr>
        <p:spPr>
          <a:xfrm>
            <a:off x="457200" y="2057400"/>
            <a:ext cx="8229600" cy="4419600"/>
          </a:xfrm>
        </p:spPr>
        <p:txBody>
          <a:bodyPr>
            <a:normAutofit/>
          </a:bodyPr>
          <a:lstStyle/>
          <a:p>
            <a:pPr marL="0" indent="0">
              <a:buNone/>
            </a:pPr>
            <a:r>
              <a:rPr lang="id-ID" sz="2800" b="1" dirty="0" smtClean="0"/>
              <a:t>1.</a:t>
            </a:r>
            <a:r>
              <a:rPr lang="id-ID" sz="2800" b="1" dirty="0"/>
              <a:t>  Model </a:t>
            </a:r>
            <a:r>
              <a:rPr lang="id-ID" sz="2800" b="1" dirty="0" smtClean="0"/>
              <a:t>Optimasi</a:t>
            </a:r>
            <a:endParaRPr lang="en-US" sz="2800" b="1" dirty="0" smtClean="0"/>
          </a:p>
          <a:p>
            <a:pPr marL="0" indent="0">
              <a:buNone/>
            </a:pPr>
            <a:r>
              <a:rPr lang="en-US" sz="2800" b="1" dirty="0" smtClean="0"/>
              <a:t>2. Model Satisficing</a:t>
            </a:r>
            <a:endParaRPr lang="en-US" sz="2800" dirty="0" smtClean="0"/>
          </a:p>
          <a:p>
            <a:pPr marL="0" indent="0">
              <a:buNone/>
            </a:pPr>
            <a:r>
              <a:rPr lang="en-US" sz="2800" b="1" dirty="0" smtClean="0"/>
              <a:t>3. Model Mixed Scanning</a:t>
            </a:r>
          </a:p>
          <a:p>
            <a:pPr marL="0" indent="0">
              <a:buNone/>
            </a:pPr>
            <a:r>
              <a:rPr lang="en-US" sz="2800" b="1" dirty="0" smtClean="0"/>
              <a:t>4. Model </a:t>
            </a:r>
            <a:r>
              <a:rPr lang="en-US" sz="2800" b="1" dirty="0" err="1" smtClean="0"/>
              <a:t>Heuritis</a:t>
            </a:r>
            <a:endParaRPr lang="en-US" sz="2800" b="1" dirty="0" smtClean="0"/>
          </a:p>
        </p:txBody>
      </p:sp>
    </p:spTree>
    <p:extLst>
      <p:ext uri="{BB962C8B-B14F-4D97-AF65-F5344CB8AC3E}">
        <p14:creationId xmlns:p14="http://schemas.microsoft.com/office/powerpoint/2010/main" val="42619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3200" b="1" dirty="0"/>
              <a:t>1.  Model </a:t>
            </a:r>
            <a:r>
              <a:rPr lang="id-ID" sz="3200" b="1" dirty="0" smtClean="0"/>
              <a:t>Optimasi</a:t>
            </a:r>
            <a:endParaRPr lang="en-US" sz="3200" b="1" dirty="0"/>
          </a:p>
        </p:txBody>
      </p:sp>
      <p:sp>
        <p:nvSpPr>
          <p:cNvPr id="3" name="Content Placeholder 2"/>
          <p:cNvSpPr>
            <a:spLocks noGrp="1"/>
          </p:cNvSpPr>
          <p:nvPr>
            <p:ph idx="1"/>
          </p:nvPr>
        </p:nvSpPr>
        <p:spPr/>
        <p:txBody>
          <a:bodyPr>
            <a:normAutofit/>
          </a:bodyPr>
          <a:lstStyle/>
          <a:p>
            <a:r>
              <a:rPr lang="id-ID" sz="2800" dirty="0" smtClean="0"/>
              <a:t>Sasaran </a:t>
            </a:r>
            <a:r>
              <a:rPr lang="id-ID" sz="2800" dirty="0"/>
              <a:t>yang ingin dicapai dengan model optimasi adalah bahwa dengan mempertimbangkan keterbatasan yang ada, organisasi memperoleh hasil terbaik yang paling mungkin dicapai. </a:t>
            </a:r>
            <a:endParaRPr lang="en-US" sz="2800" dirty="0" smtClean="0"/>
          </a:p>
          <a:p>
            <a:r>
              <a:rPr lang="id-ID" sz="2800" dirty="0" smtClean="0"/>
              <a:t>Sikap </a:t>
            </a:r>
            <a:r>
              <a:rPr lang="id-ID" sz="2800" dirty="0"/>
              <a:t>pengambil keputusan, norma-norma serta kebijaksanaan organisasi berperan penting dalam menentukan kriteria apa yang dimaksud dengan hasil terbaik yang mungkin dicapai itu. </a:t>
            </a:r>
            <a:endParaRPr lang="en-US" sz="2800" dirty="0"/>
          </a:p>
          <a:p>
            <a:endParaRPr lang="en-US" sz="2800" dirty="0"/>
          </a:p>
        </p:txBody>
      </p:sp>
    </p:spTree>
    <p:extLst>
      <p:ext uri="{BB962C8B-B14F-4D97-AF65-F5344CB8AC3E}">
        <p14:creationId xmlns:p14="http://schemas.microsoft.com/office/powerpoint/2010/main" val="382652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876800"/>
          </a:xfrm>
        </p:spPr>
        <p:txBody>
          <a:bodyPr>
            <a:normAutofit lnSpcReduction="10000"/>
          </a:bodyPr>
          <a:lstStyle/>
          <a:p>
            <a:pPr marL="0" indent="0">
              <a:buNone/>
            </a:pPr>
            <a:r>
              <a:rPr lang="en-US" dirty="0" err="1"/>
              <a:t>Menurut</a:t>
            </a:r>
            <a:r>
              <a:rPr lang="en-US" dirty="0"/>
              <a:t> Rainey (1991) </a:t>
            </a:r>
            <a:r>
              <a:rPr lang="en-US" dirty="0" err="1"/>
              <a:t>rasionalitas</a:t>
            </a:r>
            <a:r>
              <a:rPr lang="en-US" dirty="0"/>
              <a:t> </a:t>
            </a:r>
            <a:r>
              <a:rPr lang="en-US" dirty="0" err="1"/>
              <a:t>memiliki</a:t>
            </a:r>
            <a:r>
              <a:rPr lang="en-US" dirty="0"/>
              <a:t> </a:t>
            </a:r>
            <a:r>
              <a:rPr lang="en-US" dirty="0" err="1"/>
              <a:t>arti</a:t>
            </a:r>
            <a:r>
              <a:rPr lang="en-US" dirty="0"/>
              <a:t> </a:t>
            </a:r>
            <a:r>
              <a:rPr lang="en-US" dirty="0" err="1"/>
              <a:t>dan</a:t>
            </a:r>
            <a:r>
              <a:rPr lang="en-US" dirty="0"/>
              <a:t> </a:t>
            </a:r>
            <a:r>
              <a:rPr lang="en-US" dirty="0" err="1"/>
              <a:t>dimensi</a:t>
            </a:r>
            <a:r>
              <a:rPr lang="en-US" dirty="0"/>
              <a:t> yang </a:t>
            </a:r>
            <a:r>
              <a:rPr lang="en-US" dirty="0" err="1"/>
              <a:t>bermacam-macam</a:t>
            </a:r>
            <a:r>
              <a:rPr lang="en-US" dirty="0"/>
              <a:t>, </a:t>
            </a:r>
            <a:r>
              <a:rPr lang="en-US" dirty="0" err="1"/>
              <a:t>tetapi</a:t>
            </a:r>
            <a:r>
              <a:rPr lang="en-US" dirty="0"/>
              <a:t> </a:t>
            </a:r>
            <a:r>
              <a:rPr lang="en-US" dirty="0" err="1"/>
              <a:t>dalam</a:t>
            </a:r>
            <a:r>
              <a:rPr lang="en-US" dirty="0"/>
              <a:t> </a:t>
            </a:r>
            <a:r>
              <a:rPr lang="en-US" dirty="0" err="1"/>
              <a:t>ilmu-ilmu</a:t>
            </a:r>
            <a:r>
              <a:rPr lang="en-US" dirty="0"/>
              <a:t> </a:t>
            </a:r>
            <a:r>
              <a:rPr lang="en-US" dirty="0" err="1"/>
              <a:t>sosial</a:t>
            </a:r>
            <a:r>
              <a:rPr lang="en-US" dirty="0"/>
              <a:t> </a:t>
            </a:r>
            <a:r>
              <a:rPr lang="en-US" dirty="0" err="1"/>
              <a:t>rasionalitas</a:t>
            </a:r>
            <a:r>
              <a:rPr lang="en-US" dirty="0"/>
              <a:t> </a:t>
            </a:r>
            <a:r>
              <a:rPr lang="en-US" dirty="0" err="1"/>
              <a:t>itu</a:t>
            </a:r>
            <a:r>
              <a:rPr lang="en-US" dirty="0"/>
              <a:t> </a:t>
            </a:r>
            <a:r>
              <a:rPr lang="en-US" dirty="0" err="1"/>
              <a:t>meliputi</a:t>
            </a:r>
            <a:r>
              <a:rPr lang="en-US" dirty="0"/>
              <a:t> </a:t>
            </a:r>
            <a:r>
              <a:rPr lang="en-US" dirty="0" err="1"/>
              <a:t>komponen-komponen</a:t>
            </a:r>
            <a:r>
              <a:rPr lang="en-US" dirty="0"/>
              <a:t> </a:t>
            </a:r>
            <a:r>
              <a:rPr lang="en-US" dirty="0" err="1"/>
              <a:t>sebagai</a:t>
            </a:r>
            <a:r>
              <a:rPr lang="en-US" dirty="0"/>
              <a:t> </a:t>
            </a:r>
            <a:r>
              <a:rPr lang="en-US" dirty="0" err="1"/>
              <a:t>berikut</a:t>
            </a:r>
            <a:r>
              <a:rPr lang="en-US" dirty="0"/>
              <a:t>:</a:t>
            </a:r>
          </a:p>
          <a:p>
            <a:pPr lvl="0"/>
            <a:r>
              <a:rPr lang="en-US" dirty="0"/>
              <a:t>Para </a:t>
            </a:r>
            <a:r>
              <a:rPr lang="en-US" dirty="0" err="1"/>
              <a:t>pembuat</a:t>
            </a:r>
            <a:r>
              <a:rPr lang="en-US" dirty="0"/>
              <a:t> </a:t>
            </a:r>
            <a:r>
              <a:rPr lang="en-US" dirty="0" err="1"/>
              <a:t>keputusan</a:t>
            </a:r>
            <a:r>
              <a:rPr lang="en-US" dirty="0"/>
              <a:t> </a:t>
            </a:r>
            <a:r>
              <a:rPr lang="en-US" dirty="0" err="1"/>
              <a:t>mengetahui</a:t>
            </a:r>
            <a:r>
              <a:rPr lang="en-US" dirty="0"/>
              <a:t> </a:t>
            </a:r>
            <a:r>
              <a:rPr lang="en-US" dirty="0" err="1"/>
              <a:t>secara</a:t>
            </a:r>
            <a:r>
              <a:rPr lang="en-US" dirty="0"/>
              <a:t> </a:t>
            </a:r>
            <a:r>
              <a:rPr lang="en-US" dirty="0" err="1"/>
              <a:t>jelas</a:t>
            </a:r>
            <a:r>
              <a:rPr lang="en-US" dirty="0"/>
              <a:t> </a:t>
            </a:r>
            <a:r>
              <a:rPr lang="en-US" dirty="0" err="1"/>
              <a:t>tujuan-tujuannya</a:t>
            </a:r>
            <a:r>
              <a:rPr lang="en-US" dirty="0"/>
              <a:t> </a:t>
            </a:r>
            <a:r>
              <a:rPr lang="en-US" dirty="0" err="1"/>
              <a:t>secara</a:t>
            </a:r>
            <a:r>
              <a:rPr lang="en-US" dirty="0"/>
              <a:t> </a:t>
            </a:r>
            <a:r>
              <a:rPr lang="en-US" dirty="0" err="1"/>
              <a:t>relevan</a:t>
            </a:r>
            <a:r>
              <a:rPr lang="en-US" dirty="0"/>
              <a:t>.</a:t>
            </a:r>
          </a:p>
          <a:p>
            <a:pPr lvl="0"/>
            <a:r>
              <a:rPr lang="en-US" dirty="0" err="1"/>
              <a:t>Pembuat</a:t>
            </a:r>
            <a:r>
              <a:rPr lang="en-US" dirty="0"/>
              <a:t> </a:t>
            </a:r>
            <a:r>
              <a:rPr lang="en-US" dirty="0" err="1"/>
              <a:t>keputusan</a:t>
            </a:r>
            <a:r>
              <a:rPr lang="en-US" dirty="0"/>
              <a:t> </a:t>
            </a:r>
            <a:r>
              <a:rPr lang="en-US" dirty="0" err="1"/>
              <a:t>mengetahui</a:t>
            </a:r>
            <a:r>
              <a:rPr lang="en-US" dirty="0"/>
              <a:t> </a:t>
            </a:r>
            <a:r>
              <a:rPr lang="en-US" dirty="0" err="1"/>
              <a:t>dengan</a:t>
            </a:r>
            <a:r>
              <a:rPr lang="en-US" dirty="0"/>
              <a:t> </a:t>
            </a:r>
            <a:r>
              <a:rPr lang="en-US" dirty="0" err="1"/>
              <a:t>jelas</a:t>
            </a:r>
            <a:r>
              <a:rPr lang="en-US" dirty="0"/>
              <a:t> </a:t>
            </a:r>
            <a:r>
              <a:rPr lang="en-US" dirty="0" err="1"/>
              <a:t>kriteria</a:t>
            </a:r>
            <a:r>
              <a:rPr lang="en-US" dirty="0"/>
              <a:t> </a:t>
            </a:r>
            <a:r>
              <a:rPr lang="en-US" dirty="0" err="1"/>
              <a:t>untuk</a:t>
            </a:r>
            <a:r>
              <a:rPr lang="en-US" dirty="0"/>
              <a:t> </a:t>
            </a:r>
            <a:r>
              <a:rPr lang="en-US" dirty="0" err="1"/>
              <a:t>menilai</a:t>
            </a:r>
            <a:r>
              <a:rPr lang="en-US" dirty="0"/>
              <a:t> </a:t>
            </a:r>
            <a:r>
              <a:rPr lang="en-US" dirty="0" err="1"/>
              <a:t>tujuan-tujuan</a:t>
            </a:r>
            <a:r>
              <a:rPr lang="en-US" dirty="0"/>
              <a:t> </a:t>
            </a:r>
            <a:r>
              <a:rPr lang="en-US" dirty="0" err="1"/>
              <a:t>itu</a:t>
            </a:r>
            <a:r>
              <a:rPr lang="en-US" dirty="0"/>
              <a:t> </a:t>
            </a:r>
            <a:r>
              <a:rPr lang="en-US" dirty="0" err="1"/>
              <a:t>dan</a:t>
            </a:r>
            <a:r>
              <a:rPr lang="en-US" dirty="0"/>
              <a:t> </a:t>
            </a:r>
            <a:r>
              <a:rPr lang="en-US" dirty="0" err="1"/>
              <a:t>dapat</a:t>
            </a:r>
            <a:r>
              <a:rPr lang="en-US" dirty="0"/>
              <a:t> </a:t>
            </a:r>
            <a:r>
              <a:rPr lang="en-US" dirty="0" err="1"/>
              <a:t>menyususn</a:t>
            </a:r>
            <a:r>
              <a:rPr lang="en-US" dirty="0"/>
              <a:t> </a:t>
            </a:r>
            <a:r>
              <a:rPr lang="en-US" dirty="0" err="1"/>
              <a:t>peringkat</a:t>
            </a:r>
            <a:r>
              <a:rPr lang="en-US" dirty="0"/>
              <a:t> </a:t>
            </a:r>
            <a:r>
              <a:rPr lang="en-US" dirty="0" err="1"/>
              <a:t>dari</a:t>
            </a:r>
            <a:r>
              <a:rPr lang="en-US" dirty="0"/>
              <a:t> </a:t>
            </a:r>
            <a:r>
              <a:rPr lang="en-US" dirty="0" err="1"/>
              <a:t>tujuan-tujuan</a:t>
            </a:r>
            <a:r>
              <a:rPr lang="en-US" dirty="0"/>
              <a:t> </a:t>
            </a:r>
            <a:r>
              <a:rPr lang="en-US" dirty="0" err="1"/>
              <a:t>tersebut</a:t>
            </a:r>
            <a:r>
              <a:rPr lang="en-US" dirty="0"/>
              <a:t>.</a:t>
            </a:r>
          </a:p>
          <a:p>
            <a:pPr lvl="0"/>
            <a:r>
              <a:rPr lang="en-US" dirty="0" err="1"/>
              <a:t>Mereka</a:t>
            </a:r>
            <a:r>
              <a:rPr lang="en-US" dirty="0"/>
              <a:t> </a:t>
            </a:r>
            <a:r>
              <a:rPr lang="en-US" dirty="0" err="1"/>
              <a:t>memeriksa</a:t>
            </a:r>
            <a:r>
              <a:rPr lang="en-US" dirty="0"/>
              <a:t> </a:t>
            </a:r>
            <a:r>
              <a:rPr lang="en-US" dirty="0" err="1"/>
              <a:t>semua</a:t>
            </a:r>
            <a:r>
              <a:rPr lang="en-US" dirty="0"/>
              <a:t> </a:t>
            </a:r>
            <a:r>
              <a:rPr lang="en-US" dirty="0" err="1"/>
              <a:t>alternatif</a:t>
            </a:r>
            <a:r>
              <a:rPr lang="en-US" dirty="0"/>
              <a:t> </a:t>
            </a:r>
            <a:r>
              <a:rPr lang="en-US" dirty="0" err="1"/>
              <a:t>untuk</a:t>
            </a:r>
            <a:r>
              <a:rPr lang="en-US" dirty="0"/>
              <a:t> </a:t>
            </a:r>
            <a:r>
              <a:rPr lang="en-US" dirty="0" err="1"/>
              <a:t>mencapai</a:t>
            </a:r>
            <a:r>
              <a:rPr lang="en-US" dirty="0"/>
              <a:t> </a:t>
            </a:r>
            <a:r>
              <a:rPr lang="en-US" dirty="0" err="1"/>
              <a:t>tujuan</a:t>
            </a:r>
            <a:r>
              <a:rPr lang="en-US" dirty="0"/>
              <a:t> </a:t>
            </a:r>
            <a:r>
              <a:rPr lang="en-US" dirty="0" err="1"/>
              <a:t>mereka</a:t>
            </a:r>
            <a:r>
              <a:rPr lang="en-US" dirty="0"/>
              <a:t>.</a:t>
            </a:r>
          </a:p>
          <a:p>
            <a:r>
              <a:rPr lang="en-US" dirty="0" err="1"/>
              <a:t>Mereka</a:t>
            </a:r>
            <a:r>
              <a:rPr lang="en-US" dirty="0"/>
              <a:t> </a:t>
            </a:r>
            <a:r>
              <a:rPr lang="en-US" dirty="0" err="1"/>
              <a:t>memilih</a:t>
            </a:r>
            <a:r>
              <a:rPr lang="en-US" dirty="0"/>
              <a:t> </a:t>
            </a:r>
            <a:r>
              <a:rPr lang="en-US" dirty="0" err="1"/>
              <a:t>alternatif</a:t>
            </a:r>
            <a:r>
              <a:rPr lang="en-US" dirty="0"/>
              <a:t> yang paling </a:t>
            </a:r>
            <a:r>
              <a:rPr lang="en-US" dirty="0" err="1"/>
              <a:t>efisien</a:t>
            </a:r>
            <a:r>
              <a:rPr lang="en-US" dirty="0"/>
              <a:t> </a:t>
            </a:r>
            <a:r>
              <a:rPr lang="en-US" dirty="0" err="1"/>
              <a:t>untuk</a:t>
            </a:r>
            <a:r>
              <a:rPr lang="en-US" dirty="0"/>
              <a:t> </a:t>
            </a:r>
            <a:r>
              <a:rPr lang="en-US" dirty="0" err="1"/>
              <a:t>memaksimalkan</a:t>
            </a:r>
            <a:r>
              <a:rPr lang="en-US" dirty="0"/>
              <a:t> </a:t>
            </a:r>
            <a:r>
              <a:rPr lang="en-US" dirty="0" err="1"/>
              <a:t>pencapaian</a:t>
            </a:r>
            <a:r>
              <a:rPr lang="en-US" dirty="0"/>
              <a:t> </a:t>
            </a:r>
            <a:r>
              <a:rPr lang="en-US" dirty="0" err="1"/>
              <a:t>tujuan</a:t>
            </a:r>
            <a:endParaRPr lang="en-US" dirty="0"/>
          </a:p>
        </p:txBody>
      </p:sp>
    </p:spTree>
    <p:extLst>
      <p:ext uri="{BB962C8B-B14F-4D97-AF65-F5344CB8AC3E}">
        <p14:creationId xmlns:p14="http://schemas.microsoft.com/office/powerpoint/2010/main" val="273387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a:t>Langkah-Langkah</a:t>
            </a:r>
            <a:r>
              <a:rPr lang="en-US" sz="2800" b="1" dirty="0"/>
              <a:t> </a:t>
            </a:r>
            <a:r>
              <a:rPr lang="en-US" sz="2800" b="1" dirty="0" err="1"/>
              <a:t>Dalam</a:t>
            </a:r>
            <a:r>
              <a:rPr lang="en-US" sz="2800" b="1" dirty="0"/>
              <a:t> Model </a:t>
            </a:r>
            <a:r>
              <a:rPr lang="en-US" sz="2800" b="1" dirty="0" err="1" smtClean="0"/>
              <a:t>Optimasi</a:t>
            </a:r>
            <a:endParaRPr lang="en-US" sz="2800" b="1" dirty="0"/>
          </a:p>
        </p:txBody>
      </p:sp>
      <p:sp>
        <p:nvSpPr>
          <p:cNvPr id="3" name="Content Placeholder 2"/>
          <p:cNvSpPr>
            <a:spLocks noGrp="1"/>
          </p:cNvSpPr>
          <p:nvPr>
            <p:ph idx="1"/>
          </p:nvPr>
        </p:nvSpPr>
        <p:spPr/>
        <p:txBody>
          <a:bodyPr>
            <a:normAutofit/>
          </a:bodyPr>
          <a:lstStyle/>
          <a:p>
            <a:pPr marL="0" indent="0" fontAlgn="base">
              <a:buNone/>
            </a:pPr>
            <a:r>
              <a:rPr lang="en-US" dirty="0" err="1" smtClean="0"/>
              <a:t>Setiap</a:t>
            </a:r>
            <a:r>
              <a:rPr lang="en-US" dirty="0" smtClean="0"/>
              <a:t> </a:t>
            </a:r>
            <a:r>
              <a:rPr lang="en-US" dirty="0" err="1"/>
              <a:t>keputusan</a:t>
            </a:r>
            <a:r>
              <a:rPr lang="en-US" dirty="0"/>
              <a:t> yang </a:t>
            </a:r>
            <a:r>
              <a:rPr lang="en-US" dirty="0" err="1"/>
              <a:t>diambil</a:t>
            </a:r>
            <a:r>
              <a:rPr lang="en-US" dirty="0"/>
              <a:t> </a:t>
            </a:r>
            <a:r>
              <a:rPr lang="en-US" dirty="0" err="1"/>
              <a:t>itu</a:t>
            </a:r>
            <a:r>
              <a:rPr lang="en-US" dirty="0"/>
              <a:t> </a:t>
            </a:r>
            <a:r>
              <a:rPr lang="en-US" dirty="0" err="1"/>
              <a:t>merupakan</a:t>
            </a:r>
            <a:r>
              <a:rPr lang="en-US" dirty="0"/>
              <a:t> </a:t>
            </a:r>
            <a:r>
              <a:rPr lang="en-US" dirty="0" err="1"/>
              <a:t>perwujudan</a:t>
            </a:r>
            <a:r>
              <a:rPr lang="en-US" dirty="0"/>
              <a:t> </a:t>
            </a:r>
            <a:r>
              <a:rPr lang="en-US" dirty="0" err="1"/>
              <a:t>kebijakan</a:t>
            </a:r>
            <a:r>
              <a:rPr lang="en-US" dirty="0"/>
              <a:t> yang </a:t>
            </a:r>
            <a:r>
              <a:rPr lang="en-US" dirty="0" err="1"/>
              <a:t>telah</a:t>
            </a:r>
            <a:r>
              <a:rPr lang="en-US" dirty="0"/>
              <a:t> </a:t>
            </a:r>
            <a:r>
              <a:rPr lang="en-US" dirty="0" err="1"/>
              <a:t>digariskan</a:t>
            </a:r>
            <a:r>
              <a:rPr lang="en-US" dirty="0"/>
              <a:t>. </a:t>
            </a:r>
            <a:r>
              <a:rPr lang="en-US" dirty="0" err="1"/>
              <a:t>Oleh</a:t>
            </a:r>
            <a:r>
              <a:rPr lang="en-US" dirty="0"/>
              <a:t> </a:t>
            </a:r>
            <a:r>
              <a:rPr lang="en-US" dirty="0" err="1"/>
              <a:t>karena</a:t>
            </a:r>
            <a:r>
              <a:rPr lang="en-US" dirty="0"/>
              <a:t> </a:t>
            </a:r>
            <a:r>
              <a:rPr lang="en-US" dirty="0" err="1"/>
              <a:t>itu</a:t>
            </a:r>
            <a:r>
              <a:rPr lang="en-US" dirty="0"/>
              <a:t>, </a:t>
            </a:r>
            <a:r>
              <a:rPr lang="en-US" dirty="0" err="1"/>
              <a:t>analisis</a:t>
            </a:r>
            <a:r>
              <a:rPr lang="en-US" dirty="0"/>
              <a:t> proses </a:t>
            </a:r>
            <a:r>
              <a:rPr lang="en-US" dirty="0" err="1"/>
              <a:t>pengambilan</a:t>
            </a:r>
            <a:r>
              <a:rPr lang="en-US" dirty="0"/>
              <a:t> </a:t>
            </a:r>
            <a:r>
              <a:rPr lang="en-US" dirty="0" err="1"/>
              <a:t>keputusan</a:t>
            </a:r>
            <a:r>
              <a:rPr lang="en-US" dirty="0"/>
              <a:t> </a:t>
            </a:r>
            <a:r>
              <a:rPr lang="en-US" dirty="0" err="1"/>
              <a:t>pada</a:t>
            </a:r>
            <a:r>
              <a:rPr lang="en-US" dirty="0"/>
              <a:t> </a:t>
            </a:r>
            <a:r>
              <a:rPr lang="en-US" dirty="0" err="1"/>
              <a:t>hakikatnya</a:t>
            </a:r>
            <a:r>
              <a:rPr lang="en-US" dirty="0"/>
              <a:t> </a:t>
            </a:r>
            <a:r>
              <a:rPr lang="en-US" dirty="0" err="1"/>
              <a:t>sama</a:t>
            </a:r>
            <a:r>
              <a:rPr lang="en-US" dirty="0"/>
              <a:t> </a:t>
            </a:r>
            <a:r>
              <a:rPr lang="en-US" dirty="0" err="1"/>
              <a:t>saja</a:t>
            </a:r>
            <a:r>
              <a:rPr lang="en-US" dirty="0"/>
              <a:t> </a:t>
            </a:r>
            <a:r>
              <a:rPr lang="en-US" dirty="0" err="1"/>
              <a:t>dengan</a:t>
            </a:r>
            <a:r>
              <a:rPr lang="en-US" dirty="0"/>
              <a:t> </a:t>
            </a:r>
            <a:r>
              <a:rPr lang="en-US" dirty="0" err="1"/>
              <a:t>analisis</a:t>
            </a:r>
            <a:r>
              <a:rPr lang="en-US" dirty="0"/>
              <a:t> proses </a:t>
            </a:r>
            <a:r>
              <a:rPr lang="en-US" dirty="0" err="1"/>
              <a:t>kebijakan</a:t>
            </a:r>
            <a:r>
              <a:rPr lang="en-US" dirty="0"/>
              <a:t>. </a:t>
            </a:r>
            <a:r>
              <a:rPr lang="en-US" dirty="0" err="1"/>
              <a:t>Menurut</a:t>
            </a:r>
            <a:r>
              <a:rPr lang="en-US" dirty="0"/>
              <a:t> </a:t>
            </a:r>
            <a:r>
              <a:rPr lang="en-US" dirty="0" err="1"/>
              <a:t>Maulana</a:t>
            </a:r>
            <a:r>
              <a:rPr lang="en-US" dirty="0"/>
              <a:t> (2010) Proses </a:t>
            </a:r>
            <a:r>
              <a:rPr lang="en-US" dirty="0" err="1"/>
              <a:t>pengambilan</a:t>
            </a:r>
            <a:r>
              <a:rPr lang="en-US" dirty="0"/>
              <a:t> </a:t>
            </a:r>
            <a:r>
              <a:rPr lang="en-US" dirty="0" err="1"/>
              <a:t>keputusan</a:t>
            </a:r>
            <a:r>
              <a:rPr lang="en-US" dirty="0"/>
              <a:t> </a:t>
            </a:r>
            <a:r>
              <a:rPr lang="en-US" dirty="0" err="1"/>
              <a:t>meliputi</a:t>
            </a:r>
            <a:r>
              <a:rPr lang="en-US" dirty="0"/>
              <a:t> :</a:t>
            </a:r>
          </a:p>
          <a:p>
            <a:pPr marL="0" indent="0" fontAlgn="base">
              <a:buNone/>
            </a:pPr>
            <a:r>
              <a:rPr lang="en-US" dirty="0"/>
              <a:t>1.      </a:t>
            </a:r>
            <a:r>
              <a:rPr lang="en-US" dirty="0" err="1" smtClean="0"/>
              <a:t>Menyusun</a:t>
            </a:r>
            <a:r>
              <a:rPr lang="en-US" dirty="0" smtClean="0"/>
              <a:t> </a:t>
            </a:r>
            <a:r>
              <a:rPr lang="en-US" dirty="0" err="1"/>
              <a:t>kebutuhan</a:t>
            </a:r>
            <a:r>
              <a:rPr lang="en-US" dirty="0"/>
              <a:t> </a:t>
            </a:r>
            <a:r>
              <a:rPr lang="en-US" dirty="0" err="1"/>
              <a:t>akan</a:t>
            </a:r>
            <a:r>
              <a:rPr lang="en-US" dirty="0"/>
              <a:t> </a:t>
            </a:r>
            <a:r>
              <a:rPr lang="en-US" dirty="0" err="1"/>
              <a:t>suatu</a:t>
            </a:r>
            <a:r>
              <a:rPr lang="en-US" dirty="0"/>
              <a:t> </a:t>
            </a:r>
            <a:r>
              <a:rPr lang="en-US" dirty="0" err="1"/>
              <a:t>keputusan</a:t>
            </a:r>
            <a:endParaRPr lang="en-US" dirty="0"/>
          </a:p>
          <a:p>
            <a:pPr marL="0" indent="0" fontAlgn="base">
              <a:buNone/>
            </a:pPr>
            <a:r>
              <a:rPr lang="en-US" dirty="0"/>
              <a:t>2.      </a:t>
            </a:r>
            <a:r>
              <a:rPr lang="en-US" dirty="0" err="1"/>
              <a:t>Menentukan</a:t>
            </a:r>
            <a:r>
              <a:rPr lang="en-US" dirty="0"/>
              <a:t> </a:t>
            </a:r>
            <a:r>
              <a:rPr lang="en-US" dirty="0" err="1"/>
              <a:t>kriteria</a:t>
            </a:r>
            <a:r>
              <a:rPr lang="en-US" dirty="0"/>
              <a:t> yang </a:t>
            </a:r>
            <a:r>
              <a:rPr lang="en-US" dirty="0" err="1"/>
              <a:t>diputuskan</a:t>
            </a:r>
            <a:endParaRPr lang="en-US" dirty="0"/>
          </a:p>
          <a:p>
            <a:pPr marL="0" indent="0" fontAlgn="base">
              <a:buNone/>
            </a:pPr>
            <a:r>
              <a:rPr lang="en-US" dirty="0"/>
              <a:t>3.      </a:t>
            </a:r>
            <a:r>
              <a:rPr lang="en-US" dirty="0" err="1"/>
              <a:t>Menentukan</a:t>
            </a:r>
            <a:r>
              <a:rPr lang="en-US" dirty="0"/>
              <a:t> </a:t>
            </a:r>
            <a:r>
              <a:rPr lang="en-US" dirty="0" err="1"/>
              <a:t>kriteria</a:t>
            </a:r>
            <a:r>
              <a:rPr lang="en-US" dirty="0"/>
              <a:t> yang </a:t>
            </a:r>
            <a:r>
              <a:rPr lang="en-US" dirty="0" err="1"/>
              <a:t>berbobot</a:t>
            </a:r>
            <a:endParaRPr lang="en-US" dirty="0"/>
          </a:p>
          <a:p>
            <a:pPr marL="0" indent="0" fontAlgn="base">
              <a:buNone/>
            </a:pPr>
            <a:r>
              <a:rPr lang="en-US" dirty="0"/>
              <a:t>4.      </a:t>
            </a:r>
            <a:r>
              <a:rPr lang="en-US" dirty="0" err="1"/>
              <a:t>Mengembangkan</a:t>
            </a:r>
            <a:r>
              <a:rPr lang="en-US" dirty="0"/>
              <a:t> </a:t>
            </a:r>
            <a:r>
              <a:rPr lang="en-US" dirty="0" err="1"/>
              <a:t>alternatif</a:t>
            </a:r>
            <a:endParaRPr lang="en-US" dirty="0"/>
          </a:p>
          <a:p>
            <a:pPr marL="0" indent="0" fontAlgn="base">
              <a:buNone/>
            </a:pPr>
            <a:r>
              <a:rPr lang="en-US" dirty="0"/>
              <a:t>5.      </a:t>
            </a:r>
            <a:r>
              <a:rPr lang="en-US" dirty="0" err="1"/>
              <a:t>Menilai</a:t>
            </a:r>
            <a:r>
              <a:rPr lang="en-US" dirty="0"/>
              <a:t> </a:t>
            </a:r>
            <a:r>
              <a:rPr lang="en-US" dirty="0" err="1"/>
              <a:t>beberapa</a:t>
            </a:r>
            <a:r>
              <a:rPr lang="en-US" dirty="0"/>
              <a:t> </a:t>
            </a:r>
            <a:r>
              <a:rPr lang="en-US" dirty="0" err="1"/>
              <a:t>alternatif</a:t>
            </a:r>
            <a:endParaRPr lang="en-US" dirty="0"/>
          </a:p>
          <a:p>
            <a:pPr marL="0" indent="0" fontAlgn="base">
              <a:buNone/>
            </a:pPr>
            <a:r>
              <a:rPr lang="en-US" dirty="0"/>
              <a:t>6.      </a:t>
            </a:r>
            <a:r>
              <a:rPr lang="en-US" dirty="0" err="1"/>
              <a:t>Memilih</a:t>
            </a:r>
            <a:r>
              <a:rPr lang="en-US" dirty="0"/>
              <a:t> </a:t>
            </a:r>
            <a:r>
              <a:rPr lang="en-US" dirty="0" err="1"/>
              <a:t>alternatif</a:t>
            </a:r>
            <a:endParaRPr lang="en-US" dirty="0"/>
          </a:p>
          <a:p>
            <a:endParaRPr lang="en-US" dirty="0"/>
          </a:p>
        </p:txBody>
      </p:sp>
    </p:spTree>
    <p:extLst>
      <p:ext uri="{BB962C8B-B14F-4D97-AF65-F5344CB8AC3E}">
        <p14:creationId xmlns:p14="http://schemas.microsoft.com/office/powerpoint/2010/main" val="347556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Menyusun</a:t>
            </a:r>
            <a:r>
              <a:rPr lang="en-US" dirty="0"/>
              <a:t> </a:t>
            </a:r>
            <a:r>
              <a:rPr lang="en-US" dirty="0" err="1"/>
              <a:t>alternatif</a:t>
            </a:r>
            <a:r>
              <a:rPr lang="en-US" dirty="0"/>
              <a:t> </a:t>
            </a:r>
            <a:r>
              <a:rPr lang="en-US" dirty="0" err="1"/>
              <a:t>dengan</a:t>
            </a:r>
            <a:r>
              <a:rPr lang="en-US" dirty="0"/>
              <a:t> </a:t>
            </a:r>
            <a:r>
              <a:rPr lang="en-US" dirty="0" err="1"/>
              <a:t>memperhitungkan</a:t>
            </a:r>
            <a:r>
              <a:rPr lang="en-US" dirty="0"/>
              <a:t> </a:t>
            </a:r>
            <a:r>
              <a:rPr lang="en-US" dirty="0" err="1"/>
              <a:t>untung</a:t>
            </a:r>
            <a:r>
              <a:rPr lang="en-US" dirty="0"/>
              <a:t> </a:t>
            </a:r>
            <a:r>
              <a:rPr lang="en-US" dirty="0" err="1"/>
              <a:t>rugi</a:t>
            </a:r>
            <a:r>
              <a:rPr lang="en-US" dirty="0"/>
              <a:t> </a:t>
            </a:r>
            <a:r>
              <a:rPr lang="en-US" dirty="0" err="1"/>
              <a:t>untuk</a:t>
            </a:r>
            <a:r>
              <a:rPr lang="en-US" dirty="0"/>
              <a:t> </a:t>
            </a:r>
            <a:r>
              <a:rPr lang="en-US" dirty="0" err="1"/>
              <a:t>setiap</a:t>
            </a:r>
            <a:r>
              <a:rPr lang="en-US" dirty="0"/>
              <a:t> </a:t>
            </a:r>
            <a:r>
              <a:rPr lang="en-US" dirty="0" err="1"/>
              <a:t>alternatif</a:t>
            </a:r>
            <a:r>
              <a:rPr lang="en-US" dirty="0"/>
              <a:t> </a:t>
            </a:r>
            <a:r>
              <a:rPr lang="en-US" dirty="0" err="1"/>
              <a:t>dengan</a:t>
            </a:r>
            <a:r>
              <a:rPr lang="en-US" dirty="0"/>
              <a:t> </a:t>
            </a:r>
            <a:r>
              <a:rPr lang="en-US" dirty="0" err="1"/>
              <a:t>mempertimbangkan</a:t>
            </a:r>
            <a:r>
              <a:rPr lang="en-US" dirty="0"/>
              <a:t>/ </a:t>
            </a:r>
            <a:r>
              <a:rPr lang="en-US" dirty="0" err="1"/>
              <a:t>memperhitungkan</a:t>
            </a:r>
            <a:r>
              <a:rPr lang="en-US" dirty="0"/>
              <a:t>/ </a:t>
            </a:r>
            <a:r>
              <a:rPr lang="en-US" dirty="0" err="1"/>
              <a:t>memperkirakan</a:t>
            </a:r>
            <a:r>
              <a:rPr lang="en-US" dirty="0"/>
              <a:t> </a:t>
            </a:r>
            <a:r>
              <a:rPr lang="en-US" dirty="0" err="1"/>
              <a:t>kemungkinan</a:t>
            </a:r>
            <a:r>
              <a:rPr lang="en-US" dirty="0"/>
              <a:t> </a:t>
            </a:r>
            <a:r>
              <a:rPr lang="en-US" dirty="0" err="1"/>
              <a:t>timbulnya</a:t>
            </a:r>
            <a:r>
              <a:rPr lang="en-US" dirty="0"/>
              <a:t> </a:t>
            </a:r>
            <a:r>
              <a:rPr lang="en-US" dirty="0" err="1"/>
              <a:t>macam</a:t>
            </a:r>
            <a:r>
              <a:rPr lang="en-US" dirty="0"/>
              <a:t> </a:t>
            </a:r>
            <a:r>
              <a:rPr lang="en-US" dirty="0" err="1"/>
              <a:t>macam</a:t>
            </a:r>
            <a:r>
              <a:rPr lang="en-US" dirty="0"/>
              <a:t> </a:t>
            </a:r>
            <a:r>
              <a:rPr lang="en-US" dirty="0" err="1"/>
              <a:t>kejadian</a:t>
            </a:r>
            <a:r>
              <a:rPr lang="en-US" dirty="0"/>
              <a:t> yang </a:t>
            </a:r>
            <a:r>
              <a:rPr lang="en-US" dirty="0" err="1"/>
              <a:t>akan</a:t>
            </a:r>
            <a:r>
              <a:rPr lang="en-US" dirty="0"/>
              <a:t> </a:t>
            </a:r>
            <a:r>
              <a:rPr lang="en-US" dirty="0" err="1"/>
              <a:t>datang</a:t>
            </a:r>
            <a:r>
              <a:rPr lang="en-US" dirty="0"/>
              <a:t> yang </a:t>
            </a:r>
            <a:r>
              <a:rPr lang="en-US" dirty="0" err="1"/>
              <a:t>merupakan</a:t>
            </a:r>
            <a:r>
              <a:rPr lang="en-US" dirty="0"/>
              <a:t> </a:t>
            </a:r>
            <a:r>
              <a:rPr lang="en-US" dirty="0" err="1"/>
              <a:t>dampak</a:t>
            </a:r>
            <a:r>
              <a:rPr lang="en-US" dirty="0"/>
              <a:t> </a:t>
            </a:r>
            <a:r>
              <a:rPr lang="en-US" dirty="0" err="1"/>
              <a:t>dari</a:t>
            </a:r>
            <a:r>
              <a:rPr lang="en-US" dirty="0"/>
              <a:t> </a:t>
            </a:r>
            <a:r>
              <a:rPr lang="en-US" dirty="0" err="1"/>
              <a:t>kejadian</a:t>
            </a:r>
            <a:r>
              <a:rPr lang="en-US" dirty="0"/>
              <a:t> </a:t>
            </a:r>
            <a:r>
              <a:rPr lang="en-US" dirty="0" err="1"/>
              <a:t>terhadap</a:t>
            </a:r>
            <a:r>
              <a:rPr lang="en-US" dirty="0"/>
              <a:t> </a:t>
            </a:r>
            <a:r>
              <a:rPr lang="en-US" dirty="0" err="1"/>
              <a:t>alternatif</a:t>
            </a:r>
            <a:r>
              <a:rPr lang="en-US" dirty="0"/>
              <a:t> yang </a:t>
            </a:r>
            <a:r>
              <a:rPr lang="en-US" dirty="0" err="1"/>
              <a:t>dirumuskan</a:t>
            </a:r>
            <a:r>
              <a:rPr lang="en-US" dirty="0"/>
              <a:t>. </a:t>
            </a:r>
            <a:endParaRPr lang="en-US" dirty="0" smtClean="0"/>
          </a:p>
          <a:p>
            <a:r>
              <a:rPr lang="en-US" dirty="0" smtClean="0"/>
              <a:t>Akan </a:t>
            </a:r>
            <a:r>
              <a:rPr lang="en-US" dirty="0" err="1"/>
              <a:t>didapat</a:t>
            </a:r>
            <a:r>
              <a:rPr lang="en-US" dirty="0"/>
              <a:t> </a:t>
            </a:r>
            <a:r>
              <a:rPr lang="en-US" dirty="0" err="1"/>
              <a:t>keputusan</a:t>
            </a:r>
            <a:r>
              <a:rPr lang="en-US" dirty="0"/>
              <a:t> optimal, </a:t>
            </a:r>
            <a:r>
              <a:rPr lang="en-US" dirty="0" err="1"/>
              <a:t>karena</a:t>
            </a:r>
            <a:r>
              <a:rPr lang="en-US" dirty="0"/>
              <a:t> </a:t>
            </a:r>
            <a:r>
              <a:rPr lang="en-US" dirty="0" err="1"/>
              <a:t>setidaknya</a:t>
            </a:r>
            <a:r>
              <a:rPr lang="en-US" dirty="0"/>
              <a:t> </a:t>
            </a:r>
            <a:r>
              <a:rPr lang="en-US" dirty="0" err="1"/>
              <a:t>telah</a:t>
            </a:r>
            <a:r>
              <a:rPr lang="en-US" dirty="0"/>
              <a:t> </a:t>
            </a:r>
            <a:r>
              <a:rPr lang="en-US" dirty="0" err="1"/>
              <a:t>memperhitungkan</a:t>
            </a:r>
            <a:r>
              <a:rPr lang="en-US" dirty="0"/>
              <a:t> </a:t>
            </a:r>
            <a:r>
              <a:rPr lang="en-US" dirty="0" err="1"/>
              <a:t>semua</a:t>
            </a:r>
            <a:r>
              <a:rPr lang="en-US" dirty="0"/>
              <a:t> </a:t>
            </a:r>
            <a:r>
              <a:rPr lang="en-US" dirty="0" err="1"/>
              <a:t>fakta</a:t>
            </a:r>
            <a:r>
              <a:rPr lang="en-US" dirty="0"/>
              <a:t> yang </a:t>
            </a:r>
            <a:r>
              <a:rPr lang="en-US" dirty="0" err="1"/>
              <a:t>berkaitan</a:t>
            </a:r>
            <a:r>
              <a:rPr lang="en-US" dirty="0"/>
              <a:t> </a:t>
            </a:r>
            <a:r>
              <a:rPr lang="en-US" dirty="0" err="1"/>
              <a:t>dengan</a:t>
            </a:r>
            <a:r>
              <a:rPr lang="en-US" dirty="0"/>
              <a:t> </a:t>
            </a:r>
            <a:r>
              <a:rPr lang="en-US" dirty="0" err="1"/>
              <a:t>keputusan</a:t>
            </a:r>
            <a:r>
              <a:rPr lang="en-US" dirty="0"/>
              <a:t> </a:t>
            </a:r>
            <a:r>
              <a:rPr lang="en-US" dirty="0" err="1"/>
              <a:t>tersebut</a:t>
            </a:r>
            <a:r>
              <a:rPr lang="en-US" dirty="0"/>
              <a:t> (</a:t>
            </a:r>
            <a:r>
              <a:rPr lang="en-US" dirty="0" err="1"/>
              <a:t>memaksimalkan</a:t>
            </a:r>
            <a:r>
              <a:rPr lang="en-US" dirty="0"/>
              <a:t> </a:t>
            </a:r>
            <a:r>
              <a:rPr lang="en-US" dirty="0" err="1"/>
              <a:t>hasil</a:t>
            </a:r>
            <a:r>
              <a:rPr lang="en-US" dirty="0"/>
              <a:t> </a:t>
            </a:r>
            <a:r>
              <a:rPr lang="en-US" dirty="0" err="1"/>
              <a:t>keputusan</a:t>
            </a:r>
            <a:r>
              <a:rPr lang="en-US" dirty="0"/>
              <a:t>).</a:t>
            </a:r>
          </a:p>
          <a:p>
            <a:endParaRPr lang="en-US" dirty="0"/>
          </a:p>
        </p:txBody>
      </p:sp>
    </p:spTree>
    <p:extLst>
      <p:ext uri="{BB962C8B-B14F-4D97-AF65-F5344CB8AC3E}">
        <p14:creationId xmlns:p14="http://schemas.microsoft.com/office/powerpoint/2010/main" val="1037294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err="1"/>
              <a:t>Kelebihan</a:t>
            </a:r>
            <a:r>
              <a:rPr lang="en-US" sz="2800" b="1" dirty="0"/>
              <a:t> </a:t>
            </a:r>
            <a:r>
              <a:rPr lang="en-US" sz="2800" b="1" dirty="0" err="1"/>
              <a:t>dan</a:t>
            </a:r>
            <a:r>
              <a:rPr lang="en-US" sz="2800" b="1" dirty="0"/>
              <a:t> </a:t>
            </a:r>
            <a:r>
              <a:rPr lang="en-US" sz="2800" b="1" dirty="0" err="1"/>
              <a:t>Kelemahan</a:t>
            </a:r>
            <a:r>
              <a:rPr lang="en-US" sz="2800" b="1" dirty="0"/>
              <a:t> Model </a:t>
            </a:r>
            <a:r>
              <a:rPr lang="en-US" sz="2800" b="1" dirty="0" err="1"/>
              <a:t>Optimasi</a:t>
            </a:r>
            <a:r>
              <a:rPr lang="en-US" sz="2800" b="1" dirty="0"/>
              <a:t> </a:t>
            </a:r>
            <a:r>
              <a:rPr lang="en-US" sz="2800" b="1" dirty="0" err="1"/>
              <a:t>atau</a:t>
            </a:r>
            <a:r>
              <a:rPr lang="en-US" sz="2800" b="1" dirty="0"/>
              <a:t> </a:t>
            </a:r>
            <a:r>
              <a:rPr lang="en-US" sz="2800" b="1" dirty="0" err="1" smtClean="0"/>
              <a:t>Rasional</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err="1" smtClean="0"/>
              <a:t>Kelebihan</a:t>
            </a:r>
            <a:r>
              <a:rPr lang="en-US" b="1" dirty="0" smtClean="0"/>
              <a:t>:</a:t>
            </a:r>
            <a:endParaRPr lang="en-US" b="1" dirty="0"/>
          </a:p>
          <a:p>
            <a:pPr lvl="0"/>
            <a:r>
              <a:rPr lang="en-US" dirty="0" err="1"/>
              <a:t>Dapat</a:t>
            </a:r>
            <a:r>
              <a:rPr lang="en-US" dirty="0"/>
              <a:t> </a:t>
            </a:r>
            <a:r>
              <a:rPr lang="en-US" dirty="0" err="1"/>
              <a:t>memfokuskan</a:t>
            </a:r>
            <a:r>
              <a:rPr lang="en-US" dirty="0"/>
              <a:t> </a:t>
            </a:r>
            <a:r>
              <a:rPr lang="en-US" dirty="0" err="1"/>
              <a:t>diri</a:t>
            </a:r>
            <a:r>
              <a:rPr lang="en-US" dirty="0"/>
              <a:t> </a:t>
            </a:r>
            <a:r>
              <a:rPr lang="en-US" dirty="0" err="1"/>
              <a:t>pada</a:t>
            </a:r>
            <a:r>
              <a:rPr lang="en-US" dirty="0"/>
              <a:t> </a:t>
            </a:r>
            <a:r>
              <a:rPr lang="en-US" dirty="0" err="1"/>
              <a:t>pengumpulan</a:t>
            </a:r>
            <a:r>
              <a:rPr lang="en-US" dirty="0"/>
              <a:t> data </a:t>
            </a:r>
            <a:r>
              <a:rPr lang="en-US" dirty="0" err="1"/>
              <a:t>dan</a:t>
            </a:r>
            <a:r>
              <a:rPr lang="en-US" dirty="0"/>
              <a:t> </a:t>
            </a:r>
            <a:r>
              <a:rPr lang="en-US" dirty="0" err="1"/>
              <a:t>kriteria</a:t>
            </a:r>
            <a:r>
              <a:rPr lang="en-US" dirty="0"/>
              <a:t> yang </a:t>
            </a:r>
            <a:r>
              <a:rPr lang="en-US" dirty="0" err="1"/>
              <a:t>telah</a:t>
            </a:r>
            <a:r>
              <a:rPr lang="en-US" dirty="0"/>
              <a:t> </a:t>
            </a:r>
            <a:r>
              <a:rPr lang="en-US" dirty="0" err="1"/>
              <a:t>ditetapkan</a:t>
            </a:r>
            <a:r>
              <a:rPr lang="en-US" dirty="0"/>
              <a:t>.</a:t>
            </a:r>
          </a:p>
          <a:p>
            <a:pPr lvl="0"/>
            <a:r>
              <a:rPr lang="en-US" dirty="0" err="1"/>
              <a:t>Dapat</a:t>
            </a:r>
            <a:r>
              <a:rPr lang="en-US" dirty="0"/>
              <a:t> </a:t>
            </a:r>
            <a:r>
              <a:rPr lang="en-US" dirty="0" err="1"/>
              <a:t>mengurangi</a:t>
            </a:r>
            <a:r>
              <a:rPr lang="en-US" dirty="0"/>
              <a:t> </a:t>
            </a:r>
            <a:r>
              <a:rPr lang="en-US" dirty="0" err="1"/>
              <a:t>subyektifitas</a:t>
            </a:r>
            <a:r>
              <a:rPr lang="en-US" dirty="0"/>
              <a:t>, </a:t>
            </a:r>
            <a:r>
              <a:rPr lang="en-US" dirty="0" err="1"/>
              <a:t>yaitu</a:t>
            </a:r>
            <a:r>
              <a:rPr lang="en-US" dirty="0"/>
              <a:t> </a:t>
            </a:r>
            <a:r>
              <a:rPr lang="en-US" dirty="0" err="1"/>
              <a:t>mengambil</a:t>
            </a:r>
            <a:r>
              <a:rPr lang="en-US" dirty="0"/>
              <a:t> </a:t>
            </a:r>
            <a:r>
              <a:rPr lang="en-US" dirty="0" err="1"/>
              <a:t>keputusan</a:t>
            </a:r>
            <a:r>
              <a:rPr lang="en-US" dirty="0"/>
              <a:t> </a:t>
            </a:r>
            <a:r>
              <a:rPr lang="en-US" dirty="0" err="1"/>
              <a:t>berdasarkan</a:t>
            </a:r>
            <a:r>
              <a:rPr lang="en-US" dirty="0"/>
              <a:t> </a:t>
            </a:r>
            <a:r>
              <a:rPr lang="en-US" dirty="0" err="1"/>
              <a:t>opini</a:t>
            </a:r>
            <a:r>
              <a:rPr lang="en-US" dirty="0"/>
              <a:t> </a:t>
            </a:r>
            <a:r>
              <a:rPr lang="en-US" dirty="0" err="1"/>
              <a:t>seseorang</a:t>
            </a:r>
            <a:r>
              <a:rPr lang="en-US" dirty="0"/>
              <a:t>.</a:t>
            </a:r>
          </a:p>
          <a:p>
            <a:pPr lvl="0"/>
            <a:r>
              <a:rPr lang="en-US" dirty="0" err="1"/>
              <a:t>Efisien</a:t>
            </a:r>
            <a:r>
              <a:rPr lang="en-US" dirty="0"/>
              <a:t>, </a:t>
            </a:r>
            <a:r>
              <a:rPr lang="en-US" dirty="0" err="1"/>
              <a:t>karena</a:t>
            </a:r>
            <a:r>
              <a:rPr lang="en-US" dirty="0"/>
              <a:t> </a:t>
            </a:r>
            <a:r>
              <a:rPr lang="en-US" dirty="0" err="1"/>
              <a:t>berdasarkan</a:t>
            </a:r>
            <a:r>
              <a:rPr lang="en-US" dirty="0"/>
              <a:t> </a:t>
            </a:r>
            <a:r>
              <a:rPr lang="en-US" dirty="0" err="1"/>
              <a:t>pemilihan</a:t>
            </a:r>
            <a:r>
              <a:rPr lang="en-US" dirty="0"/>
              <a:t> </a:t>
            </a:r>
            <a:r>
              <a:rPr lang="en-US" dirty="0" err="1"/>
              <a:t>alternatif</a:t>
            </a:r>
            <a:r>
              <a:rPr lang="en-US" dirty="0"/>
              <a:t> yang </a:t>
            </a:r>
            <a:r>
              <a:rPr lang="en-US" dirty="0" err="1"/>
              <a:t>terbaik</a:t>
            </a:r>
            <a:r>
              <a:rPr lang="en-US" dirty="0"/>
              <a:t>.</a:t>
            </a:r>
          </a:p>
          <a:p>
            <a:pPr marL="0" indent="0">
              <a:buNone/>
            </a:pPr>
            <a:endParaRPr lang="en-US" dirty="0" smtClean="0"/>
          </a:p>
          <a:p>
            <a:pPr marL="0" indent="0">
              <a:buNone/>
            </a:pPr>
            <a:r>
              <a:rPr lang="en-US" b="1" dirty="0" err="1" smtClean="0"/>
              <a:t>Kekurangan</a:t>
            </a:r>
            <a:r>
              <a:rPr lang="en-US" dirty="0" smtClean="0"/>
              <a:t>:</a:t>
            </a:r>
            <a:endParaRPr lang="en-US" dirty="0"/>
          </a:p>
          <a:p>
            <a:pPr marL="341313" indent="-341313">
              <a:buNone/>
            </a:pPr>
            <a:r>
              <a:rPr lang="en-US" dirty="0"/>
              <a:t>a. </a:t>
            </a:r>
            <a:r>
              <a:rPr lang="en-US" dirty="0" err="1" smtClean="0"/>
              <a:t>Diasumsikan</a:t>
            </a:r>
            <a:r>
              <a:rPr lang="en-US" dirty="0" smtClean="0"/>
              <a:t> </a:t>
            </a:r>
            <a:r>
              <a:rPr lang="en-US" dirty="0" err="1"/>
              <a:t>atau</a:t>
            </a:r>
            <a:r>
              <a:rPr lang="en-US" dirty="0"/>
              <a:t> </a:t>
            </a:r>
            <a:r>
              <a:rPr lang="en-US" dirty="0" err="1"/>
              <a:t>dianggap</a:t>
            </a:r>
            <a:r>
              <a:rPr lang="en-US" dirty="0"/>
              <a:t> </a:t>
            </a:r>
            <a:r>
              <a:rPr lang="en-US" dirty="0" err="1"/>
              <a:t>bahwa</a:t>
            </a:r>
            <a:r>
              <a:rPr lang="en-US" dirty="0"/>
              <a:t> </a:t>
            </a:r>
            <a:r>
              <a:rPr lang="en-US" dirty="0" err="1"/>
              <a:t>ada</a:t>
            </a:r>
            <a:r>
              <a:rPr lang="en-US" dirty="0"/>
              <a:t> </a:t>
            </a:r>
            <a:r>
              <a:rPr lang="en-US" dirty="0" err="1"/>
              <a:t>pengetahuan</a:t>
            </a:r>
            <a:r>
              <a:rPr lang="en-US" dirty="0"/>
              <a:t> yang </a:t>
            </a:r>
            <a:r>
              <a:rPr lang="en-US" dirty="0" err="1"/>
              <a:t>telah</a:t>
            </a:r>
            <a:r>
              <a:rPr lang="en-US" dirty="0"/>
              <a:t> </a:t>
            </a:r>
            <a:r>
              <a:rPr lang="en-US" dirty="0" err="1" smtClean="0"/>
              <a:t>dihasilkan</a:t>
            </a:r>
            <a:r>
              <a:rPr lang="en-US" dirty="0" smtClean="0"/>
              <a:t>.</a:t>
            </a:r>
          </a:p>
          <a:p>
            <a:pPr marL="341313" indent="-341313">
              <a:buNone/>
            </a:pPr>
            <a:r>
              <a:rPr lang="en-US" dirty="0" smtClean="0"/>
              <a:t>b</a:t>
            </a:r>
            <a:r>
              <a:rPr lang="en-US" dirty="0"/>
              <a:t>. </a:t>
            </a:r>
            <a:r>
              <a:rPr lang="en-US" dirty="0" smtClean="0"/>
              <a:t>Model </a:t>
            </a:r>
            <a:r>
              <a:rPr lang="en-US" dirty="0" err="1"/>
              <a:t>optimasi</a:t>
            </a:r>
            <a:r>
              <a:rPr lang="en-US" dirty="0"/>
              <a:t> </a:t>
            </a:r>
            <a:r>
              <a:rPr lang="en-US" dirty="0" err="1"/>
              <a:t>ini</a:t>
            </a:r>
            <a:r>
              <a:rPr lang="en-US" dirty="0"/>
              <a:t> </a:t>
            </a:r>
            <a:r>
              <a:rPr lang="en-US" dirty="0" err="1"/>
              <a:t>tidak</a:t>
            </a:r>
            <a:r>
              <a:rPr lang="en-US" dirty="0"/>
              <a:t> </a:t>
            </a:r>
            <a:r>
              <a:rPr lang="en-US" dirty="0" err="1"/>
              <a:t>dinamis</a:t>
            </a:r>
            <a:r>
              <a:rPr lang="en-US" dirty="0"/>
              <a:t>, </a:t>
            </a:r>
            <a:r>
              <a:rPr lang="en-US" dirty="0" err="1"/>
              <a:t>harus</a:t>
            </a:r>
            <a:r>
              <a:rPr lang="en-US" dirty="0"/>
              <a:t> </a:t>
            </a:r>
            <a:r>
              <a:rPr lang="en-US" dirty="0" err="1"/>
              <a:t>mengikuti</a:t>
            </a:r>
            <a:r>
              <a:rPr lang="en-US" dirty="0"/>
              <a:t> </a:t>
            </a:r>
            <a:r>
              <a:rPr lang="en-US" dirty="0" err="1"/>
              <a:t>langkah-langkah</a:t>
            </a:r>
            <a:r>
              <a:rPr lang="en-US" dirty="0"/>
              <a:t> yang </a:t>
            </a:r>
            <a:r>
              <a:rPr lang="en-US" dirty="0" err="1"/>
              <a:t>terkait</a:t>
            </a:r>
            <a:endParaRPr lang="en-US" dirty="0"/>
          </a:p>
          <a:p>
            <a:pPr marL="341313" indent="-341313">
              <a:buNone/>
            </a:pPr>
            <a:r>
              <a:rPr lang="en-US" dirty="0"/>
              <a:t>c. </a:t>
            </a:r>
            <a:r>
              <a:rPr lang="en-US" dirty="0" err="1" smtClean="0"/>
              <a:t>Dimunculkan</a:t>
            </a:r>
            <a:r>
              <a:rPr lang="en-US" dirty="0" smtClean="0"/>
              <a:t> </a:t>
            </a:r>
            <a:r>
              <a:rPr lang="en-US" dirty="0" err="1"/>
              <a:t>sebagai</a:t>
            </a:r>
            <a:r>
              <a:rPr lang="en-US" dirty="0"/>
              <a:t> </a:t>
            </a:r>
            <a:r>
              <a:rPr lang="en-US" dirty="0" err="1"/>
              <a:t>obyektif</a:t>
            </a:r>
            <a:r>
              <a:rPr lang="en-US" dirty="0"/>
              <a:t>  </a:t>
            </a:r>
            <a:r>
              <a:rPr lang="en-US" dirty="0" err="1"/>
              <a:t>namun</a:t>
            </a:r>
            <a:r>
              <a:rPr lang="en-US" dirty="0"/>
              <a:t> </a:t>
            </a:r>
            <a:r>
              <a:rPr lang="en-US" dirty="0" err="1"/>
              <a:t>pengambilan</a:t>
            </a:r>
            <a:r>
              <a:rPr lang="en-US" dirty="0"/>
              <a:t> </a:t>
            </a:r>
            <a:r>
              <a:rPr lang="en-US" dirty="0" err="1"/>
              <a:t>keputusan</a:t>
            </a:r>
            <a:r>
              <a:rPr lang="en-US" dirty="0"/>
              <a:t> </a:t>
            </a:r>
            <a:r>
              <a:rPr lang="en-US" dirty="0" err="1"/>
              <a:t>oleh</a:t>
            </a:r>
            <a:r>
              <a:rPr lang="en-US" dirty="0"/>
              <a:t> </a:t>
            </a:r>
            <a:r>
              <a:rPr lang="en-US" dirty="0" err="1"/>
              <a:t>siapapun</a:t>
            </a:r>
            <a:r>
              <a:rPr lang="en-US" dirty="0"/>
              <a:t> </a:t>
            </a:r>
            <a:r>
              <a:rPr lang="en-US" dirty="0" err="1"/>
              <a:t>membutuhkan</a:t>
            </a:r>
            <a:r>
              <a:rPr lang="en-US" dirty="0"/>
              <a:t> </a:t>
            </a:r>
            <a:r>
              <a:rPr lang="en-US" dirty="0" err="1"/>
              <a:t>justifikasi</a:t>
            </a:r>
            <a:r>
              <a:rPr lang="en-US" dirty="0"/>
              <a:t> </a:t>
            </a:r>
            <a:r>
              <a:rPr lang="en-US" dirty="0" err="1"/>
              <a:t>pribadi</a:t>
            </a:r>
            <a:r>
              <a:rPr lang="en-US" dirty="0"/>
              <a:t> (</a:t>
            </a:r>
            <a:r>
              <a:rPr lang="en-US" dirty="0" err="1"/>
              <a:t>tidak</a:t>
            </a:r>
            <a:r>
              <a:rPr lang="en-US" dirty="0"/>
              <a:t> </a:t>
            </a:r>
            <a:r>
              <a:rPr lang="en-US" dirty="0" err="1"/>
              <a:t>bebas</a:t>
            </a:r>
            <a:r>
              <a:rPr lang="en-US" dirty="0"/>
              <a:t> </a:t>
            </a:r>
            <a:r>
              <a:rPr lang="en-US" dirty="0" err="1"/>
              <a:t>nilai</a:t>
            </a:r>
            <a:r>
              <a:rPr lang="en-US" dirty="0"/>
              <a:t>).</a:t>
            </a:r>
          </a:p>
          <a:p>
            <a:endParaRPr lang="en-US" dirty="0"/>
          </a:p>
        </p:txBody>
      </p:sp>
    </p:spTree>
    <p:extLst>
      <p:ext uri="{BB962C8B-B14F-4D97-AF65-F5344CB8AC3E}">
        <p14:creationId xmlns:p14="http://schemas.microsoft.com/office/powerpoint/2010/main" val="180838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Latar</a:t>
            </a:r>
            <a:r>
              <a:rPr lang="en-US" b="1" dirty="0" smtClean="0"/>
              <a:t> </a:t>
            </a:r>
            <a:r>
              <a:rPr lang="en-US" b="1" dirty="0" err="1" smtClean="0"/>
              <a:t>Belakang</a:t>
            </a:r>
            <a:endParaRPr lang="en-US" b="1" dirty="0"/>
          </a:p>
        </p:txBody>
      </p:sp>
      <p:sp>
        <p:nvSpPr>
          <p:cNvPr id="3" name="Content Placeholder 2"/>
          <p:cNvSpPr>
            <a:spLocks noGrp="1"/>
          </p:cNvSpPr>
          <p:nvPr>
            <p:ph idx="1"/>
          </p:nvPr>
        </p:nvSpPr>
        <p:spPr>
          <a:xfrm>
            <a:off x="457200" y="1828800"/>
            <a:ext cx="8229600" cy="4876800"/>
          </a:xfrm>
        </p:spPr>
        <p:txBody>
          <a:bodyPr>
            <a:normAutofit lnSpcReduction="10000"/>
          </a:bodyPr>
          <a:lstStyle/>
          <a:p>
            <a:r>
              <a:rPr lang="en-US" dirty="0" err="1"/>
              <a:t>Suatu</a:t>
            </a:r>
            <a:r>
              <a:rPr lang="en-US" dirty="0"/>
              <a:t> </a:t>
            </a:r>
            <a:r>
              <a:rPr lang="en-US" dirty="0" err="1"/>
              <a:t>organisasi</a:t>
            </a:r>
            <a:r>
              <a:rPr lang="en-US" dirty="0"/>
              <a:t> </a:t>
            </a:r>
            <a:r>
              <a:rPr lang="en-US" dirty="0" err="1"/>
              <a:t>atau</a:t>
            </a:r>
            <a:r>
              <a:rPr lang="en-US" dirty="0"/>
              <a:t> </a:t>
            </a:r>
            <a:r>
              <a:rPr lang="en-US" dirty="0" err="1"/>
              <a:t>instansi</a:t>
            </a:r>
            <a:r>
              <a:rPr lang="en-US" dirty="0"/>
              <a:t> </a:t>
            </a:r>
            <a:r>
              <a:rPr lang="en-US" dirty="0" err="1"/>
              <a:t>perusahaan</a:t>
            </a:r>
            <a:r>
              <a:rPr lang="en-US" dirty="0"/>
              <a:t> </a:t>
            </a:r>
            <a:r>
              <a:rPr lang="en-US" dirty="0" err="1"/>
              <a:t>merupakan</a:t>
            </a:r>
            <a:r>
              <a:rPr lang="en-US" dirty="0"/>
              <a:t> </a:t>
            </a:r>
            <a:r>
              <a:rPr lang="en-US" dirty="0" err="1"/>
              <a:t>wadah</a:t>
            </a:r>
            <a:r>
              <a:rPr lang="en-US" dirty="0"/>
              <a:t> </a:t>
            </a:r>
            <a:r>
              <a:rPr lang="en-US" dirty="0" err="1"/>
              <a:t>tempat</a:t>
            </a:r>
            <a:r>
              <a:rPr lang="en-US" dirty="0"/>
              <a:t> </a:t>
            </a:r>
            <a:r>
              <a:rPr lang="en-US" dirty="0" err="1"/>
              <a:t>berkumpulnya</a:t>
            </a:r>
            <a:r>
              <a:rPr lang="en-US" dirty="0"/>
              <a:t> </a:t>
            </a:r>
            <a:r>
              <a:rPr lang="en-US" dirty="0" err="1"/>
              <a:t>beberapa</a:t>
            </a:r>
            <a:r>
              <a:rPr lang="en-US" dirty="0"/>
              <a:t> orang </a:t>
            </a:r>
            <a:r>
              <a:rPr lang="en-US" dirty="0" err="1"/>
              <a:t>untuk</a:t>
            </a:r>
            <a:r>
              <a:rPr lang="en-US" dirty="0"/>
              <a:t> </a:t>
            </a:r>
            <a:r>
              <a:rPr lang="en-US" dirty="0" err="1"/>
              <a:t>bekerjasama</a:t>
            </a:r>
            <a:r>
              <a:rPr lang="en-US" dirty="0"/>
              <a:t> </a:t>
            </a:r>
            <a:r>
              <a:rPr lang="en-US" dirty="0" smtClean="0"/>
              <a:t>di </a:t>
            </a:r>
            <a:r>
              <a:rPr lang="en-US" dirty="0" err="1" smtClean="0"/>
              <a:t>bawah</a:t>
            </a:r>
            <a:r>
              <a:rPr lang="en-US" dirty="0" smtClean="0"/>
              <a:t> </a:t>
            </a:r>
            <a:r>
              <a:rPr lang="en-US" dirty="0" err="1"/>
              <a:t>pimpinan</a:t>
            </a:r>
            <a:r>
              <a:rPr lang="en-US" dirty="0"/>
              <a:t> </a:t>
            </a:r>
            <a:r>
              <a:rPr lang="en-US" dirty="0" err="1"/>
              <a:t>manajer</a:t>
            </a:r>
            <a:r>
              <a:rPr lang="en-US" dirty="0"/>
              <a:t> </a:t>
            </a:r>
            <a:r>
              <a:rPr lang="en-US" dirty="0" err="1"/>
              <a:t>organisasi</a:t>
            </a:r>
            <a:r>
              <a:rPr lang="en-US" dirty="0"/>
              <a:t> </a:t>
            </a:r>
            <a:r>
              <a:rPr lang="en-US" dirty="0" err="1"/>
              <a:t>dalam</a:t>
            </a:r>
            <a:r>
              <a:rPr lang="en-US" dirty="0"/>
              <a:t> </a:t>
            </a:r>
            <a:r>
              <a:rPr lang="en-US" dirty="0" err="1"/>
              <a:t>rangka</a:t>
            </a:r>
            <a:r>
              <a:rPr lang="en-US" dirty="0"/>
              <a:t> </a:t>
            </a:r>
            <a:r>
              <a:rPr lang="en-US" dirty="0" err="1"/>
              <a:t>mencapai</a:t>
            </a:r>
            <a:r>
              <a:rPr lang="en-US" dirty="0"/>
              <a:t> </a:t>
            </a:r>
            <a:r>
              <a:rPr lang="en-US" dirty="0" err="1"/>
              <a:t>tujuan</a:t>
            </a:r>
            <a:r>
              <a:rPr lang="en-US" dirty="0"/>
              <a:t> </a:t>
            </a:r>
            <a:r>
              <a:rPr lang="en-US" dirty="0" err="1"/>
              <a:t>bersama</a:t>
            </a:r>
            <a:r>
              <a:rPr lang="en-US" dirty="0"/>
              <a:t>. </a:t>
            </a:r>
            <a:endParaRPr lang="en-US" dirty="0" smtClean="0"/>
          </a:p>
          <a:p>
            <a:r>
              <a:rPr lang="en-US" dirty="0" err="1" smtClean="0"/>
              <a:t>Organisasi</a:t>
            </a:r>
            <a:r>
              <a:rPr lang="en-US" dirty="0" smtClean="0"/>
              <a:t> </a:t>
            </a:r>
            <a:r>
              <a:rPr lang="en-US" dirty="0" err="1"/>
              <a:t>mengubah</a:t>
            </a:r>
            <a:r>
              <a:rPr lang="en-US" dirty="0"/>
              <a:t> </a:t>
            </a:r>
            <a:r>
              <a:rPr lang="en-US" dirty="0" err="1"/>
              <a:t>masukan</a:t>
            </a:r>
            <a:r>
              <a:rPr lang="en-US" dirty="0"/>
              <a:t> yang </a:t>
            </a:r>
            <a:r>
              <a:rPr lang="en-US" dirty="0" err="1"/>
              <a:t>terjadi</a:t>
            </a:r>
            <a:r>
              <a:rPr lang="en-US" dirty="0"/>
              <a:t> </a:t>
            </a:r>
            <a:r>
              <a:rPr lang="en-US" dirty="0" err="1"/>
              <a:t>dari</a:t>
            </a:r>
            <a:r>
              <a:rPr lang="en-US" dirty="0"/>
              <a:t> </a:t>
            </a:r>
            <a:r>
              <a:rPr lang="en-US" i="1" dirty="0"/>
              <a:t>man, money, material</a:t>
            </a:r>
            <a:r>
              <a:rPr lang="en-US" dirty="0"/>
              <a:t> </a:t>
            </a:r>
            <a:r>
              <a:rPr lang="en-US" dirty="0" err="1"/>
              <a:t>dan</a:t>
            </a:r>
            <a:r>
              <a:rPr lang="en-US" dirty="0"/>
              <a:t> </a:t>
            </a:r>
            <a:r>
              <a:rPr lang="en-US" i="1" dirty="0"/>
              <a:t>machine </a:t>
            </a:r>
            <a:r>
              <a:rPr lang="en-US" dirty="0" err="1"/>
              <a:t>untuk</a:t>
            </a:r>
            <a:r>
              <a:rPr lang="en-US" dirty="0"/>
              <a:t> </a:t>
            </a:r>
            <a:r>
              <a:rPr lang="en-US" dirty="0" err="1"/>
              <a:t>mencapai</a:t>
            </a:r>
            <a:r>
              <a:rPr lang="en-US" dirty="0"/>
              <a:t> </a:t>
            </a:r>
            <a:r>
              <a:rPr lang="en-US" dirty="0" err="1"/>
              <a:t>keluaran</a:t>
            </a:r>
            <a:r>
              <a:rPr lang="en-US" dirty="0"/>
              <a:t> </a:t>
            </a:r>
            <a:r>
              <a:rPr lang="en-US" dirty="0" err="1"/>
              <a:t>terbaik</a:t>
            </a:r>
            <a:r>
              <a:rPr lang="en-US" dirty="0"/>
              <a:t> yang </a:t>
            </a:r>
            <a:r>
              <a:rPr lang="en-US" dirty="0" err="1"/>
              <a:t>bisa</a:t>
            </a:r>
            <a:r>
              <a:rPr lang="en-US" dirty="0"/>
              <a:t> </a:t>
            </a:r>
            <a:r>
              <a:rPr lang="en-US" dirty="0" err="1"/>
              <a:t>berupa</a:t>
            </a:r>
            <a:r>
              <a:rPr lang="en-US" dirty="0"/>
              <a:t> </a:t>
            </a:r>
            <a:r>
              <a:rPr lang="en-US" dirty="0" err="1"/>
              <a:t>suatu</a:t>
            </a:r>
            <a:r>
              <a:rPr lang="en-US" dirty="0"/>
              <a:t> </a:t>
            </a:r>
            <a:r>
              <a:rPr lang="en-US" dirty="0" err="1"/>
              <a:t>produk</a:t>
            </a:r>
            <a:r>
              <a:rPr lang="en-US" dirty="0"/>
              <a:t> </a:t>
            </a:r>
            <a:r>
              <a:rPr lang="en-US" dirty="0" err="1"/>
              <a:t>atau</a:t>
            </a:r>
            <a:r>
              <a:rPr lang="en-US" dirty="0"/>
              <a:t> </a:t>
            </a:r>
            <a:r>
              <a:rPr lang="en-US" dirty="0" err="1"/>
              <a:t>jasa</a:t>
            </a:r>
            <a:r>
              <a:rPr lang="en-US" dirty="0"/>
              <a:t> </a:t>
            </a:r>
            <a:r>
              <a:rPr lang="en-US" dirty="0" err="1"/>
              <a:t>untuk</a:t>
            </a:r>
            <a:r>
              <a:rPr lang="en-US" dirty="0"/>
              <a:t> </a:t>
            </a:r>
            <a:r>
              <a:rPr lang="en-US" dirty="0" err="1"/>
              <a:t>mendapatkan</a:t>
            </a:r>
            <a:r>
              <a:rPr lang="en-US" dirty="0"/>
              <a:t> </a:t>
            </a:r>
            <a:r>
              <a:rPr lang="en-US" dirty="0" err="1" smtClean="0"/>
              <a:t>keuntungan</a:t>
            </a:r>
            <a:r>
              <a:rPr lang="en-US" dirty="0" smtClean="0"/>
              <a:t> </a:t>
            </a:r>
            <a:r>
              <a:rPr lang="en-US" dirty="0"/>
              <a:t>yang </a:t>
            </a:r>
            <a:r>
              <a:rPr lang="en-US" dirty="0" err="1" smtClean="0"/>
              <a:t>sebesar-besarnya</a:t>
            </a:r>
            <a:r>
              <a:rPr lang="en-US" dirty="0"/>
              <a:t> </a:t>
            </a:r>
            <a:r>
              <a:rPr lang="en-US" dirty="0" err="1" smtClean="0"/>
              <a:t>atau</a:t>
            </a:r>
            <a:r>
              <a:rPr lang="en-US" dirty="0" smtClean="0"/>
              <a:t> </a:t>
            </a:r>
            <a:r>
              <a:rPr lang="en-US" dirty="0" err="1" smtClean="0"/>
              <a:t>mengeluarkan</a:t>
            </a:r>
            <a:r>
              <a:rPr lang="en-US" dirty="0" smtClean="0"/>
              <a:t> </a:t>
            </a:r>
            <a:r>
              <a:rPr lang="en-US" dirty="0" err="1" smtClean="0"/>
              <a:t>biaya</a:t>
            </a:r>
            <a:r>
              <a:rPr lang="en-US" dirty="0" smtClean="0"/>
              <a:t> </a:t>
            </a:r>
            <a:r>
              <a:rPr lang="en-US" dirty="0" err="1" smtClean="0"/>
              <a:t>sekecil</a:t>
            </a:r>
            <a:r>
              <a:rPr lang="en-US" dirty="0" smtClean="0"/>
              <a:t> </a:t>
            </a:r>
            <a:r>
              <a:rPr lang="en-US" dirty="0" err="1" smtClean="0"/>
              <a:t>mungkin</a:t>
            </a:r>
            <a:r>
              <a:rPr lang="en-US" dirty="0" smtClean="0"/>
              <a:t>.</a:t>
            </a:r>
          </a:p>
          <a:p>
            <a:r>
              <a:rPr lang="en-US" dirty="0" err="1" smtClean="0"/>
              <a:t>Dibutuhkan</a:t>
            </a:r>
            <a:r>
              <a:rPr lang="en-US" dirty="0" smtClean="0"/>
              <a:t> </a:t>
            </a:r>
            <a:r>
              <a:rPr lang="en-US" dirty="0" err="1"/>
              <a:t>manajemen</a:t>
            </a:r>
            <a:r>
              <a:rPr lang="en-US" dirty="0"/>
              <a:t> </a:t>
            </a:r>
            <a:r>
              <a:rPr lang="en-US" dirty="0" err="1"/>
              <a:t>sains</a:t>
            </a:r>
            <a:r>
              <a:rPr lang="en-US" dirty="0"/>
              <a:t> </a:t>
            </a:r>
            <a:r>
              <a:rPr lang="en-US" dirty="0" err="1"/>
              <a:t>untuk</a:t>
            </a:r>
            <a:r>
              <a:rPr lang="en-US" dirty="0"/>
              <a:t> </a:t>
            </a:r>
            <a:r>
              <a:rPr lang="en-US" dirty="0" err="1"/>
              <a:t>membuat</a:t>
            </a:r>
            <a:r>
              <a:rPr lang="en-US" dirty="0"/>
              <a:t> </a:t>
            </a:r>
            <a:r>
              <a:rPr lang="en-US" dirty="0" err="1" smtClean="0"/>
              <a:t>kolaborasi</a:t>
            </a:r>
            <a:r>
              <a:rPr lang="en-US" dirty="0" smtClean="0"/>
              <a:t> </a:t>
            </a:r>
            <a:r>
              <a:rPr lang="en-US" dirty="0" err="1"/>
              <a:t>masukan</a:t>
            </a:r>
            <a:r>
              <a:rPr lang="en-US" dirty="0"/>
              <a:t> </a:t>
            </a:r>
            <a:r>
              <a:rPr lang="en-US" dirty="0" err="1"/>
              <a:t>tersebut</a:t>
            </a:r>
            <a:r>
              <a:rPr lang="en-US" dirty="0"/>
              <a:t> agar </a:t>
            </a:r>
            <a:r>
              <a:rPr lang="en-US" dirty="0" err="1"/>
              <a:t>mendapatkan</a:t>
            </a:r>
            <a:r>
              <a:rPr lang="en-US" dirty="0"/>
              <a:t> </a:t>
            </a:r>
            <a:r>
              <a:rPr lang="en-US" dirty="0" err="1"/>
              <a:t>keluaran</a:t>
            </a:r>
            <a:r>
              <a:rPr lang="en-US" dirty="0"/>
              <a:t> yang </a:t>
            </a:r>
            <a:r>
              <a:rPr lang="en-US" dirty="0" err="1"/>
              <a:t>maksimum</a:t>
            </a:r>
            <a:r>
              <a:rPr lang="en-US" dirty="0"/>
              <a:t>.</a:t>
            </a:r>
            <a:br>
              <a:rPr lang="en-US" dirty="0"/>
            </a:br>
            <a:endParaRPr lang="en-US" dirty="0"/>
          </a:p>
        </p:txBody>
      </p:sp>
      <p:pic>
        <p:nvPicPr>
          <p:cNvPr id="4" name="Picture 2" descr="Image result for manaje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5257"/>
            <a:ext cx="2256565"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690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b="1" dirty="0"/>
              <a:t>Model optimasi didasar pada berbagai kriteria </a:t>
            </a:r>
            <a:r>
              <a:rPr lang="id-ID" sz="2800" b="1" dirty="0" smtClean="0"/>
              <a:t>diantaranya </a:t>
            </a:r>
            <a:r>
              <a:rPr lang="id-ID" sz="2800" b="1" dirty="0"/>
              <a:t>adalah</a:t>
            </a:r>
            <a:r>
              <a:rPr lang="id-ID" sz="2800" b="1" dirty="0" smtClean="0"/>
              <a:t>:</a:t>
            </a:r>
            <a:endParaRPr lang="en-US" sz="2800" b="1" dirty="0"/>
          </a:p>
        </p:txBody>
      </p:sp>
      <p:sp>
        <p:nvSpPr>
          <p:cNvPr id="3" name="Content Placeholder 2"/>
          <p:cNvSpPr>
            <a:spLocks noGrp="1"/>
          </p:cNvSpPr>
          <p:nvPr>
            <p:ph idx="1"/>
          </p:nvPr>
        </p:nvSpPr>
        <p:spPr>
          <a:xfrm>
            <a:off x="457200" y="1905000"/>
            <a:ext cx="8229600" cy="4572000"/>
          </a:xfrm>
        </p:spPr>
        <p:txBody>
          <a:bodyPr>
            <a:normAutofit/>
          </a:bodyPr>
          <a:lstStyle/>
          <a:p>
            <a:pPr marL="457200" indent="-457200">
              <a:buFont typeface="+mj-lt"/>
              <a:buAutoNum type="arabicPeriod"/>
            </a:pPr>
            <a:r>
              <a:rPr lang="id-ID" b="1" dirty="0" smtClean="0"/>
              <a:t>Kriteria Maximin</a:t>
            </a:r>
            <a:endParaRPr lang="en-US" b="1" dirty="0" smtClean="0"/>
          </a:p>
          <a:p>
            <a:pPr marL="457200" indent="-457200">
              <a:buFont typeface="+mj-lt"/>
              <a:buAutoNum type="arabicPeriod"/>
            </a:pPr>
            <a:r>
              <a:rPr lang="en-US" b="1" dirty="0" err="1" smtClean="0"/>
              <a:t>Kriteria</a:t>
            </a:r>
            <a:r>
              <a:rPr lang="en-US" b="1" dirty="0" smtClean="0"/>
              <a:t> </a:t>
            </a:r>
            <a:r>
              <a:rPr lang="en-US" b="1" dirty="0" err="1" smtClean="0"/>
              <a:t>Maximax</a:t>
            </a:r>
            <a:endParaRPr lang="en-US" b="1" dirty="0"/>
          </a:p>
          <a:p>
            <a:pPr marL="457200" indent="-457200">
              <a:buFont typeface="+mj-lt"/>
              <a:buAutoNum type="arabicPeriod"/>
            </a:pPr>
            <a:r>
              <a:rPr lang="en-US" b="1" dirty="0" err="1" smtClean="0"/>
              <a:t>Kriteria</a:t>
            </a:r>
            <a:r>
              <a:rPr lang="en-US" b="1" dirty="0" smtClean="0"/>
              <a:t> </a:t>
            </a:r>
            <a:r>
              <a:rPr lang="en-US" b="1" dirty="0" err="1" smtClean="0"/>
              <a:t>Melewatkan</a:t>
            </a:r>
            <a:r>
              <a:rPr lang="en-US" b="1" dirty="0" smtClean="0"/>
              <a:t> </a:t>
            </a:r>
            <a:r>
              <a:rPr lang="en-US" b="1" dirty="0" err="1" smtClean="0"/>
              <a:t>Kesempatan</a:t>
            </a:r>
            <a:endParaRPr lang="en-US" b="1" dirty="0" smtClean="0"/>
          </a:p>
          <a:p>
            <a:pPr marL="457200" indent="-457200">
              <a:buFont typeface="+mj-lt"/>
              <a:buAutoNum type="arabicPeriod"/>
            </a:pPr>
            <a:r>
              <a:rPr lang="en-US" b="1" dirty="0" err="1" smtClean="0"/>
              <a:t>Kriteria</a:t>
            </a:r>
            <a:r>
              <a:rPr lang="en-US" b="1" dirty="0" smtClean="0"/>
              <a:t> </a:t>
            </a:r>
            <a:r>
              <a:rPr lang="en-US" b="1" dirty="0" err="1" smtClean="0"/>
              <a:t>Probabilitas</a:t>
            </a:r>
            <a:r>
              <a:rPr lang="en-US" b="1" dirty="0" smtClean="0"/>
              <a:t> (</a:t>
            </a:r>
            <a:r>
              <a:rPr lang="en-US" b="1" dirty="0" err="1" smtClean="0"/>
              <a:t>Peluang</a:t>
            </a:r>
            <a:r>
              <a:rPr lang="en-US" b="1" dirty="0" smtClean="0"/>
              <a:t>)</a:t>
            </a:r>
          </a:p>
          <a:p>
            <a:pPr marL="457200" indent="-457200">
              <a:buFont typeface="+mj-lt"/>
              <a:buAutoNum type="arabicPeriod"/>
            </a:pPr>
            <a:r>
              <a:rPr lang="en-US" b="1" dirty="0" err="1" smtClean="0"/>
              <a:t>Kriteria</a:t>
            </a:r>
            <a:r>
              <a:rPr lang="en-US" b="1" dirty="0" smtClean="0"/>
              <a:t> </a:t>
            </a:r>
            <a:r>
              <a:rPr lang="en-US" b="1" dirty="0" err="1" smtClean="0"/>
              <a:t>Nilai</a:t>
            </a:r>
            <a:r>
              <a:rPr lang="en-US" b="1" dirty="0" smtClean="0"/>
              <a:t> </a:t>
            </a:r>
            <a:r>
              <a:rPr lang="en-US" b="1" dirty="0" err="1" smtClean="0"/>
              <a:t>Materi</a:t>
            </a:r>
            <a:r>
              <a:rPr lang="en-US" b="1" dirty="0" smtClean="0"/>
              <a:t> yang </a:t>
            </a:r>
            <a:r>
              <a:rPr lang="en-US" b="1" dirty="0" err="1" smtClean="0"/>
              <a:t>diharapkan</a:t>
            </a:r>
            <a:endParaRPr lang="en-US" b="1" dirty="0" smtClean="0"/>
          </a:p>
          <a:p>
            <a:pPr marL="457200" indent="-457200">
              <a:buFont typeface="+mj-lt"/>
              <a:buAutoNum type="arabicPeriod"/>
            </a:pPr>
            <a:r>
              <a:rPr lang="en-US" b="1" dirty="0" err="1" smtClean="0"/>
              <a:t>Kriteria</a:t>
            </a:r>
            <a:r>
              <a:rPr lang="en-US" b="1" dirty="0" smtClean="0"/>
              <a:t> </a:t>
            </a:r>
            <a:r>
              <a:rPr lang="en-US" b="1" dirty="0" err="1" smtClean="0"/>
              <a:t>Manfaat</a:t>
            </a:r>
            <a:endParaRPr lang="en-US" b="1" dirty="0" smtClean="0"/>
          </a:p>
          <a:p>
            <a:pPr marL="457200" indent="-457200">
              <a:buFont typeface="+mj-lt"/>
              <a:buAutoNum type="arabicPeriod"/>
            </a:pPr>
            <a:endParaRPr lang="en-US" b="1" dirty="0" smtClean="0"/>
          </a:p>
        </p:txBody>
      </p:sp>
    </p:spTree>
    <p:extLst>
      <p:ext uri="{BB962C8B-B14F-4D97-AF65-F5344CB8AC3E}">
        <p14:creationId xmlns:p14="http://schemas.microsoft.com/office/powerpoint/2010/main" val="286658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b="1" dirty="0"/>
              <a:t>Model optimasi didasar pada berbagai kriteria dan yang menonjol diantaranya adalah</a:t>
            </a:r>
            <a:r>
              <a:rPr lang="id-ID" sz="2800" b="1" dirty="0" smtClean="0"/>
              <a:t>:</a:t>
            </a:r>
            <a:endParaRPr lang="en-US" sz="2800" b="1"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a:t>
            </a:r>
            <a:r>
              <a:rPr lang="en-US" dirty="0"/>
              <a:t>  </a:t>
            </a:r>
            <a:r>
              <a:rPr lang="id-ID" b="1" dirty="0"/>
              <a:t>Kriteria </a:t>
            </a:r>
            <a:r>
              <a:rPr lang="id-ID" b="1" dirty="0" smtClean="0"/>
              <a:t>Maximin</a:t>
            </a:r>
            <a:endParaRPr lang="en-US" b="1" dirty="0" smtClean="0"/>
          </a:p>
          <a:p>
            <a:r>
              <a:rPr lang="en-US" dirty="0" err="1" smtClean="0"/>
              <a:t>Metode</a:t>
            </a:r>
            <a:r>
              <a:rPr lang="en-US" dirty="0" smtClean="0"/>
              <a:t> </a:t>
            </a:r>
            <a:r>
              <a:rPr lang="en-US" dirty="0" err="1"/>
              <a:t>maximin</a:t>
            </a:r>
            <a:r>
              <a:rPr lang="en-US" dirty="0"/>
              <a:t> </a:t>
            </a:r>
            <a:r>
              <a:rPr lang="en-US" dirty="0" err="1"/>
              <a:t>menjelaskan</a:t>
            </a:r>
            <a:r>
              <a:rPr lang="en-US" dirty="0"/>
              <a:t> </a:t>
            </a:r>
            <a:r>
              <a:rPr lang="en-US" dirty="0" err="1"/>
              <a:t>bahwa</a:t>
            </a:r>
            <a:r>
              <a:rPr lang="en-US" dirty="0"/>
              <a:t> </a:t>
            </a:r>
            <a:r>
              <a:rPr lang="en-US" dirty="0" err="1"/>
              <a:t>pembuat</a:t>
            </a:r>
            <a:r>
              <a:rPr lang="en-US" dirty="0"/>
              <a:t> </a:t>
            </a:r>
            <a:r>
              <a:rPr lang="en-US" dirty="0" err="1"/>
              <a:t>keputusan</a:t>
            </a:r>
            <a:r>
              <a:rPr lang="en-US" dirty="0"/>
              <a:t> </a:t>
            </a:r>
            <a:r>
              <a:rPr lang="en-US" dirty="0" err="1"/>
              <a:t>seharusnya</a:t>
            </a:r>
            <a:r>
              <a:rPr lang="en-US" dirty="0"/>
              <a:t> </a:t>
            </a:r>
            <a:r>
              <a:rPr lang="en-US" dirty="0" err="1"/>
              <a:t>memusatkan</a:t>
            </a:r>
            <a:r>
              <a:rPr lang="en-US" dirty="0"/>
              <a:t> </a:t>
            </a:r>
            <a:r>
              <a:rPr lang="en-US" dirty="0" err="1"/>
              <a:t>perhatiannya</a:t>
            </a:r>
            <a:r>
              <a:rPr lang="en-US" dirty="0"/>
              <a:t> </a:t>
            </a:r>
            <a:r>
              <a:rPr lang="en-US" dirty="0" err="1"/>
              <a:t>pada</a:t>
            </a:r>
            <a:r>
              <a:rPr lang="en-US" dirty="0"/>
              <a:t> </a:t>
            </a:r>
            <a:r>
              <a:rPr lang="en-US" dirty="0" err="1"/>
              <a:t>atribut</a:t>
            </a:r>
            <a:r>
              <a:rPr lang="en-US" dirty="0"/>
              <a:t>  </a:t>
            </a:r>
            <a:r>
              <a:rPr lang="en-US" dirty="0" err="1"/>
              <a:t>terlemah</a:t>
            </a:r>
            <a:r>
              <a:rPr lang="en-US" dirty="0"/>
              <a:t> yang </a:t>
            </a:r>
            <a:r>
              <a:rPr lang="en-US" dirty="0" err="1"/>
              <a:t>dimilikinya</a:t>
            </a:r>
            <a:r>
              <a:rPr lang="en-US" dirty="0"/>
              <a:t>. </a:t>
            </a:r>
            <a:endParaRPr lang="en-US" dirty="0" smtClean="0"/>
          </a:p>
          <a:p>
            <a:r>
              <a:rPr lang="en-US" dirty="0" err="1" smtClean="0"/>
              <a:t>Metode</a:t>
            </a:r>
            <a:r>
              <a:rPr lang="en-US" dirty="0" smtClean="0"/>
              <a:t> </a:t>
            </a:r>
            <a:r>
              <a:rPr lang="en-US" dirty="0" err="1"/>
              <a:t>ini</a:t>
            </a:r>
            <a:r>
              <a:rPr lang="en-US" dirty="0"/>
              <a:t> </a:t>
            </a:r>
            <a:r>
              <a:rPr lang="en-US" dirty="0" err="1"/>
              <a:t>tidak</a:t>
            </a:r>
            <a:r>
              <a:rPr lang="en-US" dirty="0"/>
              <a:t> </a:t>
            </a:r>
            <a:r>
              <a:rPr lang="en-US" dirty="0" err="1"/>
              <a:t>banyak</a:t>
            </a:r>
            <a:r>
              <a:rPr lang="en-US" dirty="0"/>
              <a:t> </a:t>
            </a:r>
            <a:r>
              <a:rPr lang="en-US" dirty="0" err="1"/>
              <a:t>menggunakan</a:t>
            </a:r>
            <a:r>
              <a:rPr lang="en-US" dirty="0"/>
              <a:t> </a:t>
            </a:r>
            <a:r>
              <a:rPr lang="en-US" dirty="0" err="1"/>
              <a:t>informasi</a:t>
            </a:r>
            <a:r>
              <a:rPr lang="en-US" dirty="0"/>
              <a:t> yang </a:t>
            </a:r>
            <a:r>
              <a:rPr lang="en-US" dirty="0" err="1"/>
              <a:t>tersedia</a:t>
            </a:r>
            <a:r>
              <a:rPr lang="en-US" dirty="0"/>
              <a:t>. </a:t>
            </a:r>
            <a:r>
              <a:rPr lang="en-US" dirty="0" err="1"/>
              <a:t>Kriteria</a:t>
            </a:r>
            <a:r>
              <a:rPr lang="en-US" dirty="0"/>
              <a:t> </a:t>
            </a:r>
            <a:r>
              <a:rPr lang="en-US" dirty="0" err="1"/>
              <a:t>ini</a:t>
            </a:r>
            <a:r>
              <a:rPr lang="en-US" dirty="0"/>
              <a:t> </a:t>
            </a:r>
            <a:r>
              <a:rPr lang="en-US" dirty="0" err="1"/>
              <a:t>mencari</a:t>
            </a:r>
            <a:r>
              <a:rPr lang="en-US" dirty="0"/>
              <a:t> </a:t>
            </a:r>
            <a:r>
              <a:rPr lang="en-US" dirty="0" err="1" smtClean="0"/>
              <a:t>alternatif</a:t>
            </a:r>
            <a:r>
              <a:rPr lang="en-US" dirty="0" smtClean="0"/>
              <a:t> </a:t>
            </a:r>
            <a:r>
              <a:rPr lang="en-US" dirty="0"/>
              <a:t>yang maximum </a:t>
            </a:r>
            <a:r>
              <a:rPr lang="en-US" dirty="0" err="1"/>
              <a:t>dari</a:t>
            </a:r>
            <a:r>
              <a:rPr lang="en-US" dirty="0"/>
              <a:t> </a:t>
            </a:r>
            <a:r>
              <a:rPr lang="en-US" dirty="0" err="1"/>
              <a:t>hasil</a:t>
            </a:r>
            <a:r>
              <a:rPr lang="en-US" dirty="0"/>
              <a:t> yang minimum </a:t>
            </a:r>
            <a:r>
              <a:rPr lang="en-US" dirty="0" err="1"/>
              <a:t>dari</a:t>
            </a:r>
            <a:r>
              <a:rPr lang="en-US" dirty="0"/>
              <a:t> </a:t>
            </a:r>
            <a:r>
              <a:rPr lang="en-US" dirty="0" err="1"/>
              <a:t>setiap</a:t>
            </a:r>
            <a:r>
              <a:rPr lang="en-US" dirty="0"/>
              <a:t> </a:t>
            </a:r>
            <a:r>
              <a:rPr lang="en-US" dirty="0" err="1" smtClean="0"/>
              <a:t>alternatif</a:t>
            </a:r>
            <a:r>
              <a:rPr lang="en-US" dirty="0" smtClean="0"/>
              <a:t>. </a:t>
            </a:r>
          </a:p>
          <a:p>
            <a:r>
              <a:rPr lang="en-US" dirty="0" err="1" smtClean="0"/>
              <a:t>Pertama</a:t>
            </a:r>
            <a:r>
              <a:rPr lang="en-US" dirty="0"/>
              <a:t>, </a:t>
            </a:r>
            <a:r>
              <a:rPr lang="en-US" dirty="0" err="1"/>
              <a:t>dicari</a:t>
            </a:r>
            <a:r>
              <a:rPr lang="en-US" dirty="0"/>
              <a:t> </a:t>
            </a:r>
            <a:r>
              <a:rPr lang="en-US" dirty="0" err="1"/>
              <a:t>hasil</a:t>
            </a:r>
            <a:r>
              <a:rPr lang="en-US" dirty="0"/>
              <a:t> minimum </a:t>
            </a:r>
            <a:r>
              <a:rPr lang="en-US" dirty="0" err="1"/>
              <a:t>dari</a:t>
            </a:r>
            <a:r>
              <a:rPr lang="en-US" dirty="0"/>
              <a:t> </a:t>
            </a:r>
            <a:r>
              <a:rPr lang="en-US" dirty="0" err="1"/>
              <a:t>setiap</a:t>
            </a:r>
            <a:r>
              <a:rPr lang="en-US" dirty="0"/>
              <a:t> </a:t>
            </a:r>
            <a:r>
              <a:rPr lang="en-US" dirty="0" err="1" smtClean="0"/>
              <a:t>alternatif</a:t>
            </a:r>
            <a:r>
              <a:rPr lang="en-US" dirty="0" smtClean="0"/>
              <a:t>, </a:t>
            </a:r>
            <a:r>
              <a:rPr lang="en-US" dirty="0" err="1"/>
              <a:t>dan</a:t>
            </a:r>
            <a:r>
              <a:rPr lang="en-US" dirty="0"/>
              <a:t> </a:t>
            </a:r>
            <a:r>
              <a:rPr lang="en-US" dirty="0" err="1"/>
              <a:t>selanjutnya</a:t>
            </a:r>
            <a:r>
              <a:rPr lang="en-US" dirty="0"/>
              <a:t> </a:t>
            </a:r>
            <a:r>
              <a:rPr lang="en-US" dirty="0" err="1"/>
              <a:t>memilih</a:t>
            </a:r>
            <a:r>
              <a:rPr lang="en-US" dirty="0"/>
              <a:t> </a:t>
            </a:r>
            <a:r>
              <a:rPr lang="en-US" dirty="0" err="1" smtClean="0"/>
              <a:t>alternatif</a:t>
            </a:r>
            <a:r>
              <a:rPr lang="en-US" dirty="0" smtClean="0"/>
              <a:t> </a:t>
            </a:r>
            <a:r>
              <a:rPr lang="en-US" dirty="0" err="1"/>
              <a:t>dengan</a:t>
            </a:r>
            <a:r>
              <a:rPr lang="en-US" dirty="0"/>
              <a:t> </a:t>
            </a:r>
            <a:r>
              <a:rPr lang="en-US" dirty="0" err="1"/>
              <a:t>nilai</a:t>
            </a:r>
            <a:r>
              <a:rPr lang="en-US" dirty="0"/>
              <a:t> </a:t>
            </a:r>
            <a:r>
              <a:rPr lang="en-US" dirty="0" err="1"/>
              <a:t>terbesar</a:t>
            </a:r>
            <a:r>
              <a:rPr lang="en-US" dirty="0"/>
              <a:t> </a:t>
            </a:r>
            <a:r>
              <a:rPr lang="en-US" dirty="0" err="1"/>
              <a:t>dari</a:t>
            </a:r>
            <a:r>
              <a:rPr lang="en-US" dirty="0"/>
              <a:t> yang </a:t>
            </a:r>
            <a:r>
              <a:rPr lang="en-US" dirty="0" err="1"/>
              <a:t>terkecil</a:t>
            </a:r>
            <a:r>
              <a:rPr lang="en-US" dirty="0"/>
              <a:t> </a:t>
            </a:r>
            <a:r>
              <a:rPr lang="en-US" dirty="0" err="1"/>
              <a:t>tadi</a:t>
            </a:r>
            <a:r>
              <a:rPr lang="en-US" dirty="0"/>
              <a:t>. </a:t>
            </a:r>
            <a:endParaRPr lang="en-US" dirty="0" smtClean="0"/>
          </a:p>
          <a:p>
            <a:r>
              <a:rPr lang="en-US" dirty="0" err="1" smtClean="0"/>
              <a:t>Karena</a:t>
            </a:r>
            <a:r>
              <a:rPr lang="en-US" dirty="0" smtClean="0"/>
              <a:t> </a:t>
            </a:r>
            <a:r>
              <a:rPr lang="en-US" dirty="0" err="1"/>
              <a:t>kriteria</a:t>
            </a:r>
            <a:r>
              <a:rPr lang="en-US" dirty="0"/>
              <a:t> </a:t>
            </a:r>
            <a:r>
              <a:rPr lang="en-US" dirty="0" err="1"/>
              <a:t>ini</a:t>
            </a:r>
            <a:r>
              <a:rPr lang="en-US" dirty="0"/>
              <a:t> </a:t>
            </a:r>
            <a:r>
              <a:rPr lang="en-US" dirty="0" err="1"/>
              <a:t>memilih</a:t>
            </a:r>
            <a:r>
              <a:rPr lang="en-US" dirty="0"/>
              <a:t> </a:t>
            </a:r>
            <a:r>
              <a:rPr lang="en-US" dirty="0" err="1" smtClean="0"/>
              <a:t>alternatif</a:t>
            </a:r>
            <a:r>
              <a:rPr lang="en-US" dirty="0" smtClean="0"/>
              <a:t> </a:t>
            </a:r>
            <a:r>
              <a:rPr lang="en-US" dirty="0"/>
              <a:t>yang </a:t>
            </a:r>
            <a:r>
              <a:rPr lang="en-US" dirty="0" err="1"/>
              <a:t>memiliki</a:t>
            </a:r>
            <a:r>
              <a:rPr lang="en-US" dirty="0"/>
              <a:t> </a:t>
            </a:r>
            <a:r>
              <a:rPr lang="en-US" dirty="0" err="1"/>
              <a:t>kerugian</a:t>
            </a:r>
            <a:r>
              <a:rPr lang="en-US" dirty="0"/>
              <a:t> </a:t>
            </a:r>
            <a:r>
              <a:rPr lang="en-US" dirty="0" err="1"/>
              <a:t>terkecil</a:t>
            </a:r>
            <a:r>
              <a:rPr lang="en-US" dirty="0"/>
              <a:t>, </a:t>
            </a:r>
            <a:r>
              <a:rPr lang="en-US" dirty="0" err="1"/>
              <a:t>disebut</a:t>
            </a:r>
            <a:r>
              <a:rPr lang="en-US" dirty="0"/>
              <a:t> </a:t>
            </a:r>
            <a:r>
              <a:rPr lang="en-US" dirty="0" err="1"/>
              <a:t>sebagai</a:t>
            </a:r>
            <a:r>
              <a:rPr lang="en-US" dirty="0"/>
              <a:t> </a:t>
            </a:r>
            <a:r>
              <a:rPr lang="en-US" dirty="0" err="1"/>
              <a:t>kriteria</a:t>
            </a:r>
            <a:r>
              <a:rPr lang="en-US" dirty="0"/>
              <a:t> </a:t>
            </a:r>
            <a:r>
              <a:rPr lang="en-US" dirty="0" err="1"/>
              <a:t>keputusan</a:t>
            </a:r>
            <a:r>
              <a:rPr lang="en-US" dirty="0"/>
              <a:t> </a:t>
            </a:r>
            <a:r>
              <a:rPr lang="en-US" dirty="0" err="1"/>
              <a:t>pesimistik</a:t>
            </a:r>
            <a:r>
              <a:rPr lang="en-US" dirty="0"/>
              <a:t>. </a:t>
            </a:r>
            <a:endParaRPr lang="en-US" dirty="0" smtClean="0"/>
          </a:p>
          <a:p>
            <a:r>
              <a:rPr lang="id-ID" dirty="0" smtClean="0"/>
              <a:t>Dengan </a:t>
            </a:r>
            <a:r>
              <a:rPr lang="id-ID" dirty="0"/>
              <a:t>kata lain model ini pada intinya berarti memaksimalkan hasil usaha dalam batasan-batasan minimum yang diperhitungkan akan dicapai.</a:t>
            </a:r>
            <a:endParaRPr lang="en-US" dirty="0"/>
          </a:p>
          <a:p>
            <a:endParaRPr lang="en-US" dirty="0"/>
          </a:p>
        </p:txBody>
      </p:sp>
    </p:spTree>
    <p:extLst>
      <p:ext uri="{BB962C8B-B14F-4D97-AF65-F5344CB8AC3E}">
        <p14:creationId xmlns:p14="http://schemas.microsoft.com/office/powerpoint/2010/main" val="3988688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a:normAutofit fontScale="92500" lnSpcReduction="20000"/>
          </a:bodyPr>
          <a:lstStyle/>
          <a:p>
            <a:pPr marL="0" indent="0">
              <a:buNone/>
            </a:pPr>
            <a:r>
              <a:rPr lang="id-ID" b="1" dirty="0" smtClean="0"/>
              <a:t>b</a:t>
            </a:r>
            <a:r>
              <a:rPr lang="en-US" b="1" dirty="0" smtClean="0"/>
              <a:t>.</a:t>
            </a:r>
            <a:r>
              <a:rPr lang="id-ID" b="1" dirty="0" smtClean="0"/>
              <a:t> </a:t>
            </a:r>
            <a:r>
              <a:rPr lang="id-ID" b="1" dirty="0"/>
              <a:t>Kriteria </a:t>
            </a:r>
            <a:r>
              <a:rPr lang="id-ID" b="1" dirty="0" smtClean="0"/>
              <a:t>Maximax</a:t>
            </a:r>
            <a:r>
              <a:rPr lang="id-ID" dirty="0" smtClean="0"/>
              <a:t> </a:t>
            </a:r>
            <a:endParaRPr lang="en-US" dirty="0" smtClean="0"/>
          </a:p>
          <a:p>
            <a:pPr marL="0" indent="0">
              <a:buNone/>
            </a:pPr>
            <a:r>
              <a:rPr lang="id-ID" dirty="0" smtClean="0"/>
              <a:t>Model </a:t>
            </a:r>
            <a:r>
              <a:rPr lang="id-ID" dirty="0"/>
              <a:t>ini didasarkan pada asumsi yang optimistik yang menyatakan bahwa keputusan yang diambil akan mendatangkan hasil yang maksimum. Dalam prakteknya apa yang kemudian terjadi ialah lebih memaksimalkan usaha agar hasil yang diperoleh betul-betul semaksimal mungkin</a:t>
            </a:r>
            <a:r>
              <a:rPr lang="id-ID" dirty="0" smtClean="0"/>
              <a:t>.</a:t>
            </a:r>
            <a:endParaRPr lang="en-US" dirty="0" smtClean="0"/>
          </a:p>
          <a:p>
            <a:pPr marL="0" indent="0">
              <a:buNone/>
            </a:pPr>
            <a:r>
              <a:rPr lang="en-US" b="1" dirty="0" smtClean="0"/>
              <a:t>c. </a:t>
            </a:r>
            <a:r>
              <a:rPr lang="id-ID" b="1" dirty="0" smtClean="0"/>
              <a:t>Kriteria </a:t>
            </a:r>
            <a:r>
              <a:rPr lang="id-ID" b="1" dirty="0"/>
              <a:t>melewatkan </a:t>
            </a:r>
            <a:r>
              <a:rPr lang="id-ID" b="1" dirty="0" smtClean="0"/>
              <a:t>kesempatan</a:t>
            </a:r>
            <a:r>
              <a:rPr lang="id-ID" dirty="0" smtClean="0"/>
              <a:t> </a:t>
            </a:r>
            <a:endParaRPr lang="en-US" dirty="0" smtClean="0"/>
          </a:p>
          <a:p>
            <a:pPr marL="0" indent="0">
              <a:buNone/>
            </a:pPr>
            <a:r>
              <a:rPr lang="id-ID" dirty="0" smtClean="0"/>
              <a:t>Model </a:t>
            </a:r>
            <a:r>
              <a:rPr lang="id-ID" dirty="0"/>
              <a:t>ini bertitik tolak dari pandangan bahwa merupakan hal yang alamiah apabila para pengambil keputusan berpikir dan bertindak dalam kerangka dilewatkannya peluang-peluang </a:t>
            </a:r>
            <a:r>
              <a:rPr lang="id-ID" dirty="0" smtClean="0"/>
              <a:t>te</a:t>
            </a:r>
            <a:r>
              <a:rPr lang="en-US" dirty="0" smtClean="0"/>
              <a:t>r</a:t>
            </a:r>
            <a:r>
              <a:rPr lang="id-ID" dirty="0" smtClean="0"/>
              <a:t>tentu</a:t>
            </a:r>
            <a:r>
              <a:rPr lang="id-ID" dirty="0"/>
              <a:t>, apabila melewatkan peluang </a:t>
            </a:r>
            <a:r>
              <a:rPr lang="id-ID" dirty="0" smtClean="0"/>
              <a:t>itu</a:t>
            </a:r>
            <a:r>
              <a:rPr lang="en-US" dirty="0" smtClean="0"/>
              <a:t> </a:t>
            </a:r>
            <a:r>
              <a:rPr lang="id-ID" dirty="0" smtClean="0"/>
              <a:t>berakibat </a:t>
            </a:r>
            <a:r>
              <a:rPr lang="id-ID" dirty="0"/>
              <a:t>pada tersedianya peluang yang lebih besar demi meraih keuntungan yang lebih besar pula. Segi penting dari model ini ialah mengidentifikasikan secara teliti biaya yang harus dipikul karena hilangnya peluang tertentu, dan memperkecil kerugian yang harus diderita karena ingin memanfaatkan peluang yang lebih besar dimasa yang akan datang.</a:t>
            </a:r>
            <a:endParaRPr lang="en-US" dirty="0"/>
          </a:p>
          <a:p>
            <a:pPr marL="0" indent="0">
              <a:buNone/>
            </a:pPr>
            <a:endParaRPr lang="en-US" dirty="0"/>
          </a:p>
          <a:p>
            <a:endParaRPr lang="en-US" dirty="0"/>
          </a:p>
        </p:txBody>
      </p:sp>
    </p:spTree>
    <p:extLst>
      <p:ext uri="{BB962C8B-B14F-4D97-AF65-F5344CB8AC3E}">
        <p14:creationId xmlns:p14="http://schemas.microsoft.com/office/powerpoint/2010/main" val="2599264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rmAutofit lnSpcReduction="10000"/>
          </a:bodyPr>
          <a:lstStyle/>
          <a:p>
            <a:pPr marL="0" indent="0">
              <a:buNone/>
            </a:pPr>
            <a:r>
              <a:rPr lang="en-US" b="1" dirty="0" smtClean="0"/>
              <a:t>d. </a:t>
            </a:r>
            <a:r>
              <a:rPr lang="id-ID" b="1" dirty="0" smtClean="0"/>
              <a:t>Kriteria probabilitas</a:t>
            </a:r>
            <a:endParaRPr lang="en-US" b="1" dirty="0" smtClean="0"/>
          </a:p>
          <a:p>
            <a:pPr marL="0" indent="0">
              <a:buNone/>
            </a:pPr>
            <a:r>
              <a:rPr lang="id-ID" dirty="0" smtClean="0"/>
              <a:t>Model </a:t>
            </a:r>
            <a:r>
              <a:rPr lang="id-ID" dirty="0"/>
              <a:t>ini berarti bahwa pengambilan keputusan harus menggunakan kriteria kemungkinan diperolehnya hasil tertentu sebagai dasar untuk menjatuhkan pilihan. Probabilitas bisa mulai dari nol, dalam arti tidak ada kemungkinan tercapainya hasil yang diharapkan hingga satu, dalam arti bahwa terdapat kepastian akan diraihnya hasil yang diharapkan dengan diambilnya suatu keputusan tertentu.</a:t>
            </a:r>
            <a:endParaRPr lang="en-US" dirty="0"/>
          </a:p>
          <a:p>
            <a:pPr marL="0" indent="0">
              <a:buNone/>
            </a:pPr>
            <a:r>
              <a:rPr lang="id-ID" b="1" dirty="0"/>
              <a:t>e</a:t>
            </a:r>
            <a:r>
              <a:rPr lang="id-ID" b="1" dirty="0" smtClean="0"/>
              <a:t>.</a:t>
            </a:r>
            <a:r>
              <a:rPr lang="id-ID" b="1" dirty="0"/>
              <a:t> </a:t>
            </a:r>
            <a:r>
              <a:rPr lang="id-ID" b="1" dirty="0" smtClean="0"/>
              <a:t>Kriteria </a:t>
            </a:r>
            <a:r>
              <a:rPr lang="id-ID" b="1" dirty="0"/>
              <a:t>nilai materi yang </a:t>
            </a:r>
            <a:r>
              <a:rPr lang="id-ID" b="1" dirty="0" smtClean="0"/>
              <a:t>diharapkan</a:t>
            </a:r>
            <a:r>
              <a:rPr lang="id-ID" dirty="0" smtClean="0"/>
              <a:t> </a:t>
            </a:r>
            <a:endParaRPr lang="en-US" dirty="0" smtClean="0"/>
          </a:p>
          <a:p>
            <a:pPr marL="0" indent="0">
              <a:buNone/>
            </a:pPr>
            <a:r>
              <a:rPr lang="id-ID" dirty="0" smtClean="0"/>
              <a:t>Kriteria </a:t>
            </a:r>
            <a:r>
              <a:rPr lang="id-ID" dirty="0"/>
              <a:t>nilai materi yang diharapkan. Dalam praktek penggunaannya dimulai dengan penentuan nilau atas hasil yang diperoleh dari setiap </a:t>
            </a:r>
            <a:r>
              <a:rPr lang="id-ID" dirty="0" smtClean="0"/>
              <a:t>alternati</a:t>
            </a:r>
            <a:r>
              <a:rPr lang="en-US" dirty="0" smtClean="0"/>
              <a:t>f</a:t>
            </a:r>
            <a:r>
              <a:rPr lang="id-ID" dirty="0" smtClean="0"/>
              <a:t> </a:t>
            </a:r>
            <a:r>
              <a:rPr lang="id-ID" dirty="0"/>
              <a:t>yang dipilih untuk diterapkan. Model ini juga memperhitungkan kemungkinan apa yang akan timbul jika alternatif tertentu ditempuh.</a:t>
            </a:r>
            <a:endParaRPr lang="en-US" dirty="0"/>
          </a:p>
        </p:txBody>
      </p:sp>
    </p:spTree>
    <p:extLst>
      <p:ext uri="{BB962C8B-B14F-4D97-AF65-F5344CB8AC3E}">
        <p14:creationId xmlns:p14="http://schemas.microsoft.com/office/powerpoint/2010/main" val="118119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dirty="0" smtClean="0"/>
              <a:t>f. </a:t>
            </a:r>
            <a:r>
              <a:rPr lang="id-ID" b="1" dirty="0" smtClean="0"/>
              <a:t>Kriteria manfaat</a:t>
            </a:r>
            <a:endParaRPr lang="en-US" b="1" dirty="0" smtClean="0"/>
          </a:p>
          <a:p>
            <a:pPr marL="0" indent="0">
              <a:buNone/>
            </a:pPr>
            <a:r>
              <a:rPr lang="id-ID" dirty="0" smtClean="0"/>
              <a:t>Kriteria </a:t>
            </a:r>
            <a:r>
              <a:rPr lang="id-ID" dirty="0"/>
              <a:t>ini </a:t>
            </a:r>
            <a:r>
              <a:rPr lang="id-ID" dirty="0" smtClean="0"/>
              <a:t>merupaka</a:t>
            </a:r>
            <a:r>
              <a:rPr lang="en-US" dirty="0" smtClean="0"/>
              <a:t>n</a:t>
            </a:r>
            <a:r>
              <a:rPr lang="id-ID" dirty="0" smtClean="0"/>
              <a:t> </a:t>
            </a:r>
            <a:r>
              <a:rPr lang="id-ID" dirty="0"/>
              <a:t>kelanjutan dari kriteria nilai materi. Terlihat bahwa dengan penggunaan kriteria itu pengambilan keputusan tidak memperdulikan </a:t>
            </a:r>
            <a:r>
              <a:rPr lang="id-ID" dirty="0" smtClean="0"/>
              <a:t>r</a:t>
            </a:r>
            <a:r>
              <a:rPr lang="en-US" dirty="0" smtClean="0"/>
              <a:t>e</a:t>
            </a:r>
            <a:r>
              <a:rPr lang="id-ID" dirty="0" smtClean="0"/>
              <a:t>siko </a:t>
            </a:r>
            <a:r>
              <a:rPr lang="id-ID" dirty="0"/>
              <a:t>yang mungkin harus dihadapi apabila pilihan dijatuhkan atas berbagai </a:t>
            </a:r>
            <a:r>
              <a:rPr lang="id-ID" dirty="0" smtClean="0"/>
              <a:t>alternati</a:t>
            </a:r>
            <a:r>
              <a:rPr lang="en-US" dirty="0" smtClean="0"/>
              <a:t>f</a:t>
            </a:r>
            <a:r>
              <a:rPr lang="id-ID" dirty="0" smtClean="0"/>
              <a:t> </a:t>
            </a:r>
            <a:r>
              <a:rPr lang="id-ID" dirty="0"/>
              <a:t>yang tersedia. </a:t>
            </a:r>
            <a:endParaRPr lang="en-US" dirty="0"/>
          </a:p>
          <a:p>
            <a:pPr marL="0" indent="0">
              <a:buNone/>
            </a:pPr>
            <a:endParaRPr lang="en-US" dirty="0"/>
          </a:p>
        </p:txBody>
      </p:sp>
    </p:spTree>
    <p:extLst>
      <p:ext uri="{BB962C8B-B14F-4D97-AF65-F5344CB8AC3E}">
        <p14:creationId xmlns:p14="http://schemas.microsoft.com/office/powerpoint/2010/main" val="117581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2. Model Satisficing</a:t>
            </a:r>
            <a:endParaRPr lang="en-US" sz="3200" b="1" dirty="0"/>
          </a:p>
        </p:txBody>
      </p:sp>
      <p:sp>
        <p:nvSpPr>
          <p:cNvPr id="3" name="Content Placeholder 2"/>
          <p:cNvSpPr>
            <a:spLocks noGrp="1"/>
          </p:cNvSpPr>
          <p:nvPr>
            <p:ph idx="1"/>
          </p:nvPr>
        </p:nvSpPr>
        <p:spPr/>
        <p:txBody>
          <a:bodyPr>
            <a:normAutofit fontScale="92500" lnSpcReduction="10000"/>
          </a:bodyPr>
          <a:lstStyle/>
          <a:p>
            <a:r>
              <a:rPr lang="id-ID" dirty="0"/>
              <a:t>Model satisficing</a:t>
            </a:r>
            <a:r>
              <a:rPr lang="en-US" dirty="0"/>
              <a:t>, </a:t>
            </a:r>
            <a:r>
              <a:rPr lang="id-ID" dirty="0"/>
              <a:t>para pengambil keputusan merasa cukup </a:t>
            </a:r>
            <a:r>
              <a:rPr lang="id-ID" b="1" dirty="0">
                <a:solidFill>
                  <a:srgbClr val="FF0000"/>
                </a:solidFill>
              </a:rPr>
              <a:t>bangga dan puas </a:t>
            </a:r>
            <a:r>
              <a:rPr lang="id-ID" dirty="0"/>
              <a:t>apabila keputusan yang diambilnya membuahkan hasil yang memadai, asalkan persyaratan minimal tetap terpenuhi. Ide pokok dari model ini adalah bahwa usaha ditujukan pada apa yang mungkin dilakukan “sekarang dan disini” dan bukan pada sesuatu yang mungkin optimal tetapi tidak realistis dan oleh karenanya tidak mungkin dicapai. Model ini terdapat dua keyakinan:</a:t>
            </a:r>
            <a:endParaRPr lang="en-US" dirty="0"/>
          </a:p>
          <a:p>
            <a:pPr marL="457200" indent="-457200">
              <a:buFont typeface="+mj-lt"/>
              <a:buAutoNum type="alphaLcPeriod"/>
            </a:pPr>
            <a:r>
              <a:rPr lang="id-ID" dirty="0" smtClean="0"/>
              <a:t>Ketidakmampuan </a:t>
            </a:r>
            <a:r>
              <a:rPr lang="id-ID" dirty="0"/>
              <a:t>pengambil keputusan untuk menganilisis semua </a:t>
            </a:r>
            <a:r>
              <a:rPr lang="id-ID" dirty="0" smtClean="0"/>
              <a:t>informasi.</a:t>
            </a:r>
            <a:endParaRPr lang="en-US" dirty="0" smtClean="0"/>
          </a:p>
          <a:p>
            <a:pPr marL="457200" indent="-457200">
              <a:buFont typeface="+mj-lt"/>
              <a:buAutoNum type="alphaLcPeriod"/>
            </a:pPr>
            <a:r>
              <a:rPr lang="id-ID" dirty="0" smtClean="0"/>
              <a:t>Pada </a:t>
            </a:r>
            <a:r>
              <a:rPr lang="id-ID" dirty="0"/>
              <a:t>tahap tertentu dalam proses pengambilan </a:t>
            </a:r>
            <a:r>
              <a:rPr lang="id-ID" dirty="0" smtClean="0"/>
              <a:t>keputusan, </a:t>
            </a:r>
            <a:r>
              <a:rPr lang="id-ID" dirty="0"/>
              <a:t>timbul berbagai beban yang tidak dapat dipikul dalam bentuk waktu, uang, tenaga, dan frustasi dalam usaha memperoleh informasi tambahan.</a:t>
            </a:r>
            <a:endParaRPr lang="en-US" dirty="0"/>
          </a:p>
          <a:p>
            <a:endParaRPr lang="en-US" dirty="0"/>
          </a:p>
        </p:txBody>
      </p:sp>
    </p:spTree>
    <p:extLst>
      <p:ext uri="{BB962C8B-B14F-4D97-AF65-F5344CB8AC3E}">
        <p14:creationId xmlns:p14="http://schemas.microsoft.com/office/powerpoint/2010/main" val="330490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fontScale="90000"/>
          </a:bodyPr>
          <a:lstStyle/>
          <a:p>
            <a:r>
              <a:rPr lang="id-ID" sz="2800" b="1" dirty="0"/>
              <a:t>Terdapat empat cara untuk membedakan model satisficing dengan optimasi:</a:t>
            </a:r>
            <a:r>
              <a:rPr lang="en-US" sz="2800" b="1" dirty="0"/>
              <a:t/>
            </a:r>
            <a:br>
              <a:rPr lang="en-US" sz="2800" b="1" dirty="0"/>
            </a:br>
            <a:endParaRPr lang="en-US" sz="2800" b="1" dirty="0"/>
          </a:p>
        </p:txBody>
      </p:sp>
      <p:sp>
        <p:nvSpPr>
          <p:cNvPr id="3" name="Content Placeholder 2"/>
          <p:cNvSpPr>
            <a:spLocks noGrp="1"/>
          </p:cNvSpPr>
          <p:nvPr>
            <p:ph idx="1"/>
          </p:nvPr>
        </p:nvSpPr>
        <p:spPr>
          <a:xfrm>
            <a:off x="457200" y="1371600"/>
            <a:ext cx="8229600" cy="5105400"/>
          </a:xfrm>
        </p:spPr>
        <p:txBody>
          <a:bodyPr>
            <a:normAutofit lnSpcReduction="10000"/>
          </a:bodyPr>
          <a:lstStyle/>
          <a:p>
            <a:pPr marL="457200" indent="-457200">
              <a:buFont typeface="+mj-lt"/>
              <a:buAutoNum type="alphaLcPeriod"/>
            </a:pPr>
            <a:r>
              <a:rPr lang="id-ID" dirty="0" smtClean="0"/>
              <a:t>Dalam </a:t>
            </a:r>
            <a:r>
              <a:rPr lang="id-ID" dirty="0"/>
              <a:t>menguji suatu tindakan yang akan diambil hanya beberapa atau bahkan hanya satu persyaratan yang dipertimbangkan, sedangkan pertimbangan- pertimbangan lain tidak diperhitungkan </a:t>
            </a:r>
            <a:r>
              <a:rPr lang="id-ID" dirty="0" smtClean="0"/>
              <a:t>lagi.</a:t>
            </a:r>
            <a:endParaRPr lang="en-US" dirty="0" smtClean="0"/>
          </a:p>
          <a:p>
            <a:pPr marL="457200" indent="-457200">
              <a:buFont typeface="+mj-lt"/>
              <a:buAutoNum type="alphaLcPeriod"/>
            </a:pPr>
            <a:r>
              <a:rPr lang="id-ID" dirty="0" smtClean="0"/>
              <a:t>Berbagai </a:t>
            </a:r>
            <a:r>
              <a:rPr lang="id-ID" dirty="0"/>
              <a:t>alternatif diuji secara berurut dan apabila ditemukan satu alternatif yang dipandang memadai, usaha untuk mencari alternatif lain </a:t>
            </a:r>
            <a:r>
              <a:rPr lang="id-ID" dirty="0" smtClean="0"/>
              <a:t>dihentikan.</a:t>
            </a:r>
            <a:endParaRPr lang="en-US" dirty="0" smtClean="0"/>
          </a:p>
          <a:p>
            <a:pPr marL="457200" indent="-457200">
              <a:buFont typeface="+mj-lt"/>
              <a:buAutoNum type="alphaLcPeriod"/>
            </a:pPr>
            <a:r>
              <a:rPr lang="id-ID" dirty="0" smtClean="0"/>
              <a:t>Secara </a:t>
            </a:r>
            <a:r>
              <a:rPr lang="id-ID" dirty="0"/>
              <a:t>sadar jumlah alternatif dibatasi, dan pengujian terhadap setiap alternatif dilakukan secara acak. </a:t>
            </a:r>
            <a:endParaRPr lang="en-US" dirty="0" smtClean="0"/>
          </a:p>
          <a:p>
            <a:pPr marL="457200" indent="-457200">
              <a:buFont typeface="+mj-lt"/>
              <a:buAutoNum type="alphaLcPeriod"/>
            </a:pPr>
            <a:r>
              <a:rPr lang="id-ID" dirty="0" smtClean="0"/>
              <a:t>Pertimbangan </a:t>
            </a:r>
            <a:r>
              <a:rPr lang="id-ID" dirty="0"/>
              <a:t>menyetujui atau menolak tidak dikaitkan satu sama lain, melainkan diuji secara independen. Semua alternatif diperlakukan sama, yang berati bahwa keputusan yang ditangani dengan cara yang sama seperti halnya keputusan yang kurang penting.</a:t>
            </a:r>
            <a:endParaRPr lang="en-US" dirty="0"/>
          </a:p>
          <a:p>
            <a:endParaRPr lang="en-US" dirty="0"/>
          </a:p>
        </p:txBody>
      </p:sp>
    </p:spTree>
    <p:extLst>
      <p:ext uri="{BB962C8B-B14F-4D97-AF65-F5344CB8AC3E}">
        <p14:creationId xmlns:p14="http://schemas.microsoft.com/office/powerpoint/2010/main" val="3928958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b="1" dirty="0"/>
              <a:t>Macam- macam variasi model satisficing</a:t>
            </a:r>
            <a:r>
              <a:rPr lang="id-ID" sz="3200" b="1" dirty="0" smtClean="0"/>
              <a:t>:</a:t>
            </a:r>
            <a:endParaRPr lang="en-US" sz="3200" b="1" dirty="0"/>
          </a:p>
        </p:txBody>
      </p:sp>
      <p:sp>
        <p:nvSpPr>
          <p:cNvPr id="3" name="Content Placeholder 2"/>
          <p:cNvSpPr>
            <a:spLocks noGrp="1"/>
          </p:cNvSpPr>
          <p:nvPr>
            <p:ph idx="1"/>
          </p:nvPr>
        </p:nvSpPr>
        <p:spPr>
          <a:xfrm>
            <a:off x="457200" y="1600200"/>
            <a:ext cx="8229600" cy="4953000"/>
          </a:xfrm>
        </p:spPr>
        <p:txBody>
          <a:bodyPr>
            <a:normAutofit/>
          </a:bodyPr>
          <a:lstStyle/>
          <a:p>
            <a:pPr marL="0" indent="0">
              <a:buNone/>
            </a:pPr>
            <a:r>
              <a:rPr lang="id-ID" dirty="0" smtClean="0"/>
              <a:t>a</a:t>
            </a:r>
            <a:r>
              <a:rPr lang="id-ID" dirty="0"/>
              <a:t>.       </a:t>
            </a:r>
            <a:r>
              <a:rPr lang="id-ID" b="1" dirty="0"/>
              <a:t>Ketentuan keputusan tunggal</a:t>
            </a:r>
            <a:r>
              <a:rPr lang="id-ID" dirty="0"/>
              <a:t>. </a:t>
            </a:r>
            <a:endParaRPr lang="en-US" dirty="0" smtClean="0"/>
          </a:p>
          <a:p>
            <a:pPr marL="0" indent="0">
              <a:buNone/>
            </a:pPr>
            <a:r>
              <a:rPr lang="id-ID" dirty="0" smtClean="0"/>
              <a:t>Pendekatan </a:t>
            </a:r>
            <a:r>
              <a:rPr lang="id-ID" dirty="0"/>
              <a:t>ini sering  dapat menarik untuk diterapkan, terutama karena proses pengambilan keputusan berlangsung dengan cepat dan dengan hasil yang dapat diperhitungkan </a:t>
            </a:r>
            <a:r>
              <a:rPr lang="id-ID" dirty="0" smtClean="0"/>
              <a:t>sebelumnya.</a:t>
            </a:r>
            <a:endParaRPr lang="en-US" dirty="0" smtClean="0"/>
          </a:p>
          <a:p>
            <a:pPr marL="0" indent="0">
              <a:buNone/>
            </a:pPr>
            <a:r>
              <a:rPr lang="id-ID" b="1" dirty="0" smtClean="0"/>
              <a:t>b</a:t>
            </a:r>
            <a:r>
              <a:rPr lang="id-ID" b="1" dirty="0"/>
              <a:t>.      Variasi eliminasi segi-segi tertentu</a:t>
            </a:r>
            <a:r>
              <a:rPr lang="id-ID" dirty="0"/>
              <a:t>. </a:t>
            </a:r>
            <a:endParaRPr lang="en-US" dirty="0" smtClean="0"/>
          </a:p>
          <a:p>
            <a:pPr marL="0" indent="0">
              <a:buNone/>
            </a:pPr>
            <a:r>
              <a:rPr lang="id-ID" dirty="0" smtClean="0"/>
              <a:t>Variasi </a:t>
            </a:r>
            <a:r>
              <a:rPr lang="id-ID" dirty="0"/>
              <a:t>ini bertitik tolak dari usaha penyempitan terhadap pilihan dari berbagai alternatif yang mungkin dipilih. Artinya, suatu kombinasi dari ketentuan keputusan tunggal digunakan secara cepat untuk memilih beberapa alternatif kunci yang dipandang memenuhi syarat-syarat </a:t>
            </a:r>
            <a:r>
              <a:rPr lang="id-ID" dirty="0" smtClean="0"/>
              <a:t>minimal.</a:t>
            </a:r>
            <a:endParaRPr lang="en-US" dirty="0" smtClean="0"/>
          </a:p>
        </p:txBody>
      </p:sp>
    </p:spTree>
    <p:extLst>
      <p:ext uri="{BB962C8B-B14F-4D97-AF65-F5344CB8AC3E}">
        <p14:creationId xmlns:p14="http://schemas.microsoft.com/office/powerpoint/2010/main" val="315687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b="1" dirty="0"/>
              <a:t>Macam- macam variasi model satisficing</a:t>
            </a:r>
            <a:r>
              <a:rPr lang="id-ID" sz="3200" b="1" dirty="0" smtClean="0"/>
              <a:t>:</a:t>
            </a:r>
            <a:endParaRPr lang="en-US" sz="3200" b="1" dirty="0"/>
          </a:p>
        </p:txBody>
      </p:sp>
      <p:sp>
        <p:nvSpPr>
          <p:cNvPr id="3" name="Content Placeholder 2"/>
          <p:cNvSpPr>
            <a:spLocks noGrp="1"/>
          </p:cNvSpPr>
          <p:nvPr>
            <p:ph idx="1"/>
          </p:nvPr>
        </p:nvSpPr>
        <p:spPr>
          <a:xfrm>
            <a:off x="457200" y="1447800"/>
            <a:ext cx="8229600" cy="5105400"/>
          </a:xfrm>
        </p:spPr>
        <p:txBody>
          <a:bodyPr>
            <a:normAutofit fontScale="85000" lnSpcReduction="20000"/>
          </a:bodyPr>
          <a:lstStyle/>
          <a:p>
            <a:pPr marL="0" indent="0">
              <a:buNone/>
            </a:pPr>
            <a:r>
              <a:rPr lang="en-US" b="1" dirty="0" smtClean="0"/>
              <a:t>c</a:t>
            </a:r>
            <a:r>
              <a:rPr lang="en-US" b="1" dirty="0"/>
              <a:t>.       </a:t>
            </a:r>
            <a:r>
              <a:rPr lang="id-ID" sz="2800" b="1" dirty="0"/>
              <a:t>Variasi Inkrementasi</a:t>
            </a:r>
            <a:r>
              <a:rPr lang="id-ID" sz="2800" dirty="0" smtClean="0"/>
              <a:t>.</a:t>
            </a:r>
            <a:endParaRPr lang="en-US" sz="2800" dirty="0" smtClean="0"/>
          </a:p>
          <a:p>
            <a:r>
              <a:rPr lang="id-ID" dirty="0" smtClean="0"/>
              <a:t>Variasi </a:t>
            </a:r>
            <a:r>
              <a:rPr lang="id-ID" dirty="0"/>
              <a:t>ini berarti pemikiran dipusatkan pada pengurangan dampak berbagai kelemahan nyata dan yang harus segera dihadapi oleh organisasi.</a:t>
            </a:r>
            <a:r>
              <a:rPr lang="en-US" dirty="0"/>
              <a:t> </a:t>
            </a:r>
            <a:endParaRPr lang="en-US" dirty="0" smtClean="0"/>
          </a:p>
          <a:p>
            <a:r>
              <a:rPr lang="en-US" dirty="0" err="1" smtClean="0"/>
              <a:t>Paham</a:t>
            </a:r>
            <a:r>
              <a:rPr lang="en-US" dirty="0" smtClean="0"/>
              <a:t> </a:t>
            </a:r>
            <a:r>
              <a:rPr lang="en-US" dirty="0" err="1"/>
              <a:t>inkremental</a:t>
            </a:r>
            <a:r>
              <a:rPr lang="en-US" dirty="0"/>
              <a:t> </a:t>
            </a:r>
            <a:r>
              <a:rPr lang="en-US" dirty="0" err="1"/>
              <a:t>ini</a:t>
            </a:r>
            <a:r>
              <a:rPr lang="en-US" dirty="0"/>
              <a:t> </a:t>
            </a:r>
            <a:r>
              <a:rPr lang="en-US" dirty="0" err="1"/>
              <a:t>juga</a:t>
            </a:r>
            <a:r>
              <a:rPr lang="en-US" dirty="0"/>
              <a:t> </a:t>
            </a:r>
            <a:r>
              <a:rPr lang="en-US" dirty="0" err="1"/>
              <a:t>cukup</a:t>
            </a:r>
            <a:r>
              <a:rPr lang="en-US" dirty="0"/>
              <a:t> </a:t>
            </a:r>
            <a:r>
              <a:rPr lang="en-US" dirty="0" err="1" smtClean="0"/>
              <a:t>realistis</a:t>
            </a:r>
            <a:r>
              <a:rPr lang="en-US" dirty="0" smtClean="0"/>
              <a:t> </a:t>
            </a:r>
            <a:r>
              <a:rPr lang="en-US" dirty="0" err="1"/>
              <a:t>karena</a:t>
            </a:r>
            <a:r>
              <a:rPr lang="en-US" dirty="0"/>
              <a:t> </a:t>
            </a:r>
            <a:r>
              <a:rPr lang="en-US" dirty="0" err="1"/>
              <a:t>ia</a:t>
            </a:r>
            <a:r>
              <a:rPr lang="en-US" dirty="0"/>
              <a:t> </a:t>
            </a:r>
            <a:r>
              <a:rPr lang="en-US" dirty="0" err="1"/>
              <a:t>menyadari</a:t>
            </a:r>
            <a:r>
              <a:rPr lang="en-US" dirty="0"/>
              <a:t> </a:t>
            </a:r>
            <a:r>
              <a:rPr lang="en-US" dirty="0" err="1"/>
              <a:t>bahwa</a:t>
            </a:r>
            <a:r>
              <a:rPr lang="en-US" dirty="0"/>
              <a:t> </a:t>
            </a:r>
            <a:r>
              <a:rPr lang="en-US" dirty="0" err="1"/>
              <a:t>para</a:t>
            </a:r>
            <a:r>
              <a:rPr lang="en-US" dirty="0"/>
              <a:t> </a:t>
            </a:r>
            <a:r>
              <a:rPr lang="en-US" dirty="0" err="1"/>
              <a:t>pembuat</a:t>
            </a:r>
            <a:r>
              <a:rPr lang="en-US" dirty="0"/>
              <a:t> </a:t>
            </a:r>
            <a:r>
              <a:rPr lang="en-US" dirty="0" err="1"/>
              <a:t>keputusan</a:t>
            </a:r>
            <a:r>
              <a:rPr lang="en-US" dirty="0"/>
              <a:t> </a:t>
            </a:r>
            <a:r>
              <a:rPr lang="en-US" dirty="0" err="1"/>
              <a:t>sebenamya</a:t>
            </a:r>
            <a:r>
              <a:rPr lang="en-US" dirty="0"/>
              <a:t> </a:t>
            </a:r>
            <a:r>
              <a:rPr lang="en-US" dirty="0" err="1"/>
              <a:t>kurang</a:t>
            </a:r>
            <a:r>
              <a:rPr lang="en-US" dirty="0"/>
              <a:t> </a:t>
            </a:r>
            <a:r>
              <a:rPr lang="en-US" dirty="0" err="1"/>
              <a:t>waktu</a:t>
            </a:r>
            <a:r>
              <a:rPr lang="en-US" dirty="0"/>
              <a:t>, </a:t>
            </a:r>
            <a:r>
              <a:rPr lang="en-US" dirty="0" err="1"/>
              <a:t>kurang</a:t>
            </a:r>
            <a:r>
              <a:rPr lang="en-US" dirty="0"/>
              <a:t> </a:t>
            </a:r>
            <a:r>
              <a:rPr lang="en-US" dirty="0" err="1"/>
              <a:t>pengalaman</a:t>
            </a:r>
            <a:r>
              <a:rPr lang="en-US" dirty="0"/>
              <a:t> </a:t>
            </a:r>
            <a:r>
              <a:rPr lang="en-US" dirty="0" err="1"/>
              <a:t>dan</a:t>
            </a:r>
            <a:r>
              <a:rPr lang="en-US" dirty="0"/>
              <a:t> </a:t>
            </a:r>
            <a:r>
              <a:rPr lang="en-US" dirty="0" err="1"/>
              <a:t>kurang</a:t>
            </a:r>
            <a:r>
              <a:rPr lang="en-US" dirty="0"/>
              <a:t> </a:t>
            </a:r>
            <a:r>
              <a:rPr lang="en-US" dirty="0" err="1"/>
              <a:t>sumber-sumber</a:t>
            </a:r>
            <a:r>
              <a:rPr lang="en-US" dirty="0"/>
              <a:t> lain yang </a:t>
            </a:r>
            <a:r>
              <a:rPr lang="en-US" dirty="0" err="1"/>
              <a:t>diperlukan</a:t>
            </a:r>
            <a:r>
              <a:rPr lang="en-US" dirty="0"/>
              <a:t> </a:t>
            </a:r>
            <a:r>
              <a:rPr lang="en-US" dirty="0" err="1"/>
              <a:t>untuk</a:t>
            </a:r>
            <a:r>
              <a:rPr lang="en-US" dirty="0"/>
              <a:t> </a:t>
            </a:r>
            <a:r>
              <a:rPr lang="en-US" dirty="0" err="1"/>
              <a:t>melakukan</a:t>
            </a:r>
            <a:r>
              <a:rPr lang="en-US" dirty="0"/>
              <a:t> </a:t>
            </a:r>
            <a:r>
              <a:rPr lang="en-US" dirty="0" err="1"/>
              <a:t>analisis</a:t>
            </a:r>
            <a:r>
              <a:rPr lang="en-US" dirty="0"/>
              <a:t> yang </a:t>
            </a:r>
            <a:r>
              <a:rPr lang="en-US" dirty="0" err="1"/>
              <a:t>komprehensif</a:t>
            </a:r>
            <a:r>
              <a:rPr lang="en-US" dirty="0"/>
              <a:t> </a:t>
            </a:r>
            <a:r>
              <a:rPr lang="en-US" dirty="0" err="1"/>
              <a:t>terhadap</a:t>
            </a:r>
            <a:r>
              <a:rPr lang="en-US" dirty="0"/>
              <a:t> </a:t>
            </a:r>
            <a:r>
              <a:rPr lang="en-US" dirty="0" err="1"/>
              <a:t>semua</a:t>
            </a:r>
            <a:r>
              <a:rPr lang="en-US" dirty="0"/>
              <a:t> </a:t>
            </a:r>
            <a:r>
              <a:rPr lang="en-US" dirty="0" err="1"/>
              <a:t>altematif</a:t>
            </a:r>
            <a:r>
              <a:rPr lang="en-US" dirty="0"/>
              <a:t> </a:t>
            </a:r>
            <a:r>
              <a:rPr lang="en-US" dirty="0" err="1"/>
              <a:t>untuk</a:t>
            </a:r>
            <a:r>
              <a:rPr lang="en-US" dirty="0"/>
              <a:t> </a:t>
            </a:r>
            <a:r>
              <a:rPr lang="en-US" dirty="0" err="1"/>
              <a:t>memecahkan</a:t>
            </a:r>
            <a:r>
              <a:rPr lang="en-US" dirty="0"/>
              <a:t> </a:t>
            </a:r>
            <a:r>
              <a:rPr lang="en-US" dirty="0" err="1"/>
              <a:t>masalah-masalah</a:t>
            </a:r>
            <a:r>
              <a:rPr lang="en-US" dirty="0"/>
              <a:t> yang </a:t>
            </a:r>
            <a:r>
              <a:rPr lang="en-US" dirty="0" err="1"/>
              <a:t>ada</a:t>
            </a:r>
            <a:r>
              <a:rPr lang="en-US" dirty="0"/>
              <a:t>. </a:t>
            </a:r>
            <a:r>
              <a:rPr lang="en-US" dirty="0" err="1"/>
              <a:t>akan</a:t>
            </a:r>
            <a:r>
              <a:rPr lang="en-US" dirty="0"/>
              <a:t> </a:t>
            </a:r>
            <a:r>
              <a:rPr lang="en-US" dirty="0" err="1"/>
              <a:t>tetapi</a:t>
            </a:r>
            <a:r>
              <a:rPr lang="en-US" dirty="0"/>
              <a:t> </a:t>
            </a:r>
            <a:r>
              <a:rPr lang="en-US" dirty="0" err="1"/>
              <a:t>ia</a:t>
            </a:r>
            <a:r>
              <a:rPr lang="en-US" dirty="0"/>
              <a:t> </a:t>
            </a:r>
            <a:r>
              <a:rPr lang="en-US" dirty="0" err="1"/>
              <a:t>juga</a:t>
            </a:r>
            <a:r>
              <a:rPr lang="en-US" dirty="0"/>
              <a:t> </a:t>
            </a:r>
            <a:r>
              <a:rPr lang="en-US" dirty="0" err="1"/>
              <a:t>menunjukkan</a:t>
            </a:r>
            <a:r>
              <a:rPr lang="en-US" dirty="0"/>
              <a:t> </a:t>
            </a:r>
            <a:r>
              <a:rPr lang="en-US" dirty="0" err="1"/>
              <a:t>adanya</a:t>
            </a:r>
            <a:r>
              <a:rPr lang="en-US" dirty="0"/>
              <a:t> </a:t>
            </a:r>
            <a:r>
              <a:rPr lang="en-US" dirty="0" err="1"/>
              <a:t>beberapa</a:t>
            </a:r>
            <a:r>
              <a:rPr lang="en-US" dirty="0"/>
              <a:t> </a:t>
            </a:r>
            <a:r>
              <a:rPr lang="en-US" dirty="0" err="1"/>
              <a:t>kelemahan</a:t>
            </a:r>
            <a:r>
              <a:rPr lang="en-US" dirty="0"/>
              <a:t> yang </a:t>
            </a:r>
            <a:r>
              <a:rPr lang="en-US" dirty="0" err="1"/>
              <a:t>terdapat</a:t>
            </a:r>
            <a:r>
              <a:rPr lang="en-US" dirty="0"/>
              <a:t> </a:t>
            </a:r>
            <a:r>
              <a:rPr lang="en-US" dirty="0" err="1"/>
              <a:t>pada</a:t>
            </a:r>
            <a:r>
              <a:rPr lang="en-US" dirty="0"/>
              <a:t> </a:t>
            </a:r>
            <a:r>
              <a:rPr lang="en-US" dirty="0" err="1"/>
              <a:t>teori</a:t>
            </a:r>
            <a:r>
              <a:rPr lang="en-US" dirty="0"/>
              <a:t> </a:t>
            </a:r>
            <a:r>
              <a:rPr lang="en-US" dirty="0" err="1"/>
              <a:t>inkremental</a:t>
            </a:r>
            <a:r>
              <a:rPr lang="en-US" dirty="0"/>
              <a:t>. </a:t>
            </a:r>
            <a:endParaRPr lang="en-US" dirty="0" smtClean="0"/>
          </a:p>
          <a:p>
            <a:r>
              <a:rPr lang="en-US" dirty="0" err="1" smtClean="0"/>
              <a:t>Misalnya</a:t>
            </a:r>
            <a:r>
              <a:rPr lang="en-US" dirty="0"/>
              <a:t>, </a:t>
            </a:r>
            <a:r>
              <a:rPr lang="en-US" dirty="0" err="1"/>
              <a:t>keputusan-keputusan</a:t>
            </a:r>
            <a:r>
              <a:rPr lang="en-US" dirty="0"/>
              <a:t> yang </a:t>
            </a:r>
            <a:r>
              <a:rPr lang="en-US" dirty="0" err="1"/>
              <a:t>dibuat</a:t>
            </a:r>
            <a:r>
              <a:rPr lang="en-US" dirty="0"/>
              <a:t> </a:t>
            </a:r>
            <a:r>
              <a:rPr lang="en-US" dirty="0" err="1"/>
              <a:t>oleh</a:t>
            </a:r>
            <a:r>
              <a:rPr lang="en-US" dirty="0"/>
              <a:t> </a:t>
            </a:r>
            <a:r>
              <a:rPr lang="en-US" dirty="0" err="1"/>
              <a:t>pembuat</a:t>
            </a:r>
            <a:r>
              <a:rPr lang="en-US" dirty="0"/>
              <a:t> </a:t>
            </a:r>
            <a:r>
              <a:rPr lang="en-US" dirty="0" err="1"/>
              <a:t>keputusan</a:t>
            </a:r>
            <a:r>
              <a:rPr lang="en-US" dirty="0"/>
              <a:t> </a:t>
            </a:r>
            <a:r>
              <a:rPr lang="en-US" dirty="0" err="1"/>
              <a:t>penganut</a:t>
            </a:r>
            <a:r>
              <a:rPr lang="en-US" dirty="0"/>
              <a:t> model </a:t>
            </a:r>
            <a:r>
              <a:rPr lang="en-US" dirty="0" err="1"/>
              <a:t>inkremental</a:t>
            </a:r>
            <a:r>
              <a:rPr lang="en-US" dirty="0"/>
              <a:t> </a:t>
            </a:r>
            <a:r>
              <a:rPr lang="en-US" dirty="0" err="1"/>
              <a:t>akan</a:t>
            </a:r>
            <a:r>
              <a:rPr lang="en-US" dirty="0"/>
              <a:t> </a:t>
            </a:r>
            <a:r>
              <a:rPr lang="en-US" dirty="0" err="1"/>
              <a:t>lebih</a:t>
            </a:r>
            <a:r>
              <a:rPr lang="en-US" dirty="0"/>
              <a:t> </a:t>
            </a:r>
            <a:r>
              <a:rPr lang="en-US" dirty="0" err="1"/>
              <a:t>mewakili</a:t>
            </a:r>
            <a:r>
              <a:rPr lang="en-US" dirty="0"/>
              <a:t> </a:t>
            </a:r>
            <a:r>
              <a:rPr lang="en-US" dirty="0" err="1"/>
              <a:t>atau</a:t>
            </a:r>
            <a:r>
              <a:rPr lang="en-US" dirty="0"/>
              <a:t> </a:t>
            </a:r>
            <a:r>
              <a:rPr lang="en-US" dirty="0" err="1"/>
              <a:t>mencerminkan</a:t>
            </a:r>
            <a:r>
              <a:rPr lang="en-US" dirty="0"/>
              <a:t> </a:t>
            </a:r>
            <a:r>
              <a:rPr lang="en-US" dirty="0" err="1"/>
              <a:t>kepentingan-kepentingan</a:t>
            </a:r>
            <a:r>
              <a:rPr lang="en-US" dirty="0"/>
              <a:t> </a:t>
            </a:r>
            <a:r>
              <a:rPr lang="en-US" dirty="0" err="1"/>
              <a:t>dari</a:t>
            </a:r>
            <a:r>
              <a:rPr lang="en-US" dirty="0"/>
              <a:t> </a:t>
            </a:r>
            <a:r>
              <a:rPr lang="en-US" dirty="0" err="1"/>
              <a:t>kelompok-kelompok</a:t>
            </a:r>
            <a:r>
              <a:rPr lang="en-US" dirty="0"/>
              <a:t> yang </a:t>
            </a:r>
            <a:r>
              <a:rPr lang="en-US" dirty="0" err="1"/>
              <a:t>kuat</a:t>
            </a:r>
            <a:r>
              <a:rPr lang="en-US" dirty="0"/>
              <a:t> </a:t>
            </a:r>
            <a:r>
              <a:rPr lang="en-US" dirty="0" err="1"/>
              <a:t>dan</a:t>
            </a:r>
            <a:r>
              <a:rPr lang="en-US" dirty="0"/>
              <a:t> </a:t>
            </a:r>
            <a:r>
              <a:rPr lang="en-US" dirty="0" err="1"/>
              <a:t>mapan</a:t>
            </a:r>
            <a:r>
              <a:rPr lang="en-US" dirty="0"/>
              <a:t> </a:t>
            </a:r>
            <a:r>
              <a:rPr lang="en-US" dirty="0" err="1"/>
              <a:t>serta</a:t>
            </a:r>
            <a:r>
              <a:rPr lang="en-US" dirty="0"/>
              <a:t> </a:t>
            </a:r>
            <a:r>
              <a:rPr lang="en-US" dirty="0" err="1"/>
              <a:t>kelompok-kelompok</a:t>
            </a:r>
            <a:r>
              <a:rPr lang="en-US" dirty="0"/>
              <a:t> yang </a:t>
            </a:r>
            <a:r>
              <a:rPr lang="en-US" dirty="0" err="1"/>
              <a:t>mampu</a:t>
            </a:r>
            <a:r>
              <a:rPr lang="en-US" dirty="0"/>
              <a:t> </a:t>
            </a:r>
            <a:r>
              <a:rPr lang="en-US" dirty="0" err="1"/>
              <a:t>mengorganisasikan</a:t>
            </a:r>
            <a:r>
              <a:rPr lang="en-US" dirty="0"/>
              <a:t> </a:t>
            </a:r>
            <a:r>
              <a:rPr lang="en-US" dirty="0" err="1"/>
              <a:t>kepentingannya</a:t>
            </a:r>
            <a:r>
              <a:rPr lang="en-US" dirty="0"/>
              <a:t> </a:t>
            </a:r>
            <a:r>
              <a:rPr lang="en-US" dirty="0" err="1"/>
              <a:t>dalam</a:t>
            </a:r>
            <a:r>
              <a:rPr lang="en-US" dirty="0"/>
              <a:t> </a:t>
            </a:r>
            <a:r>
              <a:rPr lang="en-US" dirty="0" err="1"/>
              <a:t>masyarakat</a:t>
            </a:r>
            <a:r>
              <a:rPr lang="en-US" dirty="0"/>
              <a:t>, </a:t>
            </a:r>
            <a:r>
              <a:rPr lang="en-US" dirty="0" err="1"/>
              <a:t>sementara</a:t>
            </a:r>
            <a:r>
              <a:rPr lang="en-US" dirty="0"/>
              <a:t> </a:t>
            </a:r>
            <a:r>
              <a:rPr lang="en-US" dirty="0" err="1"/>
              <a:t>itu</a:t>
            </a:r>
            <a:r>
              <a:rPr lang="en-US" dirty="0"/>
              <a:t> </a:t>
            </a:r>
            <a:r>
              <a:rPr lang="en-US" dirty="0" err="1"/>
              <a:t>kepentingan-kepentingan</a:t>
            </a:r>
            <a:r>
              <a:rPr lang="en-US" dirty="0"/>
              <a:t> </a:t>
            </a:r>
            <a:r>
              <a:rPr lang="en-US" dirty="0" err="1"/>
              <a:t>dari</a:t>
            </a:r>
            <a:r>
              <a:rPr lang="en-US" dirty="0"/>
              <a:t> </a:t>
            </a:r>
            <a:r>
              <a:rPr lang="en-US" dirty="0" err="1"/>
              <a:t>kelompok-kelompok</a:t>
            </a:r>
            <a:r>
              <a:rPr lang="en-US" dirty="0"/>
              <a:t> yang </a:t>
            </a:r>
            <a:r>
              <a:rPr lang="en-US" dirty="0" err="1"/>
              <a:t>lemah</a:t>
            </a:r>
            <a:r>
              <a:rPr lang="en-US" dirty="0"/>
              <a:t> </a:t>
            </a:r>
            <a:r>
              <a:rPr lang="en-US" dirty="0" err="1"/>
              <a:t>dan</a:t>
            </a:r>
            <a:r>
              <a:rPr lang="en-US" dirty="0"/>
              <a:t> yang </a:t>
            </a:r>
            <a:r>
              <a:rPr lang="en-US" dirty="0" err="1"/>
              <a:t>secara</a:t>
            </a:r>
            <a:r>
              <a:rPr lang="en-US" dirty="0"/>
              <a:t> </a:t>
            </a:r>
            <a:r>
              <a:rPr lang="en-US" dirty="0" err="1"/>
              <a:t>politis</a:t>
            </a:r>
            <a:r>
              <a:rPr lang="en-US" dirty="0"/>
              <a:t> </a:t>
            </a:r>
            <a:r>
              <a:rPr lang="en-US" dirty="0" err="1"/>
              <a:t>tidak</a:t>
            </a:r>
            <a:r>
              <a:rPr lang="en-US" dirty="0"/>
              <a:t> </a:t>
            </a:r>
            <a:r>
              <a:rPr lang="en-US" dirty="0" err="1"/>
              <a:t>mampu</a:t>
            </a:r>
            <a:r>
              <a:rPr lang="en-US" dirty="0"/>
              <a:t> </a:t>
            </a:r>
            <a:r>
              <a:rPr lang="en-US" dirty="0" err="1"/>
              <a:t>mengorganisasikan</a:t>
            </a:r>
            <a:r>
              <a:rPr lang="en-US" dirty="0"/>
              <a:t> </a:t>
            </a:r>
            <a:r>
              <a:rPr lang="en-US" dirty="0" err="1"/>
              <a:t>kepentingannya</a:t>
            </a:r>
            <a:r>
              <a:rPr lang="en-US" dirty="0"/>
              <a:t> </a:t>
            </a:r>
            <a:r>
              <a:rPr lang="en-US" dirty="0" err="1"/>
              <a:t>praktis</a:t>
            </a:r>
            <a:r>
              <a:rPr lang="en-US" dirty="0"/>
              <a:t> </a:t>
            </a:r>
            <a:r>
              <a:rPr lang="en-US" dirty="0" err="1"/>
              <a:t>akan</a:t>
            </a:r>
            <a:r>
              <a:rPr lang="en-US" dirty="0"/>
              <a:t> </a:t>
            </a:r>
            <a:r>
              <a:rPr lang="en-US" dirty="0" err="1"/>
              <a:t>terabaikan</a:t>
            </a:r>
            <a:r>
              <a:rPr lang="en-US" dirty="0"/>
              <a:t>.</a:t>
            </a:r>
          </a:p>
          <a:p>
            <a:endParaRPr lang="en-US" dirty="0"/>
          </a:p>
        </p:txBody>
      </p:sp>
    </p:spTree>
    <p:extLst>
      <p:ext uri="{BB962C8B-B14F-4D97-AF65-F5344CB8AC3E}">
        <p14:creationId xmlns:p14="http://schemas.microsoft.com/office/powerpoint/2010/main" val="821220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b="1" dirty="0"/>
              <a:t>3. </a:t>
            </a:r>
            <a:r>
              <a:rPr lang="id-ID" sz="3200" b="1" dirty="0" smtClean="0"/>
              <a:t>Model </a:t>
            </a:r>
            <a:r>
              <a:rPr lang="id-ID" sz="3200" b="1" dirty="0"/>
              <a:t>Mixed </a:t>
            </a:r>
            <a:r>
              <a:rPr lang="id-ID" sz="3200" b="1" dirty="0" smtClean="0"/>
              <a:t>Scanning</a:t>
            </a:r>
            <a:endParaRPr lang="en-US" sz="3200" b="1" dirty="0"/>
          </a:p>
        </p:txBody>
      </p:sp>
      <p:sp>
        <p:nvSpPr>
          <p:cNvPr id="3" name="Content Placeholder 2"/>
          <p:cNvSpPr>
            <a:spLocks noGrp="1"/>
          </p:cNvSpPr>
          <p:nvPr>
            <p:ph idx="1"/>
          </p:nvPr>
        </p:nvSpPr>
        <p:spPr/>
        <p:txBody>
          <a:bodyPr>
            <a:normAutofit fontScale="85000" lnSpcReduction="10000"/>
          </a:bodyPr>
          <a:lstStyle/>
          <a:p>
            <a:r>
              <a:rPr lang="id-ID" dirty="0" smtClean="0"/>
              <a:t>Scanning </a:t>
            </a:r>
            <a:r>
              <a:rPr lang="id-ID" dirty="0"/>
              <a:t>berarti usaha mencari, mengumpulkan, memproses, menilai, dan menimbang-nimbang informasi dalam kaitannya dengan menjatuhkan pilihan tertentu. </a:t>
            </a:r>
            <a:endParaRPr lang="en-US" dirty="0" smtClean="0"/>
          </a:p>
          <a:p>
            <a:r>
              <a:rPr lang="id-ID" dirty="0" smtClean="0"/>
              <a:t>Model </a:t>
            </a:r>
            <a:r>
              <a:rPr lang="id-ID" dirty="0"/>
              <a:t>mixed scanning berarti bahwa setiap kali seorang pengambil keputusan </a:t>
            </a:r>
            <a:r>
              <a:rPr lang="id-ID" dirty="0" smtClean="0"/>
              <a:t>menghadapi dilema </a:t>
            </a:r>
            <a:r>
              <a:rPr lang="id-ID" dirty="0"/>
              <a:t>dalam memilih suatu langkah tertentu, satu keputusan pendahuluan harus dibuat tentang sampai sejauh mana berbagai sarana dan prasarana organisasi akan digunakan untuk mencari dan menilai berbagai fungsi dan kegiatan yang akan dilaksakan. </a:t>
            </a:r>
            <a:endParaRPr lang="en-US" dirty="0" smtClean="0"/>
          </a:p>
          <a:p>
            <a:r>
              <a:rPr lang="id-ID" dirty="0" smtClean="0"/>
              <a:t>Para </a:t>
            </a:r>
            <a:r>
              <a:rPr lang="id-ID" dirty="0"/>
              <a:t>ahli berpendapat bahwa, dalam penggunaan model ini keputusan- keputusan yang fundamental dibuat setelah terlebih dahulu melakukan pengkajian terhadap berbagai alternatif yang paling relevan, yang kemudian dikaitkan dengan tujuan dan sasaran organisasi. Unsur-unsur dari pendekatan yang rasional dan incremental digabungkan, dan penggabungan ini dipandang dapat saling isi mengisi, dalam arti kelebihan pendekatan yang rasional memperkuat kelebihan pendekatan yang inkremental.</a:t>
            </a:r>
            <a:endParaRPr lang="en-US" dirty="0"/>
          </a:p>
          <a:p>
            <a:endParaRPr lang="en-US" dirty="0"/>
          </a:p>
        </p:txBody>
      </p:sp>
    </p:spTree>
    <p:extLst>
      <p:ext uri="{BB962C8B-B14F-4D97-AF65-F5344CB8AC3E}">
        <p14:creationId xmlns:p14="http://schemas.microsoft.com/office/powerpoint/2010/main" val="319284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Latar</a:t>
            </a:r>
            <a:r>
              <a:rPr lang="en-US" dirty="0" smtClean="0"/>
              <a:t> </a:t>
            </a:r>
            <a:r>
              <a:rPr lang="en-US" dirty="0" err="1" smtClean="0"/>
              <a:t>belakang</a:t>
            </a:r>
            <a:r>
              <a:rPr lang="en-US" dirty="0" smtClean="0"/>
              <a:t> (</a:t>
            </a:r>
            <a:r>
              <a:rPr lang="en-US" dirty="0" err="1" smtClean="0"/>
              <a:t>lanjutan</a:t>
            </a:r>
            <a:r>
              <a:rPr lang="en-US" dirty="0" smtClean="0"/>
              <a:t>)</a:t>
            </a:r>
            <a:endParaRPr lang="en-US" dirty="0"/>
          </a:p>
        </p:txBody>
      </p:sp>
      <p:sp>
        <p:nvSpPr>
          <p:cNvPr id="3" name="Content Placeholder 2"/>
          <p:cNvSpPr>
            <a:spLocks noGrp="1"/>
          </p:cNvSpPr>
          <p:nvPr>
            <p:ph idx="1"/>
          </p:nvPr>
        </p:nvSpPr>
        <p:spPr>
          <a:xfrm>
            <a:off x="457200" y="1828800"/>
            <a:ext cx="8229600" cy="4876800"/>
          </a:xfrm>
        </p:spPr>
        <p:txBody>
          <a:bodyPr>
            <a:normAutofit fontScale="92500" lnSpcReduction="20000"/>
          </a:bodyPr>
          <a:lstStyle/>
          <a:p>
            <a:r>
              <a:rPr lang="en-US" dirty="0" err="1"/>
              <a:t>Pada</a:t>
            </a:r>
            <a:r>
              <a:rPr lang="en-US" dirty="0"/>
              <a:t> </a:t>
            </a:r>
            <a:r>
              <a:rPr lang="en-US" dirty="0" err="1"/>
              <a:t>pelaksanaannya</a:t>
            </a:r>
            <a:r>
              <a:rPr lang="en-US" dirty="0"/>
              <a:t> </a:t>
            </a:r>
            <a:r>
              <a:rPr lang="en-US" dirty="0" err="1"/>
              <a:t>seorang</a:t>
            </a:r>
            <a:r>
              <a:rPr lang="en-US" dirty="0"/>
              <a:t> </a:t>
            </a:r>
            <a:r>
              <a:rPr lang="en-US" dirty="0" err="1"/>
              <a:t>manajer</a:t>
            </a:r>
            <a:r>
              <a:rPr lang="en-US" dirty="0"/>
              <a:t> </a:t>
            </a:r>
            <a:r>
              <a:rPr lang="en-US" dirty="0" err="1"/>
              <a:t>dihadapkan</a:t>
            </a:r>
            <a:r>
              <a:rPr lang="en-US" dirty="0"/>
              <a:t> </a:t>
            </a:r>
            <a:r>
              <a:rPr lang="en-US" dirty="0" err="1"/>
              <a:t>pada</a:t>
            </a:r>
            <a:r>
              <a:rPr lang="en-US" dirty="0"/>
              <a:t> </a:t>
            </a:r>
            <a:r>
              <a:rPr lang="en-US" dirty="0" err="1"/>
              <a:t>berbagai</a:t>
            </a:r>
            <a:r>
              <a:rPr lang="en-US" dirty="0"/>
              <a:t> </a:t>
            </a:r>
            <a:r>
              <a:rPr lang="en-US" dirty="0" err="1"/>
              <a:t>batasan</a:t>
            </a:r>
            <a:r>
              <a:rPr lang="en-US" dirty="0"/>
              <a:t> - </a:t>
            </a:r>
            <a:r>
              <a:rPr lang="en-US" dirty="0" err="1"/>
              <a:t>batasan</a:t>
            </a:r>
            <a:r>
              <a:rPr lang="en-US" dirty="0"/>
              <a:t> </a:t>
            </a:r>
            <a:r>
              <a:rPr lang="en-US" dirty="0" err="1"/>
              <a:t>atau</a:t>
            </a:r>
            <a:r>
              <a:rPr lang="en-US" dirty="0"/>
              <a:t> </a:t>
            </a:r>
            <a:r>
              <a:rPr lang="en-US" dirty="0" err="1"/>
              <a:t>kendala</a:t>
            </a:r>
            <a:r>
              <a:rPr lang="en-US" dirty="0"/>
              <a:t> </a:t>
            </a:r>
            <a:r>
              <a:rPr lang="en-US" dirty="0" err="1"/>
              <a:t>lapangan</a:t>
            </a:r>
            <a:r>
              <a:rPr lang="en-US" dirty="0"/>
              <a:t> </a:t>
            </a:r>
            <a:r>
              <a:rPr lang="en-US" dirty="0" err="1"/>
              <a:t>seperti</a:t>
            </a:r>
            <a:r>
              <a:rPr lang="en-US" dirty="0"/>
              <a:t> </a:t>
            </a:r>
            <a:r>
              <a:rPr lang="en-US" dirty="0" err="1"/>
              <a:t>persediaan</a:t>
            </a:r>
            <a:r>
              <a:rPr lang="en-US" dirty="0"/>
              <a:t> </a:t>
            </a:r>
            <a:r>
              <a:rPr lang="en-US" dirty="0" err="1"/>
              <a:t>bahan</a:t>
            </a:r>
            <a:r>
              <a:rPr lang="en-US" dirty="0"/>
              <a:t> </a:t>
            </a:r>
            <a:r>
              <a:rPr lang="en-US" dirty="0" err="1"/>
              <a:t>baku</a:t>
            </a:r>
            <a:r>
              <a:rPr lang="en-US" dirty="0"/>
              <a:t>, </a:t>
            </a:r>
            <a:r>
              <a:rPr lang="en-US" dirty="0" err="1"/>
              <a:t>tenaga</a:t>
            </a:r>
            <a:r>
              <a:rPr lang="en-US" dirty="0"/>
              <a:t> </a:t>
            </a:r>
            <a:r>
              <a:rPr lang="en-US" dirty="0" err="1"/>
              <a:t>terampil</a:t>
            </a:r>
            <a:r>
              <a:rPr lang="en-US" dirty="0"/>
              <a:t> yang </a:t>
            </a:r>
            <a:r>
              <a:rPr lang="en-US" dirty="0" err="1"/>
              <a:t>terbatas</a:t>
            </a:r>
            <a:r>
              <a:rPr lang="en-US" dirty="0"/>
              <a:t>, </a:t>
            </a:r>
            <a:r>
              <a:rPr lang="en-US" dirty="0" err="1"/>
              <a:t>biaya</a:t>
            </a:r>
            <a:r>
              <a:rPr lang="en-US" dirty="0"/>
              <a:t> yang </a:t>
            </a:r>
            <a:r>
              <a:rPr lang="en-US" dirty="0" err="1"/>
              <a:t>seadanya</a:t>
            </a:r>
            <a:r>
              <a:rPr lang="en-US" dirty="0"/>
              <a:t>, </a:t>
            </a:r>
            <a:r>
              <a:rPr lang="en-US" dirty="0" err="1"/>
              <a:t>masalah</a:t>
            </a:r>
            <a:r>
              <a:rPr lang="en-US" dirty="0"/>
              <a:t> </a:t>
            </a:r>
            <a:r>
              <a:rPr lang="en-US" dirty="0" err="1"/>
              <a:t>dengan</a:t>
            </a:r>
            <a:r>
              <a:rPr lang="en-US" dirty="0"/>
              <a:t> </a:t>
            </a:r>
            <a:r>
              <a:rPr lang="en-US" dirty="0" err="1"/>
              <a:t>transportasi</a:t>
            </a:r>
            <a:r>
              <a:rPr lang="en-US" dirty="0"/>
              <a:t>, </a:t>
            </a:r>
            <a:r>
              <a:rPr lang="en-US" dirty="0" err="1"/>
              <a:t>tempat</a:t>
            </a:r>
            <a:r>
              <a:rPr lang="en-US" dirty="0"/>
              <a:t> </a:t>
            </a:r>
            <a:r>
              <a:rPr lang="en-US" dirty="0" err="1"/>
              <a:t>penyimpanan</a:t>
            </a:r>
            <a:r>
              <a:rPr lang="en-US" dirty="0"/>
              <a:t> </a:t>
            </a:r>
            <a:r>
              <a:rPr lang="en-US" dirty="0" err="1"/>
              <a:t>stok</a:t>
            </a:r>
            <a:r>
              <a:rPr lang="en-US" dirty="0"/>
              <a:t> yang </a:t>
            </a:r>
            <a:r>
              <a:rPr lang="en-US" dirty="0" err="1"/>
              <a:t>terbatas</a:t>
            </a:r>
            <a:r>
              <a:rPr lang="en-US" dirty="0"/>
              <a:t>. </a:t>
            </a:r>
            <a:endParaRPr lang="en-US" dirty="0" smtClean="0"/>
          </a:p>
          <a:p>
            <a:endParaRPr lang="en-US" dirty="0" smtClean="0"/>
          </a:p>
          <a:p>
            <a:r>
              <a:rPr lang="en-US" dirty="0" err="1" smtClean="0"/>
              <a:t>Ini</a:t>
            </a:r>
            <a:r>
              <a:rPr lang="en-US" dirty="0" smtClean="0"/>
              <a:t> </a:t>
            </a:r>
            <a:r>
              <a:rPr lang="en-US" dirty="0" err="1"/>
              <a:t>adalah</a:t>
            </a:r>
            <a:r>
              <a:rPr lang="en-US" dirty="0"/>
              <a:t> </a:t>
            </a:r>
            <a:r>
              <a:rPr lang="en-US" dirty="0" err="1"/>
              <a:t>permasalahan</a:t>
            </a:r>
            <a:r>
              <a:rPr lang="en-US" dirty="0"/>
              <a:t> yang </a:t>
            </a:r>
            <a:r>
              <a:rPr lang="en-US" dirty="0" err="1"/>
              <a:t>sering</a:t>
            </a:r>
            <a:r>
              <a:rPr lang="en-US" dirty="0"/>
              <a:t> </a:t>
            </a:r>
            <a:r>
              <a:rPr lang="en-US" dirty="0" err="1"/>
              <a:t>terjadi</a:t>
            </a:r>
            <a:r>
              <a:rPr lang="en-US" dirty="0"/>
              <a:t> </a:t>
            </a:r>
            <a:r>
              <a:rPr lang="en-US" dirty="0" err="1"/>
              <a:t>dalam</a:t>
            </a:r>
            <a:r>
              <a:rPr lang="en-US" dirty="0"/>
              <a:t> </a:t>
            </a:r>
            <a:r>
              <a:rPr lang="en-US" dirty="0" err="1"/>
              <a:t>suatu</a:t>
            </a:r>
            <a:r>
              <a:rPr lang="en-US" dirty="0"/>
              <a:t> </a:t>
            </a:r>
            <a:r>
              <a:rPr lang="en-US" dirty="0" err="1"/>
              <a:t>organisasi</a:t>
            </a:r>
            <a:r>
              <a:rPr lang="en-US" dirty="0"/>
              <a:t>, </a:t>
            </a:r>
            <a:r>
              <a:rPr lang="en-US" dirty="0" err="1"/>
              <a:t>solusi</a:t>
            </a:r>
            <a:r>
              <a:rPr lang="en-US" dirty="0"/>
              <a:t> yang </a:t>
            </a:r>
            <a:r>
              <a:rPr lang="en-US" dirty="0" err="1" smtClean="0"/>
              <a:t>diharapkan</a:t>
            </a:r>
            <a:r>
              <a:rPr lang="en-US" dirty="0" smtClean="0"/>
              <a:t> </a:t>
            </a:r>
            <a:r>
              <a:rPr lang="en-US" dirty="0" err="1"/>
              <a:t>adalah</a:t>
            </a:r>
            <a:r>
              <a:rPr lang="en-US" dirty="0"/>
              <a:t> </a:t>
            </a:r>
            <a:r>
              <a:rPr lang="en-US" dirty="0" err="1"/>
              <a:t>bagaimana</a:t>
            </a:r>
            <a:r>
              <a:rPr lang="en-US" dirty="0"/>
              <a:t> </a:t>
            </a:r>
            <a:r>
              <a:rPr lang="en-US" dirty="0" err="1"/>
              <a:t>permasalahan</a:t>
            </a:r>
            <a:r>
              <a:rPr lang="en-US" dirty="0"/>
              <a:t> </a:t>
            </a:r>
            <a:r>
              <a:rPr lang="en-US" dirty="0" err="1"/>
              <a:t>tersebut</a:t>
            </a:r>
            <a:r>
              <a:rPr lang="en-US" dirty="0"/>
              <a:t> </a:t>
            </a:r>
            <a:r>
              <a:rPr lang="en-US" dirty="0" err="1"/>
              <a:t>bisa</a:t>
            </a:r>
            <a:r>
              <a:rPr lang="en-US" dirty="0"/>
              <a:t> </a:t>
            </a:r>
            <a:r>
              <a:rPr lang="en-US" dirty="0" err="1"/>
              <a:t>diselesaikan</a:t>
            </a:r>
            <a:r>
              <a:rPr lang="en-US" dirty="0"/>
              <a:t> </a:t>
            </a:r>
            <a:r>
              <a:rPr lang="en-US" dirty="0" err="1"/>
              <a:t>dengan</a:t>
            </a:r>
            <a:r>
              <a:rPr lang="en-US" dirty="0"/>
              <a:t> </a:t>
            </a:r>
            <a:r>
              <a:rPr lang="en-US" dirty="0" err="1"/>
              <a:t>keluaran</a:t>
            </a:r>
            <a:r>
              <a:rPr lang="en-US" dirty="0"/>
              <a:t> yang </a:t>
            </a:r>
            <a:r>
              <a:rPr lang="en-US" dirty="0" err="1"/>
              <a:t>seoptimal</a:t>
            </a:r>
            <a:r>
              <a:rPr lang="en-US" dirty="0"/>
              <a:t> </a:t>
            </a:r>
            <a:r>
              <a:rPr lang="en-US" dirty="0" err="1"/>
              <a:t>mungkin</a:t>
            </a:r>
            <a:r>
              <a:rPr lang="en-US" dirty="0" smtClean="0"/>
              <a:t>.</a:t>
            </a:r>
          </a:p>
          <a:p>
            <a:endParaRPr lang="en-US" dirty="0" smtClean="0"/>
          </a:p>
          <a:p>
            <a:r>
              <a:rPr lang="en-US" dirty="0" err="1" smtClean="0"/>
              <a:t>Disinilah</a:t>
            </a:r>
            <a:r>
              <a:rPr lang="en-US" dirty="0" smtClean="0"/>
              <a:t> </a:t>
            </a:r>
            <a:r>
              <a:rPr lang="en-US" dirty="0" err="1"/>
              <a:t>manajemen</a:t>
            </a:r>
            <a:r>
              <a:rPr lang="en-US" dirty="0"/>
              <a:t> </a:t>
            </a:r>
            <a:r>
              <a:rPr lang="en-US" dirty="0" err="1"/>
              <a:t>sains</a:t>
            </a:r>
            <a:r>
              <a:rPr lang="en-US" dirty="0"/>
              <a:t> </a:t>
            </a:r>
            <a:r>
              <a:rPr lang="en-US" dirty="0" err="1"/>
              <a:t>berperan</a:t>
            </a:r>
            <a:r>
              <a:rPr lang="en-US" dirty="0"/>
              <a:t> </a:t>
            </a:r>
            <a:r>
              <a:rPr lang="en-US" dirty="0" err="1"/>
              <a:t>yaitu</a:t>
            </a:r>
            <a:r>
              <a:rPr lang="en-US" dirty="0"/>
              <a:t> </a:t>
            </a:r>
            <a:r>
              <a:rPr lang="en-US" dirty="0" err="1"/>
              <a:t>dengan</a:t>
            </a:r>
            <a:r>
              <a:rPr lang="en-US" dirty="0"/>
              <a:t> </a:t>
            </a:r>
            <a:r>
              <a:rPr lang="en-US" dirty="0" err="1"/>
              <a:t>menerapkan</a:t>
            </a:r>
            <a:r>
              <a:rPr lang="en-US" dirty="0"/>
              <a:t> </a:t>
            </a:r>
            <a:r>
              <a:rPr lang="en-US" dirty="0" err="1"/>
              <a:t>pendekatan</a:t>
            </a:r>
            <a:r>
              <a:rPr lang="en-US" dirty="0"/>
              <a:t> </a:t>
            </a:r>
            <a:r>
              <a:rPr lang="en-US" dirty="0" err="1"/>
              <a:t>ilmiah</a:t>
            </a:r>
            <a:r>
              <a:rPr lang="en-US" dirty="0"/>
              <a:t> </a:t>
            </a:r>
            <a:r>
              <a:rPr lang="en-US" dirty="0" err="1"/>
              <a:t>untuk</a:t>
            </a:r>
            <a:r>
              <a:rPr lang="en-US" dirty="0"/>
              <a:t> </a:t>
            </a:r>
            <a:r>
              <a:rPr lang="en-US" dirty="0" err="1"/>
              <a:t>memecahkan</a:t>
            </a:r>
            <a:r>
              <a:rPr lang="en-US" dirty="0"/>
              <a:t> </a:t>
            </a:r>
            <a:r>
              <a:rPr lang="en-US" dirty="0" err="1"/>
              <a:t>masalah-masalah</a:t>
            </a:r>
            <a:r>
              <a:rPr lang="en-US" dirty="0"/>
              <a:t> </a:t>
            </a:r>
            <a:r>
              <a:rPr lang="en-US" dirty="0" err="1"/>
              <a:t>manajemen</a:t>
            </a:r>
            <a:r>
              <a:rPr lang="en-US" dirty="0"/>
              <a:t> </a:t>
            </a:r>
            <a:r>
              <a:rPr lang="en-US" dirty="0" smtClean="0"/>
              <a:t>di </a:t>
            </a:r>
            <a:r>
              <a:rPr lang="en-US" dirty="0" err="1" smtClean="0"/>
              <a:t>atas</a:t>
            </a:r>
            <a:r>
              <a:rPr lang="en-US" dirty="0" smtClean="0"/>
              <a:t> </a:t>
            </a:r>
            <a:r>
              <a:rPr lang="en-US" dirty="0" err="1"/>
              <a:t>dalam</a:t>
            </a:r>
            <a:r>
              <a:rPr lang="en-US" dirty="0"/>
              <a:t> </a:t>
            </a:r>
            <a:r>
              <a:rPr lang="en-US" dirty="0" err="1"/>
              <a:t>rangka</a:t>
            </a:r>
            <a:r>
              <a:rPr lang="en-US" dirty="0"/>
              <a:t> </a:t>
            </a:r>
            <a:r>
              <a:rPr lang="en-US" dirty="0" err="1"/>
              <a:t>membantu</a:t>
            </a:r>
            <a:r>
              <a:rPr lang="en-US" dirty="0"/>
              <a:t> </a:t>
            </a:r>
            <a:r>
              <a:rPr lang="en-US" dirty="0" err="1"/>
              <a:t>manajer</a:t>
            </a:r>
            <a:r>
              <a:rPr lang="en-US" dirty="0"/>
              <a:t> </a:t>
            </a:r>
            <a:r>
              <a:rPr lang="en-US" dirty="0" err="1"/>
              <a:t>mengambil</a:t>
            </a:r>
            <a:r>
              <a:rPr lang="en-US" dirty="0"/>
              <a:t> </a:t>
            </a:r>
            <a:r>
              <a:rPr lang="en-US" dirty="0" err="1"/>
              <a:t>keputusan</a:t>
            </a:r>
            <a:r>
              <a:rPr lang="en-US" dirty="0"/>
              <a:t> yang paling </a:t>
            </a:r>
            <a:r>
              <a:rPr lang="en-US" dirty="0" err="1"/>
              <a:t>tepat</a:t>
            </a:r>
            <a:r>
              <a:rPr lang="en-US" dirty="0"/>
              <a:t>. </a:t>
            </a:r>
          </a:p>
        </p:txBody>
      </p:sp>
      <p:pic>
        <p:nvPicPr>
          <p:cNvPr id="4" name="Picture 2" descr="Image result for manajer">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5257"/>
            <a:ext cx="2256565"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4756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4. </a:t>
            </a:r>
            <a:r>
              <a:rPr lang="id-ID" sz="3200" b="1" dirty="0"/>
              <a:t>Model </a:t>
            </a:r>
            <a:r>
              <a:rPr lang="id-ID" sz="3200" b="1" dirty="0" smtClean="0"/>
              <a:t>Heuritis</a:t>
            </a:r>
            <a:endParaRPr lang="en-US" sz="3200" b="1" dirty="0"/>
          </a:p>
        </p:txBody>
      </p:sp>
      <p:sp>
        <p:nvSpPr>
          <p:cNvPr id="3" name="Content Placeholder 2"/>
          <p:cNvSpPr>
            <a:spLocks noGrp="1"/>
          </p:cNvSpPr>
          <p:nvPr>
            <p:ph idx="1"/>
          </p:nvPr>
        </p:nvSpPr>
        <p:spPr/>
        <p:txBody>
          <a:bodyPr>
            <a:normAutofit lnSpcReduction="10000"/>
          </a:bodyPr>
          <a:lstStyle/>
          <a:p>
            <a:r>
              <a:rPr lang="id-ID" dirty="0" smtClean="0"/>
              <a:t>Pada </a:t>
            </a:r>
            <a:r>
              <a:rPr lang="id-ID" dirty="0"/>
              <a:t>hakikatnya model ini </a:t>
            </a:r>
            <a:r>
              <a:rPr lang="id-ID" dirty="0" smtClean="0"/>
              <a:t>berarti </a:t>
            </a:r>
            <a:r>
              <a:rPr lang="id-ID" dirty="0"/>
              <a:t>bahwa faktor-faktor internal yang terdapat dalam diri seseorang pengambil keputusan lebih berpengaruh </a:t>
            </a:r>
            <a:r>
              <a:rPr lang="id-ID" dirty="0" smtClean="0"/>
              <a:t>daripada </a:t>
            </a:r>
            <a:r>
              <a:rPr lang="id-ID" dirty="0"/>
              <a:t>faktor- faktor eksternal. </a:t>
            </a:r>
            <a:endParaRPr lang="en-US" dirty="0" smtClean="0"/>
          </a:p>
          <a:p>
            <a:r>
              <a:rPr lang="id-ID" dirty="0" smtClean="0"/>
              <a:t>Dengan </a:t>
            </a:r>
            <a:r>
              <a:rPr lang="id-ID" dirty="0"/>
              <a:t>kata lain, seorang pengambil keputusan lebih mendasarkan keputusannya pada konsep-konsep yang dimilikinya, berdasarkan persepsi sendiri tentang situasi problematic yang dihadapi. </a:t>
            </a:r>
            <a:endParaRPr lang="en-US" dirty="0" smtClean="0"/>
          </a:p>
          <a:p>
            <a:r>
              <a:rPr lang="id-ID" dirty="0" smtClean="0"/>
              <a:t>Dalam </a:t>
            </a:r>
            <a:r>
              <a:rPr lang="id-ID" dirty="0"/>
              <a:t>praktek model ini digunakan apabila para pengambil keputusan tidak tersedia kemampuan untuk melakukan pendekatan yang matematikal atau apabila bagi pengambil keputusan tidak tersedia kesempatan untuk memanfaatkan berbagai sumber oraganisasional untuk melakukan pengkajian yang sifatnya kuantitatif.</a:t>
            </a:r>
            <a:endParaRPr lang="en-US" dirty="0"/>
          </a:p>
        </p:txBody>
      </p:sp>
    </p:spTree>
    <p:extLst>
      <p:ext uri="{BB962C8B-B14F-4D97-AF65-F5344CB8AC3E}">
        <p14:creationId xmlns:p14="http://schemas.microsoft.com/office/powerpoint/2010/main" val="129062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Definisi</a:t>
            </a:r>
            <a:endParaRPr lang="en-US" dirty="0"/>
          </a:p>
        </p:txBody>
      </p:sp>
      <p:sp>
        <p:nvSpPr>
          <p:cNvPr id="3" name="Content Placeholder 2"/>
          <p:cNvSpPr>
            <a:spLocks noGrp="1"/>
          </p:cNvSpPr>
          <p:nvPr>
            <p:ph idx="1"/>
          </p:nvPr>
        </p:nvSpPr>
        <p:spPr/>
        <p:txBody>
          <a:bodyPr>
            <a:normAutofit/>
          </a:bodyPr>
          <a:lstStyle/>
          <a:p>
            <a:r>
              <a:rPr lang="en-US" dirty="0" err="1" smtClean="0"/>
              <a:t>Manajemen</a:t>
            </a:r>
            <a:r>
              <a:rPr lang="en-US" dirty="0" smtClean="0"/>
              <a:t> </a:t>
            </a:r>
            <a:r>
              <a:rPr lang="en-US" dirty="0" err="1" smtClean="0"/>
              <a:t>Sains</a:t>
            </a:r>
            <a:r>
              <a:rPr lang="en-US" dirty="0" smtClean="0"/>
              <a:t> </a:t>
            </a:r>
            <a:r>
              <a:rPr lang="en-US" dirty="0" err="1" smtClean="0"/>
              <a:t>adalah</a:t>
            </a:r>
            <a:r>
              <a:rPr lang="en-US" dirty="0" smtClean="0"/>
              <a:t> </a:t>
            </a:r>
            <a:r>
              <a:rPr lang="en-US" dirty="0" err="1"/>
              <a:t>penerapan</a:t>
            </a:r>
            <a:r>
              <a:rPr lang="en-US" dirty="0"/>
              <a:t> </a:t>
            </a:r>
            <a:r>
              <a:rPr lang="en-US" dirty="0" err="1"/>
              <a:t>ilmiah</a:t>
            </a:r>
            <a:r>
              <a:rPr lang="en-US" dirty="0"/>
              <a:t> </a:t>
            </a:r>
            <a:r>
              <a:rPr lang="en-US" dirty="0" err="1"/>
              <a:t>dengan</a:t>
            </a:r>
            <a:r>
              <a:rPr lang="en-US" dirty="0"/>
              <a:t> </a:t>
            </a:r>
            <a:r>
              <a:rPr lang="en-US" dirty="0" err="1"/>
              <a:t>menggunakan</a:t>
            </a:r>
            <a:r>
              <a:rPr lang="en-US" dirty="0"/>
              <a:t> </a:t>
            </a:r>
            <a:r>
              <a:rPr lang="en-US" dirty="0" err="1"/>
              <a:t>perangkat</a:t>
            </a:r>
            <a:r>
              <a:rPr lang="en-US" dirty="0"/>
              <a:t> </a:t>
            </a:r>
            <a:r>
              <a:rPr lang="en-US" dirty="0" err="1"/>
              <a:t>dan</a:t>
            </a:r>
            <a:r>
              <a:rPr lang="en-US" dirty="0"/>
              <a:t> </a:t>
            </a:r>
            <a:r>
              <a:rPr lang="en-US" dirty="0" smtClean="0"/>
              <a:t>model </a:t>
            </a:r>
            <a:r>
              <a:rPr lang="en-US" dirty="0" err="1"/>
              <a:t>matematika</a:t>
            </a:r>
            <a:r>
              <a:rPr lang="en-US" dirty="0"/>
              <a:t> </a:t>
            </a:r>
            <a:r>
              <a:rPr lang="en-US" dirty="0" err="1"/>
              <a:t>untuk</a:t>
            </a:r>
            <a:r>
              <a:rPr lang="en-US" dirty="0"/>
              <a:t> </a:t>
            </a:r>
            <a:r>
              <a:rPr lang="en-US" dirty="0" err="1"/>
              <a:t>memecahkan</a:t>
            </a:r>
            <a:r>
              <a:rPr lang="en-US" dirty="0"/>
              <a:t> </a:t>
            </a:r>
            <a:r>
              <a:rPr lang="en-US" dirty="0" err="1"/>
              <a:t>masalah</a:t>
            </a:r>
            <a:r>
              <a:rPr lang="en-US" dirty="0"/>
              <a:t> </a:t>
            </a:r>
            <a:r>
              <a:rPr lang="en-US" dirty="0" err="1"/>
              <a:t>manajemen</a:t>
            </a:r>
            <a:r>
              <a:rPr lang="en-US" dirty="0"/>
              <a:t> </a:t>
            </a:r>
            <a:r>
              <a:rPr lang="en-US" dirty="0" err="1"/>
              <a:t>dalam</a:t>
            </a:r>
            <a:r>
              <a:rPr lang="en-US" dirty="0"/>
              <a:t> </a:t>
            </a:r>
            <a:r>
              <a:rPr lang="en-US" dirty="0" err="1"/>
              <a:t>rangka</a:t>
            </a:r>
            <a:r>
              <a:rPr lang="en-US" dirty="0"/>
              <a:t> </a:t>
            </a:r>
            <a:r>
              <a:rPr lang="en-US" dirty="0" err="1"/>
              <a:t>membantu</a:t>
            </a:r>
            <a:r>
              <a:rPr lang="en-US" dirty="0"/>
              <a:t> </a:t>
            </a:r>
            <a:r>
              <a:rPr lang="en-US" dirty="0" err="1" smtClean="0"/>
              <a:t>manajer</a:t>
            </a:r>
            <a:r>
              <a:rPr lang="en-US" dirty="0" smtClean="0"/>
              <a:t> </a:t>
            </a:r>
            <a:r>
              <a:rPr lang="en-US" dirty="0" err="1" smtClean="0"/>
              <a:t>dan</a:t>
            </a:r>
            <a:r>
              <a:rPr lang="en-US" dirty="0" smtClean="0"/>
              <a:t> </a:t>
            </a:r>
            <a:r>
              <a:rPr lang="en-US" dirty="0" err="1" smtClean="0"/>
              <a:t>pimpinan</a:t>
            </a:r>
            <a:r>
              <a:rPr lang="en-US" dirty="0" smtClean="0"/>
              <a:t> </a:t>
            </a:r>
            <a:r>
              <a:rPr lang="en-US" dirty="0" err="1"/>
              <a:t>serta</a:t>
            </a:r>
            <a:r>
              <a:rPr lang="en-US" dirty="0"/>
              <a:t> </a:t>
            </a:r>
            <a:r>
              <a:rPr lang="en-US" dirty="0" err="1"/>
              <a:t>pihak</a:t>
            </a:r>
            <a:r>
              <a:rPr lang="en-US" dirty="0"/>
              <a:t> </a:t>
            </a:r>
            <a:r>
              <a:rPr lang="en-US" dirty="0" err="1"/>
              <a:t>manajemen</a:t>
            </a:r>
            <a:r>
              <a:rPr lang="en-US" dirty="0"/>
              <a:t> lain </a:t>
            </a:r>
            <a:r>
              <a:rPr lang="en-US" dirty="0" err="1"/>
              <a:t>untuk</a:t>
            </a:r>
            <a:r>
              <a:rPr lang="en-US" dirty="0"/>
              <a:t> </a:t>
            </a:r>
            <a:r>
              <a:rPr lang="en-US" dirty="0" err="1"/>
              <a:t>membuat</a:t>
            </a:r>
            <a:r>
              <a:rPr lang="en-US" dirty="0"/>
              <a:t> </a:t>
            </a:r>
            <a:r>
              <a:rPr lang="en-US" dirty="0" err="1"/>
              <a:t>keputusan</a:t>
            </a:r>
            <a:r>
              <a:rPr lang="en-US" dirty="0"/>
              <a:t> yang </a:t>
            </a:r>
            <a:r>
              <a:rPr lang="en-US" dirty="0" err="1"/>
              <a:t>terbaik</a:t>
            </a:r>
            <a:r>
              <a:rPr lang="en-US" dirty="0"/>
              <a:t>. </a:t>
            </a:r>
            <a:endParaRPr lang="en-US" dirty="0" smtClean="0"/>
          </a:p>
          <a:p>
            <a:pPr marL="0" indent="0">
              <a:buNone/>
            </a:pPr>
            <a:endParaRPr lang="en-US" dirty="0"/>
          </a:p>
        </p:txBody>
      </p:sp>
    </p:spTree>
    <p:extLst>
      <p:ext uri="{BB962C8B-B14F-4D97-AF65-F5344CB8AC3E}">
        <p14:creationId xmlns:p14="http://schemas.microsoft.com/office/powerpoint/2010/main" val="131293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err="1" smtClean="0"/>
              <a:t>Manajemen</a:t>
            </a:r>
            <a:r>
              <a:rPr lang="en-US" sz="2800" dirty="0" smtClean="0"/>
              <a:t> </a:t>
            </a:r>
            <a:r>
              <a:rPr lang="en-US" sz="2800" dirty="0" err="1" smtClean="0"/>
              <a:t>Sains</a:t>
            </a:r>
            <a:r>
              <a:rPr lang="en-US" sz="2800" dirty="0" smtClean="0"/>
              <a:t> </a:t>
            </a:r>
            <a:r>
              <a:rPr lang="en-US" sz="2800" dirty="0" err="1" smtClean="0"/>
              <a:t>berfokus</a:t>
            </a:r>
            <a:r>
              <a:rPr lang="en-US" sz="2800" dirty="0" smtClean="0"/>
              <a:t> </a:t>
            </a:r>
            <a:r>
              <a:rPr lang="en-US" sz="2800" dirty="0" err="1"/>
              <a:t>terutama</a:t>
            </a:r>
            <a:r>
              <a:rPr lang="en-US" sz="2800" dirty="0"/>
              <a:t> </a:t>
            </a:r>
            <a:r>
              <a:rPr lang="en-US" sz="2800" dirty="0" err="1"/>
              <a:t>pada</a:t>
            </a:r>
            <a:r>
              <a:rPr lang="en-US" sz="2800" dirty="0"/>
              <a:t> </a:t>
            </a:r>
            <a:r>
              <a:rPr lang="en-US" sz="2800" dirty="0" err="1"/>
              <a:t>pengembangan</a:t>
            </a:r>
            <a:r>
              <a:rPr lang="en-US" sz="2800" dirty="0"/>
              <a:t> model </a:t>
            </a:r>
            <a:r>
              <a:rPr lang="en-US" sz="2800" dirty="0" err="1"/>
              <a:t>matematika</a:t>
            </a:r>
            <a:r>
              <a:rPr lang="en-US" sz="2800" dirty="0"/>
              <a:t>. </a:t>
            </a:r>
            <a:endParaRPr lang="en-US" sz="2800" dirty="0" smtClean="0"/>
          </a:p>
          <a:p>
            <a:r>
              <a:rPr lang="en-US" sz="2800" dirty="0" smtClean="0"/>
              <a:t>Model </a:t>
            </a:r>
            <a:r>
              <a:rPr lang="en-US" sz="2800" dirty="0" err="1"/>
              <a:t>matematika</a:t>
            </a:r>
            <a:r>
              <a:rPr lang="en-US" sz="2800" dirty="0"/>
              <a:t> </a:t>
            </a:r>
            <a:r>
              <a:rPr lang="en-US" sz="2800" dirty="0" err="1"/>
              <a:t>adalah</a:t>
            </a:r>
            <a:r>
              <a:rPr lang="en-US" sz="2800" dirty="0"/>
              <a:t> </a:t>
            </a:r>
            <a:r>
              <a:rPr lang="en-US" sz="2800" dirty="0" err="1"/>
              <a:t>representasi</a:t>
            </a:r>
            <a:r>
              <a:rPr lang="en-US" sz="2800" dirty="0"/>
              <a:t> </a:t>
            </a:r>
            <a:r>
              <a:rPr lang="en-US" sz="2800" dirty="0" err="1"/>
              <a:t>dari</a:t>
            </a:r>
            <a:r>
              <a:rPr lang="en-US" sz="2800" dirty="0"/>
              <a:t> </a:t>
            </a:r>
            <a:r>
              <a:rPr lang="en-US" sz="2800" dirty="0" err="1"/>
              <a:t>sebuah</a:t>
            </a:r>
            <a:r>
              <a:rPr lang="en-US" sz="2800" dirty="0"/>
              <a:t> </a:t>
            </a:r>
            <a:r>
              <a:rPr lang="en-US" sz="2800" dirty="0" err="1" smtClean="0"/>
              <a:t>sistem</a:t>
            </a:r>
            <a:r>
              <a:rPr lang="en-US" sz="2800" dirty="0"/>
              <a:t>, proses, </a:t>
            </a:r>
            <a:r>
              <a:rPr lang="en-US" sz="2800" dirty="0" err="1"/>
              <a:t>atau</a:t>
            </a:r>
            <a:r>
              <a:rPr lang="en-US" sz="2800" dirty="0"/>
              <a:t> </a:t>
            </a:r>
            <a:r>
              <a:rPr lang="en-US" sz="2800" dirty="0" err="1"/>
              <a:t>hubungan</a:t>
            </a:r>
            <a:r>
              <a:rPr lang="en-US" sz="2800" dirty="0"/>
              <a:t> yang </a:t>
            </a:r>
            <a:r>
              <a:rPr lang="en-US" sz="2800" dirty="0" err="1"/>
              <a:t>disederhanakan</a:t>
            </a:r>
            <a:r>
              <a:rPr lang="en-US" sz="2800" dirty="0" smtClean="0"/>
              <a:t>.</a:t>
            </a:r>
          </a:p>
          <a:p>
            <a:r>
              <a:rPr lang="en-US" sz="2800" dirty="0" err="1" smtClean="0"/>
              <a:t>Pada</a:t>
            </a:r>
            <a:r>
              <a:rPr lang="en-US" sz="2800" dirty="0" smtClean="0"/>
              <a:t> </a:t>
            </a:r>
            <a:r>
              <a:rPr lang="en-US" sz="2800" dirty="0" err="1" smtClean="0"/>
              <a:t>tingkatnya</a:t>
            </a:r>
            <a:r>
              <a:rPr lang="en-US" sz="2800" dirty="0" smtClean="0"/>
              <a:t> yang paling </a:t>
            </a:r>
            <a:r>
              <a:rPr lang="en-US" sz="2800" dirty="0" err="1" smtClean="0"/>
              <a:t>dasar</a:t>
            </a:r>
            <a:r>
              <a:rPr lang="en-US" sz="2800" dirty="0" smtClean="0"/>
              <a:t>, </a:t>
            </a:r>
            <a:r>
              <a:rPr lang="en-US" sz="2800" dirty="0" err="1" smtClean="0"/>
              <a:t>manajemen</a:t>
            </a:r>
            <a:r>
              <a:rPr lang="en-US" sz="2800" dirty="0" smtClean="0"/>
              <a:t> </a:t>
            </a:r>
            <a:r>
              <a:rPr lang="en-US" sz="2800" dirty="0" err="1"/>
              <a:t>sains</a:t>
            </a:r>
            <a:r>
              <a:rPr lang="en-US" sz="2800" dirty="0"/>
              <a:t> </a:t>
            </a:r>
            <a:r>
              <a:rPr lang="en-US" sz="2800" dirty="0" err="1"/>
              <a:t>berfokus</a:t>
            </a:r>
            <a:r>
              <a:rPr lang="en-US" sz="2800" dirty="0"/>
              <a:t> </a:t>
            </a:r>
            <a:r>
              <a:rPr lang="en-US" sz="2800" dirty="0" err="1" smtClean="0"/>
              <a:t>pada</a:t>
            </a:r>
            <a:r>
              <a:rPr lang="en-US" sz="2800" dirty="0" smtClean="0"/>
              <a:t> model, </a:t>
            </a:r>
            <a:r>
              <a:rPr lang="en-US" sz="2800" dirty="0" err="1" smtClean="0"/>
              <a:t>persamaan</a:t>
            </a:r>
            <a:r>
              <a:rPr lang="en-US" sz="2800" dirty="0" smtClean="0"/>
              <a:t> </a:t>
            </a:r>
            <a:r>
              <a:rPr lang="en-US" sz="2800" dirty="0" err="1" smtClean="0"/>
              <a:t>dan</a:t>
            </a:r>
            <a:r>
              <a:rPr lang="en-US" sz="2800" dirty="0" smtClean="0"/>
              <a:t> </a:t>
            </a:r>
            <a:r>
              <a:rPr lang="en-US" sz="2800" dirty="0" err="1" smtClean="0"/>
              <a:t>representasi</a:t>
            </a:r>
            <a:r>
              <a:rPr lang="en-US" sz="2800" dirty="0" smtClean="0"/>
              <a:t> </a:t>
            </a:r>
            <a:r>
              <a:rPr lang="en-US" sz="2800" dirty="0" err="1" smtClean="0"/>
              <a:t>sejenisnya</a:t>
            </a:r>
            <a:r>
              <a:rPr lang="en-US" sz="2800" dirty="0" smtClean="0"/>
              <a:t> </a:t>
            </a:r>
            <a:r>
              <a:rPr lang="en-US" sz="2800" dirty="0" err="1" smtClean="0"/>
              <a:t>dari</a:t>
            </a:r>
            <a:r>
              <a:rPr lang="en-US" sz="2800" dirty="0" smtClean="0"/>
              <a:t> </a:t>
            </a:r>
            <a:r>
              <a:rPr lang="en-US" sz="2800" dirty="0" err="1" smtClean="0"/>
              <a:t>kenyataan</a:t>
            </a:r>
            <a:r>
              <a:rPr lang="en-US" sz="2800" dirty="0" smtClean="0"/>
              <a:t>. </a:t>
            </a:r>
          </a:p>
          <a:p>
            <a:pPr marL="0" indent="0">
              <a:buNone/>
            </a:pPr>
            <a:endParaRPr lang="en-US" sz="2800" dirty="0"/>
          </a:p>
        </p:txBody>
      </p:sp>
    </p:spTree>
    <p:extLst>
      <p:ext uri="{BB962C8B-B14F-4D97-AF65-F5344CB8AC3E}">
        <p14:creationId xmlns:p14="http://schemas.microsoft.com/office/powerpoint/2010/main" val="338300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lstStyle/>
          <a:p>
            <a:r>
              <a:rPr lang="en-US" b="1" dirty="0" err="1"/>
              <a:t>Pendekatan</a:t>
            </a:r>
            <a:r>
              <a:rPr lang="en-US" b="1" dirty="0"/>
              <a:t> </a:t>
            </a:r>
            <a:r>
              <a:rPr lang="en-US" b="1" dirty="0" err="1"/>
              <a:t>Manajemen</a:t>
            </a:r>
            <a:r>
              <a:rPr lang="en-US" b="1" dirty="0"/>
              <a:t> </a:t>
            </a:r>
            <a:r>
              <a:rPr lang="en-US" b="1" dirty="0" err="1"/>
              <a:t>Sains</a:t>
            </a:r>
            <a:r>
              <a:rPr lang="en-US" b="1" dirty="0"/>
              <a:t>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1219200"/>
            <a:ext cx="4791075" cy="1085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125" y="2312799"/>
            <a:ext cx="4095750"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8176" y="3124200"/>
            <a:ext cx="4124324"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3810000"/>
            <a:ext cx="41529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4419600" y="4876800"/>
            <a:ext cx="4191000"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1625" y="2438400"/>
            <a:ext cx="2886075" cy="3276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731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 calcmode="lin" valueType="num">
                                      <p:cBhvr additive="base">
                                        <p:cTn id="13" dur="500" fill="hold"/>
                                        <p:tgtEl>
                                          <p:spTgt spid="1027"/>
                                        </p:tgtEl>
                                        <p:attrNameLst>
                                          <p:attrName>ppt_x</p:attrName>
                                        </p:attrNameLst>
                                      </p:cBhvr>
                                      <p:tavLst>
                                        <p:tav tm="0">
                                          <p:val>
                                            <p:strVal val="#ppt_x"/>
                                          </p:val>
                                        </p:tav>
                                        <p:tav tm="100000">
                                          <p:val>
                                            <p:strVal val="#ppt_x"/>
                                          </p:val>
                                        </p:tav>
                                      </p:tavLst>
                                    </p:anim>
                                    <p:anim calcmode="lin" valueType="num">
                                      <p:cBhvr additive="base">
                                        <p:cTn id="14"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anim calcmode="lin" valueType="num">
                                      <p:cBhvr additive="base">
                                        <p:cTn id="19" dur="500" fill="hold"/>
                                        <p:tgtEl>
                                          <p:spTgt spid="1028"/>
                                        </p:tgtEl>
                                        <p:attrNameLst>
                                          <p:attrName>ppt_x</p:attrName>
                                        </p:attrNameLst>
                                      </p:cBhvr>
                                      <p:tavLst>
                                        <p:tav tm="0">
                                          <p:val>
                                            <p:strVal val="#ppt_x"/>
                                          </p:val>
                                        </p:tav>
                                        <p:tav tm="100000">
                                          <p:val>
                                            <p:strVal val="#ppt_x"/>
                                          </p:val>
                                        </p:tav>
                                      </p:tavLst>
                                    </p:anim>
                                    <p:anim calcmode="lin" valueType="num">
                                      <p:cBhvr additive="base">
                                        <p:cTn id="20"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9"/>
                                        </p:tgtEl>
                                        <p:attrNameLst>
                                          <p:attrName>style.visibility</p:attrName>
                                        </p:attrNameLst>
                                      </p:cBhvr>
                                      <p:to>
                                        <p:strVal val="visible"/>
                                      </p:to>
                                    </p:set>
                                    <p:anim calcmode="lin" valueType="num">
                                      <p:cBhvr additive="base">
                                        <p:cTn id="25" dur="500" fill="hold"/>
                                        <p:tgtEl>
                                          <p:spTgt spid="1029"/>
                                        </p:tgtEl>
                                        <p:attrNameLst>
                                          <p:attrName>ppt_x</p:attrName>
                                        </p:attrNameLst>
                                      </p:cBhvr>
                                      <p:tavLst>
                                        <p:tav tm="0">
                                          <p:val>
                                            <p:strVal val="#ppt_x"/>
                                          </p:val>
                                        </p:tav>
                                        <p:tav tm="100000">
                                          <p:val>
                                            <p:strVal val="#ppt_x"/>
                                          </p:val>
                                        </p:tav>
                                      </p:tavLst>
                                    </p:anim>
                                    <p:anim calcmode="lin" valueType="num">
                                      <p:cBhvr additive="base">
                                        <p:cTn id="26" dur="500" fill="hold"/>
                                        <p:tgtEl>
                                          <p:spTgt spid="102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30"/>
                                        </p:tgtEl>
                                        <p:attrNameLst>
                                          <p:attrName>style.visibility</p:attrName>
                                        </p:attrNameLst>
                                      </p:cBhvr>
                                      <p:to>
                                        <p:strVal val="visible"/>
                                      </p:to>
                                    </p:set>
                                    <p:anim calcmode="lin" valueType="num">
                                      <p:cBhvr additive="base">
                                        <p:cTn id="31" dur="500" fill="hold"/>
                                        <p:tgtEl>
                                          <p:spTgt spid="1030"/>
                                        </p:tgtEl>
                                        <p:attrNameLst>
                                          <p:attrName>ppt_x</p:attrName>
                                        </p:attrNameLst>
                                      </p:cBhvr>
                                      <p:tavLst>
                                        <p:tav tm="0">
                                          <p:val>
                                            <p:strVal val="#ppt_x"/>
                                          </p:val>
                                        </p:tav>
                                        <p:tav tm="100000">
                                          <p:val>
                                            <p:strVal val="#ppt_x"/>
                                          </p:val>
                                        </p:tav>
                                      </p:tavLst>
                                    </p:anim>
                                    <p:anim calcmode="lin" valueType="num">
                                      <p:cBhvr additive="base">
                                        <p:cTn id="32"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31"/>
                                        </p:tgtEl>
                                        <p:attrNameLst>
                                          <p:attrName>style.visibility</p:attrName>
                                        </p:attrNameLst>
                                      </p:cBhvr>
                                      <p:to>
                                        <p:strVal val="visible"/>
                                      </p:to>
                                    </p:set>
                                    <p:anim calcmode="lin" valueType="num">
                                      <p:cBhvr additive="base">
                                        <p:cTn id="37" dur="500" fill="hold"/>
                                        <p:tgtEl>
                                          <p:spTgt spid="1031"/>
                                        </p:tgtEl>
                                        <p:attrNameLst>
                                          <p:attrName>ppt_x</p:attrName>
                                        </p:attrNameLst>
                                      </p:cBhvr>
                                      <p:tavLst>
                                        <p:tav tm="0">
                                          <p:val>
                                            <p:strVal val="#ppt_x"/>
                                          </p:val>
                                        </p:tav>
                                        <p:tav tm="100000">
                                          <p:val>
                                            <p:strVal val="#ppt_x"/>
                                          </p:val>
                                        </p:tav>
                                      </p:tavLst>
                                    </p:anim>
                                    <p:anim calcmode="lin" valueType="num">
                                      <p:cBhvr additive="base">
                                        <p:cTn id="38" dur="500" fill="hold"/>
                                        <p:tgtEl>
                                          <p:spTgt spid="10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Pendekatan</a:t>
            </a:r>
            <a:r>
              <a:rPr lang="en-US" b="1" dirty="0" smtClean="0"/>
              <a:t> </a:t>
            </a:r>
            <a:r>
              <a:rPr lang="en-US" b="1" dirty="0" err="1" smtClean="0"/>
              <a:t>Manajemen</a:t>
            </a:r>
            <a:r>
              <a:rPr lang="en-US" b="1" dirty="0"/>
              <a:t> </a:t>
            </a:r>
            <a:r>
              <a:rPr lang="en-US" b="1" dirty="0" err="1" smtClean="0"/>
              <a:t>Sains</a:t>
            </a:r>
            <a:r>
              <a:rPr lang="en-US" b="1" dirty="0" smtClean="0"/>
              <a:t>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9317" y="1600200"/>
            <a:ext cx="7765366" cy="4876800"/>
          </a:xfrm>
        </p:spPr>
      </p:pic>
    </p:spTree>
    <p:extLst>
      <p:ext uri="{BB962C8B-B14F-4D97-AF65-F5344CB8AC3E}">
        <p14:creationId xmlns:p14="http://schemas.microsoft.com/office/powerpoint/2010/main" val="26784903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err="1"/>
              <a:t>Secara</a:t>
            </a:r>
            <a:r>
              <a:rPr lang="en-US" sz="2400" dirty="0"/>
              <a:t> </a:t>
            </a:r>
            <a:r>
              <a:rPr lang="en-US" sz="2400" dirty="0" err="1"/>
              <a:t>ringkas</a:t>
            </a:r>
            <a:r>
              <a:rPr lang="en-US" sz="2400" dirty="0"/>
              <a:t> </a:t>
            </a:r>
            <a:r>
              <a:rPr lang="en-US" sz="2400" dirty="0" err="1"/>
              <a:t>manajemen</a:t>
            </a:r>
            <a:r>
              <a:rPr lang="en-US" sz="2400" dirty="0"/>
              <a:t> </a:t>
            </a:r>
            <a:r>
              <a:rPr lang="en-US" sz="2400" dirty="0" err="1"/>
              <a:t>sains</a:t>
            </a:r>
            <a:r>
              <a:rPr lang="en-US" sz="2400" dirty="0"/>
              <a:t> </a:t>
            </a:r>
            <a:r>
              <a:rPr lang="en-US" sz="2400" dirty="0" err="1"/>
              <a:t>melakukan</a:t>
            </a:r>
            <a:r>
              <a:rPr lang="en-US" sz="2400" dirty="0"/>
              <a:t> </a:t>
            </a:r>
            <a:r>
              <a:rPr lang="en-US" sz="2400" dirty="0" err="1"/>
              <a:t>pendekatan</a:t>
            </a:r>
            <a:r>
              <a:rPr lang="en-US" sz="2400" dirty="0"/>
              <a:t> </a:t>
            </a:r>
            <a:r>
              <a:rPr lang="en-US" sz="2400" dirty="0" err="1"/>
              <a:t>dengan</a:t>
            </a:r>
            <a:r>
              <a:rPr lang="en-US" sz="2400" dirty="0"/>
              <a:t> </a:t>
            </a:r>
            <a:r>
              <a:rPr lang="en-US" sz="2400" dirty="0" err="1"/>
              <a:t>langkah</a:t>
            </a:r>
            <a:r>
              <a:rPr lang="en-US" sz="2400" dirty="0"/>
              <a:t> - </a:t>
            </a:r>
            <a:r>
              <a:rPr lang="en-US" sz="2400" dirty="0" err="1"/>
              <a:t>langkah</a:t>
            </a:r>
            <a:r>
              <a:rPr lang="en-US" sz="2400" dirty="0"/>
              <a:t> </a:t>
            </a:r>
            <a:r>
              <a:rPr lang="en-US" sz="2400" dirty="0" err="1"/>
              <a:t>sebagai</a:t>
            </a:r>
            <a:r>
              <a:rPr lang="en-US" sz="2400" dirty="0"/>
              <a:t> </a:t>
            </a:r>
            <a:r>
              <a:rPr lang="en-US" sz="2400" dirty="0" err="1"/>
              <a:t>berikut</a:t>
            </a:r>
            <a:r>
              <a:rPr lang="en-US" sz="2400" dirty="0"/>
              <a:t> </a:t>
            </a:r>
            <a:r>
              <a:rPr lang="en-US" sz="2400" dirty="0" smtClean="0"/>
              <a:t>:</a:t>
            </a:r>
            <a:endParaRPr lang="en-US" sz="2400" dirty="0"/>
          </a:p>
        </p:txBody>
      </p:sp>
      <p:sp>
        <p:nvSpPr>
          <p:cNvPr id="3" name="Content Placeholder 2"/>
          <p:cNvSpPr>
            <a:spLocks noGrp="1"/>
          </p:cNvSpPr>
          <p:nvPr>
            <p:ph idx="1"/>
          </p:nvPr>
        </p:nvSpPr>
        <p:spPr/>
        <p:txBody>
          <a:bodyPr>
            <a:normAutofit fontScale="70000" lnSpcReduction="20000"/>
          </a:bodyPr>
          <a:lstStyle/>
          <a:p>
            <a:r>
              <a:rPr lang="en-US" b="1" dirty="0" err="1" smtClean="0"/>
              <a:t>Observasi</a:t>
            </a:r>
            <a:r>
              <a:rPr lang="en-US" dirty="0"/>
              <a:t>: </a:t>
            </a:r>
            <a:r>
              <a:rPr lang="en-US" dirty="0" err="1"/>
              <a:t>Mengenali</a:t>
            </a:r>
            <a:r>
              <a:rPr lang="en-US" dirty="0"/>
              <a:t> </a:t>
            </a:r>
            <a:r>
              <a:rPr lang="en-US" dirty="0" err="1"/>
              <a:t>dan</a:t>
            </a:r>
            <a:r>
              <a:rPr lang="en-US" dirty="0"/>
              <a:t> </a:t>
            </a:r>
            <a:r>
              <a:rPr lang="en-US" dirty="0" err="1"/>
              <a:t>mempelajari</a:t>
            </a:r>
            <a:r>
              <a:rPr lang="en-US" dirty="0"/>
              <a:t> </a:t>
            </a:r>
            <a:r>
              <a:rPr lang="en-US" dirty="0" err="1"/>
              <a:t>masalah-masalah</a:t>
            </a:r>
            <a:r>
              <a:rPr lang="en-US" dirty="0"/>
              <a:t> yang </a:t>
            </a:r>
            <a:r>
              <a:rPr lang="en-US" dirty="0" err="1"/>
              <a:t>dialami</a:t>
            </a:r>
            <a:r>
              <a:rPr lang="en-US" dirty="0"/>
              <a:t> </a:t>
            </a:r>
            <a:r>
              <a:rPr lang="en-US" dirty="0" err="1"/>
              <a:t>organisasi</a:t>
            </a:r>
            <a:r>
              <a:rPr lang="en-US" dirty="0"/>
              <a:t> </a:t>
            </a:r>
            <a:r>
              <a:rPr lang="en-US" dirty="0" err="1"/>
              <a:t>atau</a:t>
            </a:r>
            <a:r>
              <a:rPr lang="en-US" dirty="0"/>
              <a:t> </a:t>
            </a:r>
            <a:r>
              <a:rPr lang="en-US" dirty="0" err="1"/>
              <a:t>perusahaan</a:t>
            </a:r>
            <a:r>
              <a:rPr lang="en-US" dirty="0"/>
              <a:t> agar </a:t>
            </a:r>
            <a:r>
              <a:rPr lang="en-US" dirty="0" err="1"/>
              <a:t>masalah</a:t>
            </a:r>
            <a:r>
              <a:rPr lang="en-US" dirty="0"/>
              <a:t> </a:t>
            </a:r>
            <a:r>
              <a:rPr lang="en-US" dirty="0" err="1"/>
              <a:t>tersebut</a:t>
            </a:r>
            <a:r>
              <a:rPr lang="en-US" dirty="0"/>
              <a:t> </a:t>
            </a:r>
            <a:r>
              <a:rPr lang="en-US" dirty="0" err="1"/>
              <a:t>dapat</a:t>
            </a:r>
            <a:r>
              <a:rPr lang="en-US" dirty="0"/>
              <a:t> </a:t>
            </a:r>
            <a:r>
              <a:rPr lang="en-US" dirty="0" err="1"/>
              <a:t>dikenali</a:t>
            </a:r>
            <a:r>
              <a:rPr lang="en-US" dirty="0"/>
              <a:t> </a:t>
            </a:r>
            <a:r>
              <a:rPr lang="en-US" dirty="0" err="1"/>
              <a:t>dan</a:t>
            </a:r>
            <a:r>
              <a:rPr lang="en-US" dirty="0"/>
              <a:t> </a:t>
            </a:r>
            <a:r>
              <a:rPr lang="en-US" dirty="0" err="1"/>
              <a:t>bisa</a:t>
            </a:r>
            <a:r>
              <a:rPr lang="en-US" dirty="0"/>
              <a:t> </a:t>
            </a:r>
            <a:r>
              <a:rPr lang="en-US" dirty="0" err="1"/>
              <a:t>diantisipasi</a:t>
            </a:r>
            <a:r>
              <a:rPr lang="en-US" dirty="0"/>
              <a:t> </a:t>
            </a:r>
            <a:r>
              <a:rPr lang="en-US" dirty="0" err="1"/>
              <a:t>sebelumnya</a:t>
            </a:r>
            <a:r>
              <a:rPr lang="en-US" dirty="0"/>
              <a:t>.</a:t>
            </a:r>
          </a:p>
          <a:p>
            <a:r>
              <a:rPr lang="en-US" b="1" dirty="0" err="1"/>
              <a:t>Mendefinisikan</a:t>
            </a:r>
            <a:r>
              <a:rPr lang="en-US" b="1" dirty="0"/>
              <a:t> </a:t>
            </a:r>
            <a:r>
              <a:rPr lang="en-US" b="1" dirty="0" err="1"/>
              <a:t>Masalah</a:t>
            </a:r>
            <a:r>
              <a:rPr lang="en-US" dirty="0"/>
              <a:t>: </a:t>
            </a:r>
            <a:r>
              <a:rPr lang="en-US" dirty="0" err="1"/>
              <a:t>Masalah</a:t>
            </a:r>
            <a:r>
              <a:rPr lang="en-US" dirty="0"/>
              <a:t> </a:t>
            </a:r>
            <a:r>
              <a:rPr lang="en-US" dirty="0" err="1"/>
              <a:t>harus</a:t>
            </a:r>
            <a:r>
              <a:rPr lang="en-US" dirty="0"/>
              <a:t> </a:t>
            </a:r>
            <a:r>
              <a:rPr lang="en-US" dirty="0" err="1"/>
              <a:t>dapat</a:t>
            </a:r>
            <a:r>
              <a:rPr lang="en-US" dirty="0"/>
              <a:t> </a:t>
            </a:r>
            <a:r>
              <a:rPr lang="en-US" dirty="0" err="1"/>
              <a:t>didefinisikan</a:t>
            </a:r>
            <a:r>
              <a:rPr lang="en-US" dirty="0"/>
              <a:t> </a:t>
            </a:r>
            <a:r>
              <a:rPr lang="en-US" dirty="0" err="1"/>
              <a:t>dan</a:t>
            </a:r>
            <a:r>
              <a:rPr lang="en-US" dirty="0"/>
              <a:t> </a:t>
            </a:r>
            <a:r>
              <a:rPr lang="en-US" dirty="0" err="1"/>
              <a:t>dijabarkan</a:t>
            </a:r>
            <a:r>
              <a:rPr lang="en-US" dirty="0"/>
              <a:t> </a:t>
            </a:r>
            <a:r>
              <a:rPr lang="en-US" dirty="0" err="1"/>
              <a:t>dengan</a:t>
            </a:r>
            <a:r>
              <a:rPr lang="en-US" dirty="0"/>
              <a:t> </a:t>
            </a:r>
            <a:r>
              <a:rPr lang="en-US" dirty="0" err="1"/>
              <a:t>singkat</a:t>
            </a:r>
            <a:r>
              <a:rPr lang="en-US" dirty="0"/>
              <a:t>, </a:t>
            </a:r>
            <a:r>
              <a:rPr lang="en-US" dirty="0" err="1"/>
              <a:t>tepat</a:t>
            </a:r>
            <a:r>
              <a:rPr lang="en-US" dirty="0"/>
              <a:t> </a:t>
            </a:r>
            <a:r>
              <a:rPr lang="en-US" dirty="0" err="1"/>
              <a:t>dan</a:t>
            </a:r>
            <a:r>
              <a:rPr lang="en-US" dirty="0"/>
              <a:t> </a:t>
            </a:r>
            <a:r>
              <a:rPr lang="en-US" dirty="0" err="1"/>
              <a:t>jelas</a:t>
            </a:r>
            <a:r>
              <a:rPr lang="en-US" dirty="0"/>
              <a:t>. </a:t>
            </a:r>
            <a:r>
              <a:rPr lang="en-US" dirty="0" err="1"/>
              <a:t>Visi</a:t>
            </a:r>
            <a:r>
              <a:rPr lang="en-US" dirty="0"/>
              <a:t> </a:t>
            </a:r>
            <a:r>
              <a:rPr lang="en-US" dirty="0" err="1"/>
              <a:t>dan</a:t>
            </a:r>
            <a:r>
              <a:rPr lang="en-US" dirty="0"/>
              <a:t> </a:t>
            </a:r>
            <a:r>
              <a:rPr lang="en-US" dirty="0" err="1"/>
              <a:t>misi</a:t>
            </a:r>
            <a:r>
              <a:rPr lang="en-US" dirty="0"/>
              <a:t> </a:t>
            </a:r>
            <a:r>
              <a:rPr lang="en-US" dirty="0" err="1"/>
              <a:t>perusahaan</a:t>
            </a:r>
            <a:r>
              <a:rPr lang="en-US" dirty="0"/>
              <a:t> </a:t>
            </a:r>
            <a:r>
              <a:rPr lang="en-US" dirty="0" err="1"/>
              <a:t>akan</a:t>
            </a:r>
            <a:r>
              <a:rPr lang="en-US" dirty="0"/>
              <a:t> </a:t>
            </a:r>
            <a:r>
              <a:rPr lang="en-US" dirty="0" err="1"/>
              <a:t>sangat</a:t>
            </a:r>
            <a:r>
              <a:rPr lang="en-US" dirty="0"/>
              <a:t> </a:t>
            </a:r>
            <a:r>
              <a:rPr lang="en-US" dirty="0" err="1"/>
              <a:t>membantu</a:t>
            </a:r>
            <a:r>
              <a:rPr lang="en-US" dirty="0"/>
              <a:t> </a:t>
            </a:r>
            <a:r>
              <a:rPr lang="en-US" dirty="0" err="1"/>
              <a:t>dalam</a:t>
            </a:r>
            <a:r>
              <a:rPr lang="en-US" dirty="0"/>
              <a:t> </a:t>
            </a:r>
            <a:r>
              <a:rPr lang="en-US" dirty="0" err="1"/>
              <a:t>mengetahui</a:t>
            </a:r>
            <a:r>
              <a:rPr lang="en-US" dirty="0"/>
              <a:t> </a:t>
            </a:r>
            <a:r>
              <a:rPr lang="en-US" dirty="0" err="1"/>
              <a:t>masalah</a:t>
            </a:r>
            <a:r>
              <a:rPr lang="en-US" dirty="0"/>
              <a:t> yang </a:t>
            </a:r>
            <a:r>
              <a:rPr lang="en-US" dirty="0" err="1"/>
              <a:t>sedang</a:t>
            </a:r>
            <a:r>
              <a:rPr lang="en-US" dirty="0"/>
              <a:t> </a:t>
            </a:r>
            <a:r>
              <a:rPr lang="en-US" dirty="0" err="1"/>
              <a:t>terjadi</a:t>
            </a:r>
            <a:r>
              <a:rPr lang="en-US" dirty="0"/>
              <a:t>.</a:t>
            </a:r>
          </a:p>
          <a:p>
            <a:r>
              <a:rPr lang="en-US" b="1" dirty="0" err="1" smtClean="0"/>
              <a:t>Konstruksi</a:t>
            </a:r>
            <a:r>
              <a:rPr lang="en-US" b="1" dirty="0" smtClean="0"/>
              <a:t> Model</a:t>
            </a:r>
            <a:r>
              <a:rPr lang="en-US" dirty="0" smtClean="0"/>
              <a:t>: </a:t>
            </a:r>
            <a:r>
              <a:rPr lang="en-US" dirty="0" err="1" smtClean="0"/>
              <a:t>suatu</a:t>
            </a:r>
            <a:r>
              <a:rPr lang="en-US" dirty="0" smtClean="0"/>
              <a:t> </a:t>
            </a:r>
            <a:r>
              <a:rPr lang="en-US" dirty="0" err="1"/>
              <a:t>pemodelan</a:t>
            </a:r>
            <a:r>
              <a:rPr lang="en-US" dirty="0"/>
              <a:t> </a:t>
            </a:r>
            <a:r>
              <a:rPr lang="en-US" dirty="0" err="1"/>
              <a:t>secara</a:t>
            </a:r>
            <a:r>
              <a:rPr lang="en-US" dirty="0"/>
              <a:t> </a:t>
            </a:r>
            <a:r>
              <a:rPr lang="en-US" dirty="0" err="1"/>
              <a:t>manajemen</a:t>
            </a:r>
            <a:r>
              <a:rPr lang="en-US" dirty="0"/>
              <a:t> </a:t>
            </a:r>
            <a:r>
              <a:rPr lang="en-US" dirty="0" err="1"/>
              <a:t>sains</a:t>
            </a:r>
            <a:r>
              <a:rPr lang="en-US" dirty="0"/>
              <a:t> yang </a:t>
            </a:r>
            <a:r>
              <a:rPr lang="en-US" dirty="0" err="1"/>
              <a:t>tepat</a:t>
            </a:r>
            <a:r>
              <a:rPr lang="en-US" dirty="0"/>
              <a:t> </a:t>
            </a:r>
            <a:r>
              <a:rPr lang="en-US" dirty="0" err="1"/>
              <a:t>harus</a:t>
            </a:r>
            <a:r>
              <a:rPr lang="en-US" dirty="0"/>
              <a:t> </a:t>
            </a:r>
            <a:r>
              <a:rPr lang="en-US" dirty="0" err="1"/>
              <a:t>dibuat</a:t>
            </a:r>
            <a:r>
              <a:rPr lang="en-US" dirty="0"/>
              <a:t> yang </a:t>
            </a:r>
            <a:r>
              <a:rPr lang="en-US" dirty="0" err="1"/>
              <a:t>merupakan</a:t>
            </a:r>
            <a:r>
              <a:rPr lang="en-US" dirty="0"/>
              <a:t> </a:t>
            </a:r>
            <a:r>
              <a:rPr lang="en-US" dirty="0" err="1"/>
              <a:t>penyajian</a:t>
            </a:r>
            <a:r>
              <a:rPr lang="en-US" dirty="0"/>
              <a:t> </a:t>
            </a:r>
            <a:r>
              <a:rPr lang="en-US" dirty="0" err="1"/>
              <a:t>ringkas</a:t>
            </a:r>
            <a:r>
              <a:rPr lang="en-US" dirty="0"/>
              <a:t> </a:t>
            </a:r>
            <a:r>
              <a:rPr lang="en-US" dirty="0" err="1"/>
              <a:t>untuk</a:t>
            </a:r>
            <a:r>
              <a:rPr lang="en-US" dirty="0"/>
              <a:t> </a:t>
            </a:r>
            <a:r>
              <a:rPr lang="en-US" dirty="0" err="1"/>
              <a:t>menggambarkan</a:t>
            </a:r>
            <a:r>
              <a:rPr lang="en-US" dirty="0"/>
              <a:t> </a:t>
            </a:r>
            <a:r>
              <a:rPr lang="en-US" dirty="0" err="1"/>
              <a:t>masalah</a:t>
            </a:r>
            <a:r>
              <a:rPr lang="en-US" dirty="0"/>
              <a:t> yang </a:t>
            </a:r>
            <a:r>
              <a:rPr lang="en-US" dirty="0" err="1"/>
              <a:t>sedang</a:t>
            </a:r>
            <a:r>
              <a:rPr lang="en-US" dirty="0"/>
              <a:t> </a:t>
            </a:r>
            <a:r>
              <a:rPr lang="en-US" dirty="0" err="1"/>
              <a:t>dihadapi</a:t>
            </a:r>
            <a:r>
              <a:rPr lang="en-US" dirty="0"/>
              <a:t>.</a:t>
            </a:r>
          </a:p>
          <a:p>
            <a:r>
              <a:rPr lang="en-US" b="1" dirty="0" err="1"/>
              <a:t>Menentukan</a:t>
            </a:r>
            <a:r>
              <a:rPr lang="en-US" b="1" dirty="0"/>
              <a:t> </a:t>
            </a:r>
            <a:r>
              <a:rPr lang="en-US" b="1" dirty="0" err="1"/>
              <a:t>Solusi</a:t>
            </a:r>
            <a:r>
              <a:rPr lang="en-US" dirty="0"/>
              <a:t>: </a:t>
            </a:r>
            <a:r>
              <a:rPr lang="en-US" dirty="0" err="1"/>
              <a:t>solusi</a:t>
            </a:r>
            <a:r>
              <a:rPr lang="en-US" dirty="0"/>
              <a:t> </a:t>
            </a:r>
            <a:r>
              <a:rPr lang="en-US" dirty="0" err="1"/>
              <a:t>dari</a:t>
            </a:r>
            <a:r>
              <a:rPr lang="en-US" dirty="0"/>
              <a:t> </a:t>
            </a:r>
            <a:r>
              <a:rPr lang="en-US" dirty="0" err="1"/>
              <a:t>pembuatan</a:t>
            </a:r>
            <a:r>
              <a:rPr lang="en-US" dirty="0"/>
              <a:t> model yang </a:t>
            </a:r>
            <a:r>
              <a:rPr lang="en-US" dirty="0" err="1"/>
              <a:t>sudah</a:t>
            </a:r>
            <a:r>
              <a:rPr lang="en-US" dirty="0"/>
              <a:t> </a:t>
            </a:r>
            <a:r>
              <a:rPr lang="en-US" dirty="0" err="1" smtClean="0"/>
              <a:t>dijalankan</a:t>
            </a:r>
            <a:r>
              <a:rPr lang="en-US" dirty="0" smtClean="0"/>
              <a:t>. </a:t>
            </a:r>
            <a:r>
              <a:rPr lang="en-US" dirty="0" err="1" smtClean="0"/>
              <a:t>Pemecahan</a:t>
            </a:r>
            <a:r>
              <a:rPr lang="en-US" dirty="0" smtClean="0"/>
              <a:t> </a:t>
            </a:r>
            <a:r>
              <a:rPr lang="en-US" dirty="0" err="1"/>
              <a:t>masalah</a:t>
            </a:r>
            <a:r>
              <a:rPr lang="en-US" dirty="0"/>
              <a:t> </a:t>
            </a:r>
            <a:r>
              <a:rPr lang="en-US" dirty="0" err="1"/>
              <a:t>bisa</a:t>
            </a:r>
            <a:r>
              <a:rPr lang="en-US" dirty="0"/>
              <a:t> </a:t>
            </a:r>
            <a:r>
              <a:rPr lang="en-US" dirty="0" err="1"/>
              <a:t>dilakukan</a:t>
            </a:r>
            <a:r>
              <a:rPr lang="en-US" dirty="0"/>
              <a:t> </a:t>
            </a:r>
            <a:r>
              <a:rPr lang="en-US" dirty="0" err="1"/>
              <a:t>dengan</a:t>
            </a:r>
            <a:r>
              <a:rPr lang="en-US" dirty="0"/>
              <a:t> program linear (</a:t>
            </a:r>
            <a:r>
              <a:rPr lang="en-US" dirty="0" err="1" smtClean="0"/>
              <a:t>metode</a:t>
            </a:r>
            <a:r>
              <a:rPr lang="en-US" dirty="0" smtClean="0"/>
              <a:t> </a:t>
            </a:r>
            <a:r>
              <a:rPr lang="en-US" dirty="0" err="1"/>
              <a:t>grafis</a:t>
            </a:r>
            <a:r>
              <a:rPr lang="en-US" dirty="0"/>
              <a:t>, </a:t>
            </a:r>
            <a:r>
              <a:rPr lang="en-US" dirty="0" err="1"/>
              <a:t>simpleks</a:t>
            </a:r>
            <a:r>
              <a:rPr lang="en-US" dirty="0"/>
              <a:t>, </a:t>
            </a:r>
            <a:r>
              <a:rPr lang="en-US" dirty="0" err="1"/>
              <a:t>transportasi</a:t>
            </a:r>
            <a:r>
              <a:rPr lang="en-US" dirty="0"/>
              <a:t>, </a:t>
            </a:r>
            <a:r>
              <a:rPr lang="en-US" dirty="0" err="1"/>
              <a:t>penugasan</a:t>
            </a:r>
            <a:r>
              <a:rPr lang="en-US" dirty="0"/>
              <a:t> </a:t>
            </a:r>
            <a:r>
              <a:rPr lang="en-US" dirty="0" err="1"/>
              <a:t>dan</a:t>
            </a:r>
            <a:r>
              <a:rPr lang="en-US" dirty="0"/>
              <a:t> lain-lain), </a:t>
            </a:r>
            <a:r>
              <a:rPr lang="en-US" dirty="0" err="1"/>
              <a:t>stokastik</a:t>
            </a:r>
            <a:r>
              <a:rPr lang="en-US" dirty="0" smtClean="0"/>
              <a:t>, </a:t>
            </a:r>
            <a:r>
              <a:rPr lang="en-US" dirty="0" err="1"/>
              <a:t>probabilitas</a:t>
            </a:r>
            <a:r>
              <a:rPr lang="en-US" dirty="0"/>
              <a:t> </a:t>
            </a:r>
            <a:r>
              <a:rPr lang="en-US" dirty="0" err="1"/>
              <a:t>dan</a:t>
            </a:r>
            <a:r>
              <a:rPr lang="en-US" dirty="0"/>
              <a:t> </a:t>
            </a:r>
            <a:r>
              <a:rPr lang="en-US" dirty="0" err="1"/>
              <a:t>teknik</a:t>
            </a:r>
            <a:r>
              <a:rPr lang="en-US" dirty="0"/>
              <a:t> </a:t>
            </a:r>
            <a:r>
              <a:rPr lang="en-US" dirty="0" err="1"/>
              <a:t>jaringan</a:t>
            </a:r>
            <a:r>
              <a:rPr lang="en-US" dirty="0"/>
              <a:t> </a:t>
            </a:r>
            <a:r>
              <a:rPr lang="en-US" dirty="0" err="1"/>
              <a:t>lainnya</a:t>
            </a:r>
            <a:r>
              <a:rPr lang="en-US" dirty="0"/>
              <a:t> (</a:t>
            </a:r>
            <a:r>
              <a:rPr lang="en-US" dirty="0" err="1"/>
              <a:t>simulasi</a:t>
            </a:r>
            <a:r>
              <a:rPr lang="en-US" dirty="0"/>
              <a:t>, </a:t>
            </a:r>
            <a:r>
              <a:rPr lang="en-US" dirty="0" err="1"/>
              <a:t>peramalan</a:t>
            </a:r>
            <a:r>
              <a:rPr lang="en-US" dirty="0"/>
              <a:t>, </a:t>
            </a:r>
            <a:r>
              <a:rPr lang="en-US" dirty="0" err="1"/>
              <a:t>persediaan</a:t>
            </a:r>
            <a:r>
              <a:rPr lang="en-US" dirty="0"/>
              <a:t>, </a:t>
            </a:r>
            <a:r>
              <a:rPr lang="en-US" dirty="0" err="1"/>
              <a:t>analisis</a:t>
            </a:r>
            <a:r>
              <a:rPr lang="en-US" dirty="0"/>
              <a:t> </a:t>
            </a:r>
            <a:r>
              <a:rPr lang="en-US" dirty="0" err="1"/>
              <a:t>hierarki</a:t>
            </a:r>
            <a:r>
              <a:rPr lang="en-US" dirty="0"/>
              <a:t> </a:t>
            </a:r>
            <a:r>
              <a:rPr lang="en-US" dirty="0" err="1"/>
              <a:t>dan</a:t>
            </a:r>
            <a:r>
              <a:rPr lang="en-US" dirty="0"/>
              <a:t> lain-</a:t>
            </a:r>
            <a:r>
              <a:rPr lang="en-US" dirty="0" err="1"/>
              <a:t>lainnya</a:t>
            </a:r>
            <a:r>
              <a:rPr lang="en-US" dirty="0"/>
              <a:t>.)</a:t>
            </a:r>
          </a:p>
          <a:p>
            <a:r>
              <a:rPr lang="en-US" b="1" dirty="0" err="1" smtClean="0"/>
              <a:t>Pelaksanaan</a:t>
            </a:r>
            <a:r>
              <a:rPr lang="en-US" b="1" dirty="0" smtClean="0"/>
              <a:t>:</a:t>
            </a:r>
            <a:r>
              <a:rPr lang="en-US" dirty="0" smtClean="0"/>
              <a:t> </a:t>
            </a:r>
            <a:r>
              <a:rPr lang="en-US" dirty="0" err="1"/>
              <a:t>pelaksanaan</a:t>
            </a:r>
            <a:r>
              <a:rPr lang="en-US" dirty="0"/>
              <a:t> </a:t>
            </a:r>
            <a:r>
              <a:rPr lang="en-US" dirty="0" err="1"/>
              <a:t>nyata</a:t>
            </a:r>
            <a:r>
              <a:rPr lang="en-US" dirty="0"/>
              <a:t> </a:t>
            </a:r>
            <a:r>
              <a:rPr lang="en-US" dirty="0" err="1"/>
              <a:t>dari</a:t>
            </a:r>
            <a:r>
              <a:rPr lang="en-US" dirty="0"/>
              <a:t> model yang </a:t>
            </a:r>
            <a:r>
              <a:rPr lang="en-US" dirty="0" err="1"/>
              <a:t>sudah</a:t>
            </a:r>
            <a:r>
              <a:rPr lang="en-US" dirty="0"/>
              <a:t> </a:t>
            </a:r>
            <a:r>
              <a:rPr lang="en-US" dirty="0" err="1"/>
              <a:t>dikembangkan</a:t>
            </a:r>
            <a:r>
              <a:rPr lang="en-US" dirty="0"/>
              <a:t> </a:t>
            </a:r>
            <a:r>
              <a:rPr lang="en-US" dirty="0" err="1"/>
              <a:t>atau</a:t>
            </a:r>
            <a:r>
              <a:rPr lang="en-US" dirty="0"/>
              <a:t> </a:t>
            </a:r>
            <a:r>
              <a:rPr lang="en-US" dirty="0" err="1"/>
              <a:t>pemecahan</a:t>
            </a:r>
            <a:r>
              <a:rPr lang="en-US" dirty="0"/>
              <a:t> </a:t>
            </a:r>
            <a:r>
              <a:rPr lang="en-US" dirty="0" err="1"/>
              <a:t>dari</a:t>
            </a:r>
            <a:r>
              <a:rPr lang="en-US" dirty="0"/>
              <a:t> </a:t>
            </a:r>
            <a:r>
              <a:rPr lang="en-US" dirty="0" err="1"/>
              <a:t>masalah</a:t>
            </a:r>
            <a:r>
              <a:rPr lang="en-US" dirty="0"/>
              <a:t> yang </a:t>
            </a:r>
            <a:r>
              <a:rPr lang="en-US" dirty="0" err="1"/>
              <a:t>dihasilkan</a:t>
            </a:r>
            <a:r>
              <a:rPr lang="en-US" dirty="0"/>
              <a:t> </a:t>
            </a:r>
            <a:r>
              <a:rPr lang="en-US" dirty="0" err="1"/>
              <a:t>oleh</a:t>
            </a:r>
            <a:r>
              <a:rPr lang="en-US" dirty="0"/>
              <a:t> model yang </a:t>
            </a:r>
            <a:r>
              <a:rPr lang="en-US" dirty="0" err="1"/>
              <a:t>telah</a:t>
            </a:r>
            <a:r>
              <a:rPr lang="en-US" dirty="0"/>
              <a:t> </a:t>
            </a:r>
            <a:r>
              <a:rPr lang="en-US" dirty="0" err="1" smtClean="0"/>
              <a:t>dikembangkan</a:t>
            </a:r>
            <a:r>
              <a:rPr lang="en-US" dirty="0" smtClean="0"/>
              <a:t>. </a:t>
            </a:r>
            <a:r>
              <a:rPr lang="en-US" dirty="0" err="1" smtClean="0"/>
              <a:t>Melakukan</a:t>
            </a:r>
            <a:r>
              <a:rPr lang="en-US" dirty="0" smtClean="0"/>
              <a:t> </a:t>
            </a:r>
            <a:r>
              <a:rPr lang="en-US" dirty="0" err="1"/>
              <a:t>perhitungan</a:t>
            </a:r>
            <a:r>
              <a:rPr lang="en-US" dirty="0"/>
              <a:t> </a:t>
            </a:r>
            <a:r>
              <a:rPr lang="en-US" dirty="0" err="1"/>
              <a:t>untuk</a:t>
            </a:r>
            <a:r>
              <a:rPr lang="en-US" dirty="0"/>
              <a:t> </a:t>
            </a:r>
            <a:r>
              <a:rPr lang="en-US" dirty="0" err="1"/>
              <a:t>mendapatkan</a:t>
            </a:r>
            <a:r>
              <a:rPr lang="en-US" dirty="0"/>
              <a:t> </a:t>
            </a:r>
            <a:r>
              <a:rPr lang="en-US" dirty="0" err="1"/>
              <a:t>solusi</a:t>
            </a:r>
            <a:r>
              <a:rPr lang="en-US" dirty="0" smtClean="0"/>
              <a:t>.</a:t>
            </a:r>
          </a:p>
          <a:p>
            <a:pPr marL="0" indent="0">
              <a:buNone/>
            </a:pPr>
            <a:endParaRPr lang="en-US" dirty="0"/>
          </a:p>
          <a:p>
            <a:pPr marL="0" indent="0">
              <a:buNone/>
            </a:pPr>
            <a:r>
              <a:rPr lang="en-US" dirty="0"/>
              <a:t>Ada </a:t>
            </a:r>
            <a:r>
              <a:rPr lang="en-US" dirty="0" err="1"/>
              <a:t>kalanya</a:t>
            </a:r>
            <a:r>
              <a:rPr lang="en-US" dirty="0"/>
              <a:t> </a:t>
            </a:r>
            <a:r>
              <a:rPr lang="en-US" dirty="0" err="1"/>
              <a:t>satu</a:t>
            </a:r>
            <a:r>
              <a:rPr lang="en-US" dirty="0"/>
              <a:t> model </a:t>
            </a:r>
            <a:r>
              <a:rPr lang="en-US" dirty="0" err="1"/>
              <a:t>manajemen</a:t>
            </a:r>
            <a:r>
              <a:rPr lang="en-US" dirty="0"/>
              <a:t> </a:t>
            </a:r>
            <a:r>
              <a:rPr lang="en-US" dirty="0" err="1"/>
              <a:t>sains</a:t>
            </a:r>
            <a:r>
              <a:rPr lang="en-US" dirty="0"/>
              <a:t> </a:t>
            </a:r>
            <a:r>
              <a:rPr lang="en-US" dirty="0" err="1"/>
              <a:t>tidak</a:t>
            </a:r>
            <a:r>
              <a:rPr lang="en-US" dirty="0"/>
              <a:t> </a:t>
            </a:r>
            <a:r>
              <a:rPr lang="en-US" dirty="0" err="1"/>
              <a:t>memungkinkan</a:t>
            </a:r>
            <a:r>
              <a:rPr lang="en-US" dirty="0"/>
              <a:t> </a:t>
            </a:r>
            <a:r>
              <a:rPr lang="en-US" dirty="0" err="1"/>
              <a:t>mendapatkan</a:t>
            </a:r>
            <a:r>
              <a:rPr lang="en-US" dirty="0"/>
              <a:t> </a:t>
            </a:r>
            <a:r>
              <a:rPr lang="en-US" dirty="0" err="1"/>
              <a:t>solusi</a:t>
            </a:r>
            <a:r>
              <a:rPr lang="en-US" dirty="0"/>
              <a:t> optimal, </a:t>
            </a:r>
            <a:r>
              <a:rPr lang="en-US" dirty="0" err="1"/>
              <a:t>maka</a:t>
            </a:r>
            <a:r>
              <a:rPr lang="en-US" dirty="0"/>
              <a:t> </a:t>
            </a:r>
            <a:r>
              <a:rPr lang="en-US" dirty="0" err="1"/>
              <a:t>harus</a:t>
            </a:r>
            <a:r>
              <a:rPr lang="en-US" dirty="0"/>
              <a:t> </a:t>
            </a:r>
            <a:r>
              <a:rPr lang="en-US" dirty="0" err="1"/>
              <a:t>digunakan</a:t>
            </a:r>
            <a:r>
              <a:rPr lang="en-US" dirty="0"/>
              <a:t> </a:t>
            </a:r>
            <a:r>
              <a:rPr lang="en-US" dirty="0" err="1"/>
              <a:t>pemodelan</a:t>
            </a:r>
            <a:r>
              <a:rPr lang="en-US" dirty="0"/>
              <a:t> yang </a:t>
            </a:r>
            <a:r>
              <a:rPr lang="en-US" dirty="0" err="1"/>
              <a:t>lainnya</a:t>
            </a:r>
            <a:r>
              <a:rPr lang="en-US" dirty="0"/>
              <a:t> agar </a:t>
            </a:r>
            <a:r>
              <a:rPr lang="en-US" dirty="0" err="1"/>
              <a:t>benar-benar</a:t>
            </a:r>
            <a:r>
              <a:rPr lang="en-US" dirty="0"/>
              <a:t> </a:t>
            </a:r>
            <a:r>
              <a:rPr lang="en-US" dirty="0" err="1"/>
              <a:t>mendapatkan</a:t>
            </a:r>
            <a:r>
              <a:rPr lang="en-US" dirty="0"/>
              <a:t> </a:t>
            </a:r>
            <a:r>
              <a:rPr lang="en-US" dirty="0" err="1"/>
              <a:t>hasil</a:t>
            </a:r>
            <a:r>
              <a:rPr lang="en-US" dirty="0"/>
              <a:t> optimal</a:t>
            </a:r>
            <a:r>
              <a:rPr lang="en-US" dirty="0" smtClean="0"/>
              <a:t>.</a:t>
            </a:r>
            <a:endParaRPr lang="en-US" dirty="0"/>
          </a:p>
          <a:p>
            <a:endParaRPr lang="en-US" dirty="0"/>
          </a:p>
        </p:txBody>
      </p:sp>
    </p:spTree>
    <p:extLst>
      <p:ext uri="{BB962C8B-B14F-4D97-AF65-F5344CB8AC3E}">
        <p14:creationId xmlns:p14="http://schemas.microsoft.com/office/powerpoint/2010/main" val="3720958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876800"/>
          </a:xfrm>
        </p:spPr>
        <p:txBody>
          <a:bodyPr/>
          <a:lstStyle/>
          <a:p>
            <a:r>
              <a:rPr lang="en-US" dirty="0"/>
              <a:t>Model </a:t>
            </a:r>
            <a:r>
              <a:rPr lang="en-US" dirty="0" err="1"/>
              <a:t>merupakan</a:t>
            </a:r>
            <a:r>
              <a:rPr lang="en-US" dirty="0"/>
              <a:t> </a:t>
            </a:r>
            <a:r>
              <a:rPr lang="en-US" dirty="0" err="1"/>
              <a:t>alat</a:t>
            </a:r>
            <a:r>
              <a:rPr lang="en-US" dirty="0"/>
              <a:t> </a:t>
            </a:r>
            <a:r>
              <a:rPr lang="en-US" dirty="0" err="1"/>
              <a:t>penyederhanaan</a:t>
            </a:r>
            <a:r>
              <a:rPr lang="en-US" dirty="0"/>
              <a:t> </a:t>
            </a:r>
            <a:r>
              <a:rPr lang="en-US" dirty="0" err="1"/>
              <a:t>dan</a:t>
            </a:r>
            <a:r>
              <a:rPr lang="en-US" dirty="0"/>
              <a:t> </a:t>
            </a:r>
            <a:r>
              <a:rPr lang="en-US" dirty="0" err="1"/>
              <a:t>penganalisisan</a:t>
            </a:r>
            <a:r>
              <a:rPr lang="en-US" dirty="0"/>
              <a:t> </a:t>
            </a:r>
            <a:r>
              <a:rPr lang="en-US" dirty="0" err="1"/>
              <a:t>situasi</a:t>
            </a:r>
            <a:r>
              <a:rPr lang="en-US" dirty="0"/>
              <a:t> </a:t>
            </a:r>
            <a:r>
              <a:rPr lang="en-US" dirty="0" err="1"/>
              <a:t>atau</a:t>
            </a:r>
            <a:r>
              <a:rPr lang="en-US" dirty="0"/>
              <a:t> </a:t>
            </a:r>
            <a:r>
              <a:rPr lang="en-US" dirty="0" err="1" smtClean="0"/>
              <a:t>sistem</a:t>
            </a:r>
            <a:r>
              <a:rPr lang="en-US" dirty="0" smtClean="0"/>
              <a:t> </a:t>
            </a:r>
            <a:r>
              <a:rPr lang="en-US" dirty="0"/>
              <a:t>yang </a:t>
            </a:r>
            <a:r>
              <a:rPr lang="en-US" dirty="0" err="1"/>
              <a:t>kompleks</a:t>
            </a:r>
            <a:r>
              <a:rPr lang="en-US" dirty="0"/>
              <a:t>. </a:t>
            </a:r>
            <a:endParaRPr lang="en-US" dirty="0" smtClean="0"/>
          </a:p>
          <a:p>
            <a:r>
              <a:rPr lang="en-US" dirty="0" err="1" smtClean="0"/>
              <a:t>Jadi</a:t>
            </a:r>
            <a:r>
              <a:rPr lang="en-US" dirty="0" smtClean="0"/>
              <a:t> </a:t>
            </a:r>
            <a:r>
              <a:rPr lang="en-US" dirty="0" err="1"/>
              <a:t>dengan</a:t>
            </a:r>
            <a:r>
              <a:rPr lang="en-US" dirty="0"/>
              <a:t> model, </a:t>
            </a:r>
            <a:r>
              <a:rPr lang="en-US" dirty="0" err="1"/>
              <a:t>situasi</a:t>
            </a:r>
            <a:r>
              <a:rPr lang="en-US" dirty="0"/>
              <a:t> </a:t>
            </a:r>
            <a:r>
              <a:rPr lang="en-US" dirty="0" err="1"/>
              <a:t>atau</a:t>
            </a:r>
            <a:r>
              <a:rPr lang="en-US" dirty="0"/>
              <a:t> </a:t>
            </a:r>
            <a:r>
              <a:rPr lang="en-US" dirty="0" err="1"/>
              <a:t>sistem</a:t>
            </a:r>
            <a:r>
              <a:rPr lang="en-US" dirty="0"/>
              <a:t> yang </a:t>
            </a:r>
            <a:r>
              <a:rPr lang="en-US" dirty="0" err="1"/>
              <a:t>kompleks</a:t>
            </a:r>
            <a:r>
              <a:rPr lang="en-US" dirty="0"/>
              <a:t> </a:t>
            </a:r>
            <a:r>
              <a:rPr lang="en-US" dirty="0" err="1"/>
              <a:t>itu</a:t>
            </a:r>
            <a:r>
              <a:rPr lang="en-US" dirty="0"/>
              <a:t> </a:t>
            </a:r>
            <a:r>
              <a:rPr lang="en-US" dirty="0" err="1"/>
              <a:t>dapat</a:t>
            </a:r>
            <a:r>
              <a:rPr lang="en-US" dirty="0"/>
              <a:t> </a:t>
            </a:r>
            <a:r>
              <a:rPr lang="en-US" dirty="0" err="1"/>
              <a:t>disederhanakan</a:t>
            </a:r>
            <a:r>
              <a:rPr lang="en-US" dirty="0"/>
              <a:t> </a:t>
            </a:r>
            <a:r>
              <a:rPr lang="en-US" dirty="0" err="1"/>
              <a:t>tanpa</a:t>
            </a:r>
            <a:r>
              <a:rPr lang="en-US" dirty="0"/>
              <a:t> </a:t>
            </a:r>
            <a:r>
              <a:rPr lang="en-US" dirty="0" err="1"/>
              <a:t>menghilangkan</a:t>
            </a:r>
            <a:r>
              <a:rPr lang="en-US" dirty="0"/>
              <a:t> </a:t>
            </a:r>
            <a:r>
              <a:rPr lang="en-US" dirty="0" err="1"/>
              <a:t>hal-hal</a:t>
            </a:r>
            <a:r>
              <a:rPr lang="en-US" dirty="0"/>
              <a:t> yang </a:t>
            </a:r>
            <a:r>
              <a:rPr lang="en-US" dirty="0" err="1"/>
              <a:t>esensial</a:t>
            </a:r>
            <a:r>
              <a:rPr lang="en-US" dirty="0"/>
              <a:t> </a:t>
            </a:r>
            <a:r>
              <a:rPr lang="en-US" dirty="0" err="1"/>
              <a:t>dengan</a:t>
            </a:r>
            <a:r>
              <a:rPr lang="en-US" dirty="0"/>
              <a:t> </a:t>
            </a:r>
            <a:r>
              <a:rPr lang="en-US" dirty="0" err="1"/>
              <a:t>tujuan</a:t>
            </a:r>
            <a:r>
              <a:rPr lang="en-US" dirty="0"/>
              <a:t> </a:t>
            </a:r>
            <a:r>
              <a:rPr lang="en-US" dirty="0" err="1"/>
              <a:t>memudahkan</a:t>
            </a:r>
            <a:r>
              <a:rPr lang="en-US" dirty="0"/>
              <a:t> </a:t>
            </a:r>
            <a:r>
              <a:rPr lang="en-US" dirty="0" err="1"/>
              <a:t>pemahaman</a:t>
            </a:r>
            <a:r>
              <a:rPr lang="en-US" dirty="0"/>
              <a:t>. </a:t>
            </a:r>
            <a:endParaRPr lang="en-US" dirty="0" smtClean="0"/>
          </a:p>
          <a:p>
            <a:r>
              <a:rPr lang="en-US" dirty="0" err="1" smtClean="0"/>
              <a:t>Pembuatan</a:t>
            </a:r>
            <a:r>
              <a:rPr lang="en-US" dirty="0" smtClean="0"/>
              <a:t> </a:t>
            </a:r>
            <a:r>
              <a:rPr lang="en-US" dirty="0" err="1"/>
              <a:t>dan</a:t>
            </a:r>
            <a:r>
              <a:rPr lang="en-US" dirty="0"/>
              <a:t> </a:t>
            </a:r>
            <a:r>
              <a:rPr lang="en-US" dirty="0" err="1"/>
              <a:t>penggunaan</a:t>
            </a:r>
            <a:r>
              <a:rPr lang="en-US" dirty="0"/>
              <a:t> model </a:t>
            </a:r>
            <a:r>
              <a:rPr lang="en-US" dirty="0" err="1"/>
              <a:t>dapat</a:t>
            </a:r>
            <a:r>
              <a:rPr lang="en-US" dirty="0"/>
              <a:t> </a:t>
            </a:r>
            <a:r>
              <a:rPr lang="en-US" dirty="0" err="1"/>
              <a:t>memberikan</a:t>
            </a:r>
            <a:r>
              <a:rPr lang="en-US" dirty="0"/>
              <a:t> </a:t>
            </a:r>
            <a:r>
              <a:rPr lang="en-US" dirty="0" err="1"/>
              <a:t>kerangka</a:t>
            </a:r>
            <a:r>
              <a:rPr lang="en-US" dirty="0"/>
              <a:t> </a:t>
            </a:r>
            <a:r>
              <a:rPr lang="en-US" dirty="0" err="1"/>
              <a:t>pengelolaan</a:t>
            </a:r>
            <a:r>
              <a:rPr lang="en-US" dirty="0"/>
              <a:t> </a:t>
            </a:r>
            <a:r>
              <a:rPr lang="en-US" dirty="0" err="1"/>
              <a:t>dalam</a:t>
            </a:r>
            <a:r>
              <a:rPr lang="en-US" dirty="0"/>
              <a:t> </a:t>
            </a:r>
            <a:r>
              <a:rPr lang="en-US" dirty="0" err="1"/>
              <a:t>pengambilan</a:t>
            </a:r>
            <a:r>
              <a:rPr lang="en-US" dirty="0"/>
              <a:t> </a:t>
            </a:r>
            <a:r>
              <a:rPr lang="en-US" dirty="0" err="1"/>
              <a:t>keputusan</a:t>
            </a:r>
            <a:r>
              <a:rPr lang="en-US" dirty="0"/>
              <a:t>.</a:t>
            </a:r>
          </a:p>
        </p:txBody>
      </p:sp>
      <p:sp>
        <p:nvSpPr>
          <p:cNvPr id="4" name="Title 1"/>
          <p:cNvSpPr>
            <a:spLocks noGrp="1"/>
          </p:cNvSpPr>
          <p:nvPr>
            <p:ph type="title"/>
          </p:nvPr>
        </p:nvSpPr>
        <p:spPr>
          <a:xfrm>
            <a:off x="457200" y="533400"/>
            <a:ext cx="8229600" cy="990600"/>
          </a:xfrm>
        </p:spPr>
        <p:txBody>
          <a:bodyPr>
            <a:normAutofit fontScale="90000"/>
          </a:bodyPr>
          <a:lstStyle/>
          <a:p>
            <a:pPr algn="ctr"/>
            <a:r>
              <a:rPr lang="en-US" b="1" dirty="0" err="1"/>
              <a:t>Pengertian</a:t>
            </a:r>
            <a:r>
              <a:rPr lang="en-US" b="1" dirty="0"/>
              <a:t> Model </a:t>
            </a:r>
            <a:r>
              <a:rPr lang="en-US" b="1" dirty="0" err="1"/>
              <a:t>Pengambilan</a:t>
            </a:r>
            <a:r>
              <a:rPr lang="en-US" b="1" dirty="0"/>
              <a:t> </a:t>
            </a:r>
            <a:r>
              <a:rPr lang="en-US" b="1" dirty="0" err="1" smtClean="0"/>
              <a:t>Keputusan</a:t>
            </a:r>
            <a:endParaRPr lang="en-US" dirty="0"/>
          </a:p>
        </p:txBody>
      </p:sp>
    </p:spTree>
    <p:extLst>
      <p:ext uri="{BB962C8B-B14F-4D97-AF65-F5344CB8AC3E}">
        <p14:creationId xmlns:p14="http://schemas.microsoft.com/office/powerpoint/2010/main" val="248821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1101</TotalTime>
  <Words>1645</Words>
  <Application>Microsoft Office PowerPoint</Application>
  <PresentationFormat>On-screen Show (4:3)</PresentationFormat>
  <Paragraphs>139</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Clarity</vt:lpstr>
      <vt:lpstr>bab i  MANAJEMEN SAINS</vt:lpstr>
      <vt:lpstr>Latar Belakang</vt:lpstr>
      <vt:lpstr>Latar belakang (lanjutan)</vt:lpstr>
      <vt:lpstr>Definisi</vt:lpstr>
      <vt:lpstr>PowerPoint Presentation</vt:lpstr>
      <vt:lpstr>Pendekatan Manajemen Sains </vt:lpstr>
      <vt:lpstr>Pendekatan Manajemen Sains </vt:lpstr>
      <vt:lpstr>Secara ringkas manajemen sains melakukan pendekatan dengan langkah - langkah sebagai berikut :</vt:lpstr>
      <vt:lpstr>Pengertian Model Pengambilan Keputusan</vt:lpstr>
      <vt:lpstr>Pengertian Model Pengambilan Keputusan</vt:lpstr>
      <vt:lpstr>Ada 2(dua) cara untuk melakukan penilaian keputusan:</vt:lpstr>
      <vt:lpstr>1. Menggunakan pendekatan yang sifatnya pragmatis</vt:lpstr>
      <vt:lpstr>PowerPoint Presentation</vt:lpstr>
      <vt:lpstr>Ada beberapa model dan teknik pengambilan keputusan :</vt:lpstr>
      <vt:lpstr>1.  Model Optimasi</vt:lpstr>
      <vt:lpstr>PowerPoint Presentation</vt:lpstr>
      <vt:lpstr>Langkah-Langkah Dalam Model Optimasi</vt:lpstr>
      <vt:lpstr>PowerPoint Presentation</vt:lpstr>
      <vt:lpstr>Kelebihan dan Kelemahan Model Optimasi atau Rasional</vt:lpstr>
      <vt:lpstr>Model optimasi didasar pada berbagai kriteria diantaranya adalah:</vt:lpstr>
      <vt:lpstr>Model optimasi didasar pada berbagai kriteria dan yang menonjol diantaranya adalah:</vt:lpstr>
      <vt:lpstr>PowerPoint Presentation</vt:lpstr>
      <vt:lpstr>PowerPoint Presentation</vt:lpstr>
      <vt:lpstr>PowerPoint Presentation</vt:lpstr>
      <vt:lpstr>2. Model Satisficing</vt:lpstr>
      <vt:lpstr>Terdapat empat cara untuk membedakan model satisficing dengan optimasi: </vt:lpstr>
      <vt:lpstr>Macam- macam variasi model satisficing:</vt:lpstr>
      <vt:lpstr>Macam- macam variasi model satisficing:</vt:lpstr>
      <vt:lpstr>3. Model Mixed Scanning</vt:lpstr>
      <vt:lpstr>4. Model Heuritis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SAINS</dc:title>
  <dc:creator>pc</dc:creator>
  <cp:lastModifiedBy>pc</cp:lastModifiedBy>
  <cp:revision>60</cp:revision>
  <dcterms:created xsi:type="dcterms:W3CDTF">2018-07-31T04:11:43Z</dcterms:created>
  <dcterms:modified xsi:type="dcterms:W3CDTF">2018-08-24T03:05:11Z</dcterms:modified>
</cp:coreProperties>
</file>