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28"/>
  </p:notesMasterIdLst>
  <p:handoutMasterIdLst>
    <p:handoutMasterId r:id="rId29"/>
  </p:handoutMasterIdLst>
  <p:sldIdLst>
    <p:sldId id="257" r:id="rId2"/>
    <p:sldId id="258" r:id="rId3"/>
    <p:sldId id="273" r:id="rId4"/>
    <p:sldId id="274" r:id="rId5"/>
    <p:sldId id="275" r:id="rId6"/>
    <p:sldId id="276" r:id="rId7"/>
    <p:sldId id="294" r:id="rId8"/>
    <p:sldId id="295" r:id="rId9"/>
    <p:sldId id="277" r:id="rId10"/>
    <p:sldId id="296" r:id="rId11"/>
    <p:sldId id="297" r:id="rId12"/>
    <p:sldId id="298" r:id="rId13"/>
    <p:sldId id="299" r:id="rId14"/>
    <p:sldId id="300" r:id="rId15"/>
    <p:sldId id="301" r:id="rId16"/>
    <p:sldId id="282" r:id="rId17"/>
    <p:sldId id="283" r:id="rId18"/>
    <p:sldId id="284" r:id="rId19"/>
    <p:sldId id="285" r:id="rId20"/>
    <p:sldId id="286" r:id="rId21"/>
    <p:sldId id="288" r:id="rId22"/>
    <p:sldId id="289" r:id="rId23"/>
    <p:sldId id="290" r:id="rId24"/>
    <p:sldId id="291" r:id="rId25"/>
    <p:sldId id="292" r:id="rId26"/>
    <p:sldId id="293" r:id="rId27"/>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344" autoAdjust="0"/>
    <p:restoredTop sz="93969" autoAdjust="0"/>
  </p:normalViewPr>
  <p:slideViewPr>
    <p:cSldViewPr>
      <p:cViewPr varScale="1">
        <p:scale>
          <a:sx n="69" d="100"/>
          <a:sy n="69" d="100"/>
        </p:scale>
        <p:origin x="-118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54D4857D-62A5-486B-9129-468003D7E020}" type="datetimeFigureOut">
              <a:rPr lang="en-US" smtClean="0"/>
              <a:pPr/>
              <a:t>Jan 10, 2010</a:t>
            </a:fld>
            <a:endParaRPr lang="en-U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2EBE4566-6F3A-4CC1-BD6C-9C510D05F126}" type="slidenum">
              <a:rPr lang="en-US" smtClean="0"/>
              <a:pPr/>
              <a:t>‹#›</a:t>
            </a:fld>
            <a:endParaRPr lang="en-US"/>
          </a:p>
        </p:txBody>
      </p:sp>
    </p:spTree>
    <p:extLst>
      <p:ext uri="{BB962C8B-B14F-4D97-AF65-F5344CB8AC3E}">
        <p14:creationId xmlns:p14="http://schemas.microsoft.com/office/powerpoint/2010/main" val="27903232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2D2EF2CE-B28C-4ED4-8FD0-48BB3F48846A}" type="datetimeFigureOut">
              <a:rPr lang="en-US" smtClean="0"/>
              <a:pPr/>
              <a:t>Jan 10, 2010</a:t>
            </a:fld>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61807874-5299-41B2-A37A-6AA3547857F4}" type="slidenum">
              <a:rPr lang="en-US" smtClean="0"/>
              <a:pPr/>
              <a:t>‹#›</a:t>
            </a:fld>
            <a:endParaRPr lang="en-US"/>
          </a:p>
        </p:txBody>
      </p:sp>
    </p:spTree>
    <p:extLst>
      <p:ext uri="{BB962C8B-B14F-4D97-AF65-F5344CB8AC3E}">
        <p14:creationId xmlns:p14="http://schemas.microsoft.com/office/powerpoint/2010/main" val="2612797153"/>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2" name="Rectangle 3"/>
          <p:cNvSpPr>
            <a:spLocks noGrp="1"/>
          </p:cNvSpPr>
          <p:nvPr>
            <p:ph type="subTitle" idx="1"/>
          </p:nvPr>
        </p:nvSpPr>
        <p:spPr>
          <a:xfrm>
            <a:off x="457200" y="5396132"/>
            <a:ext cx="8098302" cy="762000"/>
          </a:xfrm>
        </p:spPr>
        <p:txBody>
          <a:bodyPr/>
          <a:lstStyle>
            <a:lvl1pPr marL="0" indent="0" algn="r">
              <a:buNone/>
              <a:defRPr sz="14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grpSp>
        <p:nvGrpSpPr>
          <p:cNvPr id="16" name="Group 23"/>
          <p:cNvGrpSpPr/>
          <p:nvPr/>
        </p:nvGrpSpPr>
        <p:grpSpPr>
          <a:xfrm>
            <a:off x="14990" y="1976657"/>
            <a:ext cx="2042410" cy="533400"/>
            <a:chOff x="0" y="2000250"/>
            <a:chExt cx="3733800" cy="533400"/>
          </a:xfrm>
        </p:grpSpPr>
        <p:sp>
          <p:nvSpPr>
            <p:cNvPr id="30"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7"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21"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8"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6"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20"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3"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grpSp>
        <p:nvGrpSpPr>
          <p:cNvPr id="29" name="Group 35"/>
          <p:cNvGrpSpPr/>
          <p:nvPr/>
        </p:nvGrpSpPr>
        <p:grpSpPr>
          <a:xfrm>
            <a:off x="8584055" y="1976657"/>
            <a:ext cx="552450" cy="542925"/>
            <a:chOff x="8667750" y="2000250"/>
            <a:chExt cx="476250" cy="542925"/>
          </a:xfrm>
        </p:grpSpPr>
        <p:sp>
          <p:nvSpPr>
            <p:cNvPr id="26"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22"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17"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28"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dirty="0"/>
            </a:p>
          </p:txBody>
        </p:sp>
        <p:sp>
          <p:nvSpPr>
            <p:cNvPr id="15"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18"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9"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sp>
        <p:nvSpPr>
          <p:cNvPr id="24"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dirty="0"/>
          </a:p>
        </p:txBody>
      </p:sp>
      <p:sp>
        <p:nvSpPr>
          <p:cNvPr id="23"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5"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4"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19" name="Rectangle 34"/>
          <p:cNvSpPr>
            <a:spLocks noGrp="1"/>
          </p:cNvSpPr>
          <p:nvPr>
            <p:ph type="dt" sz="half" idx="10"/>
          </p:nvPr>
        </p:nvSpPr>
        <p:spPr/>
        <p:txBody>
          <a:bodyPr rtlCol="0"/>
          <a:lstStyle>
            <a:extLst/>
          </a:lstStyle>
          <a:p>
            <a:pPr algn="r"/>
            <a:fld id="{8F67D422-08A8-451B-9A67-21962FC4B660}" type="datetimeFigureOut">
              <a:rPr lang="en-US" sz="1100" smtClean="0"/>
              <a:pPr algn="r"/>
              <a:t>Jan 10, 2010</a:t>
            </a:fld>
            <a:endParaRPr lang="en-US"/>
          </a:p>
        </p:txBody>
      </p:sp>
      <p:sp>
        <p:nvSpPr>
          <p:cNvPr id="25" name="Rectangle 35"/>
          <p:cNvSpPr>
            <a:spLocks noGrp="1"/>
          </p:cNvSpPr>
          <p:nvPr>
            <p:ph type="sldNum" sz="quarter" idx="11"/>
          </p:nvPr>
        </p:nvSpPr>
        <p:spPr/>
        <p:txBody>
          <a:bodyPr rtlCol="0"/>
          <a:lstStyle>
            <a:extLst/>
          </a:lstStyle>
          <a:p>
            <a:fld id="{169B2101-2E9F-420A-91A3-890890D84497}" type="slidenum">
              <a:rPr lang="en-US" sz="1200" smtClean="0"/>
              <a:pPr/>
              <a:t>‹#›</a:t>
            </a:fld>
            <a:endParaRPr lang="en-US"/>
          </a:p>
        </p:txBody>
      </p:sp>
      <p:sp>
        <p:nvSpPr>
          <p:cNvPr id="31" name="Rectangle 36"/>
          <p:cNvSpPr>
            <a:spLocks noGrp="1"/>
          </p:cNvSpPr>
          <p:nvPr>
            <p:ph type="ftr" sz="quarter" idx="12"/>
          </p:nvPr>
        </p:nvSpPr>
        <p:spPr/>
        <p:txBody>
          <a:bodyPr rtlCol="0"/>
          <a:lstStyle>
            <a:extLst/>
          </a:lstStyle>
          <a:p>
            <a:endParaRPr lang="en-US"/>
          </a:p>
        </p:txBody>
      </p:sp>
      <p:sp>
        <p:nvSpPr>
          <p:cNvPr id="33" name="Rectangle 32"/>
          <p:cNvSpPr>
            <a:spLocks noGrp="1"/>
          </p:cNvSpPr>
          <p:nvPr>
            <p:ph type="title" hasCustomPrompt="1"/>
          </p:nvPr>
        </p:nvSpPr>
        <p:spPr>
          <a:xfrm>
            <a:off x="2057400" y="281352"/>
            <a:ext cx="6509239" cy="3886200"/>
          </a:xfrm>
          <a:scene3d>
            <a:camera prst="orthographicFront"/>
            <a:lightRig rig="threePt" dir="t"/>
          </a:scene3d>
          <a:sp3d/>
        </p:spPr>
        <p:txBody>
          <a:bodyPr vert="horz" anchor="ctr">
            <a:normAutofit/>
          </a:bodyPr>
          <a:lstStyle>
            <a:lvl1pPr algn="ctr">
              <a:lnSpc>
                <a:spcPct val="100000"/>
              </a:lnSpc>
              <a:defRPr kumimoji="0" lang="en-US" sz="7200" b="1" i="0" u="none" strike="noStrike" kern="0" cap="none" spc="0" normalizeH="0" baseline="0" noProof="0" dirty="0" smtClean="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r>
              <a:rPr lang="en-US" dirty="0" smtClean="0"/>
              <a:t>Show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0" name="Rectangle 3"/>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Rectangle 10"/>
          <p:cNvSpPr>
            <a:spLocks noGrp="1"/>
          </p:cNvSpPr>
          <p:nvPr>
            <p:ph type="dt" sz="half" idx="10"/>
          </p:nvPr>
        </p:nvSpPr>
        <p:spPr/>
        <p:txBody>
          <a:bodyPr rtlCol="0"/>
          <a:lstStyle>
            <a:extLst/>
          </a:lstStyle>
          <a:p>
            <a:pPr algn="r"/>
            <a:fld id="{8F67D422-08A8-451B-9A67-21962FC4B660}" type="datetimeFigureOut">
              <a:rPr lang="en-US" sz="1100" smtClean="0"/>
              <a:pPr algn="r"/>
              <a:t>Jan 10, 2010</a:t>
            </a:fld>
            <a:endParaRPr lang="en-US"/>
          </a:p>
        </p:txBody>
      </p:sp>
      <p:sp>
        <p:nvSpPr>
          <p:cNvPr id="27" name="Rectangle 11"/>
          <p:cNvSpPr>
            <a:spLocks noGrp="1"/>
          </p:cNvSpPr>
          <p:nvPr>
            <p:ph type="sldNum" sz="quarter" idx="11"/>
          </p:nvPr>
        </p:nvSpPr>
        <p:spPr/>
        <p:txBody>
          <a:bodyPr rtlCol="0"/>
          <a:lstStyle>
            <a:extLst/>
          </a:lstStyle>
          <a:p>
            <a:fld id="{169B2101-2E9F-420A-91A3-890890D84497}" type="slidenum">
              <a:rPr lang="en-US" sz="1200" smtClean="0"/>
              <a:pPr/>
              <a:t>‹#›</a:t>
            </a:fld>
            <a:endParaRPr lang="en-US"/>
          </a:p>
        </p:txBody>
      </p:sp>
      <p:sp>
        <p:nvSpPr>
          <p:cNvPr id="4" name="Rectangle 12"/>
          <p:cNvSpPr>
            <a:spLocks noGrp="1"/>
          </p:cNvSpPr>
          <p:nvPr>
            <p:ph type="ftr" sz="quarter" idx="12"/>
          </p:nvPr>
        </p:nvSpPr>
        <p:spPr/>
        <p:txBody>
          <a:bodyPr rtlCol="0"/>
          <a:lstStyle>
            <a:extLst/>
          </a:lstStyle>
          <a:p>
            <a:endParaRPr lang="en-US"/>
          </a:p>
        </p:txBody>
      </p:sp>
      <p:sp>
        <p:nvSpPr>
          <p:cNvPr id="28" name="Rectangle 14"/>
          <p:cNvSpPr>
            <a:spLocks noGrp="1"/>
          </p:cNvSpPr>
          <p:nvPr>
            <p:ph type="title"/>
          </p:nvPr>
        </p:nvSpPr>
        <p:spPr/>
        <p:txBody>
          <a:bodyPr rtlCol="0" anchor="b"/>
          <a:lstStyle>
            <a:extLst/>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extLst/>
          </a:lstStyle>
          <a:p>
            <a:pPr algn="r"/>
            <a:fld id="{8F67D422-08A8-451B-9A67-21962FC4B660}" type="datetimeFigureOut">
              <a:rPr lang="en-US" sz="1100" smtClean="0"/>
              <a:pPr algn="r"/>
              <a:t>Jan 10, 2010</a:t>
            </a:fld>
            <a:endParaRPr lang="en-US"/>
          </a:p>
        </p:txBody>
      </p:sp>
      <p:sp>
        <p:nvSpPr>
          <p:cNvPr id="26" name="Rectangle 4"/>
          <p:cNvSpPr>
            <a:spLocks noGrp="1"/>
          </p:cNvSpPr>
          <p:nvPr>
            <p:ph type="ftr" sz="quarter" idx="11"/>
          </p:nvPr>
        </p:nvSpPr>
        <p:spPr/>
        <p:txBody>
          <a:bodyPr rtlCol="0"/>
          <a:lstStyle>
            <a:extLst/>
          </a:lstStyle>
          <a:p>
            <a:endParaRPr lang="en-US"/>
          </a:p>
        </p:txBody>
      </p:sp>
      <p:sp>
        <p:nvSpPr>
          <p:cNvPr id="12" name="Rectangle 5"/>
          <p:cNvSpPr>
            <a:spLocks noGrp="1"/>
          </p:cNvSpPr>
          <p:nvPr>
            <p:ph type="sldNum" sz="quarter" idx="12"/>
          </p:nvPr>
        </p:nvSpPr>
        <p:spPr/>
        <p:txBody>
          <a:bodyPr rtlCol="0"/>
          <a:lstStyle>
            <a:extLst/>
          </a:lstStyle>
          <a:p>
            <a:fld id="{169B2101-2E9F-420A-91A3-890890D84497}" type="slidenum">
              <a:rPr lang="en-US" sz="1200" smtClean="0"/>
              <a:pPr/>
              <a:t>‹#›</a:t>
            </a:fld>
            <a:endParaRPr lang="en-US"/>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a:defRPr kumimoji="0"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lang="en-US" dirty="0" smtClean="0"/>
              <a:t>Click to add section title</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imple Question &amp; Answer">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Jan 10, 2010</a:t>
            </a:fld>
            <a:endParaRPr lang="en-US"/>
          </a:p>
        </p:txBody>
      </p:sp>
      <p:sp>
        <p:nvSpPr>
          <p:cNvPr id="22" name="Rectangle 4"/>
          <p:cNvSpPr>
            <a:spLocks noGrp="1"/>
          </p:cNvSpPr>
          <p:nvPr>
            <p:ph type="ftr" sz="quarter" idx="11"/>
          </p:nvPr>
        </p:nvSpPr>
        <p:spPr/>
        <p:txBody>
          <a:bodyPr vert="horz"/>
          <a:lstStyle>
            <a:extLst/>
          </a:lstStyle>
          <a:p>
            <a:endParaRPr lang="en-US"/>
          </a:p>
        </p:txBody>
      </p:sp>
      <p:sp>
        <p:nvSpPr>
          <p:cNvPr id="31"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4"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smtClean="0"/>
              <a:t>Click to add answer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etailed Question &amp; Answer">
    <p:spTree>
      <p:nvGrpSpPr>
        <p:cNvPr id="1" name=""/>
        <p:cNvGrpSpPr/>
        <p:nvPr/>
      </p:nvGrpSpPr>
      <p:grpSpPr>
        <a:xfrm>
          <a:off x="0" y="0"/>
          <a:ext cx="0" cy="0"/>
          <a:chOff x="0" y="0"/>
          <a:chExt cx="0" cy="0"/>
        </a:xfrm>
      </p:grpSpPr>
      <p:sp>
        <p:nvSpPr>
          <p:cNvPr id="27"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Jan 10, 2010</a:t>
            </a:fld>
            <a:endParaRPr lang="en-US"/>
          </a:p>
        </p:txBody>
      </p:sp>
      <p:sp>
        <p:nvSpPr>
          <p:cNvPr id="28" name="Rectangle 4"/>
          <p:cNvSpPr>
            <a:spLocks noGrp="1"/>
          </p:cNvSpPr>
          <p:nvPr>
            <p:ph type="ftr" sz="quarter" idx="11"/>
          </p:nvPr>
        </p:nvSpPr>
        <p:spPr/>
        <p:txBody>
          <a:bodyPr vert="horz"/>
          <a:lstStyle>
            <a:extLst/>
          </a:lstStyle>
          <a:p>
            <a:endParaRPr lang="en-US"/>
          </a:p>
        </p:txBody>
      </p:sp>
      <p:sp>
        <p:nvSpPr>
          <p:cNvPr id="10"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31"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25"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smtClean="0"/>
              <a:t>Click to add answer</a:t>
            </a:r>
            <a:endParaRPr lang="en-US" dirty="0"/>
          </a:p>
        </p:txBody>
      </p:sp>
      <p:sp>
        <p:nvSpPr>
          <p:cNvPr id="22" name="Rectangle 9"/>
          <p:cNvSpPr>
            <a:spLocks noGrp="1"/>
          </p:cNvSpPr>
          <p:nvPr>
            <p:ph type="body" sz="quarter" idx="15" hasCustomPrompt="1"/>
          </p:nvPr>
        </p:nvSpPr>
        <p:spPr>
          <a:xfrm>
            <a:off x="1828800" y="3124200"/>
            <a:ext cx="5105400" cy="1981200"/>
          </a:xfrm>
        </p:spPr>
        <p:txBody>
          <a:bodyPr vert="horz"/>
          <a:lstStyle>
            <a:lvl1pPr algn="ctr">
              <a:buFontTx/>
              <a:buNone/>
              <a:defRPr i="1" baseline="0"/>
            </a:lvl1pPr>
            <a:extLst/>
          </a:lstStyle>
          <a:p>
            <a:pPr lvl="0"/>
            <a:r>
              <a:rPr lang="en-US" dirty="0" smtClean="0"/>
              <a:t>Click to add detail to the answer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31"/>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anim calcmode="lin" valueType="num">
                                      <p:cBhvr>
                                        <p:cTn id="11" dur="1000" fill="hold"/>
                                        <p:tgtEl>
                                          <p:spTgt spid="25">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25">
                                            <p:txEl>
                                              <p:pRg st="0" end="0"/>
                                            </p:txEl>
                                          </p:spTgt>
                                        </p:tgtEl>
                                        <p:attrNameLst>
                                          <p:attrName>ppt_h</p:attrName>
                                        </p:attrNameLst>
                                      </p:cBhvr>
                                      <p:tavLst>
                                        <p:tav tm="0">
                                          <p:val>
                                            <p:strVal val="#ppt_h"/>
                                          </p:val>
                                        </p:tav>
                                        <p:tav tm="100000">
                                          <p:val>
                                            <p:strVal val="#ppt_h"/>
                                          </p:val>
                                        </p:tav>
                                      </p:tavLst>
                                    </p:anim>
                                  </p:childTnLst>
                                </p:cTn>
                              </p:par>
                            </p:childTnLst>
                          </p:cTn>
                        </p:par>
                        <p:par>
                          <p:cTn id="13" fill="hold">
                            <p:stCondLst>
                              <p:cond delay="3000"/>
                            </p:stCondLst>
                            <p:childTnLst>
                              <p:par>
                                <p:cTn id="14" presetID="10" presetClass="entr" presetSubtype="0" fill="hold" grpId="0" nodeType="after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1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5"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25"/>
                        </p:tgtEl>
                        <p:attrNameLst>
                          <p:attrName>style.visibility</p:attrName>
                        </p:attrNameLst>
                      </p:cBhvr>
                      <p:to>
                        <p:strVal val="visible"/>
                      </p:to>
                    </p:set>
                    <p:animEffect transition="in" filter="fade">
                      <p:cBhvr>
                        <p:cTn dur="1000"/>
                        <p:tgtEl>
                          <p:spTgt spid="25"/>
                        </p:tgtEl>
                      </p:cBhvr>
                    </p:animEffect>
                    <p:anim calcmode="lin" valueType="num">
                      <p:cBhvr>
                        <p:cTn dur="1000" fill="hold"/>
                        <p:tgtEl>
                          <p:spTgt spid="25"/>
                        </p:tgtEl>
                        <p:attrNameLst>
                          <p:attrName>ppt_w</p:attrName>
                        </p:attrNameLst>
                      </p:cBhvr>
                      <p:tavLst>
                        <p:tav tm="0" fmla="#ppt_w*sin(2.5*pi*$)">
                          <p:val>
                            <p:fltVal val="0"/>
                          </p:val>
                        </p:tav>
                        <p:tav tm="100000">
                          <p:val>
                            <p:fltVal val="1"/>
                          </p:val>
                        </p:tav>
                      </p:tavLst>
                    </p:anim>
                    <p:anim calcmode="lin" valueType="num">
                      <p:cBhvr>
                        <p:cTn dur="1000" fill="hold"/>
                        <p:tgtEl>
                          <p:spTgt spid="25"/>
                        </p:tgtEl>
                        <p:attrNameLst>
                          <p:attrName>ppt_h</p:attrName>
                        </p:attrNameLst>
                      </p:cBhvr>
                      <p:tavLst>
                        <p:tav tm="0">
                          <p:val>
                            <p:strVal val="#ppt_h"/>
                          </p:val>
                        </p:tav>
                        <p:tav tm="100000">
                          <p:val>
                            <p:strVal val="#ppt_h"/>
                          </p:val>
                        </p:tav>
                      </p:tavLst>
                    </p:anim>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1000"/>
                        <p:tgtEl>
                          <p:spTgt spid="22"/>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rue or False Question (Answer: True)">
    <p:spTree>
      <p:nvGrpSpPr>
        <p:cNvPr id="1" name=""/>
        <p:cNvGrpSpPr/>
        <p:nvPr/>
      </p:nvGrpSpPr>
      <p:grpSpPr>
        <a:xfrm>
          <a:off x="0" y="0"/>
          <a:ext cx="0" cy="0"/>
          <a:chOff x="0" y="0"/>
          <a:chExt cx="0" cy="0"/>
        </a:xfrm>
      </p:grpSpPr>
      <p:sp>
        <p:nvSpPr>
          <p:cNvPr id="22"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Jan 10, 2010</a:t>
            </a:fld>
            <a:endParaRPr lang="en-US"/>
          </a:p>
        </p:txBody>
      </p:sp>
      <p:sp>
        <p:nvSpPr>
          <p:cNvPr id="11" name="Rectangle 4"/>
          <p:cNvSpPr>
            <a:spLocks noGrp="1"/>
          </p:cNvSpPr>
          <p:nvPr>
            <p:ph type="ftr" sz="quarter" idx="11"/>
          </p:nvPr>
        </p:nvSpPr>
        <p:spPr/>
        <p:txBody>
          <a:bodyPr vert="horz"/>
          <a:lstStyle>
            <a:extLst/>
          </a:lstStyle>
          <a:p>
            <a:endParaRPr lang="en-US"/>
          </a:p>
        </p:txBody>
      </p:sp>
      <p:sp>
        <p:nvSpPr>
          <p:cNvPr id="10"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27"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8" name="Answer Base"/>
          <p:cNvSpPr txBox="1"/>
          <p:nvPr userDrawn="1"/>
        </p:nvSpPr>
        <p:spPr>
          <a:xfrm>
            <a:off x="182880" y="1676400"/>
            <a:ext cx="8321040" cy="1828800"/>
          </a:xfrm>
          <a:prstGeom prst="rect">
            <a:avLst/>
          </a:prstGeom>
          <a:noFill/>
        </p:spPr>
        <p:txBody>
          <a:bodyPr wrap="square">
            <a:noAutofit/>
          </a:bodyPr>
          <a:lstStyle>
            <a:extLst/>
          </a:lstStyle>
          <a:p>
            <a:pPr marL="0" indent="0" algn="ctr" rtl="0" latinLnBrk="0">
              <a:spcBef>
                <a:spcPct val="20000"/>
              </a:spcBef>
              <a:buNone/>
            </a:pPr>
            <a:r>
              <a:rPr lang="en-US" sz="7200" dirty="0" smtClean="0">
                <a:solidFill>
                  <a:schemeClr val="tx1">
                    <a:alpha val="40000"/>
                  </a:schemeClr>
                </a:solidFill>
              </a:rPr>
              <a:t>TRUE</a:t>
            </a:r>
            <a:r>
              <a:rPr lang="en-US" sz="7200" baseline="0" dirty="0" smtClean="0">
                <a:solidFill>
                  <a:schemeClr val="tx1">
                    <a:alpha val="40000"/>
                  </a:schemeClr>
                </a:solidFill>
              </a:rPr>
              <a:t> </a:t>
            </a:r>
            <a:r>
              <a:rPr lang="en-US" sz="7200" dirty="0" smtClean="0">
                <a:solidFill>
                  <a:schemeClr val="tx1">
                    <a:alpha val="40000"/>
                  </a:schemeClr>
                </a:solidFill>
              </a:rPr>
              <a:t>or FALSE?</a:t>
            </a:r>
            <a:endParaRPr lang="en-US" sz="7200" dirty="0">
              <a:solidFill>
                <a:schemeClr val="tx1">
                  <a:alpha val="40000"/>
                </a:schemeClr>
              </a:solidFill>
            </a:endParaRPr>
          </a:p>
        </p:txBody>
      </p:sp>
      <p:sp>
        <p:nvSpPr>
          <p:cNvPr id="7" name="Answer"/>
          <p:cNvSpPr/>
          <p:nvPr userDrawn="1"/>
        </p:nvSpPr>
        <p:spPr>
          <a:xfrm>
            <a:off x="182880" y="1676400"/>
            <a:ext cx="8321040" cy="1200329"/>
          </a:xfrm>
          <a:prstGeom prst="rect">
            <a:avLst/>
          </a:prstGeom>
        </p:spPr>
        <p:txBody>
          <a:bodyPr wrap="square">
            <a:spAutoFit/>
          </a:bodyPr>
          <a:lstStyle>
            <a:extLst/>
          </a:lstStyle>
          <a:p>
            <a:pPr indent="0" algn="ctr" latinLnBrk="0">
              <a:spcBef>
                <a:spcPct val="20000"/>
              </a:spcBef>
              <a:buNone/>
            </a:pPr>
            <a:r>
              <a:rPr lang="en-US" sz="7200" dirty="0" smtClean="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TRUE </a:t>
            </a:r>
            <a:r>
              <a:rPr lang="en-US" sz="7200" dirty="0" smtClean="0">
                <a:solidFill>
                  <a:prstClr val="white">
                    <a:alpha val="40000"/>
                  </a:prstClr>
                </a:solidFill>
                <a:ea typeface="+mn-ea"/>
                <a:cs typeface="+mn-cs"/>
              </a:rPr>
              <a:t>or FALSE?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8"/>
                                        </p:tgtEl>
                                      </p:cBhvr>
                                    </p:animEffect>
                                    <p:set>
                                      <p:cBhvr>
                                        <p:cTn id="7" dur="1" fill="hold">
                                          <p:stCondLst>
                                            <p:cond delay="2999"/>
                                          </p:stCondLst>
                                        </p:cTn>
                                        <p:tgtEl>
                                          <p:spTgt spid="8"/>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rue or False Question (Answer: False)">
    <p:spTree>
      <p:nvGrpSpPr>
        <p:cNvPr id="1" name=""/>
        <p:cNvGrpSpPr/>
        <p:nvPr/>
      </p:nvGrpSpPr>
      <p:grpSpPr>
        <a:xfrm>
          <a:off x="0" y="0"/>
          <a:ext cx="0" cy="0"/>
          <a:chOff x="0" y="0"/>
          <a:chExt cx="0" cy="0"/>
        </a:xfrm>
      </p:grpSpPr>
      <p:sp>
        <p:nvSpPr>
          <p:cNvPr id="31"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Jan 10, 2010</a:t>
            </a:fld>
            <a:endParaRPr lang="en-US"/>
          </a:p>
        </p:txBody>
      </p:sp>
      <p:sp>
        <p:nvSpPr>
          <p:cNvPr id="2" name="Rectangle 4"/>
          <p:cNvSpPr>
            <a:spLocks noGrp="1"/>
          </p:cNvSpPr>
          <p:nvPr>
            <p:ph type="ftr" sz="quarter" idx="11"/>
          </p:nvPr>
        </p:nvSpPr>
        <p:spPr/>
        <p:txBody>
          <a:bodyPr vert="horz"/>
          <a:lstStyle>
            <a:extLst/>
          </a:lstStyle>
          <a:p>
            <a:endParaRPr lang="en-US"/>
          </a:p>
        </p:txBody>
      </p:sp>
      <p:sp>
        <p:nvSpPr>
          <p:cNvPr id="28"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6"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29" name="Answer Base"/>
          <p:cNvSpPr txBox="1"/>
          <p:nvPr userDrawn="1"/>
        </p:nvSpPr>
        <p:spPr>
          <a:xfrm>
            <a:off x="228600" y="1600200"/>
            <a:ext cx="8229600" cy="1293926"/>
          </a:xfrm>
          <a:prstGeom prst="rect">
            <a:avLst/>
          </a:prstGeom>
          <a:noFill/>
        </p:spPr>
        <p:txBody>
          <a:bodyPr wrap="square">
            <a:noAutofit/>
          </a:bodyPr>
          <a:lstStyle>
            <a:extLst/>
          </a:lstStyle>
          <a:p>
            <a:pPr marL="0" indent="0" algn="ctr" rtl="0" latinLnBrk="0">
              <a:spcBef>
                <a:spcPct val="20000"/>
              </a:spcBef>
              <a:buNone/>
            </a:pPr>
            <a:r>
              <a:rPr lang="en-US" sz="7200" dirty="0" smtClean="0">
                <a:solidFill>
                  <a:schemeClr val="tx1">
                    <a:alpha val="40000"/>
                  </a:schemeClr>
                </a:solidFill>
              </a:rPr>
              <a:t>TRUE</a:t>
            </a:r>
            <a:r>
              <a:rPr lang="en-US" sz="7200" baseline="0" dirty="0" smtClean="0">
                <a:solidFill>
                  <a:schemeClr val="tx1">
                    <a:alpha val="40000"/>
                  </a:schemeClr>
                </a:solidFill>
              </a:rPr>
              <a:t> </a:t>
            </a:r>
            <a:r>
              <a:rPr lang="en-US" sz="7200" dirty="0" smtClean="0">
                <a:solidFill>
                  <a:schemeClr val="tx1">
                    <a:alpha val="40000"/>
                  </a:schemeClr>
                </a:solidFill>
              </a:rPr>
              <a:t>or FALSE?</a:t>
            </a:r>
            <a:endParaRPr lang="en-US" sz="7200" dirty="0">
              <a:solidFill>
                <a:schemeClr val="tx1">
                  <a:alpha val="40000"/>
                </a:schemeClr>
              </a:solidFill>
            </a:endParaRPr>
          </a:p>
        </p:txBody>
      </p:sp>
      <p:sp>
        <p:nvSpPr>
          <p:cNvPr id="7" name="Answer"/>
          <p:cNvSpPr/>
          <p:nvPr userDrawn="1"/>
        </p:nvSpPr>
        <p:spPr>
          <a:xfrm>
            <a:off x="228600" y="1600200"/>
            <a:ext cx="8229600" cy="1200329"/>
          </a:xfrm>
          <a:prstGeom prst="rect">
            <a:avLst/>
          </a:prstGeom>
        </p:spPr>
        <p:txBody>
          <a:bodyPr wrap="square">
            <a:spAutoFit/>
          </a:bodyPr>
          <a:lstStyle>
            <a:extLst/>
          </a:lstStyle>
          <a:p>
            <a:pPr algn="ctr"/>
            <a:r>
              <a:rPr lang="en-US" sz="7200" dirty="0" smtClean="0">
                <a:solidFill>
                  <a:prstClr val="white">
                    <a:alpha val="40000"/>
                  </a:prstClr>
                </a:solidFill>
                <a:ea typeface="+mn-ea"/>
                <a:cs typeface="+mn-cs"/>
              </a:rPr>
              <a:t>TRUE or </a:t>
            </a:r>
            <a:r>
              <a:rPr lang="en-US" sz="7200" dirty="0" smtClean="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FALSE</a:t>
            </a:r>
            <a:r>
              <a:rPr lang="en-US" sz="7200" dirty="0" smtClean="0">
                <a:solidFill>
                  <a:prstClr val="white">
                    <a:alpha val="40000"/>
                  </a:prstClr>
                </a:solidFill>
                <a:ea typeface="+mn-ea"/>
                <a:cs typeface="+mn-cs"/>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29"/>
                                        </p:tgtEl>
                                      </p:cBhvr>
                                    </p:animEffect>
                                    <p:set>
                                      <p:cBhvr>
                                        <p:cTn id="7" dur="1" fill="hold">
                                          <p:stCondLst>
                                            <p:cond delay="2999"/>
                                          </p:stCondLst>
                                        </p:cTn>
                                        <p:tgtEl>
                                          <p:spTgt spid="29"/>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7"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Item Match Up">
    <p:spTree>
      <p:nvGrpSpPr>
        <p:cNvPr id="1" name=""/>
        <p:cNvGrpSpPr/>
        <p:nvPr/>
      </p:nvGrpSpPr>
      <p:grpSpPr>
        <a:xfrm>
          <a:off x="0" y="0"/>
          <a:ext cx="0" cy="0"/>
          <a:chOff x="0" y="0"/>
          <a:chExt cx="0" cy="0"/>
        </a:xfrm>
      </p:grpSpPr>
      <p:sp>
        <p:nvSpPr>
          <p:cNvPr id="25" name="Rectangle 4"/>
          <p:cNvSpPr>
            <a:spLocks noGrp="1"/>
          </p:cNvSpPr>
          <p:nvPr>
            <p:ph type="ftr" sz="quarter" idx="11"/>
          </p:nvPr>
        </p:nvSpPr>
        <p:spPr/>
        <p:txBody>
          <a:bodyPr vert="horz"/>
          <a:lstStyle>
            <a:extLst/>
          </a:lstStyle>
          <a:p>
            <a:endParaRPr lang="en-US"/>
          </a:p>
        </p:txBody>
      </p:sp>
      <p:sp>
        <p:nvSpPr>
          <p:cNvPr id="16" name="Rectangle 7"/>
          <p:cNvSpPr>
            <a:spLocks noGrp="1"/>
          </p:cNvSpPr>
          <p:nvPr>
            <p:ph type="body" sz="quarter" idx="13" hasCustomPrompt="1"/>
          </p:nvPr>
        </p:nvSpPr>
        <p:spPr>
          <a:xfrm>
            <a:off x="914400" y="20574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1</a:t>
            </a:r>
            <a:endParaRPr lang="en-US" dirty="0"/>
          </a:p>
        </p:txBody>
      </p:sp>
      <p:sp>
        <p:nvSpPr>
          <p:cNvPr id="12" name="Rectangle 7"/>
          <p:cNvSpPr>
            <a:spLocks noGrp="1"/>
          </p:cNvSpPr>
          <p:nvPr>
            <p:ph type="body" sz="quarter" idx="14" hasCustomPrompt="1"/>
          </p:nvPr>
        </p:nvSpPr>
        <p:spPr>
          <a:xfrm>
            <a:off x="914400" y="29718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2</a:t>
            </a:r>
            <a:endParaRPr lang="en-US" dirty="0"/>
          </a:p>
        </p:txBody>
      </p:sp>
      <p:sp>
        <p:nvSpPr>
          <p:cNvPr id="13" name="Rectangle 7"/>
          <p:cNvSpPr>
            <a:spLocks noGrp="1"/>
          </p:cNvSpPr>
          <p:nvPr>
            <p:ph type="body" sz="quarter" idx="15" hasCustomPrompt="1"/>
          </p:nvPr>
        </p:nvSpPr>
        <p:spPr>
          <a:xfrm>
            <a:off x="914400" y="38862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3</a:t>
            </a:r>
            <a:endParaRPr lang="en-US" dirty="0"/>
          </a:p>
        </p:txBody>
      </p:sp>
      <p:sp>
        <p:nvSpPr>
          <p:cNvPr id="14" name="Rectangle 7"/>
          <p:cNvSpPr>
            <a:spLocks noGrp="1"/>
          </p:cNvSpPr>
          <p:nvPr>
            <p:ph type="body" sz="quarter" idx="16" hasCustomPrompt="1"/>
          </p:nvPr>
        </p:nvSpPr>
        <p:spPr>
          <a:xfrm>
            <a:off x="914400" y="48006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4</a:t>
            </a:r>
            <a:endParaRPr lang="en-US" dirty="0"/>
          </a:p>
        </p:txBody>
      </p:sp>
      <p:sp>
        <p:nvSpPr>
          <p:cNvPr id="10" name="Rectangle 7"/>
          <p:cNvSpPr>
            <a:spLocks noGrp="1"/>
          </p:cNvSpPr>
          <p:nvPr>
            <p:ph type="body" sz="quarter" idx="17" hasCustomPrompt="1"/>
          </p:nvPr>
        </p:nvSpPr>
        <p:spPr>
          <a:xfrm>
            <a:off x="914400" y="57150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5</a:t>
            </a:r>
            <a:endParaRPr lang="en-US" dirty="0"/>
          </a:p>
        </p:txBody>
      </p:sp>
      <p:sp>
        <p:nvSpPr>
          <p:cNvPr id="20"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Jan 10, 2010</a:t>
            </a:fld>
            <a:endParaRPr lang="en-US"/>
          </a:p>
        </p:txBody>
      </p:sp>
      <p:sp>
        <p:nvSpPr>
          <p:cNvPr id="15" name="Rectangle 7"/>
          <p:cNvSpPr>
            <a:spLocks noGrp="1"/>
          </p:cNvSpPr>
          <p:nvPr>
            <p:ph type="body" sz="quarter" idx="18" hasCustomPrompt="1"/>
          </p:nvPr>
        </p:nvSpPr>
        <p:spPr>
          <a:xfrm>
            <a:off x="4800600" y="20574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5</a:t>
            </a:r>
            <a:endParaRPr lang="en-US" dirty="0"/>
          </a:p>
        </p:txBody>
      </p:sp>
      <p:sp>
        <p:nvSpPr>
          <p:cNvPr id="17" name="Rectangle 7"/>
          <p:cNvSpPr>
            <a:spLocks noGrp="1"/>
          </p:cNvSpPr>
          <p:nvPr>
            <p:ph type="body" sz="quarter" idx="19" hasCustomPrompt="1"/>
          </p:nvPr>
        </p:nvSpPr>
        <p:spPr>
          <a:xfrm>
            <a:off x="4800600" y="29718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3</a:t>
            </a:r>
            <a:endParaRPr lang="en-US" dirty="0"/>
          </a:p>
        </p:txBody>
      </p:sp>
      <p:sp>
        <p:nvSpPr>
          <p:cNvPr id="18" name="Rectangle 7"/>
          <p:cNvSpPr>
            <a:spLocks noGrp="1"/>
          </p:cNvSpPr>
          <p:nvPr>
            <p:ph type="body" sz="quarter" idx="20" hasCustomPrompt="1"/>
          </p:nvPr>
        </p:nvSpPr>
        <p:spPr>
          <a:xfrm>
            <a:off x="4800600" y="38862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1</a:t>
            </a:r>
            <a:endParaRPr lang="en-US" dirty="0"/>
          </a:p>
        </p:txBody>
      </p:sp>
      <p:sp>
        <p:nvSpPr>
          <p:cNvPr id="19" name="Rectangle 7"/>
          <p:cNvSpPr>
            <a:spLocks noGrp="1"/>
          </p:cNvSpPr>
          <p:nvPr>
            <p:ph type="body" sz="quarter" idx="21" hasCustomPrompt="1"/>
          </p:nvPr>
        </p:nvSpPr>
        <p:spPr>
          <a:xfrm>
            <a:off x="4800600" y="48006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2</a:t>
            </a:r>
            <a:endParaRPr lang="en-US" dirty="0"/>
          </a:p>
        </p:txBody>
      </p:sp>
      <p:sp>
        <p:nvSpPr>
          <p:cNvPr id="21" name="Rectangle 7"/>
          <p:cNvSpPr>
            <a:spLocks noGrp="1"/>
          </p:cNvSpPr>
          <p:nvPr>
            <p:ph type="body" sz="quarter" idx="22" hasCustomPrompt="1"/>
          </p:nvPr>
        </p:nvSpPr>
        <p:spPr>
          <a:xfrm>
            <a:off x="4800600" y="57150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4</a:t>
            </a:r>
            <a:endParaRPr lang="en-US" dirty="0"/>
          </a:p>
        </p:txBody>
      </p:sp>
      <p:sp>
        <p:nvSpPr>
          <p:cNvPr id="11" name="Rectangle 2"/>
          <p:cNvSpPr>
            <a:spLocks noGrp="1"/>
          </p:cNvSpPr>
          <p:nvPr>
            <p:ph type="title" hasCustomPrompt="1"/>
          </p:nvPr>
        </p:nvSpPr>
        <p:spPr/>
        <p:txBody>
          <a:bodyPr vert="horz"/>
          <a:lstStyle>
            <a:lvl1pPr algn="l">
              <a:defRPr i="1" baseline="0"/>
            </a:lvl1pPr>
            <a:extLst/>
          </a:lstStyle>
          <a:p>
            <a:r>
              <a:rPr lang="en-US" dirty="0" smtClean="0"/>
              <a:t>Click to type your question</a:t>
            </a:r>
            <a:endParaRPr lang="en-US" dirty="0"/>
          </a:p>
        </p:txBody>
      </p:sp>
      <p:sp>
        <p:nvSpPr>
          <p:cNvPr id="7"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cxnSp>
        <p:nvCxnSpPr>
          <p:cNvPr id="23" name="Straight Connector 23"/>
          <p:cNvCxnSpPr>
            <a:stCxn id="16" idx="3"/>
            <a:endCxn id="18" idx="1"/>
          </p:cNvCxnSpPr>
          <p:nvPr/>
        </p:nvCxnSpPr>
        <p:spPr>
          <a:xfrm>
            <a:off x="3886200" y="22860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24" name="Straight Connector 23"/>
          <p:cNvCxnSpPr>
            <a:stCxn id="12" idx="3"/>
            <a:endCxn id="19" idx="1"/>
          </p:cNvCxnSpPr>
          <p:nvPr/>
        </p:nvCxnSpPr>
        <p:spPr>
          <a:xfrm>
            <a:off x="3886200" y="32004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0" name="Straight Connector 23"/>
          <p:cNvCxnSpPr>
            <a:stCxn id="13" idx="3"/>
            <a:endCxn id="17" idx="1"/>
          </p:cNvCxnSpPr>
          <p:nvPr/>
        </p:nvCxnSpPr>
        <p:spPr>
          <a:xfrm flipV="1">
            <a:off x="3886200" y="32004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4" name="Straight Connector 23"/>
          <p:cNvCxnSpPr>
            <a:stCxn id="14" idx="3"/>
            <a:endCxn id="21" idx="1"/>
          </p:cNvCxnSpPr>
          <p:nvPr/>
        </p:nvCxnSpPr>
        <p:spPr>
          <a:xfrm>
            <a:off x="3886200" y="50292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9" name="Straight Connector 23"/>
          <p:cNvCxnSpPr>
            <a:stCxn id="10" idx="3"/>
            <a:endCxn id="15" idx="1"/>
          </p:cNvCxnSpPr>
          <p:nvPr/>
        </p:nvCxnSpPr>
        <p:spPr>
          <a:xfrm flipV="1">
            <a:off x="3886200" y="2286000"/>
            <a:ext cx="914400" cy="36576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0" name="Rectangle 2"/>
          <p:cNvSpPr>
            <a:spLocks noGrp="1"/>
          </p:cNvSpPr>
          <p:nvPr>
            <p:ph type="title"/>
          </p:nvPr>
        </p:nvSpPr>
        <p:spPr>
          <a:xfrm>
            <a:off x="914400" y="457200"/>
            <a:ext cx="7696200" cy="1143000"/>
          </a:xfrm>
          <a:prstGeom prst="rect">
            <a:avLst/>
          </a:prstGeom>
        </p:spPr>
        <p:txBody>
          <a:bodyPr vert="horz" anchor="b">
            <a:normAutofit/>
          </a:bodyPr>
          <a:lstStyle>
            <a:extLst/>
          </a:lstStyle>
          <a:p>
            <a:r>
              <a:rPr lang="en-US" smtClean="0"/>
              <a:t>Click to edit Master title style</a:t>
            </a:r>
            <a:endParaRPr lang="en-US" dirty="0"/>
          </a:p>
        </p:txBody>
      </p:sp>
      <p:sp>
        <p:nvSpPr>
          <p:cNvPr id="5" name="Rectangle 3"/>
          <p:cNvSpPr>
            <a:spLocks noGrp="1"/>
          </p:cNvSpPr>
          <p:nvPr>
            <p:ph type="body" idx="1"/>
          </p:nvPr>
        </p:nvSpPr>
        <p:spPr>
          <a:xfrm>
            <a:off x="914400" y="1905000"/>
            <a:ext cx="7467600" cy="4221163"/>
          </a:xfrm>
          <a:prstGeom prst="rect">
            <a:avLst/>
          </a:prstGeom>
        </p:spPr>
        <p:txBody>
          <a:bodyPr vert="horz">
            <a:normAutofit/>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9" name="Rectangle 4"/>
          <p:cNvSpPr>
            <a:spLocks noGrp="1"/>
          </p:cNvSpPr>
          <p:nvPr>
            <p:ph type="dt" sz="half" idx="2"/>
          </p:nvPr>
        </p:nvSpPr>
        <p:spPr>
          <a:xfrm>
            <a:off x="6705600" y="6248400"/>
            <a:ext cx="1828800" cy="323850"/>
          </a:xfrm>
          <a:prstGeom prst="rect">
            <a:avLst/>
          </a:prstGeom>
        </p:spPr>
        <p:txBody>
          <a:bodyPr vert="horz" anchor="ctr"/>
          <a:lstStyle>
            <a:lvl1pPr>
              <a:defRPr sz="1100"/>
            </a:lvl1pPr>
            <a:extLst/>
          </a:lstStyle>
          <a:p>
            <a:pPr algn="r"/>
            <a:fld id="{8F67D422-08A8-451B-9A67-21962FC4B660}" type="datetimeFigureOut">
              <a:rPr lang="en-US" sz="1100" smtClean="0"/>
              <a:pPr algn="r"/>
              <a:t>Jan 10, 2010</a:t>
            </a:fld>
            <a:endParaRPr lang="en-US" sz="1050" dirty="0"/>
          </a:p>
        </p:txBody>
      </p:sp>
      <p:sp>
        <p:nvSpPr>
          <p:cNvPr id="18" name="Rectangle 5"/>
          <p:cNvSpPr>
            <a:spLocks noGrp="1"/>
          </p:cNvSpPr>
          <p:nvPr>
            <p:ph type="ftr" sz="quarter" idx="3"/>
          </p:nvPr>
        </p:nvSpPr>
        <p:spPr>
          <a:xfrm>
            <a:off x="457200" y="6248400"/>
            <a:ext cx="3260886" cy="323850"/>
          </a:xfrm>
          <a:prstGeom prst="rect">
            <a:avLst/>
          </a:prstGeom>
        </p:spPr>
        <p:txBody>
          <a:bodyPr vert="horz"/>
          <a:lstStyle>
            <a:lvl1pPr>
              <a:defRPr sz="1200"/>
            </a:lvl1pPr>
            <a:extLst/>
          </a:lstStyle>
          <a:p>
            <a:endParaRPr lang="en-US" sz="1200" dirty="0"/>
          </a:p>
        </p:txBody>
      </p:sp>
      <p:sp>
        <p:nvSpPr>
          <p:cNvPr id="7" name="Slide Number Placeholder 6"/>
          <p:cNvSpPr>
            <a:spLocks noGrp="1"/>
          </p:cNvSpPr>
          <p:nvPr>
            <p:ph type="sldNum" sz="quarter" idx="4"/>
          </p:nvPr>
        </p:nvSpPr>
        <p:spPr>
          <a:xfrm>
            <a:off x="8714936" y="6151098"/>
            <a:ext cx="429064" cy="457200"/>
          </a:xfrm>
          <a:prstGeom prst="rect">
            <a:avLst/>
          </a:prstGeom>
        </p:spPr>
        <p:txBody>
          <a:bodyPr vert="horz" anchor="ctr"/>
          <a:lstStyle>
            <a:lvl1pPr>
              <a:defRPr sz="1200"/>
            </a:lvl1pPr>
            <a:extLst/>
          </a:lstStyle>
          <a:p>
            <a:fld id="{169B2101-2E9F-420A-91A3-890890D84497}" type="slidenum">
              <a:rPr lang="en-US" sz="1200" smtClean="0"/>
              <a:pPr/>
              <a:t>‹#›</a:t>
            </a:fld>
            <a:endParaRPr lang="en-US" sz="1200" dirty="0"/>
          </a:p>
        </p:txBody>
      </p:sp>
      <p:grpSp>
        <p:nvGrpSpPr>
          <p:cNvPr id="2" name="Group 23"/>
          <p:cNvGrpSpPr/>
          <p:nvPr/>
        </p:nvGrpSpPr>
        <p:grpSpPr>
          <a:xfrm>
            <a:off x="11555" y="2000250"/>
            <a:ext cx="133350" cy="533400"/>
            <a:chOff x="0" y="2000250"/>
            <a:chExt cx="3733800" cy="533400"/>
          </a:xfrm>
        </p:grpSpPr>
        <p:sp>
          <p:nvSpPr>
            <p:cNvPr id="3"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28"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4"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12"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9"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11"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31"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grpSp>
        <p:nvGrpSpPr>
          <p:cNvPr id="10" name="Group 35"/>
          <p:cNvGrpSpPr/>
          <p:nvPr/>
        </p:nvGrpSpPr>
        <p:grpSpPr>
          <a:xfrm>
            <a:off x="8584055" y="2000250"/>
            <a:ext cx="552450" cy="542925"/>
            <a:chOff x="8667750" y="2000250"/>
            <a:chExt cx="476250" cy="542925"/>
          </a:xfrm>
        </p:grpSpPr>
        <p:sp>
          <p:nvSpPr>
            <p:cNvPr id="13"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24"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19"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dirty="0"/>
            </a:p>
          </p:txBody>
        </p:sp>
        <p:sp>
          <p:nvSpPr>
            <p:cNvPr id="30"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dirty="0"/>
            </a:p>
          </p:txBody>
        </p:sp>
        <p:sp>
          <p:nvSpPr>
            <p:cNvPr id="17"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16"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5"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sp>
        <p:nvSpPr>
          <p:cNvPr id="23" name="Oval 28"/>
          <p:cNvSpPr/>
          <p:nvPr/>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Lst>
  <p:timing>
    <p:tnLst>
      <p:par>
        <p:cTn id="1" dur="indefinite" restart="never" nodeType="tmRoot"/>
      </p:par>
    </p:tnLst>
  </p:timing>
  <p:txStyles>
    <p:titleStyle>
      <a:lvl1pPr algn="l" rtl="0" eaLnBrk="1" latinLnBrk="0" hangingPunct="1">
        <a:spcBef>
          <a:spcPct val="0"/>
        </a:spcBef>
        <a:buNone/>
        <a:defRPr sz="36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342900" indent="-342900" algn="l" rtl="0" eaLnBrk="1" latinLnBrk="0" hangingPunct="1">
        <a:spcBef>
          <a:spcPct val="20000"/>
        </a:spcBef>
        <a:buChar char="•"/>
        <a:defRPr sz="2000">
          <a:solidFill>
            <a:schemeClr val="tx1"/>
          </a:solidFill>
          <a:latin typeface="+mn-lt"/>
          <a:ea typeface="+mn-ea"/>
          <a:cs typeface="+mn-cs"/>
        </a:defRPr>
      </a:lvl1pPr>
      <a:lvl2pPr marL="742950" indent="-285750" algn="l" rtl="0" eaLnBrk="1" latinLnBrk="0" hangingPunct="1">
        <a:spcBef>
          <a:spcPct val="20000"/>
        </a:spcBef>
        <a:buChar char="–"/>
        <a:defRPr sz="2000">
          <a:solidFill>
            <a:schemeClr val="tx1"/>
          </a:solidFill>
          <a:latin typeface="+mn-lt"/>
          <a:ea typeface="+mn-ea"/>
          <a:cs typeface="+mn-cs"/>
        </a:defRPr>
      </a:lvl2pPr>
      <a:lvl3pPr marL="1143000" indent="-228600" algn="l" rtl="0" eaLnBrk="1" latinLnBrk="0" hangingPunct="1">
        <a:spcBef>
          <a:spcPct val="20000"/>
        </a:spcBef>
        <a:buChar char="•"/>
        <a:defRPr sz="2000">
          <a:solidFill>
            <a:schemeClr val="tx1"/>
          </a:solidFill>
          <a:latin typeface="+mn-lt"/>
          <a:ea typeface="+mn-ea"/>
          <a:cs typeface="+mn-cs"/>
        </a:defRPr>
      </a:lvl3pPr>
      <a:lvl4pPr marL="1600200" indent="-228600" algn="l" rtl="0" eaLnBrk="1" latinLnBrk="0" hangingPunct="1">
        <a:spcBef>
          <a:spcPct val="20000"/>
        </a:spcBef>
        <a:buChar char="–"/>
        <a:defRPr sz="2000">
          <a:solidFill>
            <a:schemeClr val="tx1"/>
          </a:solidFill>
          <a:latin typeface="+mn-lt"/>
          <a:ea typeface="+mn-ea"/>
          <a:cs typeface="+mn-cs"/>
        </a:defRPr>
      </a:lvl4pPr>
      <a:lvl5pPr marL="2057400" indent="-228600" algn="l" rtl="0" eaLnBrk="1" latinLnBrk="0" hangingPunct="1">
        <a:spcBef>
          <a:spcPct val="20000"/>
        </a:spcBef>
        <a:buChar char="»"/>
        <a:defRPr sz="200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4"/>
          <p:cNvSpPr>
            <a:spLocks noGrp="1"/>
          </p:cNvSpPr>
          <p:nvPr>
            <p:ph type="ctrTitle"/>
          </p:nvPr>
        </p:nvSpPr>
        <p:spPr/>
        <p:txBody>
          <a:bodyPr>
            <a:normAutofit fontScale="90000"/>
          </a:bodyPr>
          <a:lstStyle>
            <a:extLst/>
          </a:lstStyle>
          <a:p>
            <a:r>
              <a:rPr lang="id-ID" dirty="0">
                <a:effectLst>
                  <a:glow rad="101600">
                    <a:schemeClr val="accent5">
                      <a:satMod val="175000"/>
                      <a:alpha val="40000"/>
                    </a:schemeClr>
                  </a:glow>
                  <a:outerShdw blurRad="23036" dist="23036" dir="5400000" algn="tl">
                    <a:srgbClr val="656565">
                      <a:alpha val="65000"/>
                    </a:srgbClr>
                  </a:outerShdw>
                  <a:reflection blurRad="12700" stA="25000" endPos="55000" dist="5000" dir="5400000" sy="-100000" algn="bl" rotWithShape="0"/>
                </a:effectLst>
              </a:rPr>
              <a:t>Bab 5 </a:t>
            </a:r>
            <a:br>
              <a:rPr lang="id-ID" dirty="0">
                <a:effectLst>
                  <a:glow rad="101600">
                    <a:schemeClr val="accent5">
                      <a:satMod val="175000"/>
                      <a:alpha val="40000"/>
                    </a:schemeClr>
                  </a:glow>
                  <a:outerShdw blurRad="23036" dist="23036" dir="5400000" algn="tl">
                    <a:srgbClr val="656565">
                      <a:alpha val="65000"/>
                    </a:srgbClr>
                  </a:outerShdw>
                  <a:reflection blurRad="12700" stA="25000" endPos="55000" dist="5000" dir="5400000" sy="-100000" algn="bl" rotWithShape="0"/>
                </a:effectLst>
              </a:rPr>
            </a:br>
            <a:r>
              <a:rPr lang="id-ID" dirty="0">
                <a:effectLst>
                  <a:glow rad="101600">
                    <a:schemeClr val="accent5">
                      <a:satMod val="175000"/>
                      <a:alpha val="40000"/>
                    </a:schemeClr>
                  </a:glow>
                  <a:outerShdw blurRad="23036" dist="23036" dir="5400000" algn="tl">
                    <a:srgbClr val="656565">
                      <a:alpha val="65000"/>
                    </a:srgbClr>
                  </a:outerShdw>
                  <a:reflection blurRad="12700" stA="25000" endPos="55000" dist="5000" dir="5400000" sy="-100000" algn="bl" rotWithShape="0"/>
                </a:effectLst>
              </a:rPr>
              <a:t>Strategi-strategi dalam Tindakan</a:t>
            </a:r>
            <a:endParaRPr lang="en-US" dirty="0">
              <a:effectLst>
                <a:glow rad="101600">
                  <a:schemeClr val="accent5">
                    <a:satMod val="175000"/>
                    <a:alpha val="40000"/>
                  </a:schemeClr>
                </a:glow>
                <a:outerShdw blurRad="23036" dist="23036" dir="5400000" algn="tl">
                  <a:srgbClr val="656565">
                    <a:alpha val="65000"/>
                  </a:srgbClr>
                </a:outerShdw>
                <a:reflection blurRad="12700" stA="25000" endPos="55000" dist="5000" dir="5400000" sy="-100000" algn="bl" rotWithShape="0"/>
              </a:effectLst>
            </a:endParaRPr>
          </a:p>
        </p:txBody>
      </p:sp>
      <p:sp>
        <p:nvSpPr>
          <p:cNvPr id="18" name="Rectangle 25"/>
          <p:cNvSpPr>
            <a:spLocks noGrp="1"/>
          </p:cNvSpPr>
          <p:nvPr>
            <p:ph type="subTitle" idx="1"/>
          </p:nvPr>
        </p:nvSpPr>
        <p:spPr>
          <a:xfrm>
            <a:off x="399728" y="5116998"/>
            <a:ext cx="4680520" cy="1577004"/>
          </a:xfrm>
        </p:spPr>
        <p:txBody>
          <a:bodyPr>
            <a:normAutofit/>
          </a:bodyPr>
          <a:lstStyle>
            <a:extLst/>
          </a:lstStyle>
          <a:p>
            <a:pPr marL="0" lvl="4" algn="l"/>
            <a:r>
              <a:rPr lang="en-US" sz="1600" dirty="0" err="1"/>
              <a:t>Heri</a:t>
            </a:r>
            <a:r>
              <a:rPr lang="en-US" sz="1600" dirty="0"/>
              <a:t> </a:t>
            </a:r>
            <a:r>
              <a:rPr lang="en-US" sz="1600" dirty="0" err="1"/>
              <a:t>Pamungkas</a:t>
            </a:r>
            <a:r>
              <a:rPr lang="en-US" sz="1600" dirty="0"/>
              <a:t> (142150141)</a:t>
            </a:r>
          </a:p>
          <a:p>
            <a:pPr marL="0" lvl="4" algn="l"/>
            <a:r>
              <a:rPr lang="en-US" sz="1600" dirty="0" err="1"/>
              <a:t>Fahmi</a:t>
            </a:r>
            <a:r>
              <a:rPr lang="en-US" sz="1600" dirty="0"/>
              <a:t> </a:t>
            </a:r>
            <a:r>
              <a:rPr lang="en-US" sz="1600" dirty="0" err="1"/>
              <a:t>Ardian</a:t>
            </a:r>
            <a:r>
              <a:rPr lang="en-US" sz="1600" dirty="0"/>
              <a:t> </a:t>
            </a:r>
            <a:r>
              <a:rPr lang="en-US" sz="1600" dirty="0" err="1"/>
              <a:t>Nugraha</a:t>
            </a:r>
            <a:r>
              <a:rPr lang="en-US" sz="1600" dirty="0"/>
              <a:t> (142150145)</a:t>
            </a:r>
          </a:p>
          <a:p>
            <a:pPr marL="0" lvl="4" algn="l"/>
            <a:r>
              <a:rPr lang="en-US" sz="1600" dirty="0" err="1" smtClean="0"/>
              <a:t>Galih</a:t>
            </a:r>
            <a:r>
              <a:rPr lang="en-US" sz="1600" dirty="0" smtClean="0"/>
              <a:t> </a:t>
            </a:r>
            <a:r>
              <a:rPr lang="en-US" sz="1600" dirty="0" err="1" smtClean="0"/>
              <a:t>Bimo</a:t>
            </a:r>
            <a:r>
              <a:rPr lang="en-US" sz="1600" dirty="0" smtClean="0"/>
              <a:t> </a:t>
            </a:r>
            <a:r>
              <a:rPr lang="en-US" sz="1600" dirty="0" err="1" smtClean="0"/>
              <a:t>Pamungkas</a:t>
            </a:r>
            <a:r>
              <a:rPr lang="en-US" sz="1600" dirty="0" smtClean="0"/>
              <a:t> (142150149)</a:t>
            </a:r>
            <a:endParaRPr lang="en-US" sz="1600" dirty="0"/>
          </a:p>
        </p:txBody>
      </p:sp>
      <p:sp>
        <p:nvSpPr>
          <p:cNvPr id="11" name="Oval 28"/>
          <p:cNvSpPr/>
          <p:nvPr/>
        </p:nvSpPr>
        <p:spPr>
          <a:xfrm>
            <a:off x="323528" y="5476875"/>
            <a:ext cx="152400" cy="152400"/>
          </a:xfrm>
          <a:prstGeom prst="ellipse">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3" name="Oval 28"/>
          <p:cNvSpPr/>
          <p:nvPr/>
        </p:nvSpPr>
        <p:spPr>
          <a:xfrm>
            <a:off x="323528" y="5753100"/>
            <a:ext cx="152400" cy="152400"/>
          </a:xfrm>
          <a:prstGeom prst="ellipse">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17" name="Oval 28"/>
          <p:cNvSpPr/>
          <p:nvPr/>
        </p:nvSpPr>
        <p:spPr>
          <a:xfrm>
            <a:off x="323528" y="5204460"/>
            <a:ext cx="152400" cy="152400"/>
          </a:xfrm>
          <a:prstGeom prst="ellipse">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3" name="TextBox 2"/>
          <p:cNvSpPr txBox="1"/>
          <p:nvPr/>
        </p:nvSpPr>
        <p:spPr>
          <a:xfrm>
            <a:off x="107504" y="4653136"/>
            <a:ext cx="2808312"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err="1" smtClean="0"/>
              <a:t>Disusun</a:t>
            </a:r>
            <a:r>
              <a:rPr lang="en-US" dirty="0" smtClean="0"/>
              <a:t> </a:t>
            </a:r>
            <a:r>
              <a:rPr lang="en-US" dirty="0" err="1" smtClean="0"/>
              <a:t>Oleh</a:t>
            </a:r>
            <a:r>
              <a:rPr lang="en-US" dirty="0" smtClean="0"/>
              <a: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22" presetClass="entr" presetSubtype="8" fill="hold"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left)">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just">
              <a:buNone/>
            </a:pPr>
            <a:r>
              <a:rPr lang="id-ID" dirty="0" smtClean="0"/>
              <a:t>meliputi </a:t>
            </a:r>
            <a:r>
              <a:rPr lang="id-ID" dirty="0"/>
              <a:t>pengenalan produk atau jasa yang ada saat ini ke wilayah2 geografis yang baru</a:t>
            </a:r>
            <a:r>
              <a:rPr lang="id-ID" dirty="0" smtClean="0"/>
              <a:t>.</a:t>
            </a:r>
            <a:endParaRPr lang="id-ID" dirty="0"/>
          </a:p>
        </p:txBody>
      </p:sp>
      <p:sp>
        <p:nvSpPr>
          <p:cNvPr id="3" name="Title 2"/>
          <p:cNvSpPr>
            <a:spLocks noGrp="1"/>
          </p:cNvSpPr>
          <p:nvPr>
            <p:ph type="title"/>
          </p:nvPr>
        </p:nvSpPr>
        <p:spPr/>
        <p:txBody>
          <a:bodyPr/>
          <a:lstStyle/>
          <a:p>
            <a:r>
              <a:rPr lang="en-US" dirty="0" err="1" smtClean="0">
                <a:solidFill>
                  <a:srgbClr val="FFFF00"/>
                </a:solidFill>
              </a:rPr>
              <a:t>Pengembangan</a:t>
            </a:r>
            <a:r>
              <a:rPr lang="en-US" dirty="0" smtClean="0">
                <a:solidFill>
                  <a:srgbClr val="FFFF00"/>
                </a:solidFill>
              </a:rPr>
              <a:t> </a:t>
            </a:r>
            <a:r>
              <a:rPr lang="en-US" dirty="0" err="1" smtClean="0">
                <a:solidFill>
                  <a:srgbClr val="FFFF00"/>
                </a:solidFill>
              </a:rPr>
              <a:t>Pasar</a:t>
            </a:r>
            <a:endParaRPr lang="en-US" dirty="0">
              <a:solidFill>
                <a:srgbClr val="FFFF00"/>
              </a:solidFill>
            </a:endParaRPr>
          </a:p>
        </p:txBody>
      </p:sp>
    </p:spTree>
    <p:extLst>
      <p:ext uri="{BB962C8B-B14F-4D97-AF65-F5344CB8AC3E}">
        <p14:creationId xmlns:p14="http://schemas.microsoft.com/office/powerpoint/2010/main" val="2481535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adalah </a:t>
            </a:r>
            <a:r>
              <a:rPr lang="id-ID" dirty="0"/>
              <a:t>sebuah strategi yang mengupayakan peningkatan penjualan dengan cara memperbaiki atau memodifikasi produk atau jasa yang ada saat ini.</a:t>
            </a:r>
            <a:endParaRPr lang="id-ID" b="1" dirty="0"/>
          </a:p>
          <a:p>
            <a:endParaRPr lang="en-US" dirty="0"/>
          </a:p>
        </p:txBody>
      </p:sp>
      <p:sp>
        <p:nvSpPr>
          <p:cNvPr id="3" name="Title 2"/>
          <p:cNvSpPr>
            <a:spLocks noGrp="1"/>
          </p:cNvSpPr>
          <p:nvPr>
            <p:ph type="title"/>
          </p:nvPr>
        </p:nvSpPr>
        <p:spPr/>
        <p:txBody>
          <a:bodyPr/>
          <a:lstStyle/>
          <a:p>
            <a:r>
              <a:rPr lang="id-ID" b="1" dirty="0">
                <a:solidFill>
                  <a:srgbClr val="FFFF00"/>
                </a:solidFill>
                <a:effectLst>
                  <a:outerShdw blurRad="38100" dist="38100" dir="2700000" algn="tl">
                    <a:srgbClr val="000000">
                      <a:alpha val="43137"/>
                    </a:srgbClr>
                  </a:outerShdw>
                </a:effectLst>
              </a:rPr>
              <a:t>Pengembangan produk</a:t>
            </a:r>
            <a:endParaRPr lang="en-US"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4643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Menambahkan </a:t>
            </a:r>
            <a:r>
              <a:rPr lang="id-ID" dirty="0"/>
              <a:t>produk atau jasa yang baru namun masih berkaitan</a:t>
            </a:r>
            <a:endParaRPr lang="en-US" dirty="0"/>
          </a:p>
        </p:txBody>
      </p:sp>
      <p:sp>
        <p:nvSpPr>
          <p:cNvPr id="3" name="Title 2"/>
          <p:cNvSpPr>
            <a:spLocks noGrp="1"/>
          </p:cNvSpPr>
          <p:nvPr>
            <p:ph type="title"/>
          </p:nvPr>
        </p:nvSpPr>
        <p:spPr/>
        <p:txBody>
          <a:bodyPr/>
          <a:lstStyle/>
          <a:p>
            <a:r>
              <a:rPr lang="id-ID" dirty="0">
                <a:solidFill>
                  <a:srgbClr val="FFFF00"/>
                </a:solidFill>
              </a:rPr>
              <a:t>Diversifikasi Terkait</a:t>
            </a:r>
            <a:endParaRPr lang="en-US" dirty="0">
              <a:solidFill>
                <a:srgbClr val="FFFF00"/>
              </a:solidFill>
            </a:endParaRPr>
          </a:p>
        </p:txBody>
      </p:sp>
    </p:spTree>
    <p:extLst>
      <p:ext uri="{BB962C8B-B14F-4D97-AF65-F5344CB8AC3E}">
        <p14:creationId xmlns:p14="http://schemas.microsoft.com/office/powerpoint/2010/main" val="8038554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Menambah </a:t>
            </a:r>
            <a:r>
              <a:rPr lang="id-ID" dirty="0"/>
              <a:t>produk atau jasa yang baru namun tidak berkaitan</a:t>
            </a:r>
            <a:endParaRPr lang="en-US" dirty="0"/>
          </a:p>
        </p:txBody>
      </p:sp>
      <p:sp>
        <p:nvSpPr>
          <p:cNvPr id="3" name="Title 2"/>
          <p:cNvSpPr>
            <a:spLocks noGrp="1"/>
          </p:cNvSpPr>
          <p:nvPr>
            <p:ph type="title"/>
          </p:nvPr>
        </p:nvSpPr>
        <p:spPr/>
        <p:txBody>
          <a:bodyPr/>
          <a:lstStyle/>
          <a:p>
            <a:r>
              <a:rPr lang="id-ID" dirty="0">
                <a:solidFill>
                  <a:srgbClr val="FFFF00"/>
                </a:solidFill>
              </a:rPr>
              <a:t>Diversifikasi Tak Terkait</a:t>
            </a:r>
            <a:endParaRPr lang="en-US" dirty="0">
              <a:solidFill>
                <a:srgbClr val="FFFF00"/>
              </a:solidFill>
            </a:endParaRPr>
          </a:p>
        </p:txBody>
      </p:sp>
    </p:spTree>
    <p:extLst>
      <p:ext uri="{BB962C8B-B14F-4D97-AF65-F5344CB8AC3E}">
        <p14:creationId xmlns:p14="http://schemas.microsoft.com/office/powerpoint/2010/main" val="17983914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id-ID" dirty="0" smtClean="0"/>
              <a:t>Penjualan </a:t>
            </a:r>
            <a:r>
              <a:rPr lang="id-ID" dirty="0"/>
              <a:t>suatu divisi atau bagian dari sebuah organisasi.</a:t>
            </a:r>
            <a:endParaRPr lang="en-US" dirty="0"/>
          </a:p>
          <a:p>
            <a:endParaRPr lang="en-US" dirty="0"/>
          </a:p>
        </p:txBody>
      </p:sp>
      <p:sp>
        <p:nvSpPr>
          <p:cNvPr id="3" name="Title 2"/>
          <p:cNvSpPr>
            <a:spLocks noGrp="1"/>
          </p:cNvSpPr>
          <p:nvPr>
            <p:ph type="title"/>
          </p:nvPr>
        </p:nvSpPr>
        <p:spPr/>
        <p:txBody>
          <a:bodyPr/>
          <a:lstStyle/>
          <a:p>
            <a:r>
              <a:rPr lang="id-ID" dirty="0">
                <a:solidFill>
                  <a:srgbClr val="FFFF00"/>
                </a:solidFill>
              </a:rPr>
              <a:t>Divestasi</a:t>
            </a:r>
            <a:endParaRPr lang="en-US" dirty="0">
              <a:solidFill>
                <a:srgbClr val="FFFF00"/>
              </a:solidFill>
            </a:endParaRPr>
          </a:p>
        </p:txBody>
      </p:sp>
    </p:spTree>
    <p:extLst>
      <p:ext uri="{BB962C8B-B14F-4D97-AF65-F5344CB8AC3E}">
        <p14:creationId xmlns:p14="http://schemas.microsoft.com/office/powerpoint/2010/main" val="22823690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Penjualan </a:t>
            </a:r>
            <a:r>
              <a:rPr lang="id-ID" dirty="0"/>
              <a:t>seluruh aset perusahaan secara terpisah-pisah, untuk kekayaan berwujudnya</a:t>
            </a:r>
            <a:endParaRPr lang="en-US" dirty="0"/>
          </a:p>
        </p:txBody>
      </p:sp>
      <p:sp>
        <p:nvSpPr>
          <p:cNvPr id="3" name="Title 2"/>
          <p:cNvSpPr>
            <a:spLocks noGrp="1"/>
          </p:cNvSpPr>
          <p:nvPr>
            <p:ph type="title"/>
          </p:nvPr>
        </p:nvSpPr>
        <p:spPr/>
        <p:txBody>
          <a:bodyPr/>
          <a:lstStyle/>
          <a:p>
            <a:r>
              <a:rPr lang="id-ID" dirty="0">
                <a:solidFill>
                  <a:srgbClr val="FFFF00"/>
                </a:solidFill>
              </a:rPr>
              <a:t>Likuidasi</a:t>
            </a:r>
            <a:endParaRPr lang="en-US" dirty="0">
              <a:solidFill>
                <a:srgbClr val="FFFF00"/>
              </a:solidFill>
            </a:endParaRPr>
          </a:p>
        </p:txBody>
      </p:sp>
    </p:spTree>
    <p:extLst>
      <p:ext uri="{BB962C8B-B14F-4D97-AF65-F5344CB8AC3E}">
        <p14:creationId xmlns:p14="http://schemas.microsoft.com/office/powerpoint/2010/main" val="30130883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US" dirty="0" err="1"/>
              <a:t>Tipe</a:t>
            </a:r>
            <a:r>
              <a:rPr lang="en-US" dirty="0"/>
              <a:t> 1: </a:t>
            </a:r>
            <a:r>
              <a:rPr lang="en-US" dirty="0" err="1"/>
              <a:t>Strategi</a:t>
            </a:r>
            <a:r>
              <a:rPr lang="en-US" dirty="0"/>
              <a:t> </a:t>
            </a:r>
            <a:r>
              <a:rPr lang="en-US" dirty="0" err="1"/>
              <a:t>Kepemimpinan</a:t>
            </a:r>
            <a:r>
              <a:rPr lang="en-US" dirty="0"/>
              <a:t> </a:t>
            </a:r>
            <a:r>
              <a:rPr lang="en-US" dirty="0" err="1"/>
              <a:t>Biaya</a:t>
            </a:r>
            <a:r>
              <a:rPr lang="en-US" dirty="0"/>
              <a:t> – </a:t>
            </a:r>
            <a:r>
              <a:rPr lang="en-US" dirty="0" err="1"/>
              <a:t>Biaya</a:t>
            </a:r>
            <a:r>
              <a:rPr lang="en-US" dirty="0"/>
              <a:t> </a:t>
            </a:r>
            <a:r>
              <a:rPr lang="en-US" dirty="0" err="1"/>
              <a:t>Rendah</a:t>
            </a:r>
            <a:endParaRPr lang="en-US" dirty="0"/>
          </a:p>
          <a:p>
            <a:r>
              <a:rPr lang="en-US" dirty="0" err="1"/>
              <a:t>Tipe</a:t>
            </a:r>
            <a:r>
              <a:rPr lang="en-US" dirty="0"/>
              <a:t> 2: </a:t>
            </a:r>
            <a:r>
              <a:rPr lang="en-US" dirty="0" err="1"/>
              <a:t>Strategi</a:t>
            </a:r>
            <a:r>
              <a:rPr lang="en-US" dirty="0"/>
              <a:t> </a:t>
            </a:r>
            <a:r>
              <a:rPr lang="en-US" dirty="0" err="1"/>
              <a:t>Kepemimpinan</a:t>
            </a:r>
            <a:r>
              <a:rPr lang="en-US" dirty="0"/>
              <a:t> </a:t>
            </a:r>
            <a:r>
              <a:rPr lang="en-US" dirty="0" err="1"/>
              <a:t>Biaya</a:t>
            </a:r>
            <a:r>
              <a:rPr lang="en-US" dirty="0"/>
              <a:t> – </a:t>
            </a:r>
            <a:r>
              <a:rPr lang="en-US" dirty="0" err="1"/>
              <a:t>Nilai</a:t>
            </a:r>
            <a:r>
              <a:rPr lang="en-US" dirty="0"/>
              <a:t> </a:t>
            </a:r>
            <a:r>
              <a:rPr lang="en-US" dirty="0" err="1"/>
              <a:t>Terbaik</a:t>
            </a:r>
            <a:endParaRPr lang="en-US" dirty="0"/>
          </a:p>
          <a:p>
            <a:r>
              <a:rPr lang="en-US" dirty="0" err="1"/>
              <a:t>Tipe</a:t>
            </a:r>
            <a:r>
              <a:rPr lang="en-US" dirty="0"/>
              <a:t> 3: </a:t>
            </a:r>
            <a:r>
              <a:rPr lang="en-US" dirty="0" err="1"/>
              <a:t>Strategi</a:t>
            </a:r>
            <a:r>
              <a:rPr lang="en-US" dirty="0"/>
              <a:t> </a:t>
            </a:r>
            <a:r>
              <a:rPr lang="en-US" dirty="0" err="1"/>
              <a:t>Diferensiasi</a:t>
            </a:r>
            <a:endParaRPr lang="en-US" dirty="0"/>
          </a:p>
          <a:p>
            <a:r>
              <a:rPr lang="en-US" dirty="0" err="1"/>
              <a:t>Tipe</a:t>
            </a:r>
            <a:r>
              <a:rPr lang="en-US" dirty="0"/>
              <a:t> 4: </a:t>
            </a:r>
            <a:r>
              <a:rPr lang="en-US" dirty="0" err="1"/>
              <a:t>Strategi</a:t>
            </a:r>
            <a:r>
              <a:rPr lang="en-US" dirty="0"/>
              <a:t> </a:t>
            </a:r>
            <a:r>
              <a:rPr lang="en-US" dirty="0" err="1"/>
              <a:t>Fokus</a:t>
            </a:r>
            <a:r>
              <a:rPr lang="en-US" dirty="0"/>
              <a:t> – </a:t>
            </a:r>
            <a:r>
              <a:rPr lang="en-US" dirty="0" err="1"/>
              <a:t>Biaya</a:t>
            </a:r>
            <a:r>
              <a:rPr lang="en-US" dirty="0"/>
              <a:t> </a:t>
            </a:r>
            <a:r>
              <a:rPr lang="en-US" dirty="0" err="1"/>
              <a:t>Rendah</a:t>
            </a:r>
            <a:endParaRPr lang="en-US" dirty="0"/>
          </a:p>
          <a:p>
            <a:r>
              <a:rPr lang="en-US" dirty="0" err="1"/>
              <a:t>Tipe</a:t>
            </a:r>
            <a:r>
              <a:rPr lang="en-US" dirty="0"/>
              <a:t> 5: </a:t>
            </a:r>
            <a:r>
              <a:rPr lang="en-US" dirty="0" err="1"/>
              <a:t>Strategi</a:t>
            </a:r>
            <a:r>
              <a:rPr lang="en-US" dirty="0"/>
              <a:t> </a:t>
            </a:r>
            <a:r>
              <a:rPr lang="en-US" dirty="0" err="1"/>
              <a:t>Fokus</a:t>
            </a:r>
            <a:r>
              <a:rPr lang="en-US" dirty="0"/>
              <a:t> – </a:t>
            </a:r>
            <a:r>
              <a:rPr lang="en-US" dirty="0" err="1"/>
              <a:t>Nilai</a:t>
            </a:r>
            <a:r>
              <a:rPr lang="en-US" dirty="0"/>
              <a:t> </a:t>
            </a:r>
            <a:r>
              <a:rPr lang="en-US" dirty="0" err="1"/>
              <a:t>Terbaik</a:t>
            </a:r>
            <a:endParaRPr lang="en-US" dirty="0"/>
          </a:p>
          <a:p>
            <a:endParaRPr lang="en-US" dirty="0"/>
          </a:p>
        </p:txBody>
      </p:sp>
      <p:sp>
        <p:nvSpPr>
          <p:cNvPr id="3" name="Title 2"/>
          <p:cNvSpPr>
            <a:spLocks noGrp="1"/>
          </p:cNvSpPr>
          <p:nvPr>
            <p:ph type="title"/>
          </p:nvPr>
        </p:nvSpPr>
        <p:spPr>
          <a:xfrm>
            <a:off x="755576" y="404664"/>
            <a:ext cx="7696200" cy="1143000"/>
          </a:xfrm>
        </p:spPr>
        <p:txBody>
          <a:bodyPr>
            <a:normAutofit fontScale="90000"/>
          </a:bodyPr>
          <a:lstStyle/>
          <a:p>
            <a:r>
              <a:rPr lang="id-ID"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Lima Strategi Generik Michael Porter</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6540206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1000"/>
                                        <p:tgtEl>
                                          <p:spTgt spid="2">
                                            <p:txEl>
                                              <p:pRg st="1" end="1"/>
                                            </p:txEl>
                                          </p:spTgt>
                                        </p:tgtEl>
                                      </p:cBhvr>
                                    </p:animEffect>
                                    <p:anim calcmode="lin" valueType="num">
                                      <p:cBhvr>
                                        <p:cTn id="14"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1000"/>
                                        <p:tgtEl>
                                          <p:spTgt spid="2">
                                            <p:txEl>
                                              <p:pRg st="3" end="3"/>
                                            </p:txEl>
                                          </p:spTgt>
                                        </p:tgtEl>
                                      </p:cBhvr>
                                    </p:animEffect>
                                    <p:anim calcmode="lin" valueType="num">
                                      <p:cBhvr>
                                        <p:cTn id="2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id-ID" dirty="0"/>
              <a:t>Untuk menjalankan strategi kepemimpinan biaya secara berhasil, sebuah perusahaan harus memastikan bahwa total biaya di seluruh rantai nilainya lebih rendah dari total biaya pesaing. Terdapat dua cara untuk mencapai hal tersebut:</a:t>
            </a:r>
          </a:p>
          <a:p>
            <a:pPr marL="971550" lvl="1" indent="-514350" algn="just">
              <a:buFont typeface="+mj-lt"/>
              <a:buAutoNum type="arabicPeriod"/>
            </a:pPr>
            <a:r>
              <a:rPr lang="id-ID" dirty="0"/>
              <a:t>Menjalankan aktivitas2 rantai nilai secara lebih efektif daripada pesaing.</a:t>
            </a:r>
          </a:p>
          <a:p>
            <a:pPr marL="971550" lvl="1" indent="-514350" algn="just">
              <a:buFont typeface="+mj-lt"/>
              <a:buAutoNum type="arabicPeriod"/>
            </a:pPr>
            <a:r>
              <a:rPr lang="id-ID" dirty="0"/>
              <a:t>Memperbarui keseluruhan rantai nilai perusahaan untuk mengeliminasi atau memangkas aktivitas2 yang menambah biaya.</a:t>
            </a:r>
          </a:p>
          <a:p>
            <a:pPr marL="571500" indent="-514350" algn="just"/>
            <a:endParaRPr lang="id-ID" dirty="0"/>
          </a:p>
          <a:p>
            <a:endParaRPr lang="en-US" dirty="0"/>
          </a:p>
        </p:txBody>
      </p:sp>
      <p:sp>
        <p:nvSpPr>
          <p:cNvPr id="3" name="Title 2"/>
          <p:cNvSpPr>
            <a:spLocks noGrp="1"/>
          </p:cNvSpPr>
          <p:nvPr>
            <p:ph type="title"/>
          </p:nvPr>
        </p:nvSpPr>
        <p:spPr/>
        <p:txBody>
          <a:bodyPr>
            <a:normAutofit fontScale="90000"/>
          </a:bodyPr>
          <a:lstStyle/>
          <a:p>
            <a:r>
              <a:rPr lang="id-ID"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Strategi Kepemimpinan Biaya (Tipe 1 dan Tipe 2)</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051966727"/>
      </p:ext>
    </p:extLst>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err="1"/>
              <a:t>Strategi</a:t>
            </a:r>
            <a:r>
              <a:rPr lang="en-US" dirty="0"/>
              <a:t> </a:t>
            </a:r>
            <a:r>
              <a:rPr lang="en-US" dirty="0" err="1"/>
              <a:t>kepemimpinan</a:t>
            </a:r>
            <a:r>
              <a:rPr lang="en-US" dirty="0"/>
              <a:t> </a:t>
            </a:r>
            <a:r>
              <a:rPr lang="en-US" dirty="0" err="1"/>
              <a:t>biaya</a:t>
            </a:r>
            <a:r>
              <a:rPr lang="en-US" dirty="0"/>
              <a:t> </a:t>
            </a:r>
            <a:r>
              <a:rPr lang="en-US" dirty="0" err="1"/>
              <a:t>tipe</a:t>
            </a:r>
            <a:r>
              <a:rPr lang="en-US" dirty="0"/>
              <a:t> 1 </a:t>
            </a:r>
            <a:r>
              <a:rPr lang="en-US" dirty="0" err="1"/>
              <a:t>atau</a:t>
            </a:r>
            <a:r>
              <a:rPr lang="en-US" dirty="0"/>
              <a:t> </a:t>
            </a:r>
            <a:r>
              <a:rPr lang="en-US" dirty="0" err="1"/>
              <a:t>tipe</a:t>
            </a:r>
            <a:r>
              <a:rPr lang="en-US" dirty="0"/>
              <a:t> 2 </a:t>
            </a:r>
            <a:r>
              <a:rPr lang="en-US" dirty="0" err="1"/>
              <a:t>akan</a:t>
            </a:r>
            <a:r>
              <a:rPr lang="en-US" dirty="0"/>
              <a:t> </a:t>
            </a:r>
            <a:r>
              <a:rPr lang="en-US" dirty="0" err="1"/>
              <a:t>sangat</a:t>
            </a:r>
            <a:r>
              <a:rPr lang="en-US" dirty="0"/>
              <a:t> </a:t>
            </a:r>
            <a:r>
              <a:rPr lang="en-US" dirty="0" err="1"/>
              <a:t>efektif</a:t>
            </a:r>
            <a:r>
              <a:rPr lang="en-US" dirty="0"/>
              <a:t> </a:t>
            </a:r>
            <a:r>
              <a:rPr lang="en-US" dirty="0" err="1"/>
              <a:t>dalam</a:t>
            </a:r>
            <a:r>
              <a:rPr lang="en-US" dirty="0"/>
              <a:t> </a:t>
            </a:r>
            <a:r>
              <a:rPr lang="en-US" dirty="0" err="1"/>
              <a:t>kondisi-kondisi</a:t>
            </a:r>
            <a:r>
              <a:rPr lang="en-US" dirty="0"/>
              <a:t> </a:t>
            </a:r>
            <a:r>
              <a:rPr lang="en-US" dirty="0" err="1"/>
              <a:t>sebagai</a:t>
            </a:r>
            <a:r>
              <a:rPr lang="en-US" dirty="0"/>
              <a:t> </a:t>
            </a:r>
            <a:r>
              <a:rPr lang="en-US" dirty="0" err="1"/>
              <a:t>berikut</a:t>
            </a:r>
            <a:r>
              <a:rPr lang="en-US" dirty="0"/>
              <a:t>:</a:t>
            </a:r>
          </a:p>
          <a:p>
            <a:pPr marL="971550" lvl="1" indent="-514350" algn="just">
              <a:buFont typeface="+mj-lt"/>
              <a:buAutoNum type="arabicPeriod"/>
            </a:pPr>
            <a:r>
              <a:rPr lang="en-US" dirty="0" err="1"/>
              <a:t>Ketika</a:t>
            </a:r>
            <a:r>
              <a:rPr lang="en-US" dirty="0"/>
              <a:t> </a:t>
            </a:r>
            <a:r>
              <a:rPr lang="en-US" dirty="0" err="1"/>
              <a:t>persaingan</a:t>
            </a:r>
            <a:r>
              <a:rPr lang="en-US" dirty="0"/>
              <a:t> </a:t>
            </a:r>
            <a:r>
              <a:rPr lang="en-US" dirty="0" err="1"/>
              <a:t>harga</a:t>
            </a:r>
            <a:r>
              <a:rPr lang="en-US" dirty="0"/>
              <a:t> </a:t>
            </a:r>
            <a:r>
              <a:rPr lang="en-US" dirty="0" err="1"/>
              <a:t>antar</a:t>
            </a:r>
            <a:r>
              <a:rPr lang="en-US" dirty="0"/>
              <a:t> </a:t>
            </a:r>
            <a:r>
              <a:rPr lang="en-US" dirty="0" err="1"/>
              <a:t>penjual</a:t>
            </a:r>
            <a:r>
              <a:rPr lang="en-US" dirty="0"/>
              <a:t> </a:t>
            </a:r>
            <a:r>
              <a:rPr lang="en-US" dirty="0" err="1"/>
              <a:t>pesaing</a:t>
            </a:r>
            <a:r>
              <a:rPr lang="en-US" dirty="0"/>
              <a:t> </a:t>
            </a:r>
            <a:r>
              <a:rPr lang="en-US" dirty="0" err="1"/>
              <a:t>sangat</a:t>
            </a:r>
            <a:r>
              <a:rPr lang="en-US" dirty="0"/>
              <a:t> </a:t>
            </a:r>
            <a:r>
              <a:rPr lang="en-US" dirty="0" err="1"/>
              <a:t>ketat</a:t>
            </a:r>
            <a:endParaRPr lang="en-US" dirty="0"/>
          </a:p>
          <a:p>
            <a:pPr marL="971550" lvl="1" indent="-514350" algn="just">
              <a:buFont typeface="+mj-lt"/>
              <a:buAutoNum type="arabicPeriod"/>
            </a:pPr>
            <a:r>
              <a:rPr lang="en-US" dirty="0" err="1"/>
              <a:t>Ketika</a:t>
            </a:r>
            <a:r>
              <a:rPr lang="en-US" dirty="0"/>
              <a:t> </a:t>
            </a:r>
            <a:r>
              <a:rPr lang="en-US" dirty="0" err="1"/>
              <a:t>produk</a:t>
            </a:r>
            <a:r>
              <a:rPr lang="en-US" dirty="0"/>
              <a:t> </a:t>
            </a:r>
            <a:r>
              <a:rPr lang="en-US" dirty="0" err="1"/>
              <a:t>penjual</a:t>
            </a:r>
            <a:r>
              <a:rPr lang="en-US" dirty="0"/>
              <a:t> </a:t>
            </a:r>
            <a:r>
              <a:rPr lang="en-US" dirty="0" err="1"/>
              <a:t>pesaing</a:t>
            </a:r>
            <a:r>
              <a:rPr lang="en-US" dirty="0"/>
              <a:t> </a:t>
            </a:r>
            <a:r>
              <a:rPr lang="en-US" dirty="0" err="1"/>
              <a:t>pada</a:t>
            </a:r>
            <a:r>
              <a:rPr lang="en-US" dirty="0"/>
              <a:t> </a:t>
            </a:r>
            <a:r>
              <a:rPr lang="en-US" dirty="0" err="1"/>
              <a:t>pokoknya</a:t>
            </a:r>
            <a:r>
              <a:rPr lang="en-US" dirty="0"/>
              <a:t> </a:t>
            </a:r>
            <a:r>
              <a:rPr lang="en-US" dirty="0" err="1"/>
              <a:t>sama</a:t>
            </a:r>
            <a:r>
              <a:rPr lang="en-US" dirty="0"/>
              <a:t> </a:t>
            </a:r>
            <a:r>
              <a:rPr lang="en-US" dirty="0" err="1"/>
              <a:t>dan</a:t>
            </a:r>
            <a:r>
              <a:rPr lang="en-US" dirty="0"/>
              <a:t> </a:t>
            </a:r>
            <a:r>
              <a:rPr lang="en-US" dirty="0" err="1"/>
              <a:t>pasokan</a:t>
            </a:r>
            <a:r>
              <a:rPr lang="en-US" dirty="0"/>
              <a:t> </a:t>
            </a:r>
            <a:r>
              <a:rPr lang="en-US" dirty="0" err="1"/>
              <a:t>tersedia</a:t>
            </a:r>
            <a:r>
              <a:rPr lang="en-US" dirty="0"/>
              <a:t> </a:t>
            </a:r>
            <a:r>
              <a:rPr lang="en-US" dirty="0" err="1"/>
              <a:t>dari</a:t>
            </a:r>
            <a:r>
              <a:rPr lang="en-US" dirty="0"/>
              <a:t> </a:t>
            </a:r>
            <a:r>
              <a:rPr lang="en-US" dirty="0" err="1"/>
              <a:t>semua</a:t>
            </a:r>
            <a:r>
              <a:rPr lang="en-US" dirty="0"/>
              <a:t> </a:t>
            </a:r>
            <a:r>
              <a:rPr lang="en-US" dirty="0" err="1"/>
              <a:t>penjual</a:t>
            </a:r>
            <a:endParaRPr lang="en-US" dirty="0"/>
          </a:p>
          <a:p>
            <a:pPr marL="971550" lvl="1" indent="-514350" algn="just">
              <a:buFont typeface="+mj-lt"/>
              <a:buAutoNum type="arabicPeriod"/>
            </a:pPr>
            <a:r>
              <a:rPr lang="en-US" dirty="0" err="1"/>
              <a:t>Ketika</a:t>
            </a:r>
            <a:r>
              <a:rPr lang="en-US" dirty="0"/>
              <a:t> </a:t>
            </a:r>
            <a:r>
              <a:rPr lang="en-US" dirty="0" err="1"/>
              <a:t>ada</a:t>
            </a:r>
            <a:r>
              <a:rPr lang="en-US" dirty="0"/>
              <a:t> </a:t>
            </a:r>
            <a:r>
              <a:rPr lang="en-US" dirty="0" err="1"/>
              <a:t>beberapa</a:t>
            </a:r>
            <a:r>
              <a:rPr lang="en-US" dirty="0"/>
              <a:t> </a:t>
            </a:r>
            <a:r>
              <a:rPr lang="en-US" dirty="0" err="1"/>
              <a:t>cara</a:t>
            </a:r>
            <a:r>
              <a:rPr lang="en-US" dirty="0"/>
              <a:t> </a:t>
            </a:r>
            <a:r>
              <a:rPr lang="en-US" dirty="0" err="1"/>
              <a:t>untuk</a:t>
            </a:r>
            <a:r>
              <a:rPr lang="en-US" dirty="0"/>
              <a:t> </a:t>
            </a:r>
            <a:r>
              <a:rPr lang="en-US" dirty="0" err="1"/>
              <a:t>mencapai</a:t>
            </a:r>
            <a:r>
              <a:rPr lang="en-US" dirty="0"/>
              <a:t> </a:t>
            </a:r>
            <a:r>
              <a:rPr lang="en-US" dirty="0" err="1"/>
              <a:t>diferensiasi</a:t>
            </a:r>
            <a:r>
              <a:rPr lang="en-US" dirty="0"/>
              <a:t> </a:t>
            </a:r>
            <a:r>
              <a:rPr lang="en-US" dirty="0" err="1"/>
              <a:t>produk</a:t>
            </a:r>
            <a:r>
              <a:rPr lang="en-US" dirty="0"/>
              <a:t> yang </a:t>
            </a:r>
            <a:r>
              <a:rPr lang="en-US" dirty="0" err="1"/>
              <a:t>memiliki</a:t>
            </a:r>
            <a:r>
              <a:rPr lang="en-US" dirty="0"/>
              <a:t> </a:t>
            </a:r>
            <a:r>
              <a:rPr lang="en-US" dirty="0" err="1"/>
              <a:t>nilai</a:t>
            </a:r>
            <a:r>
              <a:rPr lang="en-US" dirty="0"/>
              <a:t> </a:t>
            </a:r>
            <a:r>
              <a:rPr lang="en-US" dirty="0" err="1"/>
              <a:t>bagi</a:t>
            </a:r>
            <a:r>
              <a:rPr lang="en-US" dirty="0"/>
              <a:t> </a:t>
            </a:r>
            <a:r>
              <a:rPr lang="en-US" dirty="0" err="1"/>
              <a:t>pembeli</a:t>
            </a:r>
            <a:endParaRPr lang="en-US" dirty="0"/>
          </a:p>
          <a:p>
            <a:endParaRPr lang="en-US" dirty="0"/>
          </a:p>
          <a:p>
            <a:endParaRPr lang="en-US" dirty="0"/>
          </a:p>
        </p:txBody>
      </p:sp>
      <p:sp>
        <p:nvSpPr>
          <p:cNvPr id="3" name="Title 2"/>
          <p:cNvSpPr>
            <a:spLocks noGrp="1"/>
          </p:cNvSpPr>
          <p:nvPr>
            <p:ph type="title"/>
          </p:nvPr>
        </p:nvSpPr>
        <p:spPr/>
        <p:txBody>
          <a:bodyPr/>
          <a:lstStyle/>
          <a:p>
            <a:pPr algn="r"/>
            <a:r>
              <a:rPr lang="en-US" b="1" spc="50" dirty="0" err="1">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Lanjutan</a:t>
            </a:r>
            <a:endParaRPr lang="en-US"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val="372251100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out)">
                                      <p:cBhvr>
                                        <p:cTn id="7" dur="2000"/>
                                        <p:tgtEl>
                                          <p:spTgt spid="2">
                                            <p:txEl>
                                              <p:pRg st="0" end="0"/>
                                            </p:txEl>
                                          </p:spTgt>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circle(out)">
                                      <p:cBhvr>
                                        <p:cTn id="10" dur="2000"/>
                                        <p:tgtEl>
                                          <p:spTgt spid="2">
                                            <p:txEl>
                                              <p:pRg st="1" end="1"/>
                                            </p:txEl>
                                          </p:spTgt>
                                        </p:tgtEl>
                                      </p:cBhvr>
                                    </p:animEffect>
                                  </p:childTnLst>
                                </p:cTn>
                              </p:par>
                              <p:par>
                                <p:cTn id="11" presetID="6" presetClass="entr" presetSubtype="32"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circle(out)">
                                      <p:cBhvr>
                                        <p:cTn id="13" dur="2000"/>
                                        <p:tgtEl>
                                          <p:spTgt spid="2">
                                            <p:txEl>
                                              <p:pRg st="2" end="2"/>
                                            </p:txEl>
                                          </p:spTgt>
                                        </p:tgtEl>
                                      </p:cBhvr>
                                    </p:animEffect>
                                  </p:childTnLst>
                                </p:cTn>
                              </p:par>
                              <p:par>
                                <p:cTn id="14" presetID="6" presetClass="entr" presetSubtype="32"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circle(out)">
                                      <p:cBhvr>
                                        <p:cTn id="16"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err="1"/>
              <a:t>Strategi</a:t>
            </a:r>
            <a:r>
              <a:rPr lang="en-US" dirty="0"/>
              <a:t> </a:t>
            </a:r>
            <a:r>
              <a:rPr lang="en-US" dirty="0" err="1"/>
              <a:t>diferensiasi</a:t>
            </a:r>
            <a:r>
              <a:rPr lang="en-US" dirty="0"/>
              <a:t>  type 3 </a:t>
            </a:r>
            <a:r>
              <a:rPr lang="en-US" dirty="0" err="1"/>
              <a:t>akan</a:t>
            </a:r>
            <a:r>
              <a:rPr lang="en-US" dirty="0"/>
              <a:t> </a:t>
            </a:r>
            <a:r>
              <a:rPr lang="en-US" dirty="0" err="1"/>
              <a:t>sangat</a:t>
            </a:r>
            <a:r>
              <a:rPr lang="en-US" dirty="0"/>
              <a:t> </a:t>
            </a:r>
            <a:r>
              <a:rPr lang="en-US" dirty="0" err="1"/>
              <a:t>efektif</a:t>
            </a:r>
            <a:r>
              <a:rPr lang="en-US" dirty="0"/>
              <a:t> </a:t>
            </a:r>
            <a:r>
              <a:rPr lang="en-US" dirty="0" err="1"/>
              <a:t>dalam</a:t>
            </a:r>
            <a:r>
              <a:rPr lang="en-US" dirty="0"/>
              <a:t> </a:t>
            </a:r>
            <a:r>
              <a:rPr lang="en-US" dirty="0" err="1"/>
              <a:t>kondisi-kondisi</a:t>
            </a:r>
            <a:r>
              <a:rPr lang="en-US" dirty="0"/>
              <a:t> </a:t>
            </a:r>
            <a:r>
              <a:rPr lang="en-US" dirty="0" err="1"/>
              <a:t>sebagai</a:t>
            </a:r>
            <a:r>
              <a:rPr lang="en-US" dirty="0"/>
              <a:t> </a:t>
            </a:r>
            <a:r>
              <a:rPr lang="en-US" dirty="0" err="1"/>
              <a:t>berikut</a:t>
            </a:r>
            <a:r>
              <a:rPr lang="en-US" dirty="0"/>
              <a:t>:</a:t>
            </a:r>
          </a:p>
          <a:p>
            <a:pPr marL="971550" lvl="1" indent="-514350" algn="just">
              <a:buFont typeface="+mj-lt"/>
              <a:buAutoNum type="arabicPeriod"/>
            </a:pPr>
            <a:r>
              <a:rPr lang="en-US" dirty="0" err="1"/>
              <a:t>Ketika</a:t>
            </a:r>
            <a:r>
              <a:rPr lang="en-US" dirty="0"/>
              <a:t> </a:t>
            </a:r>
            <a:r>
              <a:rPr lang="en-US" dirty="0" err="1"/>
              <a:t>kebutuhan</a:t>
            </a:r>
            <a:r>
              <a:rPr lang="en-US" dirty="0"/>
              <a:t> </a:t>
            </a:r>
            <a:r>
              <a:rPr lang="en-US" dirty="0" err="1"/>
              <a:t>dan</a:t>
            </a:r>
            <a:r>
              <a:rPr lang="en-US" dirty="0"/>
              <a:t> </a:t>
            </a:r>
            <a:r>
              <a:rPr lang="en-US" dirty="0" err="1"/>
              <a:t>penggunaan</a:t>
            </a:r>
            <a:r>
              <a:rPr lang="en-US" dirty="0"/>
              <a:t> </a:t>
            </a:r>
            <a:r>
              <a:rPr lang="en-US" dirty="0" err="1"/>
              <a:t>pembeli</a:t>
            </a:r>
            <a:r>
              <a:rPr lang="en-US" dirty="0"/>
              <a:t> </a:t>
            </a:r>
            <a:r>
              <a:rPr lang="en-US" dirty="0" err="1"/>
              <a:t>beragam</a:t>
            </a:r>
            <a:endParaRPr lang="en-US" dirty="0"/>
          </a:p>
          <a:p>
            <a:pPr marL="971550" lvl="1" indent="-514350" algn="just">
              <a:buFont typeface="+mj-lt"/>
              <a:buAutoNum type="arabicPeriod"/>
            </a:pPr>
            <a:r>
              <a:rPr lang="en-US" dirty="0" err="1"/>
              <a:t>Ketika</a:t>
            </a:r>
            <a:r>
              <a:rPr lang="en-US" dirty="0"/>
              <a:t> </a:t>
            </a:r>
            <a:r>
              <a:rPr lang="en-US" dirty="0" err="1"/>
              <a:t>tidak</a:t>
            </a:r>
            <a:r>
              <a:rPr lang="en-US" dirty="0"/>
              <a:t> </a:t>
            </a:r>
            <a:r>
              <a:rPr lang="en-US" dirty="0" err="1"/>
              <a:t>banyak</a:t>
            </a:r>
            <a:r>
              <a:rPr lang="en-US" dirty="0"/>
              <a:t> </a:t>
            </a:r>
            <a:r>
              <a:rPr lang="en-US" dirty="0" err="1"/>
              <a:t>perusahaan</a:t>
            </a:r>
            <a:r>
              <a:rPr lang="en-US" dirty="0"/>
              <a:t> </a:t>
            </a:r>
            <a:r>
              <a:rPr lang="en-US" dirty="0" err="1"/>
              <a:t>pesaing</a:t>
            </a:r>
            <a:r>
              <a:rPr lang="en-US" dirty="0"/>
              <a:t> yang </a:t>
            </a:r>
            <a:r>
              <a:rPr lang="en-US" dirty="0" err="1"/>
              <a:t>mengikuti</a:t>
            </a:r>
            <a:r>
              <a:rPr lang="en-US" dirty="0"/>
              <a:t> </a:t>
            </a:r>
            <a:r>
              <a:rPr lang="en-US" dirty="0" err="1"/>
              <a:t>pendekatan</a:t>
            </a:r>
            <a:r>
              <a:rPr lang="en-US" dirty="0"/>
              <a:t> </a:t>
            </a:r>
            <a:r>
              <a:rPr lang="en-US" dirty="0" err="1"/>
              <a:t>diferensiasi</a:t>
            </a:r>
            <a:r>
              <a:rPr lang="en-US" dirty="0"/>
              <a:t> </a:t>
            </a:r>
            <a:r>
              <a:rPr lang="en-US" dirty="0" err="1"/>
              <a:t>serupa</a:t>
            </a:r>
            <a:endParaRPr lang="en-US" dirty="0"/>
          </a:p>
          <a:p>
            <a:pPr marL="971550" lvl="1" indent="-514350" algn="just">
              <a:buFont typeface="+mj-lt"/>
              <a:buAutoNum type="arabicPeriod"/>
            </a:pPr>
            <a:r>
              <a:rPr lang="en-US" dirty="0" err="1"/>
              <a:t>Ketika</a:t>
            </a:r>
            <a:r>
              <a:rPr lang="en-US" dirty="0"/>
              <a:t> </a:t>
            </a:r>
            <a:r>
              <a:rPr lang="en-US" dirty="0" err="1"/>
              <a:t>perubahan</a:t>
            </a:r>
            <a:r>
              <a:rPr lang="en-US" dirty="0"/>
              <a:t> </a:t>
            </a:r>
            <a:r>
              <a:rPr lang="en-US" dirty="0" err="1"/>
              <a:t>tekhnologi</a:t>
            </a:r>
            <a:r>
              <a:rPr lang="en-US" dirty="0"/>
              <a:t> </a:t>
            </a:r>
            <a:r>
              <a:rPr lang="en-US" dirty="0" err="1"/>
              <a:t>berlangsung</a:t>
            </a:r>
            <a:r>
              <a:rPr lang="en-US" dirty="0"/>
              <a:t> </a:t>
            </a:r>
            <a:r>
              <a:rPr lang="en-US" dirty="0" err="1"/>
              <a:t>cepat</a:t>
            </a:r>
            <a:r>
              <a:rPr lang="en-US" dirty="0"/>
              <a:t> </a:t>
            </a:r>
            <a:r>
              <a:rPr lang="en-US" dirty="0" err="1"/>
              <a:t>dan</a:t>
            </a:r>
            <a:r>
              <a:rPr lang="en-US" dirty="0"/>
              <a:t> </a:t>
            </a:r>
            <a:r>
              <a:rPr lang="en-US" dirty="0" err="1"/>
              <a:t>kompetisi</a:t>
            </a:r>
            <a:r>
              <a:rPr lang="en-US" dirty="0"/>
              <a:t> </a:t>
            </a:r>
            <a:r>
              <a:rPr lang="en-US" dirty="0" err="1"/>
              <a:t>terjadi</a:t>
            </a:r>
            <a:r>
              <a:rPr lang="en-US" dirty="0"/>
              <a:t> di </a:t>
            </a:r>
            <a:r>
              <a:rPr lang="en-US" dirty="0" err="1"/>
              <a:t>seputar</a:t>
            </a:r>
            <a:r>
              <a:rPr lang="en-US" dirty="0"/>
              <a:t> </a:t>
            </a:r>
            <a:r>
              <a:rPr lang="en-US" dirty="0" err="1"/>
              <a:t>fitur-fitur</a:t>
            </a:r>
            <a:r>
              <a:rPr lang="en-US" dirty="0"/>
              <a:t> </a:t>
            </a:r>
            <a:r>
              <a:rPr lang="en-US" dirty="0" err="1"/>
              <a:t>produk</a:t>
            </a:r>
            <a:r>
              <a:rPr lang="en-US" dirty="0"/>
              <a:t> yang </a:t>
            </a:r>
            <a:r>
              <a:rPr lang="en-US" dirty="0" err="1"/>
              <a:t>berubah</a:t>
            </a:r>
            <a:r>
              <a:rPr lang="en-US" dirty="0"/>
              <a:t> </a:t>
            </a:r>
            <a:r>
              <a:rPr lang="en-US" dirty="0" err="1"/>
              <a:t>dengan</a:t>
            </a:r>
            <a:r>
              <a:rPr lang="en-US" dirty="0"/>
              <a:t> </a:t>
            </a:r>
            <a:r>
              <a:rPr lang="en-US" dirty="0" err="1"/>
              <a:t>cepat</a:t>
            </a:r>
            <a:endParaRPr lang="en-US" dirty="0"/>
          </a:p>
          <a:p>
            <a:pPr algn="just"/>
            <a:endParaRPr lang="en-US" dirty="0"/>
          </a:p>
          <a:p>
            <a:endParaRPr lang="en-US" dirty="0"/>
          </a:p>
        </p:txBody>
      </p:sp>
      <p:sp>
        <p:nvSpPr>
          <p:cNvPr id="3" name="Title 2"/>
          <p:cNvSpPr>
            <a:spLocks noGrp="1"/>
          </p:cNvSpPr>
          <p:nvPr>
            <p:ph type="title"/>
          </p:nvPr>
        </p:nvSpPr>
        <p:spPr/>
        <p:txBody>
          <a:bodyPr/>
          <a:lstStyle/>
          <a:p>
            <a:r>
              <a:rPr lang="id-ID"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Strategi Diferensiasi (Tipe 3)</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94547727"/>
      </p:ext>
    </p:extLst>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3"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3)">
                                      <p:cBhvr>
                                        <p:cTn id="7" dur="2000"/>
                                        <p:tgtEl>
                                          <p:spTgt spid="2">
                                            <p:txEl>
                                              <p:pRg st="0" end="0"/>
                                            </p:txEl>
                                          </p:spTgt>
                                        </p:tgtEl>
                                      </p:cBhvr>
                                    </p:animEffect>
                                  </p:childTnLst>
                                </p:cTn>
                              </p:par>
                              <p:par>
                                <p:cTn id="8" presetID="21" presetClass="entr" presetSubtype="3"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heel(3)">
                                      <p:cBhvr>
                                        <p:cTn id="10" dur="2000"/>
                                        <p:tgtEl>
                                          <p:spTgt spid="2">
                                            <p:txEl>
                                              <p:pRg st="1" end="1"/>
                                            </p:txEl>
                                          </p:spTgt>
                                        </p:tgtEl>
                                      </p:cBhvr>
                                    </p:animEffect>
                                  </p:childTnLst>
                                </p:cTn>
                              </p:par>
                              <p:par>
                                <p:cTn id="11" presetID="21" presetClass="entr" presetSubtype="3"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heel(3)">
                                      <p:cBhvr>
                                        <p:cTn id="13" dur="2000"/>
                                        <p:tgtEl>
                                          <p:spTgt spid="2">
                                            <p:txEl>
                                              <p:pRg st="2" end="2"/>
                                            </p:txEl>
                                          </p:spTgt>
                                        </p:tgtEl>
                                      </p:cBhvr>
                                    </p:animEffect>
                                  </p:childTnLst>
                                </p:cTn>
                              </p:par>
                              <p:par>
                                <p:cTn id="14" presetID="21" presetClass="entr" presetSubtype="3"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heel(3)">
                                      <p:cBhvr>
                                        <p:cTn id="16"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4"/>
          <p:cNvSpPr txBox="1"/>
          <p:nvPr/>
        </p:nvSpPr>
        <p:spPr>
          <a:xfrm>
            <a:off x="914400" y="1066800"/>
            <a:ext cx="7543800" cy="523220"/>
          </a:xfrm>
          <a:prstGeom prst="rect">
            <a:avLst/>
          </a:prstGeom>
          <a:noFill/>
        </p:spPr>
        <p:txBody>
          <a:bodyPr wrap="square">
            <a:spAutoFit/>
          </a:bodyPr>
          <a:lstStyle>
            <a:extLst/>
          </a:lstStyle>
          <a:p>
            <a:pPr marL="0" indent="0">
              <a:buNone/>
            </a:pPr>
            <a:endParaRPr lang="en-US" sz="2800" dirty="0"/>
          </a:p>
        </p:txBody>
      </p:sp>
      <p:sp>
        <p:nvSpPr>
          <p:cNvPr id="28" name="Rectangle 6"/>
          <p:cNvSpPr>
            <a:spLocks noGrp="1"/>
          </p:cNvSpPr>
          <p:nvPr>
            <p:ph type="title"/>
          </p:nvPr>
        </p:nvSpPr>
        <p:spPr/>
        <p:txBody>
          <a:bodyPr/>
          <a:lstStyle>
            <a:extLst/>
          </a:lstStyle>
          <a:p>
            <a:r>
              <a:rPr lang="id-ID"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Tujuan Jangka Panjang</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
        <p:nvSpPr>
          <p:cNvPr id="17" name="Rectangle 8"/>
          <p:cNvSpPr>
            <a:spLocks noGrp="1"/>
          </p:cNvSpPr>
          <p:nvPr>
            <p:ph idx="1"/>
          </p:nvPr>
        </p:nvSpPr>
        <p:spPr/>
        <p:txBody>
          <a:bodyPr>
            <a:normAutofit/>
          </a:bodyPr>
          <a:lstStyle>
            <a:extLst/>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sz="3200" dirty="0" err="1" smtClean="0"/>
              <a:t>Apa</a:t>
            </a:r>
            <a:r>
              <a:rPr lang="en-US" sz="3200" dirty="0" smtClean="0"/>
              <a:t> </a:t>
            </a:r>
            <a:r>
              <a:rPr lang="en-US" sz="3200" dirty="0" err="1" smtClean="0"/>
              <a:t>itu</a:t>
            </a:r>
            <a:r>
              <a:rPr lang="en-US" sz="3200" dirty="0" smtClean="0"/>
              <a:t> </a:t>
            </a:r>
            <a:r>
              <a:rPr lang="en-US" sz="3200" dirty="0" err="1" smtClean="0"/>
              <a:t>Tujuan</a:t>
            </a:r>
            <a:r>
              <a:rPr lang="en-US" sz="3200" dirty="0" smtClean="0"/>
              <a:t> </a:t>
            </a:r>
            <a:r>
              <a:rPr lang="en-US" sz="3200" dirty="0" err="1" smtClean="0"/>
              <a:t>Jangka</a:t>
            </a:r>
            <a:r>
              <a:rPr lang="en-US" sz="3200" dirty="0" smtClean="0"/>
              <a:t> </a:t>
            </a:r>
            <a:r>
              <a:rPr lang="en-US" sz="3200" dirty="0" err="1" smtClean="0"/>
              <a:t>Panjang</a:t>
            </a:r>
            <a:r>
              <a:rPr lang="en-US" sz="3200" dirty="0" smtClean="0"/>
              <a:t>?</a:t>
            </a:r>
            <a:endParaRPr lang="id-ID" sz="3200"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
                                            <p:txEl>
                                              <p:pRg st="4" end="4"/>
                                            </p:txEl>
                                          </p:spTgt>
                                        </p:tgtEl>
                                        <p:attrNameLst>
                                          <p:attrName>style.visibility</p:attrName>
                                        </p:attrNameLst>
                                      </p:cBhvr>
                                      <p:to>
                                        <p:strVal val="visible"/>
                                      </p:to>
                                    </p:set>
                                    <p:anim calcmode="lin" valueType="num">
                                      <p:cBhvr>
                                        <p:cTn id="7" dur="500" fill="hold"/>
                                        <p:tgtEl>
                                          <p:spTgt spid="17">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17">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1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err="1"/>
              <a:t>Sebuah</a:t>
            </a:r>
            <a:r>
              <a:rPr lang="en-US" dirty="0"/>
              <a:t> </a:t>
            </a:r>
            <a:r>
              <a:rPr lang="en-US" dirty="0" err="1"/>
              <a:t>organisasi</a:t>
            </a:r>
            <a:r>
              <a:rPr lang="en-US" dirty="0"/>
              <a:t> yang </a:t>
            </a:r>
            <a:r>
              <a:rPr lang="en-US" dirty="0" err="1"/>
              <a:t>menggunakan</a:t>
            </a:r>
            <a:r>
              <a:rPr lang="en-US" dirty="0"/>
              <a:t> </a:t>
            </a:r>
            <a:r>
              <a:rPr lang="en-US" dirty="0" err="1"/>
              <a:t>strategi</a:t>
            </a:r>
            <a:r>
              <a:rPr lang="en-US" dirty="0"/>
              <a:t> </a:t>
            </a:r>
            <a:r>
              <a:rPr lang="en-US" dirty="0" err="1"/>
              <a:t>fokus</a:t>
            </a:r>
            <a:r>
              <a:rPr lang="en-US" dirty="0"/>
              <a:t> </a:t>
            </a:r>
            <a:r>
              <a:rPr lang="en-US" dirty="0" err="1"/>
              <a:t>mungkin</a:t>
            </a:r>
            <a:r>
              <a:rPr lang="en-US" dirty="0"/>
              <a:t> </a:t>
            </a:r>
            <a:r>
              <a:rPr lang="en-US" dirty="0" err="1"/>
              <a:t>berkonsentrasi</a:t>
            </a:r>
            <a:r>
              <a:rPr lang="en-US" dirty="0"/>
              <a:t> </a:t>
            </a:r>
            <a:r>
              <a:rPr lang="en-US" dirty="0" err="1"/>
              <a:t>pada</a:t>
            </a:r>
            <a:r>
              <a:rPr lang="en-US" dirty="0"/>
              <a:t> </a:t>
            </a:r>
            <a:r>
              <a:rPr lang="en-US" dirty="0" err="1"/>
              <a:t>kelompok</a:t>
            </a:r>
            <a:r>
              <a:rPr lang="en-US" dirty="0"/>
              <a:t> </a:t>
            </a:r>
            <a:r>
              <a:rPr lang="en-US" dirty="0" err="1"/>
              <a:t>konsumen</a:t>
            </a:r>
            <a:r>
              <a:rPr lang="en-US" dirty="0"/>
              <a:t>, </a:t>
            </a:r>
            <a:r>
              <a:rPr lang="en-US" dirty="0" err="1"/>
              <a:t>pasar</a:t>
            </a:r>
            <a:r>
              <a:rPr lang="en-US" dirty="0"/>
              <a:t> </a:t>
            </a:r>
            <a:r>
              <a:rPr lang="en-US" dirty="0" err="1"/>
              <a:t>geografis</a:t>
            </a:r>
            <a:r>
              <a:rPr lang="en-US" dirty="0"/>
              <a:t>, </a:t>
            </a:r>
            <a:r>
              <a:rPr lang="en-US" dirty="0" err="1"/>
              <a:t>atau</a:t>
            </a:r>
            <a:r>
              <a:rPr lang="en-US" dirty="0"/>
              <a:t> </a:t>
            </a:r>
            <a:r>
              <a:rPr lang="en-US" dirty="0" err="1"/>
              <a:t>segmen</a:t>
            </a:r>
            <a:r>
              <a:rPr lang="en-US" dirty="0"/>
              <a:t> </a:t>
            </a:r>
            <a:r>
              <a:rPr lang="en-US" dirty="0" err="1"/>
              <a:t>lini</a:t>
            </a:r>
            <a:r>
              <a:rPr lang="en-US" dirty="0"/>
              <a:t> </a:t>
            </a:r>
            <a:r>
              <a:rPr lang="en-US" dirty="0" err="1"/>
              <a:t>produk</a:t>
            </a:r>
            <a:r>
              <a:rPr lang="en-US" dirty="0"/>
              <a:t> </a:t>
            </a:r>
            <a:r>
              <a:rPr lang="en-US" dirty="0" err="1"/>
              <a:t>tertentu</a:t>
            </a:r>
            <a:r>
              <a:rPr lang="en-US" dirty="0"/>
              <a:t> </a:t>
            </a:r>
            <a:r>
              <a:rPr lang="en-US" dirty="0" err="1"/>
              <a:t>untuk</a:t>
            </a:r>
            <a:r>
              <a:rPr lang="en-US" dirty="0"/>
              <a:t> </a:t>
            </a:r>
            <a:r>
              <a:rPr lang="en-US" dirty="0" err="1"/>
              <a:t>dapat</a:t>
            </a:r>
            <a:r>
              <a:rPr lang="en-US" dirty="0"/>
              <a:t> </a:t>
            </a:r>
            <a:r>
              <a:rPr lang="en-US" dirty="0" err="1"/>
              <a:t>dengan</a:t>
            </a:r>
            <a:r>
              <a:rPr lang="en-US" dirty="0"/>
              <a:t> </a:t>
            </a:r>
            <a:r>
              <a:rPr lang="en-US" dirty="0" err="1"/>
              <a:t>lebih</a:t>
            </a:r>
            <a:r>
              <a:rPr lang="en-US" dirty="0"/>
              <a:t> </a:t>
            </a:r>
            <a:r>
              <a:rPr lang="en-US" dirty="0" err="1"/>
              <a:t>baik</a:t>
            </a:r>
            <a:r>
              <a:rPr lang="en-US" dirty="0"/>
              <a:t> </a:t>
            </a:r>
            <a:r>
              <a:rPr lang="en-US" dirty="0" err="1"/>
              <a:t>melayani</a:t>
            </a:r>
            <a:r>
              <a:rPr lang="en-US" dirty="0"/>
              <a:t> </a:t>
            </a:r>
            <a:r>
              <a:rPr lang="en-US" dirty="0" err="1"/>
              <a:t>pasar</a:t>
            </a:r>
            <a:r>
              <a:rPr lang="en-US" dirty="0"/>
              <a:t> yang </a:t>
            </a:r>
            <a:r>
              <a:rPr lang="en-US" dirty="0" err="1"/>
              <a:t>lebih</a:t>
            </a:r>
            <a:r>
              <a:rPr lang="en-US" dirty="0"/>
              <a:t> </a:t>
            </a:r>
            <a:r>
              <a:rPr lang="en-US" dirty="0" err="1"/>
              <a:t>sempit</a:t>
            </a:r>
            <a:r>
              <a:rPr lang="en-US" dirty="0"/>
              <a:t>.</a:t>
            </a:r>
          </a:p>
          <a:p>
            <a:pPr algn="just"/>
            <a:r>
              <a:rPr lang="en-US" dirty="0" err="1"/>
              <a:t>Strategi</a:t>
            </a:r>
            <a:r>
              <a:rPr lang="en-US" dirty="0"/>
              <a:t> </a:t>
            </a:r>
            <a:r>
              <a:rPr lang="en-US" dirty="0" err="1"/>
              <a:t>fokus</a:t>
            </a:r>
            <a:r>
              <a:rPr lang="en-US" dirty="0"/>
              <a:t> </a:t>
            </a:r>
            <a:r>
              <a:rPr lang="en-US" dirty="0" err="1"/>
              <a:t>berbiaya</a:t>
            </a:r>
            <a:r>
              <a:rPr lang="en-US" dirty="0"/>
              <a:t> </a:t>
            </a:r>
            <a:r>
              <a:rPr lang="en-US" dirty="0" err="1"/>
              <a:t>rendah</a:t>
            </a:r>
            <a:r>
              <a:rPr lang="en-US" dirty="0"/>
              <a:t> (</a:t>
            </a:r>
            <a:r>
              <a:rPr lang="en-US" dirty="0" err="1"/>
              <a:t>tipe</a:t>
            </a:r>
            <a:r>
              <a:rPr lang="en-US" dirty="0"/>
              <a:t> 4) </a:t>
            </a:r>
            <a:r>
              <a:rPr lang="en-US" dirty="0" err="1"/>
              <a:t>atau</a:t>
            </a:r>
            <a:r>
              <a:rPr lang="en-US" dirty="0"/>
              <a:t> </a:t>
            </a:r>
            <a:r>
              <a:rPr lang="en-US" dirty="0" err="1"/>
              <a:t>bernilai</a:t>
            </a:r>
            <a:r>
              <a:rPr lang="en-US" dirty="0"/>
              <a:t> </a:t>
            </a:r>
            <a:r>
              <a:rPr lang="en-US" dirty="0" err="1"/>
              <a:t>terbaik</a:t>
            </a:r>
            <a:r>
              <a:rPr lang="en-US" dirty="0"/>
              <a:t> (</a:t>
            </a:r>
            <a:r>
              <a:rPr lang="en-US" dirty="0" err="1"/>
              <a:t>tipe</a:t>
            </a:r>
            <a:r>
              <a:rPr lang="en-US" dirty="0"/>
              <a:t> 5) </a:t>
            </a:r>
            <a:r>
              <a:rPr lang="en-US" dirty="0" err="1"/>
              <a:t>bisa</a:t>
            </a:r>
            <a:r>
              <a:rPr lang="en-US" dirty="0"/>
              <a:t> </a:t>
            </a:r>
            <a:r>
              <a:rPr lang="en-US" dirty="0" err="1"/>
              <a:t>sangat</a:t>
            </a:r>
            <a:r>
              <a:rPr lang="en-US" dirty="0"/>
              <a:t> </a:t>
            </a:r>
            <a:r>
              <a:rPr lang="en-US" dirty="0" err="1"/>
              <a:t>menarik</a:t>
            </a:r>
            <a:r>
              <a:rPr lang="en-US" dirty="0"/>
              <a:t> </a:t>
            </a:r>
            <a:r>
              <a:rPr lang="en-US" dirty="0" err="1"/>
              <a:t>dalam</a:t>
            </a:r>
            <a:r>
              <a:rPr lang="en-US" dirty="0"/>
              <a:t> </a:t>
            </a:r>
            <a:r>
              <a:rPr lang="en-US" dirty="0" err="1"/>
              <a:t>kondisi-kondisi</a:t>
            </a:r>
            <a:r>
              <a:rPr lang="en-US" dirty="0"/>
              <a:t> </a:t>
            </a:r>
            <a:r>
              <a:rPr lang="en-US" dirty="0" err="1"/>
              <a:t>sebagai</a:t>
            </a:r>
            <a:r>
              <a:rPr lang="en-US" dirty="0"/>
              <a:t> </a:t>
            </a:r>
            <a:r>
              <a:rPr lang="en-US" dirty="0" err="1"/>
              <a:t>berikut</a:t>
            </a:r>
            <a:r>
              <a:rPr lang="en-US" dirty="0"/>
              <a:t>:</a:t>
            </a:r>
          </a:p>
          <a:p>
            <a:pPr marL="971550" lvl="1" indent="-514350" algn="just">
              <a:buFont typeface="+mj-lt"/>
              <a:buAutoNum type="arabicPeriod"/>
            </a:pPr>
            <a:r>
              <a:rPr lang="en-US" dirty="0" err="1"/>
              <a:t>Ketika</a:t>
            </a:r>
            <a:r>
              <a:rPr lang="en-US" dirty="0"/>
              <a:t> industry </a:t>
            </a:r>
            <a:r>
              <a:rPr lang="en-US" dirty="0" err="1"/>
              <a:t>memiliki</a:t>
            </a:r>
            <a:r>
              <a:rPr lang="en-US" dirty="0"/>
              <a:t> </a:t>
            </a:r>
            <a:r>
              <a:rPr lang="en-US" dirty="0" err="1"/>
              <a:t>banyak</a:t>
            </a:r>
            <a:r>
              <a:rPr lang="en-US" dirty="0"/>
              <a:t> </a:t>
            </a:r>
            <a:r>
              <a:rPr lang="en-US" dirty="0" err="1"/>
              <a:t>ceruk</a:t>
            </a:r>
            <a:r>
              <a:rPr lang="en-US" dirty="0"/>
              <a:t> </a:t>
            </a:r>
            <a:r>
              <a:rPr lang="en-US" dirty="0" err="1"/>
              <a:t>dan</a:t>
            </a:r>
            <a:r>
              <a:rPr lang="en-US" dirty="0"/>
              <a:t> </a:t>
            </a:r>
            <a:r>
              <a:rPr lang="en-US" dirty="0" err="1"/>
              <a:t>segmen</a:t>
            </a:r>
            <a:r>
              <a:rPr lang="en-US" dirty="0"/>
              <a:t> yang </a:t>
            </a:r>
            <a:r>
              <a:rPr lang="en-US" dirty="0" err="1"/>
              <a:t>berbeda</a:t>
            </a:r>
            <a:r>
              <a:rPr lang="en-US" dirty="0"/>
              <a:t> </a:t>
            </a:r>
            <a:r>
              <a:rPr lang="en-US" dirty="0" err="1"/>
              <a:t>dan</a:t>
            </a:r>
            <a:r>
              <a:rPr lang="en-US" dirty="0"/>
              <a:t> </a:t>
            </a:r>
            <a:r>
              <a:rPr lang="en-US" dirty="0" err="1"/>
              <a:t>dengan</a:t>
            </a:r>
            <a:r>
              <a:rPr lang="en-US" dirty="0"/>
              <a:t> </a:t>
            </a:r>
            <a:r>
              <a:rPr lang="en-US" dirty="0" err="1"/>
              <a:t>demikian,memungkinkan</a:t>
            </a:r>
            <a:r>
              <a:rPr lang="en-US" dirty="0"/>
              <a:t> </a:t>
            </a:r>
            <a:r>
              <a:rPr lang="en-US" dirty="0" err="1"/>
              <a:t>pelaku</a:t>
            </a:r>
            <a:r>
              <a:rPr lang="en-US" dirty="0"/>
              <a:t> </a:t>
            </a:r>
            <a:r>
              <a:rPr lang="en-US" dirty="0" err="1"/>
              <a:t>strategi</a:t>
            </a:r>
            <a:r>
              <a:rPr lang="en-US" dirty="0"/>
              <a:t> </a:t>
            </a:r>
            <a:r>
              <a:rPr lang="en-US" dirty="0" err="1"/>
              <a:t>nfokus</a:t>
            </a:r>
            <a:r>
              <a:rPr lang="en-US" dirty="0"/>
              <a:t> </a:t>
            </a:r>
            <a:r>
              <a:rPr lang="en-US" dirty="0" err="1"/>
              <a:t>memilih</a:t>
            </a:r>
            <a:r>
              <a:rPr lang="en-US" dirty="0"/>
              <a:t> </a:t>
            </a:r>
            <a:r>
              <a:rPr lang="en-US" dirty="0" err="1"/>
              <a:t>ceruk</a:t>
            </a:r>
            <a:r>
              <a:rPr lang="en-US" dirty="0"/>
              <a:t> yang relative </a:t>
            </a:r>
            <a:r>
              <a:rPr lang="en-US" dirty="0" err="1"/>
              <a:t>menarik</a:t>
            </a:r>
            <a:r>
              <a:rPr lang="en-US" dirty="0"/>
              <a:t> </a:t>
            </a:r>
            <a:r>
              <a:rPr lang="en-US" dirty="0" err="1"/>
              <a:t>dan</a:t>
            </a:r>
            <a:r>
              <a:rPr lang="en-US" dirty="0"/>
              <a:t> </a:t>
            </a:r>
            <a:r>
              <a:rPr lang="en-US" dirty="0" err="1"/>
              <a:t>sesuai</a:t>
            </a:r>
            <a:r>
              <a:rPr lang="en-US" dirty="0"/>
              <a:t> </a:t>
            </a:r>
            <a:r>
              <a:rPr lang="en-US" dirty="0" err="1"/>
              <a:t>dengan</a:t>
            </a:r>
            <a:r>
              <a:rPr lang="en-US" dirty="0"/>
              <a:t> </a:t>
            </a:r>
            <a:r>
              <a:rPr lang="en-US" dirty="0" err="1"/>
              <a:t>sumber</a:t>
            </a:r>
            <a:r>
              <a:rPr lang="en-US" dirty="0"/>
              <a:t> </a:t>
            </a:r>
            <a:r>
              <a:rPr lang="en-US" dirty="0" err="1"/>
              <a:t>daya</a:t>
            </a:r>
            <a:r>
              <a:rPr lang="en-US" dirty="0"/>
              <a:t> yang </a:t>
            </a:r>
            <a:r>
              <a:rPr lang="en-US" dirty="0" err="1"/>
              <a:t>dimilikinya</a:t>
            </a:r>
            <a:endParaRPr lang="en-US" dirty="0"/>
          </a:p>
          <a:p>
            <a:pPr marL="971550" lvl="1" indent="-514350" algn="just">
              <a:buFont typeface="+mj-lt"/>
              <a:buAutoNum type="arabicPeriod"/>
            </a:pPr>
            <a:r>
              <a:rPr lang="en-US" dirty="0" err="1"/>
              <a:t>Ketika</a:t>
            </a:r>
            <a:r>
              <a:rPr lang="en-US" dirty="0"/>
              <a:t> </a:t>
            </a:r>
            <a:r>
              <a:rPr lang="en-US" dirty="0" err="1"/>
              <a:t>tidak</a:t>
            </a:r>
            <a:r>
              <a:rPr lang="en-US" dirty="0"/>
              <a:t> </a:t>
            </a:r>
            <a:r>
              <a:rPr lang="en-US" dirty="0" err="1"/>
              <a:t>banyak</a:t>
            </a:r>
            <a:r>
              <a:rPr lang="en-US" dirty="0"/>
              <a:t> </a:t>
            </a:r>
            <a:r>
              <a:rPr lang="en-US" dirty="0" err="1"/>
              <a:t>pesaing</a:t>
            </a:r>
            <a:r>
              <a:rPr lang="en-US" dirty="0"/>
              <a:t> </a:t>
            </a:r>
            <a:r>
              <a:rPr lang="en-US" dirty="0" err="1"/>
              <a:t>berusaha</a:t>
            </a:r>
            <a:r>
              <a:rPr lang="en-US" dirty="0"/>
              <a:t> </a:t>
            </a:r>
            <a:r>
              <a:rPr lang="en-US" dirty="0" err="1"/>
              <a:t>berspesialisasi</a:t>
            </a:r>
            <a:r>
              <a:rPr lang="en-US" dirty="0"/>
              <a:t> di </a:t>
            </a:r>
            <a:r>
              <a:rPr lang="en-US" dirty="0" err="1"/>
              <a:t>segmen</a:t>
            </a:r>
            <a:r>
              <a:rPr lang="en-US" dirty="0"/>
              <a:t> target yang </a:t>
            </a:r>
            <a:r>
              <a:rPr lang="en-US" dirty="0" err="1"/>
              <a:t>sama</a:t>
            </a:r>
            <a:endParaRPr lang="en-US" dirty="0"/>
          </a:p>
          <a:p>
            <a:pPr lvl="1" algn="just"/>
            <a:endParaRPr lang="en-US" dirty="0"/>
          </a:p>
          <a:p>
            <a:endParaRPr lang="en-US" dirty="0"/>
          </a:p>
        </p:txBody>
      </p:sp>
      <p:sp>
        <p:nvSpPr>
          <p:cNvPr id="3" name="Title 2"/>
          <p:cNvSpPr>
            <a:spLocks noGrp="1"/>
          </p:cNvSpPr>
          <p:nvPr>
            <p:ph type="title"/>
          </p:nvPr>
        </p:nvSpPr>
        <p:spPr/>
        <p:txBody>
          <a:bodyPr/>
          <a:lstStyle/>
          <a:p>
            <a:r>
              <a:rPr lang="id-ID"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Strategi Fokus (Tipe 4 dan Tipe 5)</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6181596"/>
      </p:ext>
    </p:extLst>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b="1" dirty="0" err="1"/>
              <a:t>Saham</a:t>
            </a:r>
            <a:r>
              <a:rPr lang="en-US" b="1" dirty="0"/>
              <a:t> </a:t>
            </a:r>
            <a:r>
              <a:rPr lang="en-US" b="1" dirty="0" err="1"/>
              <a:t>patungan</a:t>
            </a:r>
            <a:r>
              <a:rPr lang="en-US" b="1" dirty="0"/>
              <a:t>/</a:t>
            </a:r>
            <a:r>
              <a:rPr lang="en-US" b="1" dirty="0" err="1"/>
              <a:t>Kemitraan</a:t>
            </a:r>
            <a:r>
              <a:rPr lang="en-US" b="1" dirty="0"/>
              <a:t> </a:t>
            </a:r>
            <a:r>
              <a:rPr lang="en-US" dirty="0"/>
              <a:t>(</a:t>
            </a:r>
            <a:r>
              <a:rPr lang="en-US" i="1" dirty="0"/>
              <a:t>joint venture</a:t>
            </a:r>
            <a:r>
              <a:rPr lang="en-US" dirty="0"/>
              <a:t>) </a:t>
            </a:r>
            <a:r>
              <a:rPr lang="en-US" dirty="0" err="1"/>
              <a:t>adalah</a:t>
            </a:r>
            <a:r>
              <a:rPr lang="en-US" dirty="0"/>
              <a:t> </a:t>
            </a:r>
            <a:r>
              <a:rPr lang="en-US" dirty="0" err="1"/>
              <a:t>strategi</a:t>
            </a:r>
            <a:r>
              <a:rPr lang="en-US" dirty="0"/>
              <a:t> popular yang </a:t>
            </a:r>
            <a:r>
              <a:rPr lang="en-US" dirty="0" err="1"/>
              <a:t>dijalankan</a:t>
            </a:r>
            <a:r>
              <a:rPr lang="en-US" dirty="0"/>
              <a:t> </a:t>
            </a:r>
            <a:r>
              <a:rPr lang="en-US" dirty="0" err="1"/>
              <a:t>manakala</a:t>
            </a:r>
            <a:r>
              <a:rPr lang="en-US" dirty="0"/>
              <a:t> 2 </a:t>
            </a:r>
            <a:r>
              <a:rPr lang="en-US" dirty="0" err="1"/>
              <a:t>atau</a:t>
            </a:r>
            <a:r>
              <a:rPr lang="en-US" dirty="0"/>
              <a:t> </a:t>
            </a:r>
            <a:r>
              <a:rPr lang="en-US" dirty="0" err="1"/>
              <a:t>lebih</a:t>
            </a:r>
            <a:r>
              <a:rPr lang="en-US" dirty="0"/>
              <a:t> </a:t>
            </a:r>
            <a:r>
              <a:rPr lang="en-US" dirty="0" err="1"/>
              <a:t>perusahaan</a:t>
            </a:r>
            <a:r>
              <a:rPr lang="en-US" dirty="0"/>
              <a:t> </a:t>
            </a:r>
            <a:r>
              <a:rPr lang="en-US" dirty="0" err="1"/>
              <a:t>membentuk</a:t>
            </a:r>
            <a:r>
              <a:rPr lang="en-US" dirty="0"/>
              <a:t> </a:t>
            </a:r>
            <a:r>
              <a:rPr lang="en-US" dirty="0" err="1"/>
              <a:t>sebuah</a:t>
            </a:r>
            <a:r>
              <a:rPr lang="en-US" dirty="0"/>
              <a:t> </a:t>
            </a:r>
            <a:r>
              <a:rPr lang="en-US" dirty="0" err="1"/>
              <a:t>persekutuan</a:t>
            </a:r>
            <a:r>
              <a:rPr lang="en-US" dirty="0"/>
              <a:t> </a:t>
            </a:r>
            <a:r>
              <a:rPr lang="en-US" dirty="0" err="1"/>
              <a:t>atau</a:t>
            </a:r>
            <a:r>
              <a:rPr lang="en-US" dirty="0"/>
              <a:t>  </a:t>
            </a:r>
            <a:r>
              <a:rPr lang="en-US" dirty="0" err="1"/>
              <a:t>perkongsian</a:t>
            </a:r>
            <a:r>
              <a:rPr lang="en-US" dirty="0"/>
              <a:t> </a:t>
            </a:r>
            <a:r>
              <a:rPr lang="en-US" dirty="0" err="1"/>
              <a:t>sementara</a:t>
            </a:r>
            <a:r>
              <a:rPr lang="en-US" dirty="0"/>
              <a:t> </a:t>
            </a:r>
            <a:r>
              <a:rPr lang="en-US" dirty="0" err="1"/>
              <a:t>untuk</a:t>
            </a:r>
            <a:r>
              <a:rPr lang="en-US" dirty="0"/>
              <a:t> </a:t>
            </a:r>
            <a:r>
              <a:rPr lang="en-US" dirty="0" err="1"/>
              <a:t>menindaklanjuti</a:t>
            </a:r>
            <a:r>
              <a:rPr lang="en-US" dirty="0"/>
              <a:t> </a:t>
            </a:r>
            <a:r>
              <a:rPr lang="en-US" dirty="0" err="1"/>
              <a:t>peluang</a:t>
            </a:r>
            <a:r>
              <a:rPr lang="en-US" dirty="0"/>
              <a:t> </a:t>
            </a:r>
            <a:r>
              <a:rPr lang="en-US" dirty="0" err="1"/>
              <a:t>tertentu</a:t>
            </a:r>
            <a:r>
              <a:rPr lang="en-US" dirty="0"/>
              <a:t>.</a:t>
            </a:r>
          </a:p>
          <a:p>
            <a:pPr algn="just"/>
            <a:r>
              <a:rPr lang="en-US" b="1" dirty="0"/>
              <a:t>Merger</a:t>
            </a:r>
            <a:r>
              <a:rPr lang="en-US" dirty="0"/>
              <a:t> </a:t>
            </a:r>
            <a:r>
              <a:rPr lang="en-US" dirty="0" err="1"/>
              <a:t>terjadi</a:t>
            </a:r>
            <a:r>
              <a:rPr lang="en-US" dirty="0"/>
              <a:t> </a:t>
            </a:r>
            <a:r>
              <a:rPr lang="en-US" dirty="0" err="1"/>
              <a:t>manakala</a:t>
            </a:r>
            <a:r>
              <a:rPr lang="en-US" dirty="0"/>
              <a:t> </a:t>
            </a:r>
            <a:r>
              <a:rPr lang="en-US" dirty="0" err="1"/>
              <a:t>dua</a:t>
            </a:r>
            <a:r>
              <a:rPr lang="en-US" dirty="0"/>
              <a:t> </a:t>
            </a:r>
            <a:r>
              <a:rPr lang="en-US" dirty="0" err="1"/>
              <a:t>organisasi</a:t>
            </a:r>
            <a:r>
              <a:rPr lang="en-US" dirty="0"/>
              <a:t> yang </a:t>
            </a:r>
            <a:r>
              <a:rPr lang="en-US" dirty="0" err="1"/>
              <a:t>berukuran</a:t>
            </a:r>
            <a:r>
              <a:rPr lang="en-US" dirty="0"/>
              <a:t> </a:t>
            </a:r>
            <a:r>
              <a:rPr lang="en-US" dirty="0" err="1"/>
              <a:t>kurang</a:t>
            </a:r>
            <a:r>
              <a:rPr lang="en-US" dirty="0"/>
              <a:t> </a:t>
            </a:r>
            <a:r>
              <a:rPr lang="en-US" dirty="0" err="1"/>
              <a:t>lebih</a:t>
            </a:r>
            <a:r>
              <a:rPr lang="en-US" dirty="0"/>
              <a:t> </a:t>
            </a:r>
            <a:r>
              <a:rPr lang="en-US" dirty="0" err="1"/>
              <a:t>sama</a:t>
            </a:r>
            <a:r>
              <a:rPr lang="en-US" dirty="0"/>
              <a:t> </a:t>
            </a:r>
            <a:r>
              <a:rPr lang="en-US" dirty="0" err="1"/>
              <a:t>bersatu</a:t>
            </a:r>
            <a:r>
              <a:rPr lang="en-US" dirty="0"/>
              <a:t> </a:t>
            </a:r>
            <a:r>
              <a:rPr lang="en-US" dirty="0" err="1"/>
              <a:t>untuk</a:t>
            </a:r>
            <a:r>
              <a:rPr lang="en-US" dirty="0"/>
              <a:t> </a:t>
            </a:r>
            <a:r>
              <a:rPr lang="en-US" dirty="0" err="1"/>
              <a:t>membangun</a:t>
            </a:r>
            <a:r>
              <a:rPr lang="en-US" dirty="0"/>
              <a:t> </a:t>
            </a:r>
            <a:r>
              <a:rPr lang="en-US" dirty="0" err="1"/>
              <a:t>satu</a:t>
            </a:r>
            <a:r>
              <a:rPr lang="en-US" dirty="0"/>
              <a:t> unit </a:t>
            </a:r>
            <a:r>
              <a:rPr lang="en-US" dirty="0" err="1"/>
              <a:t>usaha</a:t>
            </a:r>
            <a:r>
              <a:rPr lang="en-US" dirty="0"/>
              <a:t>. </a:t>
            </a:r>
            <a:r>
              <a:rPr lang="en-US" b="1" dirty="0" err="1"/>
              <a:t>Akuisisi</a:t>
            </a:r>
            <a:r>
              <a:rPr lang="en-US" b="1" dirty="0"/>
              <a:t> </a:t>
            </a:r>
            <a:r>
              <a:rPr lang="en-US" dirty="0"/>
              <a:t>(</a:t>
            </a:r>
            <a:r>
              <a:rPr lang="en-US" i="1" dirty="0"/>
              <a:t>acquisition</a:t>
            </a:r>
            <a:r>
              <a:rPr lang="en-US" dirty="0"/>
              <a:t>) </a:t>
            </a:r>
            <a:r>
              <a:rPr lang="en-US" dirty="0" err="1"/>
              <a:t>terjadi</a:t>
            </a:r>
            <a:r>
              <a:rPr lang="en-US" dirty="0"/>
              <a:t> </a:t>
            </a:r>
            <a:r>
              <a:rPr lang="en-US" dirty="0" err="1"/>
              <a:t>ketika</a:t>
            </a:r>
            <a:r>
              <a:rPr lang="en-US" dirty="0"/>
              <a:t> </a:t>
            </a:r>
            <a:r>
              <a:rPr lang="en-US" dirty="0" err="1"/>
              <a:t>sebuah</a:t>
            </a:r>
            <a:r>
              <a:rPr lang="en-US" dirty="0"/>
              <a:t> </a:t>
            </a:r>
            <a:r>
              <a:rPr lang="en-US" dirty="0" err="1"/>
              <a:t>organisasi</a:t>
            </a:r>
            <a:r>
              <a:rPr lang="en-US" dirty="0"/>
              <a:t> yang </a:t>
            </a:r>
            <a:r>
              <a:rPr lang="en-US" dirty="0" err="1"/>
              <a:t>besar</a:t>
            </a:r>
            <a:r>
              <a:rPr lang="en-US" dirty="0"/>
              <a:t> </a:t>
            </a:r>
            <a:r>
              <a:rPr lang="en-US" dirty="0" err="1"/>
              <a:t>membeli</a:t>
            </a:r>
            <a:r>
              <a:rPr lang="en-US" dirty="0"/>
              <a:t> (</a:t>
            </a:r>
            <a:r>
              <a:rPr lang="en-US" dirty="0" err="1"/>
              <a:t>mengakuisisi</a:t>
            </a:r>
            <a:r>
              <a:rPr lang="en-US" dirty="0"/>
              <a:t>) </a:t>
            </a:r>
            <a:r>
              <a:rPr lang="en-US" dirty="0" err="1"/>
              <a:t>suatu</a:t>
            </a:r>
            <a:r>
              <a:rPr lang="en-US" dirty="0"/>
              <a:t> </a:t>
            </a:r>
            <a:r>
              <a:rPr lang="en-US" dirty="0" err="1"/>
              <a:t>perusahaan</a:t>
            </a:r>
            <a:r>
              <a:rPr lang="en-US" dirty="0"/>
              <a:t> yang </a:t>
            </a:r>
            <a:r>
              <a:rPr lang="en-US" dirty="0" err="1"/>
              <a:t>lebih</a:t>
            </a:r>
            <a:r>
              <a:rPr lang="en-US" dirty="0"/>
              <a:t> </a:t>
            </a:r>
            <a:r>
              <a:rPr lang="en-US" dirty="0" err="1"/>
              <a:t>kecil</a:t>
            </a:r>
            <a:r>
              <a:rPr lang="en-US" dirty="0"/>
              <a:t> </a:t>
            </a:r>
            <a:r>
              <a:rPr lang="en-US" dirty="0" err="1"/>
              <a:t>atau</a:t>
            </a:r>
            <a:r>
              <a:rPr lang="en-US" dirty="0"/>
              <a:t> </a:t>
            </a:r>
            <a:r>
              <a:rPr lang="en-US" dirty="0" err="1"/>
              <a:t>sebaliknya</a:t>
            </a:r>
            <a:r>
              <a:rPr lang="en-US" dirty="0" smtClean="0"/>
              <a:t>.</a:t>
            </a:r>
          </a:p>
          <a:p>
            <a:pPr algn="just"/>
            <a:endParaRPr lang="en-US" dirty="0"/>
          </a:p>
          <a:p>
            <a:pPr algn="just"/>
            <a:endParaRPr lang="en-US" dirty="0"/>
          </a:p>
          <a:p>
            <a:endParaRPr lang="en-US" dirty="0"/>
          </a:p>
        </p:txBody>
      </p:sp>
      <p:sp>
        <p:nvSpPr>
          <p:cNvPr id="3" name="Title 2"/>
          <p:cNvSpPr>
            <a:spLocks noGrp="1"/>
          </p:cNvSpPr>
          <p:nvPr>
            <p:ph type="title"/>
          </p:nvPr>
        </p:nvSpPr>
        <p:spPr/>
        <p:txBody>
          <a:bodyPr>
            <a:normAutofit fontScale="90000"/>
          </a:bodyPr>
          <a:lstStyle/>
          <a:p>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Sarana-sarana</a:t>
            </a:r>
            <a:r>
              <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untuk</a:t>
            </a:r>
            <a:r>
              <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Mencapai</a:t>
            </a:r>
            <a:r>
              <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Strategi</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5240258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err="1"/>
              <a:t>Menjadi</a:t>
            </a:r>
            <a:r>
              <a:rPr lang="en-US" dirty="0"/>
              <a:t> </a:t>
            </a:r>
            <a:r>
              <a:rPr lang="en-US" dirty="0" err="1"/>
              <a:t>pelaku</a:t>
            </a:r>
            <a:r>
              <a:rPr lang="en-US" dirty="0"/>
              <a:t> </a:t>
            </a:r>
            <a:r>
              <a:rPr lang="en-US" dirty="0" err="1"/>
              <a:t>pertama</a:t>
            </a:r>
            <a:r>
              <a:rPr lang="en-US" dirty="0"/>
              <a:t> </a:t>
            </a:r>
            <a:r>
              <a:rPr lang="en-US" dirty="0" err="1"/>
              <a:t>sangat</a:t>
            </a:r>
            <a:r>
              <a:rPr lang="en-US" dirty="0"/>
              <a:t> </a:t>
            </a:r>
            <a:r>
              <a:rPr lang="en-US" dirty="0" err="1"/>
              <a:t>bagus</a:t>
            </a:r>
            <a:r>
              <a:rPr lang="en-US" dirty="0"/>
              <a:t> </a:t>
            </a:r>
            <a:r>
              <a:rPr lang="en-US" dirty="0" err="1"/>
              <a:t>ketika</a:t>
            </a:r>
            <a:r>
              <a:rPr lang="en-US" dirty="0"/>
              <a:t> </a:t>
            </a:r>
            <a:r>
              <a:rPr lang="en-US" dirty="0" err="1"/>
              <a:t>hal</a:t>
            </a:r>
            <a:r>
              <a:rPr lang="en-US" dirty="0"/>
              <a:t> </a:t>
            </a:r>
            <a:r>
              <a:rPr lang="en-US" dirty="0" err="1"/>
              <a:t>semacam</a:t>
            </a:r>
            <a:r>
              <a:rPr lang="en-US" dirty="0"/>
              <a:t> </a:t>
            </a:r>
            <a:r>
              <a:rPr lang="en-US" dirty="0" err="1"/>
              <a:t>itu</a:t>
            </a:r>
            <a:r>
              <a:rPr lang="en-US" dirty="0"/>
              <a:t>:</a:t>
            </a:r>
          </a:p>
          <a:p>
            <a:pPr marL="971550" lvl="1" indent="-514350" algn="just">
              <a:buFont typeface="+mj-lt"/>
              <a:buAutoNum type="arabicPeriod"/>
            </a:pPr>
            <a:r>
              <a:rPr lang="en-US" dirty="0" err="1"/>
              <a:t>Membangun</a:t>
            </a:r>
            <a:r>
              <a:rPr lang="en-US" dirty="0"/>
              <a:t> </a:t>
            </a:r>
            <a:r>
              <a:rPr lang="en-US" dirty="0" err="1"/>
              <a:t>citra</a:t>
            </a:r>
            <a:r>
              <a:rPr lang="en-US" dirty="0"/>
              <a:t> </a:t>
            </a:r>
            <a:r>
              <a:rPr lang="en-US" dirty="0" err="1"/>
              <a:t>dan</a:t>
            </a:r>
            <a:r>
              <a:rPr lang="en-US" dirty="0"/>
              <a:t> </a:t>
            </a:r>
            <a:r>
              <a:rPr lang="en-US" dirty="0" err="1"/>
              <a:t>reputasi</a:t>
            </a:r>
            <a:r>
              <a:rPr lang="en-US" dirty="0"/>
              <a:t> </a:t>
            </a:r>
            <a:r>
              <a:rPr lang="en-US" dirty="0" err="1"/>
              <a:t>perusahaan</a:t>
            </a:r>
            <a:r>
              <a:rPr lang="en-US" dirty="0"/>
              <a:t> </a:t>
            </a:r>
            <a:r>
              <a:rPr lang="en-US" dirty="0" err="1"/>
              <a:t>dengan</a:t>
            </a:r>
            <a:r>
              <a:rPr lang="en-US" dirty="0"/>
              <a:t> </a:t>
            </a:r>
            <a:r>
              <a:rPr lang="en-US" dirty="0" err="1"/>
              <a:t>pembeli</a:t>
            </a:r>
            <a:r>
              <a:rPr lang="en-US" dirty="0"/>
              <a:t>;</a:t>
            </a:r>
          </a:p>
          <a:p>
            <a:pPr marL="971550" lvl="1" indent="-514350" algn="just">
              <a:buFont typeface="+mj-lt"/>
              <a:buAutoNum type="arabicPeriod"/>
            </a:pPr>
            <a:r>
              <a:rPr lang="en-US" dirty="0" err="1"/>
              <a:t>Menghasilkan</a:t>
            </a:r>
            <a:r>
              <a:rPr lang="en-US" dirty="0"/>
              <a:t> </a:t>
            </a:r>
            <a:r>
              <a:rPr lang="en-US" dirty="0" err="1"/>
              <a:t>keunggulan</a:t>
            </a:r>
            <a:r>
              <a:rPr lang="en-US" dirty="0"/>
              <a:t> </a:t>
            </a:r>
            <a:r>
              <a:rPr lang="en-US" dirty="0" err="1"/>
              <a:t>biaya</a:t>
            </a:r>
            <a:r>
              <a:rPr lang="en-US" dirty="0"/>
              <a:t> </a:t>
            </a:r>
            <a:r>
              <a:rPr lang="en-US" dirty="0" err="1"/>
              <a:t>atas</a:t>
            </a:r>
            <a:r>
              <a:rPr lang="en-US" dirty="0"/>
              <a:t> </a:t>
            </a:r>
            <a:r>
              <a:rPr lang="en-US" dirty="0" err="1"/>
              <a:t>pesaing</a:t>
            </a:r>
            <a:r>
              <a:rPr lang="en-US" dirty="0"/>
              <a:t> </a:t>
            </a:r>
            <a:r>
              <a:rPr lang="en-US" dirty="0" err="1"/>
              <a:t>dalam</a:t>
            </a:r>
            <a:r>
              <a:rPr lang="en-US" dirty="0"/>
              <a:t> </a:t>
            </a:r>
            <a:r>
              <a:rPr lang="en-US" dirty="0" err="1"/>
              <a:t>hal</a:t>
            </a:r>
            <a:r>
              <a:rPr lang="en-US" dirty="0"/>
              <a:t> </a:t>
            </a:r>
            <a:r>
              <a:rPr lang="en-US" dirty="0" err="1"/>
              <a:t>teknologi</a:t>
            </a:r>
            <a:r>
              <a:rPr lang="en-US" dirty="0"/>
              <a:t> </a:t>
            </a:r>
            <a:r>
              <a:rPr lang="en-US" dirty="0" err="1"/>
              <a:t>baru</a:t>
            </a:r>
            <a:r>
              <a:rPr lang="en-US" dirty="0"/>
              <a:t>, </a:t>
            </a:r>
            <a:r>
              <a:rPr lang="en-US" dirty="0" err="1"/>
              <a:t>komponen</a:t>
            </a:r>
            <a:r>
              <a:rPr lang="en-US" dirty="0"/>
              <a:t> </a:t>
            </a:r>
            <a:r>
              <a:rPr lang="en-US" dirty="0" err="1"/>
              <a:t>baru</a:t>
            </a:r>
            <a:r>
              <a:rPr lang="en-US" dirty="0"/>
              <a:t>, </a:t>
            </a:r>
            <a:r>
              <a:rPr lang="en-US" dirty="0" err="1"/>
              <a:t>saluran</a:t>
            </a:r>
            <a:r>
              <a:rPr lang="en-US" dirty="0"/>
              <a:t> </a:t>
            </a:r>
            <a:r>
              <a:rPr lang="en-US" dirty="0" err="1"/>
              <a:t>distribusi</a:t>
            </a:r>
            <a:r>
              <a:rPr lang="en-US" dirty="0"/>
              <a:t> </a:t>
            </a:r>
            <a:r>
              <a:rPr lang="en-US" dirty="0" err="1"/>
              <a:t>baru</a:t>
            </a:r>
            <a:r>
              <a:rPr lang="en-US" dirty="0"/>
              <a:t>, </a:t>
            </a:r>
            <a:r>
              <a:rPr lang="en-US" dirty="0" err="1"/>
              <a:t>dan</a:t>
            </a:r>
            <a:r>
              <a:rPr lang="en-US" dirty="0"/>
              <a:t> </a:t>
            </a:r>
            <a:r>
              <a:rPr lang="en-US" dirty="0" err="1"/>
              <a:t>seterusnya</a:t>
            </a:r>
            <a:r>
              <a:rPr lang="en-US" dirty="0"/>
              <a:t>;</a:t>
            </a:r>
          </a:p>
          <a:p>
            <a:pPr marL="971550" lvl="1" indent="-514350" algn="just">
              <a:buFont typeface="+mj-lt"/>
              <a:buAutoNum type="arabicPeriod"/>
            </a:pPr>
            <a:r>
              <a:rPr lang="en-US" dirty="0" err="1"/>
              <a:t>Menciptakan</a:t>
            </a:r>
            <a:r>
              <a:rPr lang="en-US" dirty="0"/>
              <a:t> </a:t>
            </a:r>
            <a:r>
              <a:rPr lang="en-US" dirty="0" err="1"/>
              <a:t>konsumen</a:t>
            </a:r>
            <a:r>
              <a:rPr lang="en-US" dirty="0"/>
              <a:t> yang </a:t>
            </a:r>
            <a:r>
              <a:rPr lang="en-US" dirty="0" err="1"/>
              <a:t>benar-benar</a:t>
            </a:r>
            <a:r>
              <a:rPr lang="en-US" dirty="0"/>
              <a:t> loyal;</a:t>
            </a:r>
          </a:p>
          <a:p>
            <a:pPr marL="971550" lvl="1" indent="-514350" algn="just">
              <a:buFont typeface="+mj-lt"/>
              <a:buAutoNum type="arabicPeriod"/>
            </a:pPr>
            <a:r>
              <a:rPr lang="en-US" dirty="0" err="1"/>
              <a:t>Menyebabkan</a:t>
            </a:r>
            <a:r>
              <a:rPr lang="en-US" dirty="0"/>
              <a:t> </a:t>
            </a:r>
            <a:r>
              <a:rPr lang="en-US" dirty="0" err="1"/>
              <a:t>peniruan</a:t>
            </a:r>
            <a:r>
              <a:rPr lang="en-US" dirty="0"/>
              <a:t> </a:t>
            </a:r>
            <a:r>
              <a:rPr lang="en-US" dirty="0" err="1"/>
              <a:t>atau</a:t>
            </a:r>
            <a:r>
              <a:rPr lang="en-US" dirty="0"/>
              <a:t>  </a:t>
            </a:r>
            <a:r>
              <a:rPr lang="en-US" dirty="0" err="1"/>
              <a:t>duplikasi</a:t>
            </a:r>
            <a:r>
              <a:rPr lang="en-US" dirty="0"/>
              <a:t> </a:t>
            </a:r>
            <a:r>
              <a:rPr lang="en-US" dirty="0" err="1"/>
              <a:t>oleh</a:t>
            </a:r>
            <a:r>
              <a:rPr lang="en-US" dirty="0"/>
              <a:t> </a:t>
            </a:r>
            <a:r>
              <a:rPr lang="en-US" dirty="0" err="1"/>
              <a:t>pesaing</a:t>
            </a:r>
            <a:r>
              <a:rPr lang="en-US" dirty="0"/>
              <a:t> </a:t>
            </a:r>
            <a:r>
              <a:rPr lang="en-US" dirty="0" err="1"/>
              <a:t>sulit</a:t>
            </a:r>
            <a:r>
              <a:rPr lang="en-US" dirty="0"/>
              <a:t> </a:t>
            </a:r>
            <a:r>
              <a:rPr lang="en-US" dirty="0" err="1"/>
              <a:t>atau</a:t>
            </a:r>
            <a:r>
              <a:rPr lang="en-US" dirty="0"/>
              <a:t> </a:t>
            </a:r>
            <a:r>
              <a:rPr lang="en-US" dirty="0" err="1"/>
              <a:t>tidak</a:t>
            </a:r>
            <a:r>
              <a:rPr lang="en-US" dirty="0"/>
              <a:t> </a:t>
            </a:r>
            <a:r>
              <a:rPr lang="en-US" dirty="0" err="1"/>
              <a:t>dimungkinkan</a:t>
            </a:r>
            <a:r>
              <a:rPr lang="en-US" dirty="0"/>
              <a:t>.</a:t>
            </a:r>
          </a:p>
          <a:p>
            <a:pPr algn="just"/>
            <a:endParaRPr lang="en-US" dirty="0"/>
          </a:p>
          <a:p>
            <a:endParaRPr lang="en-US" dirty="0"/>
          </a:p>
        </p:txBody>
      </p:sp>
      <p:sp>
        <p:nvSpPr>
          <p:cNvPr id="3" name="Title 2"/>
          <p:cNvSpPr>
            <a:spLocks noGrp="1"/>
          </p:cNvSpPr>
          <p:nvPr>
            <p:ph type="title"/>
          </p:nvPr>
        </p:nvSpPr>
        <p:spPr/>
        <p:txBody>
          <a:bodyPr>
            <a:normAutofit fontScale="90000"/>
          </a:bodyPr>
          <a:lstStyle/>
          <a:p>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Keuntungan-keuntungan</a:t>
            </a:r>
            <a:r>
              <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Pelaku</a:t>
            </a:r>
            <a:r>
              <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Utama</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03072283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Alih</a:t>
            </a:r>
            <a:r>
              <a:rPr lang="en-US" dirty="0"/>
              <a:t> </a:t>
            </a:r>
            <a:r>
              <a:rPr lang="en-US" dirty="0" err="1"/>
              <a:t>kontrak</a:t>
            </a:r>
            <a:r>
              <a:rPr lang="en-US" dirty="0"/>
              <a:t> proses </a:t>
            </a:r>
            <a:r>
              <a:rPr lang="en-US" dirty="0" err="1"/>
              <a:t>bisnis</a:t>
            </a:r>
            <a:r>
              <a:rPr lang="en-US" dirty="0"/>
              <a:t> ( </a:t>
            </a:r>
            <a:r>
              <a:rPr lang="en-US" dirty="0" err="1"/>
              <a:t>Bussiness</a:t>
            </a:r>
            <a:r>
              <a:rPr lang="en-US" dirty="0"/>
              <a:t> process outsourcing-BPO) </a:t>
            </a:r>
            <a:r>
              <a:rPr lang="en-US" dirty="0" err="1"/>
              <a:t>adalah</a:t>
            </a:r>
            <a:r>
              <a:rPr lang="en-US" dirty="0"/>
              <a:t> </a:t>
            </a:r>
            <a:r>
              <a:rPr lang="en-US" dirty="0" err="1"/>
              <a:t>bisnis</a:t>
            </a:r>
            <a:r>
              <a:rPr lang="en-US" dirty="0"/>
              <a:t> </a:t>
            </a:r>
            <a:r>
              <a:rPr lang="en-US" dirty="0" err="1"/>
              <a:t>baru</a:t>
            </a:r>
            <a:r>
              <a:rPr lang="en-US" dirty="0"/>
              <a:t> yang </a:t>
            </a:r>
            <a:r>
              <a:rPr lang="en-US" dirty="0" err="1"/>
              <a:t>berkembang</a:t>
            </a:r>
            <a:r>
              <a:rPr lang="en-US" dirty="0"/>
              <a:t> </a:t>
            </a:r>
            <a:r>
              <a:rPr lang="en-US" dirty="0" err="1"/>
              <a:t>dengan</a:t>
            </a:r>
            <a:r>
              <a:rPr lang="en-US" dirty="0"/>
              <a:t> </a:t>
            </a:r>
            <a:r>
              <a:rPr lang="en-US" dirty="0" err="1"/>
              <a:t>pesat</a:t>
            </a:r>
            <a:r>
              <a:rPr lang="en-US" dirty="0"/>
              <a:t> yang </a:t>
            </a:r>
            <a:r>
              <a:rPr lang="en-US" dirty="0" err="1"/>
              <a:t>melibatkan</a:t>
            </a:r>
            <a:r>
              <a:rPr lang="en-US" dirty="0"/>
              <a:t> </a:t>
            </a:r>
            <a:r>
              <a:rPr lang="en-US" dirty="0" err="1"/>
              <a:t>suatu</a:t>
            </a:r>
            <a:r>
              <a:rPr lang="en-US" dirty="0"/>
              <a:t> </a:t>
            </a:r>
            <a:r>
              <a:rPr lang="en-US" dirty="0" err="1"/>
              <a:t>perusahaan</a:t>
            </a:r>
            <a:r>
              <a:rPr lang="en-US" dirty="0"/>
              <a:t> </a:t>
            </a:r>
            <a:r>
              <a:rPr lang="en-US" dirty="0" err="1"/>
              <a:t>untuk</a:t>
            </a:r>
            <a:r>
              <a:rPr lang="en-US" dirty="0"/>
              <a:t> </a:t>
            </a:r>
            <a:r>
              <a:rPr lang="en-US" dirty="0" err="1"/>
              <a:t>mengambil</a:t>
            </a:r>
            <a:r>
              <a:rPr lang="en-US" dirty="0"/>
              <a:t> </a:t>
            </a:r>
            <a:r>
              <a:rPr lang="en-US" dirty="0" err="1"/>
              <a:t>alih</a:t>
            </a:r>
            <a:r>
              <a:rPr lang="en-US" dirty="0"/>
              <a:t> </a:t>
            </a:r>
            <a:r>
              <a:rPr lang="en-US" dirty="0" err="1"/>
              <a:t>operasi-operasi</a:t>
            </a:r>
            <a:r>
              <a:rPr lang="en-US" dirty="0"/>
              <a:t> </a:t>
            </a:r>
            <a:r>
              <a:rPr lang="en-US" dirty="0" err="1"/>
              <a:t>fungsional</a:t>
            </a:r>
            <a:r>
              <a:rPr lang="en-US" dirty="0"/>
              <a:t>, </a:t>
            </a:r>
            <a:r>
              <a:rPr lang="en-US" dirty="0" err="1"/>
              <a:t>seperti</a:t>
            </a:r>
            <a:r>
              <a:rPr lang="en-US" dirty="0"/>
              <a:t> </a:t>
            </a:r>
            <a:r>
              <a:rPr lang="en-US" dirty="0" err="1"/>
              <a:t>sumberdaya</a:t>
            </a:r>
            <a:r>
              <a:rPr lang="en-US" dirty="0"/>
              <a:t> </a:t>
            </a:r>
            <a:r>
              <a:rPr lang="en-US" dirty="0" err="1"/>
              <a:t>manusia</a:t>
            </a:r>
            <a:r>
              <a:rPr lang="en-US" dirty="0"/>
              <a:t>, system </a:t>
            </a:r>
            <a:r>
              <a:rPr lang="en-US" dirty="0" err="1"/>
              <a:t>informasi</a:t>
            </a:r>
            <a:r>
              <a:rPr lang="en-US" dirty="0"/>
              <a:t>, </a:t>
            </a:r>
            <a:r>
              <a:rPr lang="en-US" dirty="0" err="1"/>
              <a:t>penggajian</a:t>
            </a:r>
            <a:r>
              <a:rPr lang="en-US" dirty="0"/>
              <a:t>, </a:t>
            </a:r>
            <a:r>
              <a:rPr lang="en-US" dirty="0" err="1"/>
              <a:t>akuntansi</a:t>
            </a:r>
            <a:r>
              <a:rPr lang="en-US" dirty="0"/>
              <a:t>, </a:t>
            </a:r>
            <a:r>
              <a:rPr lang="en-US" dirty="0" err="1"/>
              <a:t>layanan</a:t>
            </a:r>
            <a:r>
              <a:rPr lang="en-US" dirty="0"/>
              <a:t> </a:t>
            </a:r>
            <a:r>
              <a:rPr lang="en-US" dirty="0" err="1"/>
              <a:t>konsumen</a:t>
            </a:r>
            <a:r>
              <a:rPr lang="en-US" dirty="0"/>
              <a:t>, </a:t>
            </a:r>
            <a:r>
              <a:rPr lang="en-US" dirty="0" err="1"/>
              <a:t>dan</a:t>
            </a:r>
            <a:r>
              <a:rPr lang="en-US" dirty="0"/>
              <a:t> </a:t>
            </a:r>
            <a:r>
              <a:rPr lang="en-US" dirty="0" err="1"/>
              <a:t>bahkan</a:t>
            </a:r>
            <a:r>
              <a:rPr lang="en-US" dirty="0"/>
              <a:t> </a:t>
            </a:r>
            <a:r>
              <a:rPr lang="en-US" dirty="0" err="1"/>
              <a:t>pemasaran</a:t>
            </a:r>
            <a:r>
              <a:rPr lang="en-US" dirty="0"/>
              <a:t> </a:t>
            </a:r>
            <a:r>
              <a:rPr lang="en-US" dirty="0" err="1"/>
              <a:t>dari</a:t>
            </a:r>
            <a:r>
              <a:rPr lang="en-US" dirty="0"/>
              <a:t> </a:t>
            </a:r>
            <a:r>
              <a:rPr lang="en-US" dirty="0" err="1"/>
              <a:t>perusahaan</a:t>
            </a:r>
            <a:r>
              <a:rPr lang="en-US" dirty="0"/>
              <a:t> lain.</a:t>
            </a:r>
          </a:p>
          <a:p>
            <a:endParaRPr lang="en-US" dirty="0"/>
          </a:p>
        </p:txBody>
      </p:sp>
      <p:sp>
        <p:nvSpPr>
          <p:cNvPr id="3" name="Title 2"/>
          <p:cNvSpPr>
            <a:spLocks noGrp="1"/>
          </p:cNvSpPr>
          <p:nvPr>
            <p:ph type="title"/>
          </p:nvPr>
        </p:nvSpPr>
        <p:spPr/>
        <p:txBody>
          <a:bodyPr/>
          <a:lstStyle/>
          <a:p>
            <a:r>
              <a:rPr lang="en-US" b="1" dirty="0" err="1">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Pengalihkontrakan</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84936639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outHorizont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marL="514350" indent="-514350">
              <a:buFont typeface="Arial" pitchFamily="34" charset="0"/>
              <a:buChar char="•"/>
            </a:pPr>
            <a:r>
              <a:rPr lang="en-US" dirty="0" err="1"/>
              <a:t>Lembaga</a:t>
            </a:r>
            <a:r>
              <a:rPr lang="en-US" dirty="0"/>
              <a:t> </a:t>
            </a:r>
            <a:r>
              <a:rPr lang="en-US" dirty="0" err="1"/>
              <a:t>pendidikan</a:t>
            </a:r>
            <a:endParaRPr lang="en-US" dirty="0"/>
          </a:p>
          <a:p>
            <a:pPr marL="514350" indent="-514350">
              <a:buFont typeface="Arial" pitchFamily="34" charset="0"/>
              <a:buChar char="•"/>
            </a:pPr>
            <a:r>
              <a:rPr lang="en-US" dirty="0" err="1"/>
              <a:t>Organisasi</a:t>
            </a:r>
            <a:r>
              <a:rPr lang="en-US" dirty="0"/>
              <a:t> </a:t>
            </a:r>
            <a:r>
              <a:rPr lang="en-US" dirty="0" err="1"/>
              <a:t>kesehatan</a:t>
            </a:r>
            <a:endParaRPr lang="en-US" dirty="0"/>
          </a:p>
          <a:p>
            <a:pPr marL="514350" indent="-514350">
              <a:buFont typeface="Arial" pitchFamily="34" charset="0"/>
              <a:buChar char="•"/>
            </a:pPr>
            <a:r>
              <a:rPr lang="en-US" dirty="0" err="1"/>
              <a:t>Badan</a:t>
            </a:r>
            <a:r>
              <a:rPr lang="en-US" dirty="0"/>
              <a:t> </a:t>
            </a:r>
            <a:r>
              <a:rPr lang="en-US" dirty="0" err="1"/>
              <a:t>dan</a:t>
            </a:r>
            <a:r>
              <a:rPr lang="en-US" dirty="0"/>
              <a:t> </a:t>
            </a:r>
            <a:r>
              <a:rPr lang="en-US" dirty="0" err="1"/>
              <a:t>departemen</a:t>
            </a:r>
            <a:r>
              <a:rPr lang="en-US" dirty="0"/>
              <a:t> </a:t>
            </a:r>
            <a:r>
              <a:rPr lang="en-US" dirty="0" err="1"/>
              <a:t>pemerintah</a:t>
            </a:r>
            <a:endParaRPr lang="en-US" dirty="0"/>
          </a:p>
          <a:p>
            <a:pPr marL="514350" indent="-514350">
              <a:buFont typeface="Arial" pitchFamily="34" charset="0"/>
              <a:buChar char="•"/>
            </a:pPr>
            <a:endParaRPr lang="en-US" dirty="0"/>
          </a:p>
          <a:p>
            <a:endParaRPr lang="en-US" dirty="0"/>
          </a:p>
        </p:txBody>
      </p:sp>
      <p:sp>
        <p:nvSpPr>
          <p:cNvPr id="3" name="Title 2"/>
          <p:cNvSpPr>
            <a:spLocks noGrp="1"/>
          </p:cNvSpPr>
          <p:nvPr>
            <p:ph type="title"/>
          </p:nvPr>
        </p:nvSpPr>
        <p:spPr/>
        <p:txBody>
          <a:bodyPr>
            <a:normAutofit fontScale="90000"/>
          </a:bodyPr>
          <a:lstStyle/>
          <a:p>
            <a:r>
              <a:rPr lang="it-IT"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Manajemen Strategis di Organisasi Nirlaba dan Organisasi Pemerintah</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00157954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outVertical)">
                                      <p:cBhvr>
                                        <p:cTn id="7" dur="500"/>
                                        <p:tgtEl>
                                          <p:spTgt spid="2">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barn(outVertical)">
                                      <p:cBhvr>
                                        <p:cTn id="11" dur="500"/>
                                        <p:tgtEl>
                                          <p:spTgt spid="2">
                                            <p:txEl>
                                              <p:pRg st="1" end="1"/>
                                            </p:txEl>
                                          </p:spTgt>
                                        </p:tgtEl>
                                      </p:cBhvr>
                                    </p:animEffect>
                                  </p:childTnLst>
                                </p:cTn>
                              </p:par>
                            </p:childTnLst>
                          </p:cTn>
                        </p:par>
                        <p:par>
                          <p:cTn id="12" fill="hold">
                            <p:stCondLst>
                              <p:cond delay="1000"/>
                            </p:stCondLst>
                            <p:childTnLst>
                              <p:par>
                                <p:cTn id="13" presetID="16" presetClass="entr" presetSubtype="37" fill="hold" grpId="0"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arn(outVertical)">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marL="0" indent="0" algn="ctr">
              <a:buNone/>
            </a:pPr>
            <a:r>
              <a:rPr lang="en-US" dirty="0" err="1"/>
              <a:t>Manajemen</a:t>
            </a:r>
            <a:r>
              <a:rPr lang="en-US" dirty="0"/>
              <a:t> </a:t>
            </a:r>
            <a:r>
              <a:rPr lang="en-US" dirty="0" err="1"/>
              <a:t>strategis</a:t>
            </a:r>
            <a:r>
              <a:rPr lang="en-US" dirty="0"/>
              <a:t> di </a:t>
            </a:r>
            <a:r>
              <a:rPr lang="en-US" dirty="0" err="1"/>
              <a:t>perusahaan</a:t>
            </a:r>
            <a:r>
              <a:rPr lang="en-US" dirty="0"/>
              <a:t> </a:t>
            </a:r>
            <a:r>
              <a:rPr lang="en-US" dirty="0" err="1"/>
              <a:t>kecil</a:t>
            </a:r>
            <a:r>
              <a:rPr lang="en-US" dirty="0"/>
              <a:t> </a:t>
            </a:r>
            <a:r>
              <a:rPr lang="en-US" dirty="0" err="1"/>
              <a:t>lebih</a:t>
            </a:r>
            <a:r>
              <a:rPr lang="en-US" dirty="0"/>
              <a:t> informal </a:t>
            </a:r>
            <a:r>
              <a:rPr lang="en-US" dirty="0" err="1"/>
              <a:t>daripada</a:t>
            </a:r>
            <a:r>
              <a:rPr lang="en-US" dirty="0"/>
              <a:t> di </a:t>
            </a:r>
            <a:r>
              <a:rPr lang="en-US" dirty="0" err="1"/>
              <a:t>perusahaan</a:t>
            </a:r>
            <a:r>
              <a:rPr lang="en-US" dirty="0"/>
              <a:t> </a:t>
            </a:r>
            <a:r>
              <a:rPr lang="en-US" dirty="0" err="1"/>
              <a:t>besar</a:t>
            </a:r>
            <a:r>
              <a:rPr lang="en-US" dirty="0"/>
              <a:t>, </a:t>
            </a:r>
            <a:r>
              <a:rPr lang="en-US" dirty="0" err="1"/>
              <a:t>tetapi</a:t>
            </a:r>
            <a:r>
              <a:rPr lang="en-US" dirty="0"/>
              <a:t> perusahaan2 </a:t>
            </a:r>
            <a:r>
              <a:rPr lang="en-US" dirty="0" err="1"/>
              <a:t>kecil</a:t>
            </a:r>
            <a:r>
              <a:rPr lang="en-US" dirty="0"/>
              <a:t> yang </a:t>
            </a:r>
            <a:r>
              <a:rPr lang="en-US" dirty="0" err="1"/>
              <a:t>menjalankan</a:t>
            </a:r>
            <a:r>
              <a:rPr lang="en-US" dirty="0"/>
              <a:t> </a:t>
            </a:r>
            <a:r>
              <a:rPr lang="en-US" dirty="0" err="1"/>
              <a:t>manajemen</a:t>
            </a:r>
            <a:r>
              <a:rPr lang="en-US" dirty="0"/>
              <a:t> </a:t>
            </a:r>
            <a:r>
              <a:rPr lang="en-US" dirty="0" err="1"/>
              <a:t>startegis</a:t>
            </a:r>
            <a:r>
              <a:rPr lang="en-US" dirty="0"/>
              <a:t> </a:t>
            </a:r>
            <a:r>
              <a:rPr lang="en-US" dirty="0" err="1"/>
              <a:t>memiliki</a:t>
            </a:r>
            <a:r>
              <a:rPr lang="en-US" dirty="0"/>
              <a:t> </a:t>
            </a:r>
            <a:r>
              <a:rPr lang="en-US" dirty="0" err="1"/>
              <a:t>kinerja</a:t>
            </a:r>
            <a:r>
              <a:rPr lang="en-US" dirty="0"/>
              <a:t> yang </a:t>
            </a:r>
            <a:r>
              <a:rPr lang="en-US" dirty="0" err="1"/>
              <a:t>lebih</a:t>
            </a:r>
            <a:r>
              <a:rPr lang="en-US" dirty="0"/>
              <a:t> </a:t>
            </a:r>
            <a:r>
              <a:rPr lang="en-US" dirty="0" err="1"/>
              <a:t>baik</a:t>
            </a:r>
            <a:r>
              <a:rPr lang="en-US" dirty="0"/>
              <a:t> </a:t>
            </a:r>
            <a:r>
              <a:rPr lang="en-US" dirty="0" err="1"/>
              <a:t>daripada</a:t>
            </a:r>
            <a:r>
              <a:rPr lang="en-US" dirty="0"/>
              <a:t> yang </a:t>
            </a:r>
            <a:r>
              <a:rPr lang="en-US" dirty="0" err="1"/>
              <a:t>tidak</a:t>
            </a:r>
            <a:r>
              <a:rPr lang="en-US" dirty="0"/>
              <a:t> </a:t>
            </a:r>
            <a:r>
              <a:rPr lang="en-US" dirty="0" err="1"/>
              <a:t>melakukannya</a:t>
            </a:r>
            <a:r>
              <a:rPr lang="en-US" dirty="0"/>
              <a:t>.</a:t>
            </a:r>
          </a:p>
          <a:p>
            <a:endParaRPr lang="en-US" dirty="0"/>
          </a:p>
        </p:txBody>
      </p:sp>
      <p:sp>
        <p:nvSpPr>
          <p:cNvPr id="3" name="Title 2"/>
          <p:cNvSpPr>
            <a:spLocks noGrp="1"/>
          </p:cNvSpPr>
          <p:nvPr>
            <p:ph type="title"/>
          </p:nvPr>
        </p:nvSpPr>
        <p:spPr/>
        <p:txBody>
          <a:bodyPr>
            <a:normAutofit fontScale="90000"/>
          </a:bodyPr>
          <a:lstStyle/>
          <a:p>
            <a:r>
              <a:rPr lang="fi-FI"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rPr>
              <a:t>Manajemen Strategis di Perusahaan – Perusahaan Kecil</a:t>
            </a:r>
            <a:endParaRPr lang="en-US" b="1" dirty="0">
              <a:ln w="12700">
                <a:solidFill>
                  <a:schemeClr val="tx1"/>
                </a:solidFill>
                <a:prstDash val="solid"/>
              </a:ln>
              <a:solidFill>
                <a:schemeClr val="accent6"/>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71387545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Thanks  for Your Attention</a:t>
            </a:r>
            <a:endPar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6" name="Title 3"/>
          <p:cNvSpPr txBox="1">
            <a:spLocks/>
          </p:cNvSpPr>
          <p:nvPr/>
        </p:nvSpPr>
        <p:spPr>
          <a:xfrm>
            <a:off x="1183319" y="4941168"/>
            <a:ext cx="6429400" cy="1143000"/>
          </a:xfrm>
          <a:prstGeom prst="rect">
            <a:avLst/>
          </a:prstGeom>
        </p:spPr>
        <p:txBody>
          <a:bodyPr vert="horz" rtlCol="0" anchor="ctr">
            <a:normAutofit/>
          </a:bodyPr>
          <a:lstStyle>
            <a:lvl1pPr algn="l" rtl="0" eaLnBrk="1" latinLnBrk="0" hangingPunct="1">
              <a:spcBef>
                <a:spcPct val="0"/>
              </a:spcBef>
              <a:buNone/>
              <a:defRPr sz="3600" i="1">
                <a:solidFill>
                  <a:schemeClr val="tx1">
                    <a:shade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pPr algn="r"/>
            <a:r>
              <a:rPr lang="en-US" i="0" dirty="0">
                <a:effectLst>
                  <a:outerShdw blurRad="38100" dist="38100" dir="2700000" algn="tl">
                    <a:srgbClr val="000000">
                      <a:alpha val="43137"/>
                    </a:srgbClr>
                  </a:outerShdw>
                </a:effectLst>
              </a:rPr>
              <a:t>Any </a:t>
            </a:r>
            <a:r>
              <a:rPr lang="en-US" i="0" dirty="0" smtClean="0">
                <a:effectLst>
                  <a:outerShdw blurRad="38100" dist="38100" dir="2700000" algn="tl">
                    <a:srgbClr val="000000">
                      <a:alpha val="43137"/>
                    </a:srgbClr>
                  </a:outerShdw>
                </a:effectLst>
              </a:rPr>
              <a:t>Question?</a:t>
            </a:r>
            <a:endParaRPr lang="en-US" i="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5805193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iterate type="lt">
                                    <p:tmPct val="10000"/>
                                  </p:iterate>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iterate type="lt">
                                    <p:tmPct val="0"/>
                                  </p:iterate>
                                  <p:childTnLst>
                                    <p:set>
                                      <p:cBhvr>
                                        <p:cTn id="14" dur="1" fill="hold">
                                          <p:stCondLst>
                                            <p:cond delay="0"/>
                                          </p:stCondLst>
                                        </p:cTn>
                                        <p:tgtEl>
                                          <p:spTgt spid="6">
                                            <p:txEl>
                                              <p:pRg st="0" end="0"/>
                                            </p:txEl>
                                          </p:spTgt>
                                        </p:tgtEl>
                                        <p:attrNameLst>
                                          <p:attrName>style.visibility</p:attrName>
                                        </p:attrNameLst>
                                      </p:cBhvr>
                                      <p:to>
                                        <p:strVal val="visible"/>
                                      </p:to>
                                    </p:set>
                                    <p:anim calcmode="lin" valueType="num">
                                      <p:cBhvr>
                                        <p:cTn id="15"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6">
                                            <p:txEl>
                                              <p:pRg st="0" end="0"/>
                                            </p:txEl>
                                          </p:spTgt>
                                        </p:tgtEl>
                                      </p:cBhvr>
                                    </p:animEffect>
                                  </p:childTnLst>
                                </p:cTn>
                              </p:par>
                            </p:childTnLst>
                          </p:cTn>
                        </p:par>
                        <p:par>
                          <p:cTn id="19" fill="hold">
                            <p:stCondLst>
                              <p:cond delay="1000"/>
                            </p:stCondLst>
                            <p:childTnLst>
                              <p:par>
                                <p:cTn id="20" presetID="19" presetClass="emph" presetSubtype="0" fill="hold" nodeType="afterEffect">
                                  <p:stCondLst>
                                    <p:cond delay="0"/>
                                  </p:stCondLst>
                                  <p:iterate type="lt">
                                    <p:tmPct val="0"/>
                                  </p:iterate>
                                  <p:childTnLst>
                                    <p:animClr clrSpc="rgb" dir="cw">
                                      <p:cBhvr override="childStyle">
                                        <p:cTn id="21" dur="500" fill="hold"/>
                                        <p:tgtEl>
                                          <p:spTgt spid="6">
                                            <p:txEl>
                                              <p:pRg st="0" end="0"/>
                                            </p:txEl>
                                          </p:spTgt>
                                        </p:tgtEl>
                                        <p:attrNameLst>
                                          <p:attrName>style.color</p:attrName>
                                        </p:attrNameLst>
                                      </p:cBhvr>
                                      <p:to>
                                        <a:srgbClr val="FA8D3D"/>
                                      </p:to>
                                    </p:animClr>
                                    <p:animClr clrSpc="rgb" dir="cw">
                                      <p:cBhvr>
                                        <p:cTn id="22" dur="500" fill="hold"/>
                                        <p:tgtEl>
                                          <p:spTgt spid="6">
                                            <p:txEl>
                                              <p:pRg st="0" end="0"/>
                                            </p:txEl>
                                          </p:spTgt>
                                        </p:tgtEl>
                                        <p:attrNameLst>
                                          <p:attrName>fillcolor</p:attrName>
                                        </p:attrNameLst>
                                      </p:cBhvr>
                                      <p:to>
                                        <a:srgbClr val="FA8D3D"/>
                                      </p:to>
                                    </p:animClr>
                                    <p:set>
                                      <p:cBhvr>
                                        <p:cTn id="23" dur="500" fill="hold"/>
                                        <p:tgtEl>
                                          <p:spTgt spid="6">
                                            <p:txEl>
                                              <p:pRg st="0" end="0"/>
                                            </p:txEl>
                                          </p:spTgt>
                                        </p:tgtEl>
                                        <p:attrNameLst>
                                          <p:attrName>fill.type</p:attrName>
                                        </p:attrNameLst>
                                      </p:cBhvr>
                                      <p:to>
                                        <p:strVal val="solid"/>
                                      </p:to>
                                    </p:set>
                                    <p:set>
                                      <p:cBhvr>
                                        <p:cTn id="24" dur="500" fill="hold"/>
                                        <p:tgtEl>
                                          <p:spTgt spid="6">
                                            <p:txEl>
                                              <p:pRg st="0" end="0"/>
                                            </p:txEl>
                                          </p:spTgt>
                                        </p:tgtEl>
                                        <p:attrNameLst>
                                          <p:attrName>fill.on</p:attrName>
                                        </p:attrNameLst>
                                      </p:cBhvr>
                                      <p:to>
                                        <p:strVal val="true"/>
                                      </p:to>
                                    </p:set>
                                  </p:childTnLst>
                                </p:cTn>
                              </p:par>
                            </p:childTnLst>
                          </p:cTn>
                        </p:par>
                        <p:par>
                          <p:cTn id="25" fill="hold">
                            <p:stCondLst>
                              <p:cond delay="1500"/>
                            </p:stCondLst>
                            <p:childTnLst>
                              <p:par>
                                <p:cTn id="26" presetID="45" presetClass="entr" presetSubtype="0" fill="hold" nodeType="afterEffect">
                                  <p:stCondLst>
                                    <p:cond delay="0"/>
                                  </p:stCondLst>
                                  <p:iterate type="lt">
                                    <p:tmPct val="10000"/>
                                  </p:iterate>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2000"/>
                                        <p:tgtEl>
                                          <p:spTgt spid="6">
                                            <p:txEl>
                                              <p:pRg st="0" end="0"/>
                                            </p:txEl>
                                          </p:spTgt>
                                        </p:tgtEl>
                                      </p:cBhvr>
                                    </p:animEffect>
                                    <p:anim calcmode="lin" valueType="num">
                                      <p:cBhvr>
                                        <p:cTn id="29"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30"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id-ID" dirty="0"/>
              <a:t>Tujuan keuangan mencakup hal2 yang berkaitan dengan petumbuhan pendapatan, petumbuhan laba, dividen, yang leibh tinggi, margin laba yang lebih besar, pengembalian atas investasi (ROI) yang lebih besar, laba per saham yang lebih tinggi, harga saham yang meningkat</a:t>
            </a:r>
            <a:r>
              <a:rPr lang="id-ID" dirty="0" smtClean="0"/>
              <a:t>,</a:t>
            </a:r>
            <a:r>
              <a:rPr lang="en-US" dirty="0" smtClean="0"/>
              <a:t> </a:t>
            </a:r>
            <a:r>
              <a:rPr lang="en-US" dirty="0" err="1" smtClean="0"/>
              <a:t>dan</a:t>
            </a:r>
            <a:r>
              <a:rPr lang="id-ID" dirty="0" smtClean="0"/>
              <a:t> </a:t>
            </a:r>
            <a:r>
              <a:rPr lang="id-ID" dirty="0"/>
              <a:t>arus kas yang </a:t>
            </a:r>
            <a:r>
              <a:rPr lang="id-ID" dirty="0" smtClean="0"/>
              <a:t>membaik;</a:t>
            </a:r>
            <a:endParaRPr lang="id-ID" dirty="0"/>
          </a:p>
          <a:p>
            <a:pPr algn="just"/>
            <a:r>
              <a:rPr lang="id-ID" dirty="0"/>
              <a:t>Tujuan strategis mencakup </a:t>
            </a:r>
            <a:r>
              <a:rPr lang="id-ID" dirty="0" smtClean="0"/>
              <a:t>hal2 </a:t>
            </a:r>
            <a:r>
              <a:rPr lang="id-ID" dirty="0"/>
              <a:t>seperti pangsa pasar yang lebih </a:t>
            </a:r>
            <a:r>
              <a:rPr lang="id-ID" dirty="0" smtClean="0"/>
              <a:t>besar,</a:t>
            </a:r>
            <a:r>
              <a:rPr lang="en-US" dirty="0" smtClean="0"/>
              <a:t> </a:t>
            </a:r>
            <a:r>
              <a:rPr lang="id-ID" dirty="0" smtClean="0"/>
              <a:t>waktu </a:t>
            </a:r>
            <a:r>
              <a:rPr lang="id-ID" dirty="0"/>
              <a:t>pengiriman yang lebih cepat dibandingkan pesaing, waktu rancangan-ke-pasar yang lebih singkat dibandingkan pesaing, biaya yang lebih rendah dibandingkan pesaing, kualitas produk yang lebih tinggi dibandingkan pesaing, cakupan geografis yang leibh luas dibandingkan pesaing.</a:t>
            </a:r>
          </a:p>
          <a:p>
            <a:endParaRPr lang="en-US" dirty="0"/>
          </a:p>
        </p:txBody>
      </p:sp>
      <p:sp>
        <p:nvSpPr>
          <p:cNvPr id="3" name="Title 2"/>
          <p:cNvSpPr>
            <a:spLocks noGrp="1"/>
          </p:cNvSpPr>
          <p:nvPr>
            <p:ph type="title"/>
          </p:nvPr>
        </p:nvSpPr>
        <p:spPr/>
        <p:txBody>
          <a:bodyPr>
            <a:normAutofit fontScale="90000"/>
          </a:bodyPr>
          <a:lstStyle/>
          <a:p>
            <a:r>
              <a:rPr lang="id-ID"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Tujuan Keuangan dan Tujuan Strategis</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371416701"/>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id-ID" i="1" dirty="0"/>
              <a:t>Balanced Scorecard </a:t>
            </a:r>
            <a:r>
              <a:rPr lang="id-ID" dirty="0"/>
              <a:t>merupakan sebuah teknik evaluasi dan pengendalian strategi.</a:t>
            </a:r>
            <a:r>
              <a:rPr lang="id-ID" i="1" dirty="0"/>
              <a:t> </a:t>
            </a:r>
            <a:endParaRPr lang="en-US" i="1" dirty="0" smtClean="0"/>
          </a:p>
          <a:p>
            <a:pPr algn="just"/>
            <a:endParaRPr lang="id-ID" i="1" dirty="0"/>
          </a:p>
          <a:p>
            <a:pPr algn="just"/>
            <a:r>
              <a:rPr lang="id-ID" dirty="0"/>
              <a:t>Dinamakan </a:t>
            </a:r>
            <a:r>
              <a:rPr lang="id-ID" i="1" dirty="0"/>
              <a:t>Balanced Scorecard </a:t>
            </a:r>
            <a:r>
              <a:rPr lang="id-ID" dirty="0"/>
              <a:t>karena keyakinan mengenai kebutuhan oerusahaan untuk “menyeimbangkan” ukuran2 finansial yang sering kali secara ekslusif digunakan dalam evaluasi dan pengendalian strategi dengan berbagai ukuran nonfinansial seperti kualitas produk dan layanan konsumen</a:t>
            </a:r>
            <a:r>
              <a:rPr lang="id-ID" dirty="0" smtClean="0"/>
              <a:t>.</a:t>
            </a:r>
            <a:endParaRPr lang="en-US" dirty="0" smtClean="0"/>
          </a:p>
          <a:p>
            <a:pPr algn="just"/>
            <a:endParaRPr lang="en-US" dirty="0" smtClean="0"/>
          </a:p>
          <a:p>
            <a:pPr algn="just"/>
            <a:r>
              <a:rPr lang="en-US" dirty="0" err="1" smtClean="0"/>
              <a:t>Tujuan</a:t>
            </a:r>
            <a:r>
              <a:rPr lang="en-US" dirty="0" smtClean="0"/>
              <a:t> </a:t>
            </a:r>
            <a:r>
              <a:rPr lang="en-US" dirty="0" err="1" smtClean="0"/>
              <a:t>umum</a:t>
            </a:r>
            <a:r>
              <a:rPr lang="en-US" dirty="0" smtClean="0"/>
              <a:t> </a:t>
            </a:r>
            <a:r>
              <a:rPr lang="id-ID" i="1" dirty="0"/>
              <a:t>Balanced Scorecard </a:t>
            </a:r>
            <a:r>
              <a:rPr lang="en-US" i="1" dirty="0" smtClean="0"/>
              <a:t> </a:t>
            </a:r>
            <a:r>
              <a:rPr lang="en-US" i="1" dirty="0" err="1" smtClean="0"/>
              <a:t>adalah</a:t>
            </a:r>
            <a:r>
              <a:rPr lang="en-US" i="1" dirty="0" smtClean="0"/>
              <a:t> “</a:t>
            </a:r>
            <a:r>
              <a:rPr lang="en-US" i="1" dirty="0" err="1" smtClean="0"/>
              <a:t>menyeimbangkan</a:t>
            </a:r>
            <a:r>
              <a:rPr lang="en-US" i="1" dirty="0" smtClean="0"/>
              <a:t> “ </a:t>
            </a:r>
            <a:r>
              <a:rPr lang="en-US" dirty="0" err="1" smtClean="0"/>
              <a:t>tujuan</a:t>
            </a:r>
            <a:r>
              <a:rPr lang="en-US" dirty="0" smtClean="0"/>
              <a:t> </a:t>
            </a:r>
            <a:r>
              <a:rPr lang="en-US" dirty="0" err="1" smtClean="0"/>
              <a:t>pemegang</a:t>
            </a:r>
            <a:r>
              <a:rPr lang="en-US" dirty="0" smtClean="0"/>
              <a:t> </a:t>
            </a:r>
            <a:r>
              <a:rPr lang="en-US" dirty="0" err="1" smtClean="0"/>
              <a:t>saham</a:t>
            </a:r>
            <a:r>
              <a:rPr lang="en-US" dirty="0" smtClean="0"/>
              <a:t> </a:t>
            </a:r>
            <a:r>
              <a:rPr lang="en-US" dirty="0" err="1" smtClean="0"/>
              <a:t>dengan</a:t>
            </a:r>
            <a:r>
              <a:rPr lang="en-US" dirty="0" smtClean="0"/>
              <a:t> </a:t>
            </a:r>
            <a:r>
              <a:rPr lang="en-US" dirty="0" err="1" smtClean="0"/>
              <a:t>tujuan</a:t>
            </a:r>
            <a:r>
              <a:rPr lang="en-US" dirty="0" smtClean="0"/>
              <a:t> </a:t>
            </a:r>
            <a:r>
              <a:rPr lang="en-US" dirty="0" err="1" smtClean="0"/>
              <a:t>konsumen</a:t>
            </a:r>
            <a:r>
              <a:rPr lang="en-US" dirty="0" smtClean="0"/>
              <a:t> </a:t>
            </a:r>
            <a:r>
              <a:rPr lang="en-US" dirty="0" err="1" smtClean="0"/>
              <a:t>dan</a:t>
            </a:r>
            <a:r>
              <a:rPr lang="en-US" dirty="0" smtClean="0"/>
              <a:t> </a:t>
            </a:r>
            <a:r>
              <a:rPr lang="en-US" dirty="0" err="1" smtClean="0"/>
              <a:t>operasional</a:t>
            </a:r>
            <a:r>
              <a:rPr lang="en-US" dirty="0" smtClean="0"/>
              <a:t>.</a:t>
            </a:r>
            <a:endParaRPr lang="id-ID" dirty="0"/>
          </a:p>
          <a:p>
            <a:pPr marL="0" indent="0">
              <a:buNone/>
            </a:pPr>
            <a:endParaRPr lang="en-US" dirty="0"/>
          </a:p>
        </p:txBody>
      </p:sp>
      <p:sp>
        <p:nvSpPr>
          <p:cNvPr id="3" name="Title 2"/>
          <p:cNvSpPr>
            <a:spLocks noGrp="1"/>
          </p:cNvSpPr>
          <p:nvPr>
            <p:ph type="title"/>
          </p:nvPr>
        </p:nvSpPr>
        <p:spPr/>
        <p:txBody>
          <a:bodyPr/>
          <a:lstStyle/>
          <a:p>
            <a:r>
              <a:rPr lang="id-ID"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Balanced Scorecard</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49636432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lgn="just">
              <a:buNone/>
              <a:tabLst>
                <a:tab pos="530225" algn="l"/>
              </a:tabLst>
            </a:pPr>
            <a:r>
              <a:rPr lang="id-ID" dirty="0" smtClean="0"/>
              <a:t>	Strategi-strategi </a:t>
            </a:r>
            <a:r>
              <a:rPr lang="id-ID" dirty="0"/>
              <a:t>alternatif yang dapat dijalankan sebuah perusahaan yang dikategorikan menjadi 11 tindakan:</a:t>
            </a:r>
          </a:p>
          <a:p>
            <a:pPr marL="914400" lvl="1" indent="-514350">
              <a:buFont typeface="+mj-lt"/>
              <a:buAutoNum type="arabicPeriod"/>
            </a:pPr>
            <a:r>
              <a:rPr lang="id-ID" dirty="0"/>
              <a:t>Integrasi ke depan</a:t>
            </a:r>
          </a:p>
          <a:p>
            <a:pPr marL="914400" lvl="1" indent="-514350">
              <a:buFont typeface="+mj-lt"/>
              <a:buAutoNum type="arabicPeriod"/>
            </a:pPr>
            <a:r>
              <a:rPr lang="id-ID" dirty="0"/>
              <a:t>Integrasi ke belakang</a:t>
            </a:r>
          </a:p>
          <a:p>
            <a:pPr marL="914400" lvl="1" indent="-514350">
              <a:buFont typeface="+mj-lt"/>
              <a:buAutoNum type="arabicPeriod"/>
            </a:pPr>
            <a:r>
              <a:rPr lang="id-ID" dirty="0"/>
              <a:t>Integrasi horizontal</a:t>
            </a:r>
          </a:p>
          <a:p>
            <a:pPr marL="914400" lvl="1" indent="-514350">
              <a:buFont typeface="+mj-lt"/>
              <a:buAutoNum type="arabicPeriod"/>
            </a:pPr>
            <a:r>
              <a:rPr lang="id-ID" dirty="0"/>
              <a:t>Penetrasi pasar</a:t>
            </a:r>
          </a:p>
          <a:p>
            <a:pPr marL="914400" lvl="1" indent="-514350">
              <a:buFont typeface="+mj-lt"/>
              <a:buAutoNum type="arabicPeriod"/>
            </a:pPr>
            <a:r>
              <a:rPr lang="id-ID" dirty="0"/>
              <a:t>Pengembangan pasar</a:t>
            </a:r>
          </a:p>
          <a:p>
            <a:pPr marL="914400" lvl="1" indent="-514350">
              <a:buFont typeface="+mj-lt"/>
              <a:buAutoNum type="arabicPeriod"/>
            </a:pPr>
            <a:r>
              <a:rPr lang="id-ID" dirty="0"/>
              <a:t>Pengembangan produk</a:t>
            </a:r>
          </a:p>
          <a:p>
            <a:pPr marL="914400" lvl="1" indent="-514350">
              <a:buFont typeface="+mj-lt"/>
              <a:buAutoNum type="arabicPeriod"/>
            </a:pPr>
            <a:r>
              <a:rPr lang="id-ID" dirty="0"/>
              <a:t>Diversifikasi yang terkait</a:t>
            </a:r>
          </a:p>
          <a:p>
            <a:pPr marL="914400" lvl="1" indent="-514350">
              <a:buFont typeface="+mj-lt"/>
              <a:buAutoNum type="arabicPeriod"/>
            </a:pPr>
            <a:r>
              <a:rPr lang="id-ID" dirty="0"/>
              <a:t>Diversifikasi yang tak terkait</a:t>
            </a:r>
          </a:p>
          <a:p>
            <a:pPr marL="914400" lvl="1" indent="-514350">
              <a:buFont typeface="+mj-lt"/>
              <a:buAutoNum type="arabicPeriod"/>
            </a:pPr>
            <a:r>
              <a:rPr lang="id-ID" dirty="0"/>
              <a:t>Penciutan </a:t>
            </a:r>
          </a:p>
          <a:p>
            <a:pPr marL="914400" lvl="1" indent="-514350">
              <a:buFont typeface="+mj-lt"/>
              <a:buAutoNum type="arabicPeriod"/>
            </a:pPr>
            <a:r>
              <a:rPr lang="id-ID" dirty="0"/>
              <a:t>Divestasi</a:t>
            </a:r>
          </a:p>
          <a:p>
            <a:pPr marL="914400" lvl="1" indent="-514350">
              <a:buFont typeface="+mj-lt"/>
              <a:buAutoNum type="arabicPeriod"/>
            </a:pPr>
            <a:r>
              <a:rPr lang="id-ID" dirty="0"/>
              <a:t>Likuidasi </a:t>
            </a:r>
          </a:p>
          <a:p>
            <a:endParaRPr lang="en-US" dirty="0"/>
          </a:p>
        </p:txBody>
      </p:sp>
      <p:sp>
        <p:nvSpPr>
          <p:cNvPr id="3" name="Title 2"/>
          <p:cNvSpPr>
            <a:spLocks noGrp="1"/>
          </p:cNvSpPr>
          <p:nvPr>
            <p:ph type="title"/>
          </p:nvPr>
        </p:nvSpPr>
        <p:spPr/>
        <p:txBody>
          <a:bodyPr/>
          <a:lstStyle/>
          <a:p>
            <a:r>
              <a:rPr lang="id-ID"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Jenis-jenis Strategi</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418299095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 calcmode="lin" valueType="num">
                                      <p:cBhvr>
                                        <p:cTn id="20"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2">
                                            <p:txEl>
                                              <p:pRg st="2" end="2"/>
                                            </p:txEl>
                                          </p:spTgt>
                                        </p:tgtEl>
                                      </p:cBhvr>
                                    </p:animEffect>
                                  </p:childTnLst>
                                </p:cTn>
                              </p:par>
                            </p:childTnLst>
                          </p:cTn>
                        </p:par>
                        <p:par>
                          <p:cTn id="23" fill="hold">
                            <p:stCondLst>
                              <p:cond delay="1000"/>
                            </p:stCondLst>
                            <p:childTnLst>
                              <p:par>
                                <p:cTn id="24" presetID="53" presetClass="entr" presetSubtype="16" fill="hold" nodeType="after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 calcmode="lin" valueType="num">
                                      <p:cBhvr>
                                        <p:cTn id="26"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2">
                                            <p:txEl>
                                              <p:pRg st="3" end="3"/>
                                            </p:txEl>
                                          </p:spTgt>
                                        </p:tgtEl>
                                      </p:cBhvr>
                                    </p:animEffect>
                                  </p:childTnLst>
                                </p:cTn>
                              </p:par>
                            </p:childTnLst>
                          </p:cTn>
                        </p:par>
                        <p:par>
                          <p:cTn id="29" fill="hold">
                            <p:stCondLst>
                              <p:cond delay="1500"/>
                            </p:stCondLst>
                            <p:childTnLst>
                              <p:par>
                                <p:cTn id="30" presetID="53" presetClass="entr" presetSubtype="16" fill="hold" nodeType="after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 calcmode="lin" valueType="num">
                                      <p:cBhvr>
                                        <p:cTn id="32"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2">
                                            <p:txEl>
                                              <p:pRg st="4" end="4"/>
                                            </p:txEl>
                                          </p:spTgt>
                                        </p:tgtEl>
                                      </p:cBhvr>
                                    </p:animEffect>
                                  </p:childTnLst>
                                </p:cTn>
                              </p:par>
                            </p:childTnLst>
                          </p:cTn>
                        </p:par>
                        <p:par>
                          <p:cTn id="35" fill="hold">
                            <p:stCondLst>
                              <p:cond delay="2000"/>
                            </p:stCondLst>
                            <p:childTnLst>
                              <p:par>
                                <p:cTn id="36" presetID="53" presetClass="entr" presetSubtype="16" fill="hold" nodeType="after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 calcmode="lin" valueType="num">
                                      <p:cBhvr>
                                        <p:cTn id="38"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9"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40" dur="500"/>
                                        <p:tgtEl>
                                          <p:spTgt spid="2">
                                            <p:txEl>
                                              <p:pRg st="5" end="5"/>
                                            </p:txEl>
                                          </p:spTgt>
                                        </p:tgtEl>
                                      </p:cBhvr>
                                    </p:animEffect>
                                  </p:childTnLst>
                                </p:cTn>
                              </p:par>
                            </p:childTnLst>
                          </p:cTn>
                        </p:par>
                        <p:par>
                          <p:cTn id="41" fill="hold">
                            <p:stCondLst>
                              <p:cond delay="2500"/>
                            </p:stCondLst>
                            <p:childTnLst>
                              <p:par>
                                <p:cTn id="42" presetID="53" presetClass="entr" presetSubtype="16" fill="hold" nodeType="afterEffect">
                                  <p:stCondLst>
                                    <p:cond delay="0"/>
                                  </p:stCondLst>
                                  <p:childTnLst>
                                    <p:set>
                                      <p:cBhvr>
                                        <p:cTn id="43" dur="1" fill="hold">
                                          <p:stCondLst>
                                            <p:cond delay="0"/>
                                          </p:stCondLst>
                                        </p:cTn>
                                        <p:tgtEl>
                                          <p:spTgt spid="2">
                                            <p:txEl>
                                              <p:pRg st="6" end="6"/>
                                            </p:txEl>
                                          </p:spTgt>
                                        </p:tgtEl>
                                        <p:attrNameLst>
                                          <p:attrName>style.visibility</p:attrName>
                                        </p:attrNameLst>
                                      </p:cBhvr>
                                      <p:to>
                                        <p:strVal val="visible"/>
                                      </p:to>
                                    </p:set>
                                    <p:anim calcmode="lin" valueType="num">
                                      <p:cBhvr>
                                        <p:cTn id="44"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5"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6" dur="500"/>
                                        <p:tgtEl>
                                          <p:spTgt spid="2">
                                            <p:txEl>
                                              <p:pRg st="6" end="6"/>
                                            </p:txEl>
                                          </p:spTgt>
                                        </p:tgtEl>
                                      </p:cBhvr>
                                    </p:animEffect>
                                  </p:childTnLst>
                                </p:cTn>
                              </p:par>
                            </p:childTnLst>
                          </p:cTn>
                        </p:par>
                        <p:par>
                          <p:cTn id="47" fill="hold">
                            <p:stCondLst>
                              <p:cond delay="3000"/>
                            </p:stCondLst>
                            <p:childTnLst>
                              <p:par>
                                <p:cTn id="48" presetID="53" presetClass="entr" presetSubtype="16" fill="hold" nodeType="after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 calcmode="lin" valueType="num">
                                      <p:cBhvr>
                                        <p:cTn id="50"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1"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2" dur="500"/>
                                        <p:tgtEl>
                                          <p:spTgt spid="2">
                                            <p:txEl>
                                              <p:pRg st="7" end="7"/>
                                            </p:txEl>
                                          </p:spTgt>
                                        </p:tgtEl>
                                      </p:cBhvr>
                                    </p:animEffect>
                                  </p:childTnLst>
                                </p:cTn>
                              </p:par>
                            </p:childTnLst>
                          </p:cTn>
                        </p:par>
                        <p:par>
                          <p:cTn id="53" fill="hold">
                            <p:stCondLst>
                              <p:cond delay="3500"/>
                            </p:stCondLst>
                            <p:childTnLst>
                              <p:par>
                                <p:cTn id="54" presetID="53" presetClass="entr" presetSubtype="16" fill="hold" nodeType="after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 calcmode="lin" valueType="num">
                                      <p:cBhvr>
                                        <p:cTn id="56"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2">
                                            <p:txEl>
                                              <p:pRg st="8" end="8"/>
                                            </p:txEl>
                                          </p:spTgt>
                                        </p:tgtEl>
                                      </p:cBhvr>
                                    </p:animEffect>
                                  </p:childTnLst>
                                </p:cTn>
                              </p:par>
                            </p:childTnLst>
                          </p:cTn>
                        </p:par>
                        <p:par>
                          <p:cTn id="59" fill="hold">
                            <p:stCondLst>
                              <p:cond delay="4000"/>
                            </p:stCondLst>
                            <p:childTnLst>
                              <p:par>
                                <p:cTn id="60" presetID="53" presetClass="entr" presetSubtype="16" fill="hold" nodeType="afterEffect">
                                  <p:stCondLst>
                                    <p:cond delay="0"/>
                                  </p:stCondLst>
                                  <p:childTnLst>
                                    <p:set>
                                      <p:cBhvr>
                                        <p:cTn id="61" dur="1" fill="hold">
                                          <p:stCondLst>
                                            <p:cond delay="0"/>
                                          </p:stCondLst>
                                        </p:cTn>
                                        <p:tgtEl>
                                          <p:spTgt spid="2">
                                            <p:txEl>
                                              <p:pRg st="9" end="9"/>
                                            </p:txEl>
                                          </p:spTgt>
                                        </p:tgtEl>
                                        <p:attrNameLst>
                                          <p:attrName>style.visibility</p:attrName>
                                        </p:attrNameLst>
                                      </p:cBhvr>
                                      <p:to>
                                        <p:strVal val="visible"/>
                                      </p:to>
                                    </p:set>
                                    <p:anim calcmode="lin" valueType="num">
                                      <p:cBhvr>
                                        <p:cTn id="62"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63"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64" dur="500"/>
                                        <p:tgtEl>
                                          <p:spTgt spid="2">
                                            <p:txEl>
                                              <p:pRg st="9" end="9"/>
                                            </p:txEl>
                                          </p:spTgt>
                                        </p:tgtEl>
                                      </p:cBhvr>
                                    </p:animEffect>
                                  </p:childTnLst>
                                </p:cTn>
                              </p:par>
                            </p:childTnLst>
                          </p:cTn>
                        </p:par>
                        <p:par>
                          <p:cTn id="65" fill="hold">
                            <p:stCondLst>
                              <p:cond delay="4500"/>
                            </p:stCondLst>
                            <p:childTnLst>
                              <p:par>
                                <p:cTn id="66" presetID="53" presetClass="entr" presetSubtype="16" fill="hold" nodeType="afterEffect">
                                  <p:stCondLst>
                                    <p:cond delay="0"/>
                                  </p:stCondLst>
                                  <p:childTnLst>
                                    <p:set>
                                      <p:cBhvr>
                                        <p:cTn id="67" dur="1" fill="hold">
                                          <p:stCondLst>
                                            <p:cond delay="0"/>
                                          </p:stCondLst>
                                        </p:cTn>
                                        <p:tgtEl>
                                          <p:spTgt spid="2">
                                            <p:txEl>
                                              <p:pRg st="10" end="10"/>
                                            </p:txEl>
                                          </p:spTgt>
                                        </p:tgtEl>
                                        <p:attrNameLst>
                                          <p:attrName>style.visibility</p:attrName>
                                        </p:attrNameLst>
                                      </p:cBhvr>
                                      <p:to>
                                        <p:strVal val="visible"/>
                                      </p:to>
                                    </p:set>
                                    <p:anim calcmode="lin" valueType="num">
                                      <p:cBhvr>
                                        <p:cTn id="68"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69"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70" dur="500"/>
                                        <p:tgtEl>
                                          <p:spTgt spid="2">
                                            <p:txEl>
                                              <p:pRg st="10" end="10"/>
                                            </p:txEl>
                                          </p:spTgt>
                                        </p:tgtEl>
                                      </p:cBhvr>
                                    </p:animEffect>
                                  </p:childTnLst>
                                </p:cTn>
                              </p:par>
                            </p:childTnLst>
                          </p:cTn>
                        </p:par>
                        <p:par>
                          <p:cTn id="71" fill="hold">
                            <p:stCondLst>
                              <p:cond delay="5000"/>
                            </p:stCondLst>
                            <p:childTnLst>
                              <p:par>
                                <p:cTn id="72" presetID="53" presetClass="entr" presetSubtype="16" fill="hold" nodeType="afterEffect">
                                  <p:stCondLst>
                                    <p:cond delay="0"/>
                                  </p:stCondLst>
                                  <p:childTnLst>
                                    <p:set>
                                      <p:cBhvr>
                                        <p:cTn id="73" dur="1" fill="hold">
                                          <p:stCondLst>
                                            <p:cond delay="0"/>
                                          </p:stCondLst>
                                        </p:cTn>
                                        <p:tgtEl>
                                          <p:spTgt spid="2">
                                            <p:txEl>
                                              <p:pRg st="11" end="11"/>
                                            </p:txEl>
                                          </p:spTgt>
                                        </p:tgtEl>
                                        <p:attrNameLst>
                                          <p:attrName>style.visibility</p:attrName>
                                        </p:attrNameLst>
                                      </p:cBhvr>
                                      <p:to>
                                        <p:strVal val="visible"/>
                                      </p:to>
                                    </p:set>
                                    <p:anim calcmode="lin" valueType="num">
                                      <p:cBhvr>
                                        <p:cTn id="74" dur="500" fill="hold"/>
                                        <p:tgtEl>
                                          <p:spTgt spid="2">
                                            <p:txEl>
                                              <p:pRg st="11" end="11"/>
                                            </p:txEl>
                                          </p:spTgt>
                                        </p:tgtEl>
                                        <p:attrNameLst>
                                          <p:attrName>ppt_w</p:attrName>
                                        </p:attrNameLst>
                                      </p:cBhvr>
                                      <p:tavLst>
                                        <p:tav tm="0">
                                          <p:val>
                                            <p:fltVal val="0"/>
                                          </p:val>
                                        </p:tav>
                                        <p:tav tm="100000">
                                          <p:val>
                                            <p:strVal val="#ppt_w"/>
                                          </p:val>
                                        </p:tav>
                                      </p:tavLst>
                                    </p:anim>
                                    <p:anim calcmode="lin" valueType="num">
                                      <p:cBhvr>
                                        <p:cTn id="75" dur="500" fill="hold"/>
                                        <p:tgtEl>
                                          <p:spTgt spid="2">
                                            <p:txEl>
                                              <p:pRg st="11" end="11"/>
                                            </p:txEl>
                                          </p:spTgt>
                                        </p:tgtEl>
                                        <p:attrNameLst>
                                          <p:attrName>ppt_h</p:attrName>
                                        </p:attrNameLst>
                                      </p:cBhvr>
                                      <p:tavLst>
                                        <p:tav tm="0">
                                          <p:val>
                                            <p:fltVal val="0"/>
                                          </p:val>
                                        </p:tav>
                                        <p:tav tm="100000">
                                          <p:val>
                                            <p:strVal val="#ppt_h"/>
                                          </p:val>
                                        </p:tav>
                                      </p:tavLst>
                                    </p:anim>
                                    <p:animEffect transition="in" filter="fade">
                                      <p:cBhvr>
                                        <p:cTn id="76"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just">
              <a:buNone/>
            </a:pPr>
            <a:r>
              <a:rPr lang="id-ID" dirty="0" smtClean="0"/>
              <a:t>berkaitan </a:t>
            </a:r>
            <a:r>
              <a:rPr lang="id-ID" dirty="0"/>
              <a:t>dengan usaha untuk memperoleh kepemilikan atau kendali yang leibh besar atas distributor atau peritel</a:t>
            </a:r>
            <a:r>
              <a:rPr lang="id-ID" dirty="0" smtClean="0"/>
              <a:t>.</a:t>
            </a:r>
            <a:endParaRPr lang="id-ID" dirty="0"/>
          </a:p>
        </p:txBody>
      </p:sp>
      <p:sp>
        <p:nvSpPr>
          <p:cNvPr id="3" name="Title 2"/>
          <p:cNvSpPr>
            <a:spLocks noGrp="1"/>
          </p:cNvSpPr>
          <p:nvPr>
            <p:ph type="title"/>
          </p:nvPr>
        </p:nvSpPr>
        <p:spPr>
          <a:xfrm>
            <a:off x="827584" y="620688"/>
            <a:ext cx="7696200" cy="1224136"/>
          </a:xfrm>
        </p:spPr>
        <p:txBody>
          <a:bodyPr>
            <a:normAutofit/>
          </a:bodyPr>
          <a:lstStyle/>
          <a:p>
            <a:r>
              <a:rPr lang="en-US" b="1" dirty="0" err="1"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Integritas</a:t>
            </a:r>
            <a:r>
              <a:rPr lang="en-US" b="1" dirty="0"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ke</a:t>
            </a:r>
            <a:r>
              <a:rPr lang="en-US" b="1" dirty="0"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Depan</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7926776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just">
              <a:buNone/>
            </a:pPr>
            <a:r>
              <a:rPr lang="id-ID" dirty="0" smtClean="0"/>
              <a:t>adalah </a:t>
            </a:r>
            <a:r>
              <a:rPr lang="id-ID" dirty="0"/>
              <a:t>sebuah strategi yang mengupayakan </a:t>
            </a:r>
            <a:r>
              <a:rPr lang="id-ID" dirty="0" smtClean="0"/>
              <a:t>kepemilikan </a:t>
            </a:r>
            <a:r>
              <a:rPr lang="id-ID" dirty="0"/>
              <a:t>atau kendali yang lebih besar atas pemasok perusahaan.</a:t>
            </a:r>
          </a:p>
          <a:p>
            <a:pPr marL="0" indent="0">
              <a:buNone/>
            </a:pPr>
            <a:endParaRPr lang="en-US" dirty="0">
              <a:solidFill>
                <a:srgbClr val="FFFF00"/>
              </a:solidFill>
            </a:endParaRPr>
          </a:p>
        </p:txBody>
      </p:sp>
      <p:sp>
        <p:nvSpPr>
          <p:cNvPr id="3" name="Title 2"/>
          <p:cNvSpPr>
            <a:spLocks noGrp="1"/>
          </p:cNvSpPr>
          <p:nvPr>
            <p:ph type="title"/>
          </p:nvPr>
        </p:nvSpPr>
        <p:spPr/>
        <p:txBody>
          <a:bodyPr>
            <a:normAutofit/>
          </a:bodyPr>
          <a:lstStyle/>
          <a:p>
            <a:r>
              <a:rPr lang="id-ID" b="1" dirty="0">
                <a:solidFill>
                  <a:srgbClr val="FFFF00"/>
                </a:solidFill>
                <a:effectLst>
                  <a:outerShdw blurRad="38100" dist="38100" dir="2700000" algn="tl">
                    <a:srgbClr val="000000">
                      <a:alpha val="43137"/>
                    </a:srgbClr>
                  </a:outerShdw>
                </a:effectLst>
              </a:rPr>
              <a:t>Integrasi ke belakang</a:t>
            </a:r>
            <a:endParaRPr lang="en-US"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01097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mengacu </a:t>
            </a:r>
            <a:r>
              <a:rPr lang="id-ID" dirty="0"/>
              <a:t>pada strategi yang mengupayakan kepemilikan atau kendali yang lebih besar atas pesaing perusahaan.</a:t>
            </a:r>
          </a:p>
          <a:p>
            <a:endParaRPr lang="en-US" dirty="0"/>
          </a:p>
        </p:txBody>
      </p:sp>
      <p:sp>
        <p:nvSpPr>
          <p:cNvPr id="3" name="Title 2"/>
          <p:cNvSpPr>
            <a:spLocks noGrp="1"/>
          </p:cNvSpPr>
          <p:nvPr>
            <p:ph type="title"/>
          </p:nvPr>
        </p:nvSpPr>
        <p:spPr>
          <a:xfrm>
            <a:off x="1043608" y="476672"/>
            <a:ext cx="7696200" cy="1143000"/>
          </a:xfrm>
        </p:spPr>
        <p:txBody>
          <a:bodyPr/>
          <a:lstStyle/>
          <a:p>
            <a:r>
              <a:rPr lang="id-ID" b="1" dirty="0">
                <a:solidFill>
                  <a:srgbClr val="FFFF00"/>
                </a:solidFill>
              </a:rPr>
              <a:t>Integrasi horizontal</a:t>
            </a:r>
            <a:endParaRPr lang="en-US" dirty="0">
              <a:solidFill>
                <a:srgbClr val="FFFF00"/>
              </a:solidFill>
            </a:endParaRPr>
          </a:p>
        </p:txBody>
      </p:sp>
    </p:spTree>
    <p:extLst>
      <p:ext uri="{BB962C8B-B14F-4D97-AF65-F5344CB8AC3E}">
        <p14:creationId xmlns:p14="http://schemas.microsoft.com/office/powerpoint/2010/main" val="21535059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just">
              <a:buNone/>
            </a:pPr>
            <a:r>
              <a:rPr lang="id-ID" dirty="0" smtClean="0"/>
              <a:t>adalah </a:t>
            </a:r>
            <a:r>
              <a:rPr lang="id-ID" dirty="0"/>
              <a:t>strategi yang mengusahakan peningkatan pangsa pasar untuk produk atau jasa yang ada di pasar saat ini melalui upaya-upaya pemasaran yang lebih besar</a:t>
            </a:r>
            <a:r>
              <a:rPr lang="id-ID" dirty="0" smtClean="0"/>
              <a:t>.</a:t>
            </a:r>
            <a:endParaRPr lang="id-ID" dirty="0"/>
          </a:p>
        </p:txBody>
      </p:sp>
      <p:sp>
        <p:nvSpPr>
          <p:cNvPr id="3" name="Title 2"/>
          <p:cNvSpPr>
            <a:spLocks noGrp="1"/>
          </p:cNvSpPr>
          <p:nvPr>
            <p:ph type="title"/>
          </p:nvPr>
        </p:nvSpPr>
        <p:spPr/>
        <p:txBody>
          <a:bodyPr/>
          <a:lstStyle/>
          <a:p>
            <a:r>
              <a:rPr lang="en-US" b="1" dirty="0" err="1"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Penetrasi</a:t>
            </a:r>
            <a:r>
              <a:rPr lang="en-US" b="1" dirty="0"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 </a:t>
            </a:r>
            <a:r>
              <a:rPr lang="en-US" b="1" dirty="0" err="1" smtClean="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rPr>
              <a:t>Pasar</a:t>
            </a:r>
            <a:endParaRPr lang="en-US" b="1" dirty="0">
              <a:ln w="12700">
                <a:solidFill>
                  <a:schemeClr val="tx1"/>
                </a:solidFill>
                <a:prstDash val="solid"/>
              </a:ln>
              <a:solidFill>
                <a:srgbClr val="FFFF00"/>
              </a:solidFill>
              <a:effectLst>
                <a:glow rad="101600">
                  <a:schemeClr val="accent5">
                    <a:satMod val="175000"/>
                    <a:alpha val="40000"/>
                  </a:schemeClr>
                </a:glow>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9412667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iz Sh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5000"/>
              </a:schemeClr>
            </a:gs>
            <a:gs pos="100000">
              <a:schemeClr val="phClr">
                <a:shade val="80000"/>
                <a:satMod val="150000"/>
              </a:schemeClr>
            </a:gs>
          </a:gsLst>
          <a:path path="circle">
            <a:fillToRect l="50000" t="50000" r="100000" b="100000"/>
          </a:path>
        </a:gradFill>
        <a:blipFill>
          <a:blip xmlns:r="http://schemas.openxmlformats.org/officeDocument/2006/relationships" r:embed="rId1">
            <a:duotone>
              <a:schemeClr val="phClr">
                <a:shade val="80000"/>
              </a:schemeClr>
              <a:schemeClr val="phClr">
                <a:tint val="7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QuizShow</Template>
  <TotalTime>0</TotalTime>
  <Words>824</Words>
  <Application>Microsoft Office PowerPoint</Application>
  <PresentationFormat>On-screen Show (4:3)</PresentationFormat>
  <Paragraphs>100</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Quiz Show</vt:lpstr>
      <vt:lpstr>Bab 5  Strategi-strategi dalam Tindakan</vt:lpstr>
      <vt:lpstr>Tujuan Jangka Panjang</vt:lpstr>
      <vt:lpstr>Tujuan Keuangan dan Tujuan Strategis</vt:lpstr>
      <vt:lpstr>Balanced Scorecard</vt:lpstr>
      <vt:lpstr>Jenis-jenis Strategi</vt:lpstr>
      <vt:lpstr>Integritas ke Depan</vt:lpstr>
      <vt:lpstr>Integrasi ke belakang</vt:lpstr>
      <vt:lpstr>Integrasi horizontal</vt:lpstr>
      <vt:lpstr>Penetrasi Pasar</vt:lpstr>
      <vt:lpstr>Pengembangan Pasar</vt:lpstr>
      <vt:lpstr>Pengembangan produk</vt:lpstr>
      <vt:lpstr>Diversifikasi Terkait</vt:lpstr>
      <vt:lpstr>Diversifikasi Tak Terkait</vt:lpstr>
      <vt:lpstr>Divestasi</vt:lpstr>
      <vt:lpstr>Likuidasi</vt:lpstr>
      <vt:lpstr>Lima Strategi Generik Michael Porter</vt:lpstr>
      <vt:lpstr>Strategi Kepemimpinan Biaya (Tipe 1 dan Tipe 2)</vt:lpstr>
      <vt:lpstr>Lanjutan</vt:lpstr>
      <vt:lpstr>Strategi Diferensiasi (Tipe 3)</vt:lpstr>
      <vt:lpstr>Strategi Fokus (Tipe 4 dan Tipe 5)</vt:lpstr>
      <vt:lpstr>Sarana-sarana untuk Mencapai Strategi</vt:lpstr>
      <vt:lpstr>Keuntungan-keuntungan Pelaku Utama</vt:lpstr>
      <vt:lpstr>Pengalihkontrakan</vt:lpstr>
      <vt:lpstr>Manajemen Strategis di Organisasi Nirlaba dan Organisasi Pemerintah</vt:lpstr>
      <vt:lpstr>Manajemen Strategis di Perusahaan – Perusahaan Kecil</vt:lpstr>
      <vt:lpstr>Thanks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2012-05-14T16:45:48Z</dcterms:created>
  <dcterms:modified xsi:type="dcterms:W3CDTF">2010-01-09T18:49:52Z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