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5" r:id="rId3"/>
    <p:sldId id="286" r:id="rId4"/>
    <p:sldId id="293" r:id="rId5"/>
    <p:sldId id="302" r:id="rId6"/>
    <p:sldId id="315" r:id="rId7"/>
    <p:sldId id="287" r:id="rId8"/>
    <p:sldId id="309" r:id="rId9"/>
    <p:sldId id="310" r:id="rId10"/>
    <p:sldId id="311" r:id="rId11"/>
    <p:sldId id="312" r:id="rId12"/>
    <p:sldId id="306" r:id="rId13"/>
    <p:sldId id="301" r:id="rId14"/>
    <p:sldId id="313" r:id="rId15"/>
    <p:sldId id="297" r:id="rId16"/>
    <p:sldId id="288" r:id="rId17"/>
    <p:sldId id="289" r:id="rId18"/>
    <p:sldId id="290" r:id="rId19"/>
    <p:sldId id="291" r:id="rId20"/>
    <p:sldId id="292" r:id="rId21"/>
    <p:sldId id="316" r:id="rId22"/>
    <p:sldId id="303" r:id="rId23"/>
    <p:sldId id="320" r:id="rId24"/>
    <p:sldId id="304" r:id="rId25"/>
    <p:sldId id="314" r:id="rId26"/>
    <p:sldId id="317" r:id="rId27"/>
    <p:sldId id="318" r:id="rId28"/>
    <p:sldId id="319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9127-1F15-4BB1-977B-96223035B39A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52AF-A2FC-442B-AACE-9081F661C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024928-6110-4D31-A8F4-E04D06768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E8648-CDA1-4546-A7F6-C0EC1DE304C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D3612892-C928-4C2C-8334-925C2ED8E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D735FA0C-86F6-4D67-90AC-EA15A606C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0075"/>
            <a:ext cx="5151437" cy="4416425"/>
          </a:xfrm>
        </p:spPr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6600867E-542B-41B7-B059-1A148BC39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E29CC-9F5E-4725-9495-DD4F77A9FB0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66C57313-7403-4135-A9B5-850E95C6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97441B8B-B490-4723-93D3-282F4B5F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5223" rIns="92062" bIns="45223" anchor="b"/>
          <a:lstStyle>
            <a:lvl1pPr algn="l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 algn="l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30275" algn="l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95413" algn="l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60550" algn="l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1775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7495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215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8935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50F86636-94AD-43BB-8A22-65C40CC5B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18563"/>
            <a:ext cx="30305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0624A1E9-B759-4609-B69E-FE473101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3DADD33D-423E-486B-95DC-B58395FAC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2800"/>
            <a:ext cx="4329113" cy="3246438"/>
          </a:xfrm>
          <a:ln w="12700" cap="flat"/>
        </p:spPr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9967EB01-01A6-40E5-A61C-24B663488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83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62" tIns="45223" rIns="92062" bIns="4522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E3B8A0-F563-48C2-8301-89E1FA20F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39AD0-E4AF-4071-9CA3-127CC257B88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13C44E6C-4E1E-4D88-9390-844A9255D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14388"/>
            <a:ext cx="4324350" cy="32432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4989A52F-4A35-4677-A804-95EAD6B7B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422775"/>
            <a:ext cx="5130800" cy="3929063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677" tIns="45223" rIns="93677" bIns="45223"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020F-DBD1-4BB5-904C-92D3A4B1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F2E72-CAF3-4554-B7F5-27D089854A2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9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28D16-8002-4E38-84A0-DBA75FBA60F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038600" cy="2570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70FAEC-B3E0-4DA1-B992-E8ACECF5E62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560763"/>
            <a:ext cx="4038600" cy="2570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25AF98-7D49-4E58-8337-6207CA8A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532A97-E4AE-4F98-83AC-0AB291D0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F93EAA-451C-412E-B249-E689F62C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C234E8B-30ED-4EEF-8A75-23481713D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88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01/03/2019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Pemodelan Proses Bisnis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Pert 5 &amp; 6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91A3D053-550C-4D1B-B924-1CE73C6AA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Ukuran kinerja operasional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829EFE1B-102A-40DA-B8B5-7F28C7EB1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Dalam beberapa tahun terakhir, pengembangan lebih diarahkan pada sistem pengukuran kinerja yang lebih operasional</a:t>
            </a:r>
          </a:p>
          <a:p>
            <a:endParaRPr lang="en-US" altLang="en-US" sz="2400"/>
          </a:p>
          <a:p>
            <a:r>
              <a:rPr lang="en-US" altLang="en-US" sz="2400"/>
              <a:t>Sistem ini terdiri dari beberapa elemen:</a:t>
            </a:r>
          </a:p>
          <a:p>
            <a:pPr lvl="1"/>
            <a:r>
              <a:rPr lang="en-US" altLang="en-US" sz="2000"/>
              <a:t>Pengukuran secara kontinyu aspek-aspek kinerja yang relevan untuk proses bisnis</a:t>
            </a:r>
          </a:p>
          <a:p>
            <a:pPr lvl="1"/>
            <a:r>
              <a:rPr lang="en-US" altLang="en-US" sz="2000"/>
              <a:t>Pengukuran ini bersama-sama membentuk panel instrumen yang dapat digunakan untuk memonitor kinerja  </a:t>
            </a:r>
          </a:p>
          <a:p>
            <a:pPr lvl="1"/>
            <a:r>
              <a:rPr lang="en-US" altLang="en-US" sz="2000"/>
              <a:t>Panel instrumen akan mengekspos trend negatif, perkembangan dari waktu ke waktu dan memungkinkan follow up berupa usaha peningkatan tertentu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000"/>
          </a:p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3E23EBB4-878D-4AF1-AECD-44E6E5BCC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Beberapa sistem pengukuran</a:t>
            </a:r>
          </a:p>
        </p:txBody>
      </p:sp>
      <p:pic>
        <p:nvPicPr>
          <p:cNvPr id="173060" name="Picture 4" descr="MCj03556350000[1]">
            <a:extLst>
              <a:ext uri="{FF2B5EF4-FFF2-40B4-BE49-F238E27FC236}">
                <a16:creationId xmlns:a16="http://schemas.microsoft.com/office/drawing/2014/main" id="{D51739D4-4EB9-4A87-AEBC-2D1CE63C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18319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Text Box 5">
            <a:extLst>
              <a:ext uri="{FF2B5EF4-FFF2-40B4-BE49-F238E27FC236}">
                <a16:creationId xmlns:a16="http://schemas.microsoft.com/office/drawing/2014/main" id="{EA59C9B8-4018-4B3C-893D-CC5F1C327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2133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Ukuran 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finansial</a:t>
            </a:r>
          </a:p>
        </p:txBody>
      </p:sp>
      <p:sp>
        <p:nvSpPr>
          <p:cNvPr id="173063" name="Text Box 7">
            <a:extLst>
              <a:ext uri="{FF2B5EF4-FFF2-40B4-BE49-F238E27FC236}">
                <a16:creationId xmlns:a16="http://schemas.microsoft.com/office/drawing/2014/main" id="{467D4384-B0FA-466A-B1B4-1CBD2A94E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Waktu</a:t>
            </a:r>
          </a:p>
        </p:txBody>
      </p:sp>
      <p:sp>
        <p:nvSpPr>
          <p:cNvPr id="173065" name="Text Box 9">
            <a:extLst>
              <a:ext uri="{FF2B5EF4-FFF2-40B4-BE49-F238E27FC236}">
                <a16:creationId xmlns:a16="http://schemas.microsoft.com/office/drawing/2014/main" id="{8D25192A-B2A6-4654-AB1E-F8CA530C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14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Kualitas</a:t>
            </a:r>
          </a:p>
        </p:txBody>
      </p:sp>
      <p:sp>
        <p:nvSpPr>
          <p:cNvPr id="173066" name="Oval 10">
            <a:extLst>
              <a:ext uri="{FF2B5EF4-FFF2-40B4-BE49-F238E27FC236}">
                <a16:creationId xmlns:a16="http://schemas.microsoft.com/office/drawing/2014/main" id="{5FC703C0-4E3F-430F-AB36-1CE5BAD99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14400"/>
            <a:ext cx="1447800" cy="15240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Line 11">
            <a:extLst>
              <a:ext uri="{FF2B5EF4-FFF2-40B4-BE49-F238E27FC236}">
                <a16:creationId xmlns:a16="http://schemas.microsoft.com/office/drawing/2014/main" id="{11FCC185-7457-44DD-93EE-358D6028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1295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Line 12">
            <a:extLst>
              <a:ext uri="{FF2B5EF4-FFF2-40B4-BE49-F238E27FC236}">
                <a16:creationId xmlns:a16="http://schemas.microsoft.com/office/drawing/2014/main" id="{3B864C50-D9C6-4C18-924F-4A5B7A6AD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Oval 13">
            <a:extLst>
              <a:ext uri="{FF2B5EF4-FFF2-40B4-BE49-F238E27FC236}">
                <a16:creationId xmlns:a16="http://schemas.microsoft.com/office/drawing/2014/main" id="{5C52F132-5F6C-4314-B157-63C51F0B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914400"/>
            <a:ext cx="1447800" cy="15240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Line 14">
            <a:extLst>
              <a:ext uri="{FF2B5EF4-FFF2-40B4-BE49-F238E27FC236}">
                <a16:creationId xmlns:a16="http://schemas.microsoft.com/office/drawing/2014/main" id="{812181F3-912F-4494-9173-C154797666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75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>
            <a:extLst>
              <a:ext uri="{FF2B5EF4-FFF2-40B4-BE49-F238E27FC236}">
                <a16:creationId xmlns:a16="http://schemas.microsoft.com/office/drawing/2014/main" id="{44BB2DCF-2EF6-4214-8424-D5D060D6FA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752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Text Box 16">
            <a:extLst>
              <a:ext uri="{FF2B5EF4-FFF2-40B4-BE49-F238E27FC236}">
                <a16:creationId xmlns:a16="http://schemas.microsoft.com/office/drawing/2014/main" id="{C40F351B-2DFF-4581-BB86-B5BF0B38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14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Biaya</a:t>
            </a:r>
          </a:p>
        </p:txBody>
      </p:sp>
      <p:sp>
        <p:nvSpPr>
          <p:cNvPr id="173073" name="Oval 17">
            <a:extLst>
              <a:ext uri="{FF2B5EF4-FFF2-40B4-BE49-F238E27FC236}">
                <a16:creationId xmlns:a16="http://schemas.microsoft.com/office/drawing/2014/main" id="{34E44054-CAA1-44E9-A8B3-07E140B17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914400"/>
            <a:ext cx="1447800" cy="15240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Line 18">
            <a:extLst>
              <a:ext uri="{FF2B5EF4-FFF2-40B4-BE49-F238E27FC236}">
                <a16:creationId xmlns:a16="http://schemas.microsoft.com/office/drawing/2014/main" id="{4A20576B-E332-4327-B062-93B699022B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1143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Line 19">
            <a:extLst>
              <a:ext uri="{FF2B5EF4-FFF2-40B4-BE49-F238E27FC236}">
                <a16:creationId xmlns:a16="http://schemas.microsoft.com/office/drawing/2014/main" id="{EB3B0522-A9CD-4811-8024-F49496DAF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75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6" name="Text Box 20">
            <a:extLst>
              <a:ext uri="{FF2B5EF4-FFF2-40B4-BE49-F238E27FC236}">
                <a16:creationId xmlns:a16="http://schemas.microsoft.com/office/drawing/2014/main" id="{3F2D047C-8B64-4EB7-9340-A1CBB0F1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Fleksibilitas</a:t>
            </a:r>
          </a:p>
        </p:txBody>
      </p:sp>
      <p:sp>
        <p:nvSpPr>
          <p:cNvPr id="173077" name="Oval 21">
            <a:extLst>
              <a:ext uri="{FF2B5EF4-FFF2-40B4-BE49-F238E27FC236}">
                <a16:creationId xmlns:a16="http://schemas.microsoft.com/office/drawing/2014/main" id="{282E17A6-8C41-4AA6-B33E-E85063323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971800"/>
            <a:ext cx="1447800" cy="15240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Line 22">
            <a:extLst>
              <a:ext uri="{FF2B5EF4-FFF2-40B4-BE49-F238E27FC236}">
                <a16:creationId xmlns:a16="http://schemas.microsoft.com/office/drawing/2014/main" id="{EC8A2838-1E32-4A20-9892-8C52529DB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352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9" name="Line 23">
            <a:extLst>
              <a:ext uri="{FF2B5EF4-FFF2-40B4-BE49-F238E27FC236}">
                <a16:creationId xmlns:a16="http://schemas.microsoft.com/office/drawing/2014/main" id="{076CAF58-AD8F-4B31-8CCA-9EB9D7313A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0" name="Text Box 24">
            <a:extLst>
              <a:ext uri="{FF2B5EF4-FFF2-40B4-BE49-F238E27FC236}">
                <a16:creationId xmlns:a16="http://schemas.microsoft.com/office/drawing/2014/main" id="{75B7C9DC-2A94-4CB4-87FB-256A0AB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72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Reliabilitas</a:t>
            </a:r>
          </a:p>
        </p:txBody>
      </p:sp>
      <p:sp>
        <p:nvSpPr>
          <p:cNvPr id="173081" name="Oval 25">
            <a:extLst>
              <a:ext uri="{FF2B5EF4-FFF2-40B4-BE49-F238E27FC236}">
                <a16:creationId xmlns:a16="http://schemas.microsoft.com/office/drawing/2014/main" id="{7BBBF34A-9559-435D-835B-44CB535EF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71800"/>
            <a:ext cx="1447800" cy="15240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2" name="Line 26">
            <a:extLst>
              <a:ext uri="{FF2B5EF4-FFF2-40B4-BE49-F238E27FC236}">
                <a16:creationId xmlns:a16="http://schemas.microsoft.com/office/drawing/2014/main" id="{4AD1790D-7162-4B1C-88CC-0A814F361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3" name="Line 27">
            <a:extLst>
              <a:ext uri="{FF2B5EF4-FFF2-40B4-BE49-F238E27FC236}">
                <a16:creationId xmlns:a16="http://schemas.microsoft.com/office/drawing/2014/main" id="{84432817-7B3B-4A77-B8EC-52C4929BC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4" name="Rectangle 28">
            <a:extLst>
              <a:ext uri="{FF2B5EF4-FFF2-40B4-BE49-F238E27FC236}">
                <a16:creationId xmlns:a16="http://schemas.microsoft.com/office/drawing/2014/main" id="{C260E37A-8E98-46C7-BEAB-8DCCB5A5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762000"/>
            <a:ext cx="60198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5" name="Text Box 29">
            <a:extLst>
              <a:ext uri="{FF2B5EF4-FFF2-40B4-BE49-F238E27FC236}">
                <a16:creationId xmlns:a16="http://schemas.microsoft.com/office/drawing/2014/main" id="{B926B94A-ECB7-4E37-8422-FA9CFDC83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102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Panel Instrumen Operasional</a:t>
            </a:r>
          </a:p>
        </p:txBody>
      </p:sp>
      <p:sp>
        <p:nvSpPr>
          <p:cNvPr id="173086" name="AutoShape 30">
            <a:extLst>
              <a:ext uri="{FF2B5EF4-FFF2-40B4-BE49-F238E27FC236}">
                <a16:creationId xmlns:a16="http://schemas.microsoft.com/office/drawing/2014/main" id="{0490DE25-248C-466F-9067-40721834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1676400" cy="1828800"/>
          </a:xfrm>
          <a:prstGeom prst="wedgeRectCallout">
            <a:avLst>
              <a:gd name="adj1" fmla="val 9657"/>
              <a:gd name="adj2" fmla="val -62588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1800"/>
              <a:t>Hanya memberi lampu merah atau hijau untuk defisit/profit</a:t>
            </a:r>
          </a:p>
        </p:txBody>
      </p:sp>
      <p:sp>
        <p:nvSpPr>
          <p:cNvPr id="173087" name="AutoShape 31">
            <a:extLst>
              <a:ext uri="{FF2B5EF4-FFF2-40B4-BE49-F238E27FC236}">
                <a16:creationId xmlns:a16="http://schemas.microsoft.com/office/drawing/2014/main" id="{A4A67012-32BE-49F2-BE8D-7E630A78A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486400"/>
            <a:ext cx="3200400" cy="1371600"/>
          </a:xfrm>
          <a:prstGeom prst="wedgeRectCallout">
            <a:avLst>
              <a:gd name="adj1" fmla="val -5259"/>
              <a:gd name="adj2" fmla="val -104398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1800"/>
              <a:t>Menunjukkan status sebenarnya dari kinerja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72A7359F-3714-4A3D-99B5-8B59D1761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Tujuan kinerja dalam operasi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77ACF94A-DF3C-4B6B-AA0E-12B092EA9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78366E21-D7A5-434D-A9B0-E3D46BA0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676400"/>
            <a:ext cx="5484813" cy="776288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AutoShape 5">
            <a:extLst>
              <a:ext uri="{FF2B5EF4-FFF2-40B4-BE49-F238E27FC236}">
                <a16:creationId xmlns:a16="http://schemas.microsoft.com/office/drawing/2014/main" id="{FD36152B-B398-4A02-A99F-7F3DDFCC7C52}"/>
              </a:ext>
            </a:extLst>
          </p:cNvPr>
          <p:cNvSpPr>
            <a:spLocks noChangeArrowheads="1"/>
          </p:cNvSpPr>
          <p:nvPr/>
        </p:nvSpPr>
        <p:spPr bwMode="auto">
          <a:xfrm rot="5391915">
            <a:off x="5529263" y="3006725"/>
            <a:ext cx="3886200" cy="12223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Text Box 6">
            <a:extLst>
              <a:ext uri="{FF2B5EF4-FFF2-40B4-BE49-F238E27FC236}">
                <a16:creationId xmlns:a16="http://schemas.microsoft.com/office/drawing/2014/main" id="{6A0DB66F-2D2C-40B1-8616-9F4D709B13AF}"/>
              </a:ext>
            </a:extLst>
          </p:cNvPr>
          <p:cNvSpPr txBox="1">
            <a:spLocks noChangeArrowheads="1"/>
          </p:cNvSpPr>
          <p:nvPr/>
        </p:nvSpPr>
        <p:spPr bwMode="auto">
          <a:xfrm rot="-5463568">
            <a:off x="7032625" y="344805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Competitiveness</a:t>
            </a:r>
          </a:p>
        </p:txBody>
      </p:sp>
      <p:sp>
        <p:nvSpPr>
          <p:cNvPr id="166919" name="Rectangle 7">
            <a:extLst>
              <a:ext uri="{FF2B5EF4-FFF2-40B4-BE49-F238E27FC236}">
                <a16:creationId xmlns:a16="http://schemas.microsoft.com/office/drawing/2014/main" id="{CBB9DDFD-65E1-4B7A-A5F4-5635485E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38400"/>
            <a:ext cx="5486400" cy="762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Rectangle 8">
            <a:extLst>
              <a:ext uri="{FF2B5EF4-FFF2-40B4-BE49-F238E27FC236}">
                <a16:creationId xmlns:a16="http://schemas.microsoft.com/office/drawing/2014/main" id="{1A1F7BB0-AC2F-443E-9F46-333739AB8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5486400" cy="8382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Rectangle 9">
            <a:extLst>
              <a:ext uri="{FF2B5EF4-FFF2-40B4-BE49-F238E27FC236}">
                <a16:creationId xmlns:a16="http://schemas.microsoft.com/office/drawing/2014/main" id="{A5ABF1A9-0831-4698-B5AD-3C12943FF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024313"/>
            <a:ext cx="5486400" cy="776287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2" name="Text Box 10">
            <a:extLst>
              <a:ext uri="{FF2B5EF4-FFF2-40B4-BE49-F238E27FC236}">
                <a16:creationId xmlns:a16="http://schemas.microsoft.com/office/drawing/2014/main" id="{C22EA0FA-AC57-497C-9DF5-0E2C8E0A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26670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Kecepatan</a:t>
            </a:r>
          </a:p>
        </p:txBody>
      </p:sp>
      <p:sp>
        <p:nvSpPr>
          <p:cNvPr id="166923" name="Text Box 11">
            <a:extLst>
              <a:ext uri="{FF2B5EF4-FFF2-40B4-BE49-F238E27FC236}">
                <a16:creationId xmlns:a16="http://schemas.microsoft.com/office/drawing/2014/main" id="{4050086C-7724-4F95-BC53-F2A71467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415925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Fleksibilitas</a:t>
            </a:r>
          </a:p>
        </p:txBody>
      </p:sp>
      <p:sp>
        <p:nvSpPr>
          <p:cNvPr id="166924" name="Rectangle 12">
            <a:extLst>
              <a:ext uri="{FF2B5EF4-FFF2-40B4-BE49-F238E27FC236}">
                <a16:creationId xmlns:a16="http://schemas.microsoft.com/office/drawing/2014/main" id="{D4113817-A9A3-43C6-946C-58DE17AC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800600"/>
            <a:ext cx="5486400" cy="762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Text Box 13">
            <a:extLst>
              <a:ext uri="{FF2B5EF4-FFF2-40B4-BE49-F238E27FC236}">
                <a16:creationId xmlns:a16="http://schemas.microsoft.com/office/drawing/2014/main" id="{4B12DFDB-7E63-4379-B4F1-1C653332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492125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Biaya</a:t>
            </a:r>
          </a:p>
        </p:txBody>
      </p:sp>
      <p:sp>
        <p:nvSpPr>
          <p:cNvPr id="166926" name="Line 14">
            <a:extLst>
              <a:ext uri="{FF2B5EF4-FFF2-40B4-BE49-F238E27FC236}">
                <a16:creationId xmlns:a16="http://schemas.microsoft.com/office/drawing/2014/main" id="{2A656327-64F8-4208-923D-0D162E992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2575" y="5105400"/>
            <a:ext cx="758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Line 15">
            <a:extLst>
              <a:ext uri="{FF2B5EF4-FFF2-40B4-BE49-F238E27FC236}">
                <a16:creationId xmlns:a16="http://schemas.microsoft.com/office/drawing/2014/main" id="{9847C29D-A4AB-44F5-BF41-81760D8C2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2575" y="4343400"/>
            <a:ext cx="758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8" name="Text Box 16">
            <a:extLst>
              <a:ext uri="{FF2B5EF4-FFF2-40B4-BE49-F238E27FC236}">
                <a16:creationId xmlns:a16="http://schemas.microsoft.com/office/drawing/2014/main" id="{E0A68A4F-4A59-4E77-808D-FACD789C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9725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Keandalan</a:t>
            </a:r>
          </a:p>
        </p:txBody>
      </p:sp>
      <p:sp>
        <p:nvSpPr>
          <p:cNvPr id="166929" name="Line 17">
            <a:extLst>
              <a:ext uri="{FF2B5EF4-FFF2-40B4-BE49-F238E27FC236}">
                <a16:creationId xmlns:a16="http://schemas.microsoft.com/office/drawing/2014/main" id="{626F3E07-6AC9-4219-AD68-75AFB9AA4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758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Line 18">
            <a:extLst>
              <a:ext uri="{FF2B5EF4-FFF2-40B4-BE49-F238E27FC236}">
                <a16:creationId xmlns:a16="http://schemas.microsoft.com/office/drawing/2014/main" id="{A9ED4177-DB7E-4CDC-B529-47EFFCEF0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2575" y="2819400"/>
            <a:ext cx="758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Text Box 19">
            <a:extLst>
              <a:ext uri="{FF2B5EF4-FFF2-40B4-BE49-F238E27FC236}">
                <a16:creationId xmlns:a16="http://schemas.microsoft.com/office/drawing/2014/main" id="{9C97D71B-8A00-4F83-812F-04C996B89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9050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Kualitas</a:t>
            </a:r>
          </a:p>
        </p:txBody>
      </p:sp>
      <p:sp>
        <p:nvSpPr>
          <p:cNvPr id="166932" name="Line 20">
            <a:extLst>
              <a:ext uri="{FF2B5EF4-FFF2-40B4-BE49-F238E27FC236}">
                <a16:creationId xmlns:a16="http://schemas.microsoft.com/office/drawing/2014/main" id="{F190AFEB-62C8-4E68-83F1-988630DAB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2575" y="2057400"/>
            <a:ext cx="758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3" name="Text Box 21">
            <a:extLst>
              <a:ext uri="{FF2B5EF4-FFF2-40B4-BE49-F238E27FC236}">
                <a16:creationId xmlns:a16="http://schemas.microsoft.com/office/drawing/2014/main" id="{969DA7D1-4B14-4CE3-9FAE-969E396FC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05000"/>
            <a:ext cx="2743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Melakukan operasi dengan BENAR</a:t>
            </a:r>
          </a:p>
        </p:txBody>
      </p:sp>
      <p:sp>
        <p:nvSpPr>
          <p:cNvPr id="166934" name="Text Box 22">
            <a:extLst>
              <a:ext uri="{FF2B5EF4-FFF2-40B4-BE49-F238E27FC236}">
                <a16:creationId xmlns:a16="http://schemas.microsoft.com/office/drawing/2014/main" id="{4B98C279-4AB0-43C4-AA7D-57D6C7FC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35250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Melakukan operasi dengan CEPAT</a:t>
            </a:r>
          </a:p>
        </p:txBody>
      </p:sp>
      <p:sp>
        <p:nvSpPr>
          <p:cNvPr id="166935" name="Text Box 23">
            <a:extLst>
              <a:ext uri="{FF2B5EF4-FFF2-40B4-BE49-F238E27FC236}">
                <a16:creationId xmlns:a16="http://schemas.microsoft.com/office/drawing/2014/main" id="{36C77CAC-2004-4BB7-99DF-CF661051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97250"/>
            <a:ext cx="266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Melakukan operasi dengan TEPAT WAKTU</a:t>
            </a:r>
          </a:p>
        </p:txBody>
      </p:sp>
      <p:sp>
        <p:nvSpPr>
          <p:cNvPr id="166936" name="Text Box 24">
            <a:extLst>
              <a:ext uri="{FF2B5EF4-FFF2-40B4-BE49-F238E27FC236}">
                <a16:creationId xmlns:a16="http://schemas.microsoft.com/office/drawing/2014/main" id="{F32C293D-B379-45BA-A89D-570DB1EA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3545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Dapat BERUBAH</a:t>
            </a:r>
          </a:p>
        </p:txBody>
      </p:sp>
      <p:sp>
        <p:nvSpPr>
          <p:cNvPr id="166937" name="Text Box 25">
            <a:extLst>
              <a:ext uri="{FF2B5EF4-FFF2-40B4-BE49-F238E27FC236}">
                <a16:creationId xmlns:a16="http://schemas.microsoft.com/office/drawing/2014/main" id="{CE9315F7-A8F9-400C-B463-6AA53EE7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21250"/>
            <a:ext cx="266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1" i="1">
                <a:latin typeface="Arial" panose="020B0604020202020204" pitchFamily="34" charset="0"/>
              </a:rPr>
              <a:t>Melakukan sesuatu dengan PRODUKTIF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B2492E8B-AFB7-47CB-80AA-FF746D8AC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248F932-72BE-44DB-9E40-E916206C4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0"/>
            <a:ext cx="91027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Different competitive factors imply </a:t>
            </a:r>
            <a:br>
              <a:rPr lang="en-GB" altLang="en-US" sz="2400" b="1">
                <a:latin typeface="Arial" panose="020B0604020202020204" pitchFamily="34" charset="0"/>
              </a:rPr>
            </a:br>
            <a:r>
              <a:rPr lang="en-US" altLang="en-US" sz="2400" b="1">
                <a:latin typeface="Arial" panose="020B0604020202020204" pitchFamily="34" charset="0"/>
              </a:rPr>
              <a:t>different performance objectives</a:t>
            </a:r>
          </a:p>
        </p:txBody>
      </p:sp>
      <p:grpSp>
        <p:nvGrpSpPr>
          <p:cNvPr id="158752" name="Group 32">
            <a:extLst>
              <a:ext uri="{FF2B5EF4-FFF2-40B4-BE49-F238E27FC236}">
                <a16:creationId xmlns:a16="http://schemas.microsoft.com/office/drawing/2014/main" id="{5E84E6F1-320F-4A4A-9468-0F53B8232ADA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1376363"/>
            <a:ext cx="3746500" cy="4867275"/>
            <a:chOff x="3007" y="867"/>
            <a:chExt cx="2360" cy="3066"/>
          </a:xfrm>
        </p:grpSpPr>
        <p:sp>
          <p:nvSpPr>
            <p:cNvPr id="158734" name="Rectangle 14">
              <a:extLst>
                <a:ext uri="{FF2B5EF4-FFF2-40B4-BE49-F238E27FC236}">
                  <a16:creationId xmlns:a16="http://schemas.microsoft.com/office/drawing/2014/main" id="{8C5EA532-4FFF-4F41-8D00-5D0648D85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867"/>
              <a:ext cx="2360" cy="306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5" name="Rectangle 15">
              <a:extLst>
                <a:ext uri="{FF2B5EF4-FFF2-40B4-BE49-F238E27FC236}">
                  <a16:creationId xmlns:a16="http://schemas.microsoft.com/office/drawing/2014/main" id="{97F27341-C354-4846-A24A-FC1B7584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920"/>
              <a:ext cx="2188" cy="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900" b="1">
                  <a:solidFill>
                    <a:srgbClr val="FF3300"/>
                  </a:solidFill>
                  <a:latin typeface="Arial" panose="020B0604020202020204" pitchFamily="34" charset="0"/>
                </a:rPr>
                <a:t>Performance objectives</a:t>
              </a:r>
            </a:p>
            <a:p>
              <a:pPr>
                <a:lnSpc>
                  <a:spcPct val="80000"/>
                </a:lnSpc>
              </a:pPr>
              <a:endParaRPr lang="en-US" altLang="en-US" sz="1900" b="1">
                <a:solidFill>
                  <a:srgbClr val="FF33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900" b="1">
                  <a:solidFill>
                    <a:srgbClr val="FF3300"/>
                  </a:solidFill>
                  <a:latin typeface="Arial" panose="020B0604020202020204" pitchFamily="34" charset="0"/>
                </a:rPr>
                <a:t>Then, the operations will need to excel at these ...</a:t>
              </a:r>
            </a:p>
          </p:txBody>
        </p:sp>
        <p:sp>
          <p:nvSpPr>
            <p:cNvPr id="158736" name="Rectangle 16">
              <a:extLst>
                <a:ext uri="{FF2B5EF4-FFF2-40B4-BE49-F238E27FC236}">
                  <a16:creationId xmlns:a16="http://schemas.microsoft.com/office/drawing/2014/main" id="{4E0A93B3-A22F-4752-B77A-9B8BBAB63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1571"/>
              <a:ext cx="2228" cy="24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Cost</a:t>
              </a:r>
            </a:p>
          </p:txBody>
        </p:sp>
        <p:sp>
          <p:nvSpPr>
            <p:cNvPr id="158737" name="Rectangle 17">
              <a:extLst>
                <a:ext uri="{FF2B5EF4-FFF2-40B4-BE49-F238E27FC236}">
                  <a16:creationId xmlns:a16="http://schemas.microsoft.com/office/drawing/2014/main" id="{6CE4D9AB-C01D-448A-A9C7-946C5E4CB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1882"/>
              <a:ext cx="2228" cy="24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Quality</a:t>
              </a:r>
            </a:p>
          </p:txBody>
        </p:sp>
        <p:sp>
          <p:nvSpPr>
            <p:cNvPr id="158738" name="Rectangle 18">
              <a:extLst>
                <a:ext uri="{FF2B5EF4-FFF2-40B4-BE49-F238E27FC236}">
                  <a16:creationId xmlns:a16="http://schemas.microsoft.com/office/drawing/2014/main" id="{BF245840-3E54-4732-BF01-F6FF213DF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183"/>
              <a:ext cx="2228" cy="24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Speed</a:t>
              </a:r>
            </a:p>
          </p:txBody>
        </p:sp>
        <p:sp>
          <p:nvSpPr>
            <p:cNvPr id="158739" name="Rectangle 19">
              <a:extLst>
                <a:ext uri="{FF2B5EF4-FFF2-40B4-BE49-F238E27FC236}">
                  <a16:creationId xmlns:a16="http://schemas.microsoft.com/office/drawing/2014/main" id="{EEF6E010-CC32-4CB8-B99E-CA072E034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485"/>
              <a:ext cx="2228" cy="24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Dependability</a:t>
              </a:r>
            </a:p>
          </p:txBody>
        </p:sp>
        <p:sp>
          <p:nvSpPr>
            <p:cNvPr id="158740" name="Rectangle 20">
              <a:extLst>
                <a:ext uri="{FF2B5EF4-FFF2-40B4-BE49-F238E27FC236}">
                  <a16:creationId xmlns:a16="http://schemas.microsoft.com/office/drawing/2014/main" id="{0FE3D88E-93C2-43AE-AFC9-A8C530B67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786"/>
              <a:ext cx="2228" cy="24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Flexibility (products/services)</a:t>
              </a:r>
            </a:p>
          </p:txBody>
        </p:sp>
        <p:sp>
          <p:nvSpPr>
            <p:cNvPr id="158741" name="Rectangle 21">
              <a:extLst>
                <a:ext uri="{FF2B5EF4-FFF2-40B4-BE49-F238E27FC236}">
                  <a16:creationId xmlns:a16="http://schemas.microsoft.com/office/drawing/2014/main" id="{0F49A591-E71A-4E29-8228-764143DE9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3088"/>
              <a:ext cx="2228" cy="34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Flexibility (mix)</a:t>
              </a:r>
            </a:p>
          </p:txBody>
        </p:sp>
        <p:sp>
          <p:nvSpPr>
            <p:cNvPr id="158742" name="Rectangle 22">
              <a:extLst>
                <a:ext uri="{FF2B5EF4-FFF2-40B4-BE49-F238E27FC236}">
                  <a16:creationId xmlns:a16="http://schemas.microsoft.com/office/drawing/2014/main" id="{ECF75F59-6E3C-4083-9BC9-9979D340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3490"/>
              <a:ext cx="2228" cy="34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Flexibility (volume and/or delivery)</a:t>
              </a:r>
            </a:p>
          </p:txBody>
        </p:sp>
      </p:grpSp>
      <p:grpSp>
        <p:nvGrpSpPr>
          <p:cNvPr id="158751" name="Group 31">
            <a:extLst>
              <a:ext uri="{FF2B5EF4-FFF2-40B4-BE49-F238E27FC236}">
                <a16:creationId xmlns:a16="http://schemas.microsoft.com/office/drawing/2014/main" id="{6DCB43A2-0534-4A9A-81BC-6949BDA2B3F2}"/>
              </a:ext>
            </a:extLst>
          </p:cNvPr>
          <p:cNvGrpSpPr>
            <a:grpSpLocks/>
          </p:cNvGrpSpPr>
          <p:nvPr/>
        </p:nvGrpSpPr>
        <p:grpSpPr bwMode="auto">
          <a:xfrm>
            <a:off x="617538" y="1376363"/>
            <a:ext cx="4433887" cy="4867275"/>
            <a:chOff x="389" y="867"/>
            <a:chExt cx="2793" cy="3066"/>
          </a:xfrm>
        </p:grpSpPr>
        <p:sp>
          <p:nvSpPr>
            <p:cNvPr id="158725" name="Rectangle 5">
              <a:extLst>
                <a:ext uri="{FF2B5EF4-FFF2-40B4-BE49-F238E27FC236}">
                  <a16:creationId xmlns:a16="http://schemas.microsoft.com/office/drawing/2014/main" id="{3594EE54-909E-4C2E-B51E-BA44778DF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867"/>
              <a:ext cx="2315" cy="306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6" name="Rectangle 6">
              <a:extLst>
                <a:ext uri="{FF2B5EF4-FFF2-40B4-BE49-F238E27FC236}">
                  <a16:creationId xmlns:a16="http://schemas.microsoft.com/office/drawing/2014/main" id="{7232F7DD-4FE5-4241-A813-543D40E59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920"/>
              <a:ext cx="2236" cy="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900" b="1">
                  <a:solidFill>
                    <a:srgbClr val="FF3300"/>
                  </a:solidFill>
                  <a:latin typeface="Arial" panose="020B0604020202020204" pitchFamily="34" charset="0"/>
                </a:rPr>
                <a:t>Competitive factors</a:t>
              </a:r>
            </a:p>
            <a:p>
              <a:pPr>
                <a:lnSpc>
                  <a:spcPct val="80000"/>
                </a:lnSpc>
              </a:pPr>
              <a:endParaRPr lang="en-US" altLang="en-US" sz="1900" b="1">
                <a:solidFill>
                  <a:srgbClr val="FF33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en-US" sz="1900" b="1">
                  <a:solidFill>
                    <a:srgbClr val="FF3300"/>
                  </a:solidFill>
                  <a:latin typeface="Arial" panose="020B0604020202020204" pitchFamily="34" charset="0"/>
                </a:rPr>
                <a:t>If the customers value these ...</a:t>
              </a:r>
            </a:p>
          </p:txBody>
        </p:sp>
        <p:sp>
          <p:nvSpPr>
            <p:cNvPr id="158727" name="Rectangle 7">
              <a:extLst>
                <a:ext uri="{FF2B5EF4-FFF2-40B4-BE49-F238E27FC236}">
                  <a16:creationId xmlns:a16="http://schemas.microsoft.com/office/drawing/2014/main" id="{BD176442-7467-4774-945B-82B56BBBE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571"/>
              <a:ext cx="2187" cy="24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Low price</a:t>
              </a:r>
            </a:p>
          </p:txBody>
        </p:sp>
        <p:sp>
          <p:nvSpPr>
            <p:cNvPr id="158728" name="Rectangle 8">
              <a:extLst>
                <a:ext uri="{FF2B5EF4-FFF2-40B4-BE49-F238E27FC236}">
                  <a16:creationId xmlns:a16="http://schemas.microsoft.com/office/drawing/2014/main" id="{EB728B65-ABF5-4F72-81A5-3341AF60D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882"/>
              <a:ext cx="2187" cy="24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High quality</a:t>
              </a:r>
            </a:p>
          </p:txBody>
        </p:sp>
        <p:sp>
          <p:nvSpPr>
            <p:cNvPr id="158729" name="Rectangle 9">
              <a:extLst>
                <a:ext uri="{FF2B5EF4-FFF2-40B4-BE49-F238E27FC236}">
                  <a16:creationId xmlns:a16="http://schemas.microsoft.com/office/drawing/2014/main" id="{2FE06728-2515-4801-B3A7-27225AD82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183"/>
              <a:ext cx="2187" cy="24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Fast delivery</a:t>
              </a:r>
            </a:p>
          </p:txBody>
        </p:sp>
        <p:sp>
          <p:nvSpPr>
            <p:cNvPr id="158730" name="Rectangle 10">
              <a:extLst>
                <a:ext uri="{FF2B5EF4-FFF2-40B4-BE49-F238E27FC236}">
                  <a16:creationId xmlns:a16="http://schemas.microsoft.com/office/drawing/2014/main" id="{02C0A36D-21F4-4095-B07F-13CB32D0C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485"/>
              <a:ext cx="2187" cy="24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Reliable delivery</a:t>
              </a:r>
            </a:p>
          </p:txBody>
        </p:sp>
        <p:sp>
          <p:nvSpPr>
            <p:cNvPr id="158731" name="Rectangle 11">
              <a:extLst>
                <a:ext uri="{FF2B5EF4-FFF2-40B4-BE49-F238E27FC236}">
                  <a16:creationId xmlns:a16="http://schemas.microsoft.com/office/drawing/2014/main" id="{3987D21A-F300-402C-95A0-29946DA1E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786"/>
              <a:ext cx="2187" cy="24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Innovative products and services</a:t>
              </a:r>
            </a:p>
          </p:txBody>
        </p:sp>
        <p:sp>
          <p:nvSpPr>
            <p:cNvPr id="158732" name="Rectangle 12">
              <a:extLst>
                <a:ext uri="{FF2B5EF4-FFF2-40B4-BE49-F238E27FC236}">
                  <a16:creationId xmlns:a16="http://schemas.microsoft.com/office/drawing/2014/main" id="{414B32BC-D9C8-4557-B32D-2AFAF1A3A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3088"/>
              <a:ext cx="2187" cy="34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Wide range of products and services</a:t>
              </a:r>
            </a:p>
          </p:txBody>
        </p:sp>
        <p:sp>
          <p:nvSpPr>
            <p:cNvPr id="158733" name="Rectangle 13">
              <a:extLst>
                <a:ext uri="{FF2B5EF4-FFF2-40B4-BE49-F238E27FC236}">
                  <a16:creationId xmlns:a16="http://schemas.microsoft.com/office/drawing/2014/main" id="{872B0920-DF5F-4070-BE2A-FD97BBD1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3490"/>
              <a:ext cx="2187" cy="34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The ability to change the timing or quantity of products and services</a:t>
              </a:r>
            </a:p>
          </p:txBody>
        </p:sp>
        <p:grpSp>
          <p:nvGrpSpPr>
            <p:cNvPr id="158743" name="Group 23">
              <a:extLst>
                <a:ext uri="{FF2B5EF4-FFF2-40B4-BE49-F238E27FC236}">
                  <a16:creationId xmlns:a16="http://schemas.microsoft.com/office/drawing/2014/main" id="{F3717850-F301-4FC8-B409-639C0374C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8" y="1696"/>
              <a:ext cx="614" cy="1968"/>
              <a:chOff x="2592" y="1656"/>
              <a:chExt cx="424" cy="1880"/>
            </a:xfrm>
          </p:grpSpPr>
          <p:sp>
            <p:nvSpPr>
              <p:cNvPr id="158744" name="Line 24">
                <a:extLst>
                  <a:ext uri="{FF2B5EF4-FFF2-40B4-BE49-F238E27FC236}">
                    <a16:creationId xmlns:a16="http://schemas.microsoft.com/office/drawing/2014/main" id="{C589E783-BAE2-4A88-9693-AAB6FA889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1656"/>
                <a:ext cx="41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5" name="Line 25">
                <a:extLst>
                  <a:ext uri="{FF2B5EF4-FFF2-40B4-BE49-F238E27FC236}">
                    <a16:creationId xmlns:a16="http://schemas.microsoft.com/office/drawing/2014/main" id="{EC38E170-010B-4636-A64C-C538A3DA3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956"/>
                <a:ext cx="41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6" name="Line 26">
                <a:extLst>
                  <a:ext uri="{FF2B5EF4-FFF2-40B4-BE49-F238E27FC236}">
                    <a16:creationId xmlns:a16="http://schemas.microsoft.com/office/drawing/2014/main" id="{8A4177D2-0F71-4B21-9BB2-CDBCDC8D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6" y="2240"/>
                <a:ext cx="41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7" name="Line 27">
                <a:extLst>
                  <a:ext uri="{FF2B5EF4-FFF2-40B4-BE49-F238E27FC236}">
                    <a16:creationId xmlns:a16="http://schemas.microsoft.com/office/drawing/2014/main" id="{7E2B5B8A-DB76-4ECF-A457-41C35D89D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2528"/>
                <a:ext cx="41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8" name="Line 28">
                <a:extLst>
                  <a:ext uri="{FF2B5EF4-FFF2-40B4-BE49-F238E27FC236}">
                    <a16:creationId xmlns:a16="http://schemas.microsoft.com/office/drawing/2014/main" id="{898CA00E-AE44-4040-BE8F-0E0D78CA8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2816"/>
                <a:ext cx="41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9" name="Line 29">
                <a:extLst>
                  <a:ext uri="{FF2B5EF4-FFF2-40B4-BE49-F238E27FC236}">
                    <a16:creationId xmlns:a16="http://schemas.microsoft.com/office/drawing/2014/main" id="{B2D56538-215F-41E8-B22D-15D91503C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8" y="3156"/>
                <a:ext cx="41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0" name="Line 30">
                <a:extLst>
                  <a:ext uri="{FF2B5EF4-FFF2-40B4-BE49-F238E27FC236}">
                    <a16:creationId xmlns:a16="http://schemas.microsoft.com/office/drawing/2014/main" id="{B3E9B533-ED5E-4187-8B9C-F0D06F444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8" y="3536"/>
                <a:ext cx="41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4D8765C5-8D82-4A67-B2E2-09FF5A5C9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Diskusi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CBFEC8BF-E037-4A7A-86C5-B8F9EBEC7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Cari contoh industri yang mengutamakan masing-masing faktor kompetitif berikut:</a:t>
            </a:r>
          </a:p>
          <a:p>
            <a:pPr lvl="1"/>
            <a:r>
              <a:rPr lang="en-US" altLang="en-US"/>
              <a:t>Biaya</a:t>
            </a:r>
          </a:p>
          <a:p>
            <a:pPr lvl="1"/>
            <a:r>
              <a:rPr lang="en-US" altLang="en-US"/>
              <a:t>Kualitas</a:t>
            </a:r>
          </a:p>
          <a:p>
            <a:pPr lvl="1"/>
            <a:r>
              <a:rPr lang="en-US" altLang="en-US"/>
              <a:t>Kecepatan pengiriman</a:t>
            </a:r>
          </a:p>
          <a:p>
            <a:pPr lvl="1"/>
            <a:r>
              <a:rPr lang="en-US" altLang="en-US"/>
              <a:t>Reliabilitas pengiriman</a:t>
            </a:r>
          </a:p>
          <a:p>
            <a:pPr lvl="1"/>
            <a:r>
              <a:rPr lang="en-US" altLang="en-US"/>
              <a:t>Produk dan layanan yang inovatif </a:t>
            </a:r>
          </a:p>
        </p:txBody>
      </p:sp>
      <p:sp>
        <p:nvSpPr>
          <p:cNvPr id="174084" name="AutoShape 4">
            <a:hlinkClick r:id="" action="ppaction://hlinkshowjump?jump=lastslide" highlightClick="1"/>
            <a:hlinkHover r:id="rId2" action="ppaction://hlinksldjump"/>
            <a:extLst>
              <a:ext uri="{FF2B5EF4-FFF2-40B4-BE49-F238E27FC236}">
                <a16:creationId xmlns:a16="http://schemas.microsoft.com/office/drawing/2014/main" id="{4E7D964D-7454-4EEC-A2B6-47952294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029200"/>
            <a:ext cx="1295400" cy="1219200"/>
          </a:xfrm>
          <a:prstGeom prst="actionButtonEnd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290A5B2-1BF3-4358-B3A0-9DA2C88C6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rgbClr val="FF3300"/>
                </a:solidFill>
              </a:rPr>
              <a:t>Jenis-jenis Pengukuran Kinerja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3D653CC-030F-49D7-AFD1-081C5385E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Hard vs. Soft Measures</a:t>
            </a:r>
          </a:p>
          <a:p>
            <a:endParaRPr lang="en-US" altLang="en-US" sz="2400"/>
          </a:p>
          <a:p>
            <a:r>
              <a:rPr lang="en-US" altLang="en-US" sz="2400"/>
              <a:t>Financial vs. Nonfinancial Measures</a:t>
            </a:r>
          </a:p>
          <a:p>
            <a:endParaRPr lang="en-US" altLang="en-US" sz="2400"/>
          </a:p>
          <a:p>
            <a:r>
              <a:rPr lang="en-US" altLang="en-US" sz="2400"/>
              <a:t>Result vs. Process Measures </a:t>
            </a:r>
          </a:p>
          <a:p>
            <a:endParaRPr lang="en-US" altLang="en-US" sz="2400"/>
          </a:p>
          <a:p>
            <a:r>
              <a:rPr lang="en-US" altLang="en-US" sz="2400"/>
              <a:t>Measures defined according to purpose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17834C68-F0A7-443E-9F60-ECA754AC1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5693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BFD6D343-7362-4D1A-BCBA-01731695A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85693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68375" indent="-282575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82675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F312E2D9-9892-4752-BD39-0D5FF5F75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rgbClr val="FF3300"/>
                </a:solidFill>
              </a:rPr>
              <a:t>Hard vs. Soft Measures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F440B2BF-BF06-47D9-A904-6BF566EFC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2000"/>
          </a:p>
          <a:p>
            <a:endParaRPr lang="en-US" altLang="en-US" sz="2000"/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768EEFE1-96A1-411F-A510-35D12E7E1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5693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4BC14C10-22F6-41B7-B649-17A2979C7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85693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68375" indent="-282575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82675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Hard measures adalah fakta murni yang dapat langsung diukur</a:t>
            </a:r>
          </a:p>
          <a:p>
            <a:pPr lvl="1" eaLnBrk="1" hangingPunct="1"/>
            <a:r>
              <a:rPr lang="en-US" altLang="en-US"/>
              <a:t>Disebut juga sebagai pengukuran secara kuantitatif.</a:t>
            </a:r>
          </a:p>
          <a:p>
            <a:pPr lvl="1" eaLnBrk="1" hangingPunct="1"/>
            <a:r>
              <a:rPr lang="en-US" altLang="en-US"/>
              <a:t>Contoh: waktu dan biaya yang diperlukan untuk menghasilkan produk.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/>
              <a:t>Soft measurement adalah kondisi yang “abstrak” dan harus diukur secara tidak langsung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/>
              <a:t>Disebut juga sebagai pengukuran secara kualitatif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/>
              <a:t>Contoh: kepuasan konsumen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B82A8C9D-37FF-4104-9442-05C9D44F7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rgbClr val="FF3300"/>
                </a:solidFill>
              </a:rPr>
              <a:t>Hard vs. Soft Measures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095F7E4-CE2F-4929-B97A-969A55023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2000"/>
          </a:p>
          <a:p>
            <a:endParaRPr lang="en-US" altLang="en-US" sz="2000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160FF92A-70B2-4BC3-AA9A-28BC21736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5693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8099A82F-A9A3-4032-BFC7-C0A4E800D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85693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68375" indent="-282575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82675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Beberapa perbedaan “Hard” Vs “Soft” Measures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Untuk memberikan gambaran yang lengkap diperlukan kombinasi hard dan soft measures 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132102" name="Group 6">
            <a:extLst>
              <a:ext uri="{FF2B5EF4-FFF2-40B4-BE49-F238E27FC236}">
                <a16:creationId xmlns:a16="http://schemas.microsoft.com/office/drawing/2014/main" id="{693E9468-CAAA-445A-A980-B12FFF6B3BBA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216150"/>
          <a:ext cx="6705600" cy="182245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104591005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268896957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Hard measures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Soft measures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425318"/>
                  </a:ext>
                </a:extLst>
              </a:tr>
              <a:tr h="4556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Objective 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Observer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777497"/>
                  </a:ext>
                </a:extLst>
              </a:tr>
              <a:tr h="4556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Accurately known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Surrogate indicator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242605"/>
                  </a:ext>
                </a:extLst>
              </a:tr>
              <a:tr h="4556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Hierarchical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Multivariable situation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2102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58D11F19-1C26-4D89-92FC-CBF4CA26A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Financial Vs Nonfinancial Measures</a:t>
            </a:r>
            <a:endParaRPr lang="en-US" altLang="en-US" sz="3200" b="1">
              <a:solidFill>
                <a:srgbClr val="FF3300"/>
              </a:solidFill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E2F2BF2-E93B-41DD-8C16-E95AB2433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2000"/>
          </a:p>
          <a:p>
            <a:endParaRPr lang="en-US" altLang="en-US" sz="2000"/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0ED14AF8-C997-4777-A2D1-5F6E00A4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5693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751B7771-001C-4B4E-97BE-D63669E1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38200"/>
            <a:ext cx="8569325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68375" indent="-282575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82675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Financial measurement, pengukuran dengan menggunakan nilai moneter sebagai unit ukuran. Biasanya merupakan hasil perolehan secara finansial,  contohnya:</a:t>
            </a:r>
          </a:p>
          <a:p>
            <a:pPr lvl="1" eaLnBrk="1" hangingPunct="1"/>
            <a:r>
              <a:rPr lang="en-US" altLang="en-US" sz="2000"/>
              <a:t>Margin (total sales – total cost)</a:t>
            </a:r>
          </a:p>
          <a:p>
            <a:pPr lvl="1" eaLnBrk="1" hangingPunct="1"/>
            <a:r>
              <a:rPr lang="en-US" altLang="en-US" sz="2000"/>
              <a:t>value added (Sales – input goods)</a:t>
            </a:r>
          </a:p>
          <a:p>
            <a:pPr lvl="1" eaLnBrk="1" hangingPunct="1"/>
            <a:r>
              <a:rPr lang="en-US" altLang="en-US" sz="2000"/>
              <a:t>Turnover of capital (sales/total capital)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/>
              <a:t>Non-financial measurement, digunakan untuk menyebut ukuran kinerja dengan satuan ukuran selain ukuran finansial.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Bisa berupa hard atau soft measurement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Misalnya set-up time, delivery time, delivery precision, defect rate, number of complaint, customer satisfaction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9365E51F-2B01-4F40-85E5-52797E09D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rgbClr val="FF3300"/>
                </a:solidFill>
              </a:rPr>
              <a:t>Result vs. Process Measures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491BADD-12E7-4B12-B4F8-86FCC5112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2000"/>
          </a:p>
          <a:p>
            <a:endParaRPr lang="en-US" altLang="en-US" sz="2000"/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70E30276-F177-46F4-B814-1EB06138B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5693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541EE984-4A1C-4969-A229-8E030F7B7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90600"/>
            <a:ext cx="8569325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68375" indent="-282575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82675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/>
              <a:t>Seringkali menunjukkan perbedaan antara pemikiran negara Barat dan Jepang tentang Manajemen</a:t>
            </a:r>
          </a:p>
          <a:p>
            <a:pPr eaLnBrk="1" hangingPunct="1"/>
            <a:r>
              <a:rPr lang="en-US" altLang="en-US" sz="2400"/>
              <a:t>Negara barat lebih menekankan pada pengukuran terhadap hasil/result. </a:t>
            </a:r>
          </a:p>
          <a:p>
            <a:pPr eaLnBrk="1" hangingPunct="1"/>
            <a:r>
              <a:rPr lang="en-US" altLang="en-US" sz="2400"/>
              <a:t>Sedangkan di Jepang menekankan pada proses pencapaian dengan cara yang terhormat yang pada akhirnya memberikan hasil yang diinginkan.</a:t>
            </a:r>
          </a:p>
          <a:p>
            <a:pPr lvl="1" eaLnBrk="1" hangingPunct="1"/>
            <a:r>
              <a:rPr lang="en-US" altLang="en-US" sz="2000"/>
              <a:t>Ukuran proses: ukuran yang menggambarkan karakteristik penting dari sebuah proses yang diasumsikan memiliki pengaruh terhadap hasil yang diinginkan</a:t>
            </a:r>
          </a:p>
          <a:p>
            <a:pPr lvl="1" eaLnBrk="1" hangingPunct="1"/>
            <a:r>
              <a:rPr lang="en-US" altLang="en-US" sz="2000"/>
              <a:t>Misalkan: jumlah pertemuan dalam cross-functional team</a:t>
            </a:r>
          </a:p>
          <a:p>
            <a:pPr lvl="1" eaLnBrk="1" hangingPunct="1"/>
            <a:r>
              <a:rPr lang="en-US" altLang="en-US" sz="2000"/>
              <a:t>Ukuran yang umum digunakan di Barat adalah jumlah perubahan yang diimplementasikan</a:t>
            </a:r>
          </a:p>
          <a:p>
            <a:pPr eaLnBrk="1" hangingPunct="1"/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ACA5908-7103-44E8-8B50-9812C65F1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Outline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A57BDFD-3A62-443B-ADA5-370D44213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Definisi</a:t>
            </a:r>
          </a:p>
          <a:p>
            <a:r>
              <a:rPr lang="en-US" altLang="en-US"/>
              <a:t>Mengapa dilakukan pengukuran kinerja?</a:t>
            </a:r>
          </a:p>
          <a:p>
            <a:r>
              <a:rPr lang="en-US" altLang="en-US"/>
              <a:t>Ukuran kinerja tradisional</a:t>
            </a:r>
          </a:p>
          <a:p>
            <a:r>
              <a:rPr lang="en-US" altLang="en-US"/>
              <a:t>Ukuran kinerja operasional</a:t>
            </a:r>
          </a:p>
          <a:p>
            <a:endParaRPr lang="en-US" altLang="en-US"/>
          </a:p>
        </p:txBody>
      </p:sp>
      <p:pic>
        <p:nvPicPr>
          <p:cNvPr id="61444" name="Picture 4" descr="MMj01630290000[1]">
            <a:extLst>
              <a:ext uri="{FF2B5EF4-FFF2-40B4-BE49-F238E27FC236}">
                <a16:creationId xmlns:a16="http://schemas.microsoft.com/office/drawing/2014/main" id="{E1F4FF4A-7F42-4AB2-A518-60CD5DDAA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14738"/>
            <a:ext cx="32956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12DA9DF-E15F-43D4-A16C-E4B496967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rgbClr val="FF3300"/>
                </a:solidFill>
              </a:rPr>
              <a:t>Measures Defined According to Purpose 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BB8C540C-C511-45E5-AB68-82328FD99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/>
              <a:t>Cara lain untuk mengelompokkan ukuran adalah dengan berdasarkan tujuan dari ukuran tersebut.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/>
              <a:t>Result measures, mengukur pencapaian organisasi.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Misalnya net profit, return on investment, market share.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/>
              <a:t>Diagnostic measurement, adalah indikatopr dari hasil di masa depan dan dapat dilihat sebagai ukuran pencapaian secara tidak langsung.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Misalnya delivery precision, delivery flexibility, product quality, lead time customer satisfaction.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/>
              <a:t>Competence measurement, mengukur kemampuan organisasi dalam melakukan penyesuaian terhadap perubahan masa depan.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Investasi dalam pengembangan produk, fleksibilitas manufaktur dalam menghasilkan produk baru</a:t>
            </a:r>
            <a:endParaRPr lang="en-US" altLang="en-US" sz="2800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571CDBA5-48B5-4ECA-8B97-B427383F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62000"/>
            <a:ext cx="85693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753C2035-A5BD-4E32-A0F9-7707D260C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Horison validitas dari ukuran berdasarkan tujuan</a:t>
            </a:r>
          </a:p>
        </p:txBody>
      </p:sp>
      <p:sp>
        <p:nvSpPr>
          <p:cNvPr id="177157" name="Line 5">
            <a:extLst>
              <a:ext uri="{FF2B5EF4-FFF2-40B4-BE49-F238E27FC236}">
                <a16:creationId xmlns:a16="http://schemas.microsoft.com/office/drawing/2014/main" id="{A2A7CE60-FB62-4C4E-A9F6-9AA9561B3E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0668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DB62DC76-C46A-46EE-9A68-BA197840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962400"/>
            <a:ext cx="1524000" cy="83820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800"/>
              <a:t>Result </a:t>
            </a:r>
          </a:p>
          <a:p>
            <a:r>
              <a:rPr lang="en-US" altLang="en-US" sz="1800"/>
              <a:t>measures</a:t>
            </a:r>
          </a:p>
        </p:txBody>
      </p:sp>
      <p:sp>
        <p:nvSpPr>
          <p:cNvPr id="177159" name="AutoShape 7">
            <a:extLst>
              <a:ext uri="{FF2B5EF4-FFF2-40B4-BE49-F238E27FC236}">
                <a16:creationId xmlns:a16="http://schemas.microsoft.com/office/drawing/2014/main" id="{8AF6E6C9-410D-44CA-BD10-F5B8C64E73C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90900" y="3924300"/>
            <a:ext cx="838200" cy="914400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AutoShape 8">
            <a:extLst>
              <a:ext uri="{FF2B5EF4-FFF2-40B4-BE49-F238E27FC236}">
                <a16:creationId xmlns:a16="http://schemas.microsoft.com/office/drawing/2014/main" id="{A4227A06-EF44-4BD4-9E5F-7CC813032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2971800" cy="762000"/>
          </a:xfrm>
          <a:prstGeom prst="diamond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800"/>
              <a:t>Diagnostic</a:t>
            </a:r>
          </a:p>
          <a:p>
            <a:r>
              <a:rPr lang="en-US" altLang="en-US" sz="1800"/>
              <a:t>measures</a:t>
            </a:r>
          </a:p>
        </p:txBody>
      </p:sp>
      <p:sp>
        <p:nvSpPr>
          <p:cNvPr id="177161" name="Oval 9">
            <a:extLst>
              <a:ext uri="{FF2B5EF4-FFF2-40B4-BE49-F238E27FC236}">
                <a16:creationId xmlns:a16="http://schemas.microsoft.com/office/drawing/2014/main" id="{71807BA8-014E-4DF2-9514-7814A6BED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81200"/>
            <a:ext cx="5105400" cy="3810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800"/>
              <a:t>Competence measures</a:t>
            </a:r>
          </a:p>
        </p:txBody>
      </p:sp>
      <p:sp>
        <p:nvSpPr>
          <p:cNvPr id="177162" name="Line 10">
            <a:extLst>
              <a:ext uri="{FF2B5EF4-FFF2-40B4-BE49-F238E27FC236}">
                <a16:creationId xmlns:a16="http://schemas.microsoft.com/office/drawing/2014/main" id="{0B112622-B85D-406E-80F4-C98DA28DA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10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17F66D82-5C7B-4773-A005-84FEC0CDA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81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A0C0C5F1-7C5B-4F25-BFA1-41AA57CEC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Process-Based Performance Measure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692973D2-F912-4B30-A5AE-F7331D793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d-ID" altLang="en-US" sz="2400"/>
              <a:t>Untuk merancang sistem pengukuran kinerja yang berdasarkan proses, Chan &amp; Li (2003) menyarankan tujuh langkah berikut:</a:t>
            </a:r>
          </a:p>
          <a:p>
            <a:pPr>
              <a:lnSpc>
                <a:spcPct val="80000"/>
              </a:lnSpc>
            </a:pPr>
            <a:r>
              <a:rPr lang="id-ID" altLang="en-US" sz="2400"/>
              <a:t>Indentifikasi dan hubungkan semua proses yang terlibat baik yang terjadi di dalam maupun di luar organisasi. </a:t>
            </a:r>
          </a:p>
          <a:p>
            <a:pPr>
              <a:lnSpc>
                <a:spcPct val="80000"/>
              </a:lnSpc>
            </a:pPr>
            <a:r>
              <a:rPr lang="id-ID" altLang="en-US" sz="2400"/>
              <a:t>Definisikan dan batasi proses inti. </a:t>
            </a:r>
          </a:p>
          <a:p>
            <a:pPr>
              <a:lnSpc>
                <a:spcPct val="80000"/>
              </a:lnSpc>
            </a:pPr>
            <a:r>
              <a:rPr lang="id-ID" altLang="en-US" sz="2400"/>
              <a:t>Tentukan misi, tanggung jawab, dan fungsi dari proses inti. </a:t>
            </a:r>
          </a:p>
          <a:p>
            <a:pPr>
              <a:lnSpc>
                <a:spcPct val="80000"/>
              </a:lnSpc>
            </a:pPr>
            <a:r>
              <a:rPr lang="id-ID" altLang="en-US" sz="2400"/>
              <a:t>Uraikan dan identifikasi sub-proses. </a:t>
            </a:r>
          </a:p>
          <a:p>
            <a:pPr>
              <a:lnSpc>
                <a:spcPct val="80000"/>
              </a:lnSpc>
            </a:pPr>
            <a:r>
              <a:rPr lang="id-ID" altLang="en-US" sz="2400"/>
              <a:t>Tentukan tanggung jawab dan fungsi sub-proses. </a:t>
            </a:r>
          </a:p>
          <a:p>
            <a:pPr>
              <a:lnSpc>
                <a:spcPct val="80000"/>
              </a:lnSpc>
            </a:pPr>
            <a:r>
              <a:rPr lang="id-ID" altLang="en-US" sz="2400"/>
              <a:t>Uraikan lebih lanjut sub-proses menjadi aktivitas. </a:t>
            </a:r>
          </a:p>
          <a:p>
            <a:pPr>
              <a:lnSpc>
                <a:spcPct val="80000"/>
              </a:lnSpc>
            </a:pPr>
            <a:r>
              <a:rPr lang="id-ID" altLang="en-US" sz="2400"/>
              <a:t>Hubungkan target antar hirarki mulai dari proses sampai ke aktivitas. 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A856F22C-DDE8-496F-9749-B3B68CEF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Diskusi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93FA334-3C96-485E-9FB2-E37422E1C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Ingat kembali roleplay yang anda lakukan di awal kuliah</a:t>
            </a:r>
          </a:p>
          <a:p>
            <a:r>
              <a:rPr lang="en-US" altLang="en-US"/>
              <a:t>Menurut anda ukuran kinerja apa yang harus diterapkan oleh perusahaan untuk menghindari functional silos??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0640737A-5186-4A6A-8620-BF83691C7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Hirarki Proses - Aktivitas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BD723C01-7FC1-4927-B4FC-263A3CC3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4868" name="Group 4">
            <a:extLst>
              <a:ext uri="{FF2B5EF4-FFF2-40B4-BE49-F238E27FC236}">
                <a16:creationId xmlns:a16="http://schemas.microsoft.com/office/drawing/2014/main" id="{A3276B3E-2D64-4346-9021-D90B2A318E1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844675"/>
            <a:ext cx="6408738" cy="4032250"/>
            <a:chOff x="1980" y="6660"/>
            <a:chExt cx="7740" cy="2926"/>
          </a:xfrm>
        </p:grpSpPr>
        <p:sp>
          <p:nvSpPr>
            <p:cNvPr id="164869" name="Text Box 5">
              <a:extLst>
                <a:ext uri="{FF2B5EF4-FFF2-40B4-BE49-F238E27FC236}">
                  <a16:creationId xmlns:a16="http://schemas.microsoft.com/office/drawing/2014/main" id="{9A9CEF4E-C50C-4D04-83CE-F78CE4832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6660"/>
              <a:ext cx="180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Tugas &amp; fungsi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70" name="Text Box 6">
              <a:extLst>
                <a:ext uri="{FF2B5EF4-FFF2-40B4-BE49-F238E27FC236}">
                  <a16:creationId xmlns:a16="http://schemas.microsoft.com/office/drawing/2014/main" id="{FE28D1DE-53F5-404B-86A7-5367F7394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9226"/>
              <a:ext cx="180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Tugas &amp; fungsi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71" name="Text Box 7">
              <a:extLst>
                <a:ext uri="{FF2B5EF4-FFF2-40B4-BE49-F238E27FC236}">
                  <a16:creationId xmlns:a16="http://schemas.microsoft.com/office/drawing/2014/main" id="{28125AA9-D2B7-48F3-8579-D8F951C1E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7920"/>
              <a:ext cx="180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Tugas &amp; fungsi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72" name="Text Box 8">
              <a:extLst>
                <a:ext uri="{FF2B5EF4-FFF2-40B4-BE49-F238E27FC236}">
                  <a16:creationId xmlns:a16="http://schemas.microsoft.com/office/drawing/2014/main" id="{79C324AE-1A92-4D3C-9FB9-0D6228D6A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6660"/>
              <a:ext cx="126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Proses inti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73" name="Text Box 9">
              <a:extLst>
                <a:ext uri="{FF2B5EF4-FFF2-40B4-BE49-F238E27FC236}">
                  <a16:creationId xmlns:a16="http://schemas.microsoft.com/office/drawing/2014/main" id="{29C6B0C3-141B-4ABB-8DC4-AB1662F85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7920"/>
              <a:ext cx="126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Sub-proses 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74" name="Text Box 10">
              <a:extLst>
                <a:ext uri="{FF2B5EF4-FFF2-40B4-BE49-F238E27FC236}">
                  <a16:creationId xmlns:a16="http://schemas.microsoft.com/office/drawing/2014/main" id="{5718FA82-26DD-4BE5-A8DC-5EDE467BC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" y="7920"/>
              <a:ext cx="126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Sub-proses 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75" name="Text Box 11">
              <a:extLst>
                <a:ext uri="{FF2B5EF4-FFF2-40B4-BE49-F238E27FC236}">
                  <a16:creationId xmlns:a16="http://schemas.microsoft.com/office/drawing/2014/main" id="{844FCA64-7F50-49DF-8764-6EF4897F2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9226"/>
              <a:ext cx="126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Aktivitas 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76" name="Text Box 12">
              <a:extLst>
                <a:ext uri="{FF2B5EF4-FFF2-40B4-BE49-F238E27FC236}">
                  <a16:creationId xmlns:a16="http://schemas.microsoft.com/office/drawing/2014/main" id="{8C89D5CD-241E-4D6C-8F26-919C65278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" y="9226"/>
              <a:ext cx="126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Aktivitas 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77" name="Line 13">
              <a:extLst>
                <a:ext uri="{FF2B5EF4-FFF2-40B4-BE49-F238E27FC236}">
                  <a16:creationId xmlns:a16="http://schemas.microsoft.com/office/drawing/2014/main" id="{95780CFE-93E8-464F-B74D-BF6A8B74A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7020"/>
              <a:ext cx="0" cy="9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Line 14">
              <a:extLst>
                <a:ext uri="{FF2B5EF4-FFF2-40B4-BE49-F238E27FC236}">
                  <a16:creationId xmlns:a16="http://schemas.microsoft.com/office/drawing/2014/main" id="{983EE4AD-3EA4-43B1-9422-6CC0A8B89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8280"/>
              <a:ext cx="0" cy="9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Text Box 15">
              <a:extLst>
                <a:ext uri="{FF2B5EF4-FFF2-40B4-BE49-F238E27FC236}">
                  <a16:creationId xmlns:a16="http://schemas.microsoft.com/office/drawing/2014/main" id="{DE02E3F0-67B6-4363-BEA3-C134D5102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0" y="6660"/>
              <a:ext cx="108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Target 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80" name="Text Box 16">
              <a:extLst>
                <a:ext uri="{FF2B5EF4-FFF2-40B4-BE49-F238E27FC236}">
                  <a16:creationId xmlns:a16="http://schemas.microsoft.com/office/drawing/2014/main" id="{0C87DDE5-2243-4835-BA35-BD4558E05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0" y="7920"/>
              <a:ext cx="108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Target 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81" name="Text Box 17">
              <a:extLst>
                <a:ext uri="{FF2B5EF4-FFF2-40B4-BE49-F238E27FC236}">
                  <a16:creationId xmlns:a16="http://schemas.microsoft.com/office/drawing/2014/main" id="{2F83D4BA-C17D-4C95-8EC9-452B73F8B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0" y="9226"/>
              <a:ext cx="1080" cy="36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GB" altLang="en-US" sz="1400">
                  <a:latin typeface="Arial" panose="020B0604020202020204" pitchFamily="34" charset="0"/>
                  <a:cs typeface="Times New Roman" panose="02020603050405020304" pitchFamily="18" charset="0"/>
                </a:rPr>
                <a:t>Target 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64882" name="Line 18">
              <a:extLst>
                <a:ext uri="{FF2B5EF4-FFF2-40B4-BE49-F238E27FC236}">
                  <a16:creationId xmlns:a16="http://schemas.microsoft.com/office/drawing/2014/main" id="{5C693848-5FCD-4C88-AEE7-B0FFC6024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6843"/>
              <a:ext cx="28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Line 19">
              <a:extLst>
                <a:ext uri="{FF2B5EF4-FFF2-40B4-BE49-F238E27FC236}">
                  <a16:creationId xmlns:a16="http://schemas.microsoft.com/office/drawing/2014/main" id="{D89ED000-90DE-4541-AFE5-038707BAE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6843"/>
              <a:ext cx="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4" name="Line 20">
              <a:extLst>
                <a:ext uri="{FF2B5EF4-FFF2-40B4-BE49-F238E27FC236}">
                  <a16:creationId xmlns:a16="http://schemas.microsoft.com/office/drawing/2014/main" id="{AC651CCF-C01A-4D0F-8A7E-CAA23E9B7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7020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Line 21">
              <a:extLst>
                <a:ext uri="{FF2B5EF4-FFF2-40B4-BE49-F238E27FC236}">
                  <a16:creationId xmlns:a16="http://schemas.microsoft.com/office/drawing/2014/main" id="{B8BC7245-3143-45B6-A0BB-CC27D56A2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7020"/>
              <a:ext cx="18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Line 22">
              <a:extLst>
                <a:ext uri="{FF2B5EF4-FFF2-40B4-BE49-F238E27FC236}">
                  <a16:creationId xmlns:a16="http://schemas.microsoft.com/office/drawing/2014/main" id="{59B4E44D-C624-435F-BD16-3E029B6BA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7020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Line 23">
              <a:extLst>
                <a:ext uri="{FF2B5EF4-FFF2-40B4-BE49-F238E27FC236}">
                  <a16:creationId xmlns:a16="http://schemas.microsoft.com/office/drawing/2014/main" id="{3426B63E-5424-4458-8582-8BC5CAE52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280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Line 24">
              <a:extLst>
                <a:ext uri="{FF2B5EF4-FFF2-40B4-BE49-F238E27FC236}">
                  <a16:creationId xmlns:a16="http://schemas.microsoft.com/office/drawing/2014/main" id="{CDBDC2A4-7CD4-4D8F-A98D-7894A589A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280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Line 25">
              <a:extLst>
                <a:ext uri="{FF2B5EF4-FFF2-40B4-BE49-F238E27FC236}">
                  <a16:creationId xmlns:a16="http://schemas.microsoft.com/office/drawing/2014/main" id="{98FE7D63-FFC8-4DA6-87D4-CE95581BD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280"/>
              <a:ext cx="18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Line 26">
              <a:extLst>
                <a:ext uri="{FF2B5EF4-FFF2-40B4-BE49-F238E27FC236}">
                  <a16:creationId xmlns:a16="http://schemas.microsoft.com/office/drawing/2014/main" id="{4558E272-7625-48C2-8CA4-B51196990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0" y="7020"/>
              <a:ext cx="0" cy="9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Line 27">
              <a:extLst>
                <a:ext uri="{FF2B5EF4-FFF2-40B4-BE49-F238E27FC236}">
                  <a16:creationId xmlns:a16="http://schemas.microsoft.com/office/drawing/2014/main" id="{879F9EEE-ADAD-464B-B198-78B9322AC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0" y="8280"/>
              <a:ext cx="0" cy="90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Line 28">
              <a:extLst>
                <a:ext uri="{FF2B5EF4-FFF2-40B4-BE49-F238E27FC236}">
                  <a16:creationId xmlns:a16="http://schemas.microsoft.com/office/drawing/2014/main" id="{E646848C-6DEF-4406-9E89-17F1BFFA4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0" y="8280"/>
              <a:ext cx="1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Line 29">
              <a:extLst>
                <a:ext uri="{FF2B5EF4-FFF2-40B4-BE49-F238E27FC236}">
                  <a16:creationId xmlns:a16="http://schemas.microsoft.com/office/drawing/2014/main" id="{A386ECB6-6C01-49D4-AB56-6203F9C3C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0" y="8280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Line 30">
              <a:extLst>
                <a:ext uri="{FF2B5EF4-FFF2-40B4-BE49-F238E27FC236}">
                  <a16:creationId xmlns:a16="http://schemas.microsoft.com/office/drawing/2014/main" id="{DBE9A195-794F-43AD-9ED2-0A04BA632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8280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Line 31">
              <a:extLst>
                <a:ext uri="{FF2B5EF4-FFF2-40B4-BE49-F238E27FC236}">
                  <a16:creationId xmlns:a16="http://schemas.microsoft.com/office/drawing/2014/main" id="{B3AE7F9B-72F8-4295-AD89-194C94666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8103"/>
              <a:ext cx="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Line 32">
              <a:extLst>
                <a:ext uri="{FF2B5EF4-FFF2-40B4-BE49-F238E27FC236}">
                  <a16:creationId xmlns:a16="http://schemas.microsoft.com/office/drawing/2014/main" id="{E314BE19-9D08-4C29-BFEE-8EDAD1BD6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" y="8103"/>
              <a:ext cx="10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Line 33">
              <a:extLst>
                <a:ext uri="{FF2B5EF4-FFF2-40B4-BE49-F238E27FC236}">
                  <a16:creationId xmlns:a16="http://schemas.microsoft.com/office/drawing/2014/main" id="{BF415F79-F0DF-48CE-9A6E-097DA5525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9360"/>
              <a:ext cx="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8" name="Line 34">
              <a:extLst>
                <a:ext uri="{FF2B5EF4-FFF2-40B4-BE49-F238E27FC236}">
                  <a16:creationId xmlns:a16="http://schemas.microsoft.com/office/drawing/2014/main" id="{DEB5B884-AC66-438F-8986-44BF145CD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" y="9360"/>
              <a:ext cx="10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99" name="Rectangle 35">
            <a:extLst>
              <a:ext uri="{FF2B5EF4-FFF2-40B4-BE49-F238E27FC236}">
                <a16:creationId xmlns:a16="http://schemas.microsoft.com/office/drawing/2014/main" id="{1301DFC4-F1F4-4636-9795-597130A99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0938"/>
            <a:ext cx="3325813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br>
              <a:rPr lang="en-US" altLang="en-US" sz="11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  <a:p>
            <a:pPr algn="l"/>
            <a:r>
              <a:rPr lang="id-ID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id-ID" altLang="en-US" sz="1400" b="1">
                <a:latin typeface="Arial" panose="020B0604020202020204" pitchFamily="34" charset="0"/>
                <a:cs typeface="Times New Roman" panose="02020603050405020304" pitchFamily="18" charset="0"/>
              </a:rPr>
              <a:t>….</a:t>
            </a:r>
            <a:endParaRPr lang="en-US" altLang="en-US" sz="1100">
              <a:latin typeface="Arial" panose="020B0604020202020204" pitchFamily="34" charset="0"/>
            </a:endParaRPr>
          </a:p>
          <a:p>
            <a:pPr algn="l"/>
            <a:r>
              <a:rPr lang="id-ID" altLang="en-US" sz="120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id-ID" altLang="en-US" sz="1400" b="1">
                <a:latin typeface="Arial" panose="020B0604020202020204" pitchFamily="34" charset="0"/>
                <a:cs typeface="Times New Roman" panose="02020603050405020304" pitchFamily="18" charset="0"/>
              </a:rPr>
              <a:t>….</a:t>
            </a:r>
            <a:endParaRPr lang="en-US" altLang="en-US" sz="1100">
              <a:latin typeface="Arial" panose="020B0604020202020204" pitchFamily="34" charset="0"/>
            </a:endParaRPr>
          </a:p>
          <a:p>
            <a:pPr algn="l"/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7EC35A2-6201-40AD-86AF-F1E0CB5EE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Jawaban Diskusi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5F80D4D2-31BF-422E-AD6C-CD92DDDE1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Contoh industri yang mengutamakan masing-masing faktor kompetitif berikut:</a:t>
            </a:r>
          </a:p>
          <a:p>
            <a:endParaRPr lang="en-US" altLang="en-US"/>
          </a:p>
          <a:p>
            <a:pPr lvl="1"/>
            <a:r>
              <a:rPr lang="en-US" altLang="en-US"/>
              <a:t>Biaya: kertas, air mineral, gula, tepung terigu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Kualitas: komponen otomotif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Variasi produk dan layanan: telpon genggam, baju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9E7C58DA-D6B7-493C-BD37-C9612E054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Ukuran kinerja dan kriteria kompetitif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6AB4715-6030-43BA-8299-6220E2A4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Ukuran kinerja yang menjadi fokus perusahaan dipengaruhi oleh kriteria kompetitif dalam suatu industri</a:t>
            </a:r>
          </a:p>
          <a:p>
            <a:endParaRPr lang="en-US" altLang="en-US"/>
          </a:p>
          <a:p>
            <a:r>
              <a:rPr lang="en-US" altLang="en-US"/>
              <a:t>Kriteria kompetitif berubah dari waktu ke waktu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C169B0CA-0F29-4729-AB09-29A3ADB88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>
                <a:latin typeface="Century Gothic" panose="020B0502020202020204" pitchFamily="34" charset="0"/>
              </a:rPr>
              <a:t>Evolusi kriteria kompetitif dalam industri manufaktur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3E0658B8-0819-4999-B53D-7B7EE8BED0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267200" cy="5292725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endParaRPr lang="en-US" altLang="en-US" b="1">
              <a:latin typeface="Century Gothic" panose="020B0502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400" b="1">
                <a:latin typeface="Century Gothic" panose="020B0502020202020204" pitchFamily="34" charset="0"/>
              </a:rPr>
              <a:t>1970 Manufacturing, Mass production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400" b="1">
                <a:latin typeface="Century Gothic" panose="020B0502020202020204" pitchFamily="34" charset="0"/>
              </a:rPr>
              <a:t>1980 Quality  </a:t>
            </a:r>
            <a:r>
              <a:rPr lang="en-US" altLang="en-US" sz="2400" b="1">
                <a:latin typeface="Century Gothic" panose="020B0502020202020204" pitchFamily="34" charset="0"/>
                <a:sym typeface="Wingdings" panose="05000000000000000000" pitchFamily="2" charset="2"/>
              </a:rPr>
              <a:t> SQC, TQM</a:t>
            </a:r>
            <a:endParaRPr lang="en-US" altLang="en-US" sz="2400" b="1">
              <a:latin typeface="Century Gothic" panose="020B0502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400" b="1">
                <a:latin typeface="Century Gothic" panose="020B0502020202020204" pitchFamily="34" charset="0"/>
              </a:rPr>
              <a:t>1990 SCM dan e-SCM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en-US" b="1">
              <a:latin typeface="Century Gothic" panose="020B0502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en-US" b="1">
              <a:latin typeface="Century Gothic" panose="020B0502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en-US" b="1">
              <a:latin typeface="Century Gothic" panose="020B0502020202020204" pitchFamily="34" charset="0"/>
            </a:endParaRPr>
          </a:p>
        </p:txBody>
      </p:sp>
      <p:pic>
        <p:nvPicPr>
          <p:cNvPr id="179204" name="Picture 4" descr="ford T">
            <a:extLst>
              <a:ext uri="{FF2B5EF4-FFF2-40B4-BE49-F238E27FC236}">
                <a16:creationId xmlns:a16="http://schemas.microsoft.com/office/drawing/2014/main" id="{D6E068E2-E555-4147-A965-CC4CFEB35CB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914400"/>
            <a:ext cx="1778000" cy="132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5" name="AutoShape 5">
            <a:extLst>
              <a:ext uri="{FF2B5EF4-FFF2-40B4-BE49-F238E27FC236}">
                <a16:creationId xmlns:a16="http://schemas.microsoft.com/office/drawing/2014/main" id="{C3CCF20A-AE4A-4507-A680-7F04F6264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609600" cy="2667000"/>
          </a:xfrm>
          <a:prstGeom prst="downArrow">
            <a:avLst>
              <a:gd name="adj1" fmla="val 50000"/>
              <a:gd name="adj2" fmla="val 1093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9206" name="Text Box 6">
            <a:extLst>
              <a:ext uri="{FF2B5EF4-FFF2-40B4-BE49-F238E27FC236}">
                <a16:creationId xmlns:a16="http://schemas.microsoft.com/office/drawing/2014/main" id="{C6AB4C94-8969-4F7F-8B51-0E57B54D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81550"/>
            <a:ext cx="2438400" cy="1466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800"/>
              <a:t>Competition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800"/>
              <a:t>More demanding customers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800"/>
              <a:t>Globalization</a:t>
            </a:r>
          </a:p>
        </p:txBody>
      </p:sp>
      <p:sp>
        <p:nvSpPr>
          <p:cNvPr id="179207" name="Text Box 7">
            <a:extLst>
              <a:ext uri="{FF2B5EF4-FFF2-40B4-BE49-F238E27FC236}">
                <a16:creationId xmlns:a16="http://schemas.microsoft.com/office/drawing/2014/main" id="{426CF8B9-A236-4929-89E7-62D79FC8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98925"/>
            <a:ext cx="4343400" cy="13112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/>
              <a:t>Now, the new frontier is the opportunity through coordination,  cooperation and collaboration.</a:t>
            </a:r>
          </a:p>
        </p:txBody>
      </p:sp>
      <p:sp>
        <p:nvSpPr>
          <p:cNvPr id="179208" name="Text Box 8">
            <a:extLst>
              <a:ext uri="{FF2B5EF4-FFF2-40B4-BE49-F238E27FC236}">
                <a16:creationId xmlns:a16="http://schemas.microsoft.com/office/drawing/2014/main" id="{681B83B1-49C0-4F35-8AE9-05553798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1143000"/>
            <a:ext cx="19208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1600" b="1" i="1"/>
              <a:t>FORD</a:t>
            </a:r>
            <a:r>
              <a:rPr lang="en-GB" altLang="en-US" sz="1600" i="1"/>
              <a:t>: any colour</a:t>
            </a:r>
            <a:r>
              <a:rPr lang="en-GB" altLang="en-US" sz="1600"/>
              <a:t> </a:t>
            </a:r>
            <a:r>
              <a:rPr lang="en-GB" altLang="en-US" sz="1600" i="1"/>
              <a:t>as long as it is black</a:t>
            </a:r>
            <a:r>
              <a:rPr lang="en-US" altLang="en-US" sz="1600"/>
              <a:t> </a:t>
            </a:r>
          </a:p>
        </p:txBody>
      </p:sp>
      <p:sp>
        <p:nvSpPr>
          <p:cNvPr id="179209" name="Text Box 9">
            <a:extLst>
              <a:ext uri="{FF2B5EF4-FFF2-40B4-BE49-F238E27FC236}">
                <a16:creationId xmlns:a16="http://schemas.microsoft.com/office/drawing/2014/main" id="{AA802749-D578-498A-A315-CCDF3FB8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048000"/>
            <a:ext cx="19208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1600" b="1" i="1"/>
              <a:t>SLOAN</a:t>
            </a:r>
            <a:r>
              <a:rPr lang="en-GB" altLang="en-US" sz="1600" i="1"/>
              <a:t>: a car for every purse and purpose</a:t>
            </a:r>
            <a:r>
              <a:rPr lang="en-US" altLang="en-US" sz="1600"/>
              <a:t> </a:t>
            </a:r>
          </a:p>
        </p:txBody>
      </p:sp>
      <p:pic>
        <p:nvPicPr>
          <p:cNvPr id="179210" name="Picture 10" descr="GM">
            <a:extLst>
              <a:ext uri="{FF2B5EF4-FFF2-40B4-BE49-F238E27FC236}">
                <a16:creationId xmlns:a16="http://schemas.microsoft.com/office/drawing/2014/main" id="{F6E8BF43-7AA5-43E5-BF68-E9A82ACE2C6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43200"/>
            <a:ext cx="1549400" cy="107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>
            <a:extLst>
              <a:ext uri="{FF2B5EF4-FFF2-40B4-BE49-F238E27FC236}">
                <a16:creationId xmlns:a16="http://schemas.microsoft.com/office/drawing/2014/main" id="{A5586022-E5FB-46B7-9D3A-CEF549F5818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125663"/>
            <a:ext cx="7007225" cy="4400550"/>
            <a:chOff x="576" y="1339"/>
            <a:chExt cx="4414" cy="2772"/>
          </a:xfrm>
        </p:grpSpPr>
        <p:sp>
          <p:nvSpPr>
            <p:cNvPr id="180227" name="Oval 3">
              <a:extLst>
                <a:ext uri="{FF2B5EF4-FFF2-40B4-BE49-F238E27FC236}">
                  <a16:creationId xmlns:a16="http://schemas.microsoft.com/office/drawing/2014/main" id="{AA1CD8B4-F69F-4348-8205-CDF4265062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6" y="1339"/>
              <a:ext cx="4414" cy="277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28" name="Oval 4">
              <a:extLst>
                <a:ext uri="{FF2B5EF4-FFF2-40B4-BE49-F238E27FC236}">
                  <a16:creationId xmlns:a16="http://schemas.microsoft.com/office/drawing/2014/main" id="{0C65C3BE-8035-4EF3-BD05-8F3DDF698D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9" y="1913"/>
              <a:ext cx="2608" cy="1624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0229" name="Group 5">
            <a:extLst>
              <a:ext uri="{FF2B5EF4-FFF2-40B4-BE49-F238E27FC236}">
                <a16:creationId xmlns:a16="http://schemas.microsoft.com/office/drawing/2014/main" id="{92D75C05-FC53-4D04-8E62-9B0740D7F27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752600"/>
            <a:ext cx="3381375" cy="1933575"/>
            <a:chOff x="1728" y="1104"/>
            <a:chExt cx="2130" cy="1218"/>
          </a:xfrm>
        </p:grpSpPr>
        <p:sp>
          <p:nvSpPr>
            <p:cNvPr id="180230" name="Oval 6">
              <a:extLst>
                <a:ext uri="{FF2B5EF4-FFF2-40B4-BE49-F238E27FC236}">
                  <a16:creationId xmlns:a16="http://schemas.microsoft.com/office/drawing/2014/main" id="{DCE069BF-05A5-4CDA-9CD8-6AD3AF8E95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32" y="1362"/>
              <a:ext cx="802" cy="47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GB" altLang="en-US" sz="1800" b="1">
                  <a:latin typeface="Arial" panose="020B0604020202020204" pitchFamily="34" charset="0"/>
                </a:rPr>
                <a:t>Cost</a:t>
              </a:r>
            </a:p>
          </p:txBody>
        </p:sp>
        <p:sp>
          <p:nvSpPr>
            <p:cNvPr id="180231" name="Rectangle 7">
              <a:extLst>
                <a:ext uri="{FF2B5EF4-FFF2-40B4-BE49-F238E27FC236}">
                  <a16:creationId xmlns:a16="http://schemas.microsoft.com/office/drawing/2014/main" id="{1947A757-CAD9-4F8E-8916-E9D6ED9A7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07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Low materials</a:t>
              </a:r>
            </a:p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cost</a:t>
              </a:r>
            </a:p>
          </p:txBody>
        </p:sp>
        <p:sp>
          <p:nvSpPr>
            <p:cNvPr id="180232" name="Rectangle 8">
              <a:extLst>
                <a:ext uri="{FF2B5EF4-FFF2-40B4-BE49-F238E27FC236}">
                  <a16:creationId xmlns:a16="http://schemas.microsoft.com/office/drawing/2014/main" id="{C055944A-7F91-4BDD-8B53-5C3BC1A5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104"/>
              <a:ext cx="213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800" b="1">
                  <a:solidFill>
                    <a:srgbClr val="FF0000"/>
                  </a:solidFill>
                </a:rPr>
                <a:t>Minimum price, highest value</a:t>
              </a:r>
            </a:p>
          </p:txBody>
        </p:sp>
      </p:grpSp>
      <p:grpSp>
        <p:nvGrpSpPr>
          <p:cNvPr id="180233" name="Group 9">
            <a:extLst>
              <a:ext uri="{FF2B5EF4-FFF2-40B4-BE49-F238E27FC236}">
                <a16:creationId xmlns:a16="http://schemas.microsoft.com/office/drawing/2014/main" id="{0E7C6B81-6D7F-4AB2-BC83-3708A99BC55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19400"/>
            <a:ext cx="3457575" cy="1323975"/>
            <a:chOff x="192" y="1776"/>
            <a:chExt cx="2178" cy="834"/>
          </a:xfrm>
        </p:grpSpPr>
        <p:sp>
          <p:nvSpPr>
            <p:cNvPr id="180234" name="Oval 10">
              <a:extLst>
                <a:ext uri="{FF2B5EF4-FFF2-40B4-BE49-F238E27FC236}">
                  <a16:creationId xmlns:a16="http://schemas.microsoft.com/office/drawing/2014/main" id="{155967C8-4587-4599-B373-4AC0C1FED5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22" y="1995"/>
              <a:ext cx="803" cy="4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GB" altLang="en-US" sz="1800" b="1">
                  <a:latin typeface="Arial" panose="020B0604020202020204" pitchFamily="34" charset="0"/>
                </a:rPr>
                <a:t>Speed</a:t>
              </a:r>
            </a:p>
          </p:txBody>
        </p:sp>
        <p:sp>
          <p:nvSpPr>
            <p:cNvPr id="180235" name="Rectangle 11">
              <a:extLst>
                <a:ext uri="{FF2B5EF4-FFF2-40B4-BE49-F238E27FC236}">
                  <a16:creationId xmlns:a16="http://schemas.microsoft.com/office/drawing/2014/main" id="{74F4DD73-958C-4181-B55D-7BD30995B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08"/>
              <a:ext cx="8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Fast </a:t>
              </a:r>
            </a:p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throughput</a:t>
              </a:r>
            </a:p>
          </p:txBody>
        </p:sp>
        <p:sp>
          <p:nvSpPr>
            <p:cNvPr id="180236" name="Rectangle 12">
              <a:extLst>
                <a:ext uri="{FF2B5EF4-FFF2-40B4-BE49-F238E27FC236}">
                  <a16:creationId xmlns:a16="http://schemas.microsoft.com/office/drawing/2014/main" id="{0B973EBA-18A7-42F0-96ED-3E95E5C1A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65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Quick</a:t>
              </a:r>
            </a:p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delivery</a:t>
              </a:r>
            </a:p>
          </p:txBody>
        </p:sp>
      </p:grpSp>
      <p:grpSp>
        <p:nvGrpSpPr>
          <p:cNvPr id="180237" name="Group 13">
            <a:extLst>
              <a:ext uri="{FF2B5EF4-FFF2-40B4-BE49-F238E27FC236}">
                <a16:creationId xmlns:a16="http://schemas.microsoft.com/office/drawing/2014/main" id="{B7342121-CF6D-45E7-9197-5B5B69EC4507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743200"/>
            <a:ext cx="4038600" cy="1476375"/>
            <a:chOff x="3216" y="1728"/>
            <a:chExt cx="2544" cy="930"/>
          </a:xfrm>
        </p:grpSpPr>
        <p:sp>
          <p:nvSpPr>
            <p:cNvPr id="180238" name="Oval 14">
              <a:extLst>
                <a:ext uri="{FF2B5EF4-FFF2-40B4-BE49-F238E27FC236}">
                  <a16:creationId xmlns:a16="http://schemas.microsoft.com/office/drawing/2014/main" id="{65F2B0FB-8B9C-4FD3-BBCC-62BC45839F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1" y="1995"/>
              <a:ext cx="803" cy="4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GB" altLang="en-US" sz="1800" b="1">
                  <a:latin typeface="Arial" panose="020B0604020202020204" pitchFamily="34" charset="0"/>
                </a:rPr>
                <a:t>Depend</a:t>
              </a:r>
            </a:p>
            <a:p>
              <a:pPr eaLnBrk="1" hangingPunct="1"/>
              <a:r>
                <a:rPr lang="en-GB" altLang="en-US" sz="1800" b="1">
                  <a:latin typeface="Arial" panose="020B0604020202020204" pitchFamily="34" charset="0"/>
                </a:rPr>
                <a:t>ability</a:t>
              </a:r>
            </a:p>
          </p:txBody>
        </p:sp>
        <p:sp>
          <p:nvSpPr>
            <p:cNvPr id="180239" name="Rectangle 15">
              <a:extLst>
                <a:ext uri="{FF2B5EF4-FFF2-40B4-BE49-F238E27FC236}">
                  <a16:creationId xmlns:a16="http://schemas.microsoft.com/office/drawing/2014/main" id="{F26E973F-A568-4393-91A2-992FDE02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256"/>
              <a:ext cx="77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Reliable </a:t>
              </a:r>
            </a:p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operation</a:t>
              </a:r>
            </a:p>
          </p:txBody>
        </p:sp>
        <p:sp>
          <p:nvSpPr>
            <p:cNvPr id="180240" name="Rectangle 16">
              <a:extLst>
                <a:ext uri="{FF2B5EF4-FFF2-40B4-BE49-F238E27FC236}">
                  <a16:creationId xmlns:a16="http://schemas.microsoft.com/office/drawing/2014/main" id="{654CEE2F-ED06-4128-81DD-DFF635C0F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1728"/>
              <a:ext cx="93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Dependable</a:t>
              </a:r>
            </a:p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delivery </a:t>
              </a:r>
            </a:p>
          </p:txBody>
        </p:sp>
      </p:grpSp>
      <p:grpSp>
        <p:nvGrpSpPr>
          <p:cNvPr id="180241" name="Group 17">
            <a:extLst>
              <a:ext uri="{FF2B5EF4-FFF2-40B4-BE49-F238E27FC236}">
                <a16:creationId xmlns:a16="http://schemas.microsoft.com/office/drawing/2014/main" id="{8407C87F-866B-4656-97A6-E8ED5D03AAB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724400"/>
            <a:ext cx="4041775" cy="1674813"/>
            <a:chOff x="144" y="2976"/>
            <a:chExt cx="2546" cy="1055"/>
          </a:xfrm>
        </p:grpSpPr>
        <p:sp>
          <p:nvSpPr>
            <p:cNvPr id="180242" name="Oval 18">
              <a:extLst>
                <a:ext uri="{FF2B5EF4-FFF2-40B4-BE49-F238E27FC236}">
                  <a16:creationId xmlns:a16="http://schemas.microsoft.com/office/drawing/2014/main" id="{3465C1BD-2298-4978-8B0C-C19CA7A9A7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6" y="3144"/>
              <a:ext cx="803" cy="4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GB" altLang="en-US" sz="1800" b="1">
                  <a:latin typeface="Arial" panose="020B0604020202020204" pitchFamily="34" charset="0"/>
                </a:rPr>
                <a:t>Quality</a:t>
              </a:r>
            </a:p>
          </p:txBody>
        </p:sp>
        <p:sp>
          <p:nvSpPr>
            <p:cNvPr id="180243" name="Rectangle 19">
              <a:extLst>
                <a:ext uri="{FF2B5EF4-FFF2-40B4-BE49-F238E27FC236}">
                  <a16:creationId xmlns:a16="http://schemas.microsoft.com/office/drawing/2014/main" id="{313795E6-B15B-4F41-8720-5FA6AAC10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76"/>
              <a:ext cx="110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Error-free</a:t>
              </a:r>
            </a:p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       processes</a:t>
              </a:r>
            </a:p>
          </p:txBody>
        </p:sp>
        <p:sp>
          <p:nvSpPr>
            <p:cNvPr id="180244" name="Rectangle 20">
              <a:extLst>
                <a:ext uri="{FF2B5EF4-FFF2-40B4-BE49-F238E27FC236}">
                  <a16:creationId xmlns:a16="http://schemas.microsoft.com/office/drawing/2014/main" id="{273EF081-1A92-4A53-BD9D-6199FF6E0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456"/>
              <a:ext cx="1026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Error-free</a:t>
              </a:r>
            </a:p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products and</a:t>
              </a:r>
            </a:p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services </a:t>
              </a:r>
            </a:p>
          </p:txBody>
        </p:sp>
      </p:grpSp>
      <p:grpSp>
        <p:nvGrpSpPr>
          <p:cNvPr id="180245" name="Group 21">
            <a:extLst>
              <a:ext uri="{FF2B5EF4-FFF2-40B4-BE49-F238E27FC236}">
                <a16:creationId xmlns:a16="http://schemas.microsoft.com/office/drawing/2014/main" id="{57ABCD1A-685A-43C1-99CE-CA8A4476CE2A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572000"/>
            <a:ext cx="3975100" cy="2055813"/>
            <a:chOff x="3216" y="2880"/>
            <a:chExt cx="2504" cy="1295"/>
          </a:xfrm>
        </p:grpSpPr>
        <p:sp>
          <p:nvSpPr>
            <p:cNvPr id="180246" name="Oval 22">
              <a:extLst>
                <a:ext uri="{FF2B5EF4-FFF2-40B4-BE49-F238E27FC236}">
                  <a16:creationId xmlns:a16="http://schemas.microsoft.com/office/drawing/2014/main" id="{6AAD2461-9CE4-44B0-AD1D-9813BCC855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7" y="3144"/>
              <a:ext cx="803" cy="4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GB" altLang="en-US" sz="1800" b="1">
                  <a:latin typeface="Arial" panose="020B0604020202020204" pitchFamily="34" charset="0"/>
                </a:rPr>
                <a:t>Flexibility</a:t>
              </a:r>
            </a:p>
          </p:txBody>
        </p:sp>
        <p:sp>
          <p:nvSpPr>
            <p:cNvPr id="180247" name="Rectangle 23">
              <a:extLst>
                <a:ext uri="{FF2B5EF4-FFF2-40B4-BE49-F238E27FC236}">
                  <a16:creationId xmlns:a16="http://schemas.microsoft.com/office/drawing/2014/main" id="{428FBED4-B0B2-4572-BC3B-C968EB8CA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880"/>
              <a:ext cx="73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Ability to</a:t>
              </a:r>
            </a:p>
            <a:p>
              <a:pPr algn="ctr"/>
              <a:r>
                <a:rPr lang="en-GB" altLang="en-US" sz="1800" b="1">
                  <a:solidFill>
                    <a:schemeClr val="accent2"/>
                  </a:solidFill>
                </a:rPr>
                <a:t>change </a:t>
              </a:r>
            </a:p>
          </p:txBody>
        </p:sp>
        <p:sp>
          <p:nvSpPr>
            <p:cNvPr id="180248" name="Rectangle 24">
              <a:extLst>
                <a:ext uri="{FF2B5EF4-FFF2-40B4-BE49-F238E27FC236}">
                  <a16:creationId xmlns:a16="http://schemas.microsoft.com/office/drawing/2014/main" id="{4A6C996F-2663-4513-B7C5-08350EA45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3600"/>
              <a:ext cx="1402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algn="l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Wide range </a:t>
              </a:r>
            </a:p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of product/service </a:t>
              </a:r>
            </a:p>
            <a:p>
              <a:pPr algn="ctr"/>
              <a:r>
                <a:rPr lang="en-GB" altLang="en-US" sz="1800" b="1">
                  <a:solidFill>
                    <a:srgbClr val="FF0000"/>
                  </a:solidFill>
                </a:rPr>
                <a:t>format</a:t>
              </a:r>
            </a:p>
          </p:txBody>
        </p:sp>
      </p:grpSp>
      <p:sp>
        <p:nvSpPr>
          <p:cNvPr id="180249" name="Rectangle 25">
            <a:extLst>
              <a:ext uri="{FF2B5EF4-FFF2-40B4-BE49-F238E27FC236}">
                <a16:creationId xmlns:a16="http://schemas.microsoft.com/office/drawing/2014/main" id="{56C9C385-9542-48D1-BCB8-4C9C25438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381000"/>
            <a:ext cx="7772400" cy="1143000"/>
          </a:xfrm>
          <a:gradFill rotWithShape="1">
            <a:gsLst>
              <a:gs pos="0">
                <a:srgbClr val="ECF3AB">
                  <a:gamma/>
                  <a:shade val="46275"/>
                  <a:invGamma/>
                </a:srgbClr>
              </a:gs>
              <a:gs pos="100000">
                <a:srgbClr val="ECF3AB"/>
              </a:gs>
            </a:gsLst>
            <a:lin ang="18900000" scaled="1"/>
          </a:gra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762000" eaLnBrk="0" hangingPunct="0"/>
            <a:r>
              <a:rPr lang="en-GB" altLang="en-US" sz="3200" b="1"/>
              <a:t>Five Performance Objectives in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88477-E10B-4312-8C00-9FCC3703E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Pengukuran Kinerja</a:t>
            </a:r>
          </a:p>
        </p:txBody>
      </p:sp>
      <p:sp>
        <p:nvSpPr>
          <p:cNvPr id="73737" name="AutoShape 9">
            <a:extLst>
              <a:ext uri="{FF2B5EF4-FFF2-40B4-BE49-F238E27FC236}">
                <a16:creationId xmlns:a16="http://schemas.microsoft.com/office/drawing/2014/main" id="{FF3D387B-F434-4A0A-B178-E52423F7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2971800"/>
            <a:ext cx="1614488" cy="701675"/>
          </a:xfrm>
          <a:prstGeom prst="homePlate">
            <a:avLst>
              <a:gd name="adj" fmla="val 5752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Process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Documentation</a:t>
            </a:r>
          </a:p>
        </p:txBody>
      </p:sp>
      <p:sp>
        <p:nvSpPr>
          <p:cNvPr id="73738" name="AutoShape 10">
            <a:extLst>
              <a:ext uri="{FF2B5EF4-FFF2-40B4-BE49-F238E27FC236}">
                <a16:creationId xmlns:a16="http://schemas.microsoft.com/office/drawing/2014/main" id="{6990C202-BCE0-43BA-972A-B42CB921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2971800"/>
            <a:ext cx="1614487" cy="701675"/>
          </a:xfrm>
          <a:prstGeom prst="homePlate">
            <a:avLst>
              <a:gd name="adj" fmla="val 57523"/>
            </a:avLst>
          </a:prstGeom>
          <a:solidFill>
            <a:srgbClr val="0033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Performance</a:t>
            </a:r>
          </a:p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Measurement</a:t>
            </a:r>
          </a:p>
        </p:txBody>
      </p:sp>
      <p:sp>
        <p:nvSpPr>
          <p:cNvPr id="73739" name="AutoShape 11">
            <a:extLst>
              <a:ext uri="{FF2B5EF4-FFF2-40B4-BE49-F238E27FC236}">
                <a16:creationId xmlns:a16="http://schemas.microsoft.com/office/drawing/2014/main" id="{8D2BCA1C-A418-4D14-8FF1-83B56AB0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2971800"/>
            <a:ext cx="2017713" cy="701675"/>
          </a:xfrm>
          <a:prstGeom prst="homePlate">
            <a:avLst>
              <a:gd name="adj" fmla="val 71889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Self assessment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&amp; Performance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Evaluation </a:t>
            </a:r>
          </a:p>
        </p:txBody>
      </p:sp>
      <p:sp>
        <p:nvSpPr>
          <p:cNvPr id="73740" name="AutoShape 12">
            <a:extLst>
              <a:ext uri="{FF2B5EF4-FFF2-40B4-BE49-F238E27FC236}">
                <a16:creationId xmlns:a16="http://schemas.microsoft.com/office/drawing/2014/main" id="{FF3A8BE4-52FD-4B49-B432-0460AD42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2971800"/>
            <a:ext cx="1612900" cy="701675"/>
          </a:xfrm>
          <a:prstGeom prst="homePlate">
            <a:avLst>
              <a:gd name="adj" fmla="val 5746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Improvement</a:t>
            </a:r>
          </a:p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73741" name="AutoShape 13">
            <a:extLst>
              <a:ext uri="{FF2B5EF4-FFF2-40B4-BE49-F238E27FC236}">
                <a16:creationId xmlns:a16="http://schemas.microsoft.com/office/drawing/2014/main" id="{F186C06F-CD7F-4E1B-8C4D-601C3E1C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2971800"/>
            <a:ext cx="1614487" cy="701675"/>
          </a:xfrm>
          <a:prstGeom prst="homePlate">
            <a:avLst>
              <a:gd name="adj" fmla="val 5752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Improvement</a:t>
            </a:r>
          </a:p>
        </p:txBody>
      </p:sp>
      <p:sp>
        <p:nvSpPr>
          <p:cNvPr id="73745" name="Rectangle 17">
            <a:extLst>
              <a:ext uri="{FF2B5EF4-FFF2-40B4-BE49-F238E27FC236}">
                <a16:creationId xmlns:a16="http://schemas.microsoft.com/office/drawing/2014/main" id="{5248C0F3-C4E0-4C7C-9448-C78F7C9FF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1524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self assessment dan </a:t>
            </a:r>
            <a:r>
              <a:rPr lang="en-US" altLang="en-US" dirty="0" err="1"/>
              <a:t>evaluasi</a:t>
            </a:r>
            <a:r>
              <a:rPr lang="en-US" altLang="en-US" dirty="0"/>
              <a:t> </a:t>
            </a:r>
            <a:r>
              <a:rPr lang="en-US" altLang="en-US" dirty="0" err="1"/>
              <a:t>kinerja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pengukuran</a:t>
            </a:r>
            <a:r>
              <a:rPr lang="en-US" altLang="en-US" dirty="0"/>
              <a:t> </a:t>
            </a:r>
            <a:r>
              <a:rPr lang="en-US" altLang="en-US" dirty="0" err="1"/>
              <a:t>kinerja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BC79B62B-DD14-40D3-B120-09FC04BBA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Prinsip Dasarnya…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CD58929-EB70-4029-A6B1-1951F0049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229600" cy="3048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6600" i="1">
                <a:latin typeface="Monotype Corsiva" panose="03010101010201010101" pitchFamily="66" charset="0"/>
              </a:rPr>
              <a:t>You can’t manage what you can’t measure</a:t>
            </a:r>
          </a:p>
        </p:txBody>
      </p:sp>
      <p:pic>
        <p:nvPicPr>
          <p:cNvPr id="142345" name="Picture 9" descr="MPj02275040000[1]">
            <a:extLst>
              <a:ext uri="{FF2B5EF4-FFF2-40B4-BE49-F238E27FC236}">
                <a16:creationId xmlns:a16="http://schemas.microsoft.com/office/drawing/2014/main" id="{C4ADE60D-DC8D-4B08-8DD2-DD80FC75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30480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A273F218-B5F6-4C9A-BEBC-32854F235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Definisi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38BBE51-485F-4AC2-87FB-6E5F03B9F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endParaRPr lang="en-US" altLang="en-US" sz="2400"/>
          </a:p>
          <a:p>
            <a:r>
              <a:rPr lang="en-US" altLang="en-US" u="sng">
                <a:solidFill>
                  <a:schemeClr val="tx2"/>
                </a:solidFill>
              </a:rPr>
              <a:t>Performance measure</a:t>
            </a:r>
            <a:r>
              <a:rPr lang="en-US" altLang="en-US"/>
              <a:t> –  a metric used to gauge program or project performance.</a:t>
            </a:r>
          </a:p>
          <a:p>
            <a:endParaRPr lang="en-US" altLang="en-US"/>
          </a:p>
          <a:p>
            <a:r>
              <a:rPr lang="en-US" altLang="en-US" u="sng">
                <a:solidFill>
                  <a:schemeClr val="tx2"/>
                </a:solidFill>
              </a:rPr>
              <a:t>Performance measurement</a:t>
            </a:r>
            <a:r>
              <a:rPr lang="en-US" altLang="en-US"/>
              <a:t> – the ongoing monitoring and reporting of program progress and accomplishments, using pre-selected performance measures.</a:t>
            </a:r>
            <a:br>
              <a:rPr lang="en-US" altLang="en-US"/>
            </a:b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A7B38039-8E4A-4B40-9E5E-C5BDF311F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Diskusi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62F5FCDD-6B82-4009-B0F6-37ABB26A0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Berikan contoh ukuran kinerja untuk seorang sales asuransi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Berikan contoh ukuran kinerja untuk sebuah perusahaan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17C7933-DC8C-4C86-9BD4-5A353B5F5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Mengapa perlu dilakukan pengukuran kinerja?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12C479B-C3DA-4AE7-B2C2-4FF8FBE5D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Mengidentifikasi proses atau area yang perlu ditingkatkan</a:t>
            </a:r>
          </a:p>
          <a:p>
            <a:r>
              <a:rPr lang="en-US" altLang="en-US" sz="2000"/>
              <a:t>Memberikan gambaran perkembangan dari waktu ke waktu </a:t>
            </a:r>
            <a:r>
              <a:rPr lang="en-US" altLang="en-US" sz="2000">
                <a:sym typeface="Wingdings" panose="05000000000000000000" pitchFamily="2" charset="2"/>
              </a:rPr>
              <a:t> trend kinerja</a:t>
            </a:r>
          </a:p>
          <a:p>
            <a:r>
              <a:rPr lang="en-US" altLang="en-US" sz="2000">
                <a:sym typeface="Wingdings" panose="05000000000000000000" pitchFamily="2" charset="2"/>
              </a:rPr>
              <a:t>Membandingkan tingkat kinerja suatu perusahaan dengan perusahaan lain</a:t>
            </a:r>
          </a:p>
          <a:p>
            <a:r>
              <a:rPr lang="en-US" altLang="en-US" sz="2000">
                <a:sym typeface="Wingdings" panose="05000000000000000000" pitchFamily="2" charset="2"/>
              </a:rPr>
              <a:t>Menilai apakah proyek peningkatan yang  dimulai (atau telah selesai) memang benar-benar atau akan membawa hasil</a:t>
            </a:r>
          </a:p>
          <a:p>
            <a:r>
              <a:rPr lang="en-US" altLang="en-US" sz="2000"/>
              <a:t>Mengevaluasi alat peningkatan yang harus digunakan di masa depan</a:t>
            </a:r>
          </a:p>
          <a:p>
            <a:endParaRPr lang="en-US" altLang="en-US" sz="2000"/>
          </a:p>
          <a:p>
            <a:endParaRPr lang="en-US" altLang="en-US" sz="2000"/>
          </a:p>
        </p:txBody>
      </p:sp>
      <p:pic>
        <p:nvPicPr>
          <p:cNvPr id="130052" name="Picture 4" descr="MPj02893730000[1]">
            <a:extLst>
              <a:ext uri="{FF2B5EF4-FFF2-40B4-BE49-F238E27FC236}">
                <a16:creationId xmlns:a16="http://schemas.microsoft.com/office/drawing/2014/main" id="{B284929B-0BD9-4A93-8B1D-3CE8F52C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124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E9B8D603-8D0C-4190-89B5-64CD5FE0A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Secara tradisional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C976AC42-14D7-4E96-974E-405A09A34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Dimensi yang dominan dalam pengukuran kinerja adalah ukuran finansial</a:t>
            </a:r>
          </a:p>
          <a:p>
            <a:r>
              <a:rPr lang="en-US" altLang="en-US"/>
              <a:t>Masalahnya, ukuran finansial seringkali bertentangan dengan usaha-usaha peningkatan</a:t>
            </a:r>
          </a:p>
          <a:p>
            <a:r>
              <a:rPr lang="en-US" altLang="en-US"/>
              <a:t>Banyak usaha peningkatan sulit dijustifikasi dengan analisa investasi biasa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Mengapa???</a:t>
            </a:r>
          </a:p>
        </p:txBody>
      </p:sp>
      <p:pic>
        <p:nvPicPr>
          <p:cNvPr id="169988" name="Picture 4" descr="MCj02375030000[1]">
            <a:extLst>
              <a:ext uri="{FF2B5EF4-FFF2-40B4-BE49-F238E27FC236}">
                <a16:creationId xmlns:a16="http://schemas.microsoft.com/office/drawing/2014/main" id="{0D466B07-6653-477C-94AB-9DBE16CD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03763"/>
            <a:ext cx="2062163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81355F0F-273C-4C6E-8495-F97FEB781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45758A89-4A54-46B9-9CD7-A7E0FAD70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Usaha peningkatan seringkali mengarah pada hal-hal yang operasional</a:t>
            </a:r>
          </a:p>
          <a:p>
            <a:pPr lvl="1"/>
            <a:r>
              <a:rPr lang="en-US" altLang="en-US"/>
              <a:t>Contoh: mengurangi produk cacat, mengurangi waktu pemenuhan pesanan dll</a:t>
            </a:r>
          </a:p>
          <a:p>
            <a:pPr lvl="1"/>
            <a:r>
              <a:rPr lang="en-US" altLang="en-US"/>
              <a:t>Ukuran-ukuran ini sulit untuk diukur secara finansial</a:t>
            </a:r>
          </a:p>
          <a:p>
            <a:pPr lvl="1"/>
            <a:r>
              <a:rPr lang="en-US" altLang="en-US"/>
              <a:t>Biasanya muncul setelah beberapa waktu </a:t>
            </a:r>
            <a:r>
              <a:rPr lang="en-US" altLang="en-US">
                <a:sym typeface="Wingdings" panose="05000000000000000000" pitchFamily="2" charset="2"/>
              </a:rPr>
              <a:t> di masa depan</a:t>
            </a:r>
          </a:p>
          <a:p>
            <a:r>
              <a:rPr lang="en-US" altLang="en-US"/>
              <a:t>Karena itu sulit untuk mendapatkan persetujuan untuk mengeluarkan sumber daya yang dibutuhkan dalam proyek peningkatan!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1162</Words>
  <Application>Microsoft Office PowerPoint</Application>
  <PresentationFormat>On-screen Show (4:3)</PresentationFormat>
  <Paragraphs>251</Paragraphs>
  <Slides>28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Monotype Corsiva</vt:lpstr>
      <vt:lpstr>Times New Roman</vt:lpstr>
      <vt:lpstr>Verdana</vt:lpstr>
      <vt:lpstr>Wingdings</vt:lpstr>
      <vt:lpstr>Office Theme</vt:lpstr>
      <vt:lpstr>Pemodelan Proses Bisnis</vt:lpstr>
      <vt:lpstr>Outline </vt:lpstr>
      <vt:lpstr>Pengukuran Kinerja</vt:lpstr>
      <vt:lpstr>Prinsip Dasarnya…</vt:lpstr>
      <vt:lpstr>Definisi</vt:lpstr>
      <vt:lpstr>Diskusi</vt:lpstr>
      <vt:lpstr>Mengapa perlu dilakukan pengukuran kinerja?</vt:lpstr>
      <vt:lpstr>Secara tradisional</vt:lpstr>
      <vt:lpstr>PowerPoint Presentation</vt:lpstr>
      <vt:lpstr>Ukuran kinerja operasional</vt:lpstr>
      <vt:lpstr>Beberapa sistem pengukuran</vt:lpstr>
      <vt:lpstr>Tujuan kinerja dalam operasi</vt:lpstr>
      <vt:lpstr>PowerPoint Presentation</vt:lpstr>
      <vt:lpstr>Diskusi</vt:lpstr>
      <vt:lpstr>Jenis-jenis Pengukuran Kinerja</vt:lpstr>
      <vt:lpstr>Hard vs. Soft Measures</vt:lpstr>
      <vt:lpstr>Hard vs. Soft Measures</vt:lpstr>
      <vt:lpstr>Financial Vs Nonfinancial Measures</vt:lpstr>
      <vt:lpstr>Result vs. Process Measures</vt:lpstr>
      <vt:lpstr>Measures Defined According to Purpose </vt:lpstr>
      <vt:lpstr>Horison validitas dari ukuran berdasarkan tujuan</vt:lpstr>
      <vt:lpstr>Process-Based Performance Measure</vt:lpstr>
      <vt:lpstr>Diskusi</vt:lpstr>
      <vt:lpstr>Hirarki Proses - Aktivitas</vt:lpstr>
      <vt:lpstr>Jawaban Diskusi</vt:lpstr>
      <vt:lpstr>Ukuran kinerja dan kriteria kompetitif</vt:lpstr>
      <vt:lpstr>Evolusi kriteria kompetitif dalam industri manufaktur</vt:lpstr>
      <vt:lpstr>Five Performance Objectives in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7</cp:revision>
  <dcterms:created xsi:type="dcterms:W3CDTF">2019-02-05T15:29:14Z</dcterms:created>
  <dcterms:modified xsi:type="dcterms:W3CDTF">2019-02-28T22:37:18Z</dcterms:modified>
</cp:coreProperties>
</file>