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9" r:id="rId3"/>
    <p:sldId id="283" r:id="rId4"/>
    <p:sldId id="282" r:id="rId5"/>
    <p:sldId id="260" r:id="rId6"/>
    <p:sldId id="261" r:id="rId7"/>
    <p:sldId id="262" r:id="rId8"/>
    <p:sldId id="267" r:id="rId9"/>
    <p:sldId id="268" r:id="rId10"/>
    <p:sldId id="269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9" r:id="rId19"/>
    <p:sldId id="280" r:id="rId20"/>
    <p:sldId id="28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A44F-5437-439D-9F5C-9DC7ED633B4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EE9B41-A856-4FD8-82A5-F180E50BC1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A44F-5437-439D-9F5C-9DC7ED633B4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9B41-A856-4FD8-82A5-F180E50BC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A44F-5437-439D-9F5C-9DC7ED633B4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9B41-A856-4FD8-82A5-F180E50BC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F737DD38-ED71-4D80-827A-2EAFB44A00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5277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A44F-5437-439D-9F5C-9DC7ED633B4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9B41-A856-4FD8-82A5-F180E50BC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A44F-5437-439D-9F5C-9DC7ED633B4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9B41-A856-4FD8-82A5-F180E50BC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A44F-5437-439D-9F5C-9DC7ED633B4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9B41-A856-4FD8-82A5-F180E50BC1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A44F-5437-439D-9F5C-9DC7ED633B4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9B41-A856-4FD8-82A5-F180E50BC1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A44F-5437-439D-9F5C-9DC7ED633B4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9B41-A856-4FD8-82A5-F180E50BC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A44F-5437-439D-9F5C-9DC7ED633B4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9B41-A856-4FD8-82A5-F180E50BC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A44F-5437-439D-9F5C-9DC7ED633B4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9B41-A856-4FD8-82A5-F180E50BC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A44F-5437-439D-9F5C-9DC7ED633B4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9B41-A856-4FD8-82A5-F180E50BC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3E15A44F-5437-439D-9F5C-9DC7ED633B46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1EE9B41-A856-4FD8-82A5-F180E50BC1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PENGARUH CAHAYA PADA KEHIDUPAN TANAMAN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410200"/>
            <a:ext cx="5334000" cy="144780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Monotype Corsiva" pitchFamily="66" charset="0"/>
              </a:rPr>
              <a:t>Endah</a:t>
            </a:r>
            <a:r>
              <a:rPr lang="en-US" sz="4000" dirty="0" smtClean="0">
                <a:solidFill>
                  <a:schemeClr val="tx1"/>
                </a:solidFill>
                <a:latin typeface="Monotype Corsiva" pitchFamily="66" charset="0"/>
              </a:rPr>
              <a:t> Budi </a:t>
            </a:r>
            <a:r>
              <a:rPr lang="en-US" sz="4000" dirty="0" err="1" smtClean="0">
                <a:solidFill>
                  <a:schemeClr val="tx1"/>
                </a:solidFill>
                <a:latin typeface="Monotype Corsiva" pitchFamily="66" charset="0"/>
              </a:rPr>
              <a:t>Irawati</a:t>
            </a:r>
            <a:r>
              <a:rPr lang="en-US" sz="4000" dirty="0" smtClean="0">
                <a:solidFill>
                  <a:schemeClr val="tx1"/>
                </a:solidFill>
                <a:latin typeface="Monotype Corsiva" pitchFamily="66" charset="0"/>
              </a:rPr>
              <a:t>, SP.MP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en-US" dirty="0" smtClean="0">
              <a:solidFill>
                <a:schemeClr val="tx1"/>
              </a:solidFill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n-US" sz="2500" dirty="0" err="1" smtClean="0">
                <a:solidFill>
                  <a:schemeClr val="tx1"/>
                </a:solidFill>
              </a:rPr>
              <a:t>Kuliah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</a:rPr>
              <a:t>Teknik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</a:rPr>
              <a:t>Budidaya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</a:rPr>
              <a:t>Tanaman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n-US" sz="2500" dirty="0" smtClean="0">
                <a:solidFill>
                  <a:schemeClr val="tx1"/>
                </a:solidFill>
              </a:rPr>
              <a:t>Program </a:t>
            </a:r>
            <a:r>
              <a:rPr lang="en-US" sz="2500" dirty="0" err="1" smtClean="0">
                <a:solidFill>
                  <a:schemeClr val="tx1"/>
                </a:solidFill>
              </a:rPr>
              <a:t>Studi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</a:rPr>
              <a:t>Agroteknologi</a:t>
            </a:r>
            <a:endParaRPr lang="en-US" sz="2500" dirty="0" smtClean="0">
              <a:solidFill>
                <a:schemeClr val="tx1"/>
              </a:solidFill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n-US" sz="2500" dirty="0" err="1" smtClean="0">
                <a:solidFill>
                  <a:schemeClr val="tx1"/>
                </a:solidFill>
              </a:rPr>
              <a:t>Pertemuan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</a:rPr>
              <a:t>ke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smtClean="0">
                <a:solidFill>
                  <a:schemeClr val="tx1"/>
                </a:solidFill>
              </a:rPr>
              <a:t>5</a:t>
            </a:r>
            <a:endParaRPr lang="en-US" sz="25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20482" name="AutoShape 2" descr="Hasil gambar untuk pengaruh cahaya matahar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484" name="Picture 4" descr="Hasil gambar untuk pengaruh cahaya matahar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752600"/>
            <a:ext cx="4083523" cy="3276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3646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801688"/>
          </a:xfrm>
        </p:spPr>
        <p:txBody>
          <a:bodyPr/>
          <a:lstStyle/>
          <a:p>
            <a:r>
              <a:rPr lang="en-US" sz="4000"/>
              <a:t>Naungan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salah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alternatif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mengatasi</a:t>
            </a:r>
            <a:r>
              <a:rPr lang="en-US" sz="2800" dirty="0"/>
              <a:t> </a:t>
            </a:r>
            <a:r>
              <a:rPr lang="en-US" sz="2800" dirty="0" err="1"/>
              <a:t>intensitas</a:t>
            </a:r>
            <a:r>
              <a:rPr lang="en-US" sz="2800" dirty="0"/>
              <a:t> </a:t>
            </a:r>
            <a:r>
              <a:rPr lang="en-US" sz="2800" dirty="0" err="1"/>
              <a:t>cahaya</a:t>
            </a:r>
            <a:r>
              <a:rPr lang="en-US" sz="2800" dirty="0"/>
              <a:t> yang </a:t>
            </a:r>
            <a:r>
              <a:rPr lang="en-US" sz="2800" dirty="0" err="1"/>
              <a:t>terlalu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 smtClean="0"/>
              <a:t>.</a:t>
            </a:r>
          </a:p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en-US" sz="2800" dirty="0" err="1" smtClean="0">
                <a:solidFill>
                  <a:srgbClr val="FFFF00"/>
                </a:solidFill>
              </a:rPr>
              <a:t>Pada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fase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bibit</a:t>
            </a:r>
            <a:r>
              <a:rPr lang="en-US" sz="2800" dirty="0" smtClean="0">
                <a:solidFill>
                  <a:srgbClr val="FFFF00"/>
                </a:solidFill>
              </a:rPr>
              <a:t>, </a:t>
            </a:r>
            <a:r>
              <a:rPr lang="en-US" sz="2800" dirty="0" err="1" smtClean="0">
                <a:solidFill>
                  <a:srgbClr val="FFFF00"/>
                </a:solidFill>
              </a:rPr>
              <a:t>semua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jenis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tanaman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tidak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tahan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Intensitas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Cahaya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fr-FR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penuh</a:t>
            </a:r>
            <a:r>
              <a:rPr lang="en-US" sz="2800" dirty="0" smtClean="0">
                <a:solidFill>
                  <a:srgbClr val="FFFF00"/>
                </a:solidFill>
              </a:rPr>
              <a:t>, </a:t>
            </a:r>
            <a:r>
              <a:rPr lang="en-US" sz="2800" dirty="0" err="1" smtClean="0">
                <a:solidFill>
                  <a:srgbClr val="FFFF00"/>
                </a:solidFill>
              </a:rPr>
              <a:t>butuh</a:t>
            </a:r>
            <a:r>
              <a:rPr lang="en-US" sz="2800" dirty="0" smtClean="0">
                <a:solidFill>
                  <a:srgbClr val="FFFF00"/>
                </a:solidFill>
              </a:rPr>
              <a:t> 30-40%, </a:t>
            </a:r>
            <a:r>
              <a:rPr lang="en-US" sz="2800" dirty="0" err="1" smtClean="0">
                <a:solidFill>
                  <a:srgbClr val="FFFF00"/>
                </a:solidFill>
              </a:rPr>
              <a:t>diatasi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dengan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naungan</a:t>
            </a:r>
            <a:endParaRPr lang="en-US" sz="2800" dirty="0" smtClean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en-US" sz="2800" dirty="0" err="1" smtClean="0">
                <a:latin typeface="Garamond" pitchFamily="18" charset="0"/>
              </a:rPr>
              <a:t>Naungan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selain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diperlukan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untuk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mengurangi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intensitas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cahaya</a:t>
            </a:r>
            <a:r>
              <a:rPr lang="en-US" sz="2800" dirty="0" smtClean="0">
                <a:latin typeface="Garamond" pitchFamily="18" charset="0"/>
              </a:rPr>
              <a:t> yang </a:t>
            </a:r>
            <a:r>
              <a:rPr lang="en-US" sz="2800" dirty="0" err="1" smtClean="0">
                <a:latin typeface="Garamond" pitchFamily="18" charset="0"/>
              </a:rPr>
              <a:t>sampai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ke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tanaman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pokok</a:t>
            </a:r>
            <a:r>
              <a:rPr lang="en-US" sz="2800" dirty="0" smtClean="0">
                <a:latin typeface="Garamond" pitchFamily="18" charset="0"/>
              </a:rPr>
              <a:t>, </a:t>
            </a:r>
            <a:r>
              <a:rPr lang="en-US" sz="2800" dirty="0" err="1" smtClean="0">
                <a:latin typeface="Garamond" pitchFamily="18" charset="0"/>
              </a:rPr>
              <a:t>juga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dimanfaatkan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sebagai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salah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satu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metode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pengendalian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gulma</a:t>
            </a:r>
            <a:endParaRPr lang="en-US" sz="2800" dirty="0" smtClean="0">
              <a:latin typeface="Garamond" pitchFamily="18" charset="0"/>
            </a:endParaRPr>
          </a:p>
          <a:p>
            <a:pPr>
              <a:lnSpc>
                <a:spcPct val="90000"/>
              </a:lnSpc>
              <a:spcBef>
                <a:spcPts val="2400"/>
              </a:spcBef>
            </a:pPr>
            <a:endParaRPr lang="en-US" sz="2800" dirty="0" smtClean="0"/>
          </a:p>
          <a:p>
            <a:pPr>
              <a:lnSpc>
                <a:spcPct val="90000"/>
              </a:lnSpc>
              <a:spcBef>
                <a:spcPts val="2400"/>
              </a:spcBef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87314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pPr marL="347663" indent="-301625">
              <a:lnSpc>
                <a:spcPct val="90000"/>
              </a:lnSpc>
              <a:spcBef>
                <a:spcPts val="2400"/>
              </a:spcBef>
            </a:pPr>
            <a:r>
              <a:rPr lang="en-US" sz="2800" dirty="0">
                <a:latin typeface="Garamond" pitchFamily="18" charset="0"/>
              </a:rPr>
              <a:t>Di </a:t>
            </a:r>
            <a:r>
              <a:rPr lang="en-US" sz="2800" dirty="0" err="1">
                <a:latin typeface="Garamond" pitchFamily="18" charset="0"/>
              </a:rPr>
              <a:t>bawah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penaung</a:t>
            </a:r>
            <a:r>
              <a:rPr lang="en-US" sz="2800" dirty="0">
                <a:latin typeface="Garamond" pitchFamily="18" charset="0"/>
              </a:rPr>
              <a:t>, </a:t>
            </a:r>
            <a:r>
              <a:rPr lang="en-US" sz="2800" dirty="0" err="1">
                <a:latin typeface="Garamond" pitchFamily="18" charset="0"/>
              </a:rPr>
              <a:t>bersih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dari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gulma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terutama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rumputan</a:t>
            </a:r>
            <a:endParaRPr lang="en-US" sz="2800" dirty="0">
              <a:latin typeface="Garamond" pitchFamily="18" charset="0"/>
            </a:endParaRPr>
          </a:p>
          <a:p>
            <a:pPr marL="347663" indent="-301625">
              <a:lnSpc>
                <a:spcPct val="90000"/>
              </a:lnSpc>
              <a:spcBef>
                <a:spcPts val="2400"/>
              </a:spcBef>
            </a:pPr>
            <a:r>
              <a:rPr lang="en-US" sz="2800" dirty="0" err="1">
                <a:solidFill>
                  <a:schemeClr val="tx2"/>
                </a:solidFill>
                <a:latin typeface="Garamond" pitchFamily="18" charset="0"/>
              </a:rPr>
              <a:t>Semakin</a:t>
            </a:r>
            <a:r>
              <a:rPr lang="en-US" sz="28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Garamond" pitchFamily="18" charset="0"/>
              </a:rPr>
              <a:t>jauh</a:t>
            </a:r>
            <a:r>
              <a:rPr lang="en-US" sz="28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Garamond" pitchFamily="18" charset="0"/>
              </a:rPr>
              <a:t>dari</a:t>
            </a:r>
            <a:r>
              <a:rPr lang="en-US" sz="28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Garamond" pitchFamily="18" charset="0"/>
              </a:rPr>
              <a:t>penaung</a:t>
            </a:r>
            <a:r>
              <a:rPr lang="en-US" sz="2800" dirty="0">
                <a:solidFill>
                  <a:schemeClr val="tx2"/>
                </a:solidFill>
                <a:latin typeface="Garamond" pitchFamily="18" charset="0"/>
              </a:rPr>
              <a:t>, </a:t>
            </a:r>
            <a:r>
              <a:rPr lang="en-US" sz="2800" dirty="0" err="1">
                <a:solidFill>
                  <a:schemeClr val="tx2"/>
                </a:solidFill>
                <a:latin typeface="Garamond" pitchFamily="18" charset="0"/>
              </a:rPr>
              <a:t>gulma</a:t>
            </a:r>
            <a:r>
              <a:rPr lang="en-US" sz="28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Garamond" pitchFamily="18" charset="0"/>
              </a:rPr>
              <a:t>mulai</a:t>
            </a:r>
            <a:r>
              <a:rPr lang="en-US" sz="28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Garamond" pitchFamily="18" charset="0"/>
              </a:rPr>
              <a:t>tumbuh</a:t>
            </a:r>
            <a:r>
              <a:rPr lang="en-US" sz="28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Garamond" pitchFamily="18" charset="0"/>
              </a:rPr>
              <a:t>semakin</a:t>
            </a:r>
            <a:r>
              <a:rPr lang="en-US" sz="28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Garamond" pitchFamily="18" charset="0"/>
              </a:rPr>
              <a:t>cepat</a:t>
            </a:r>
            <a:endParaRPr lang="en-US" sz="2800" dirty="0">
              <a:solidFill>
                <a:schemeClr val="tx2"/>
              </a:solidFill>
              <a:latin typeface="Garamond" pitchFamily="18" charset="0"/>
            </a:endParaRPr>
          </a:p>
          <a:p>
            <a:pPr marL="347663" indent="-301625">
              <a:lnSpc>
                <a:spcPct val="90000"/>
              </a:lnSpc>
              <a:spcBef>
                <a:spcPts val="2400"/>
              </a:spcBef>
            </a:pPr>
            <a:r>
              <a:rPr lang="en-US" sz="2800" dirty="0" err="1">
                <a:latin typeface="Garamond" pitchFamily="18" charset="0"/>
              </a:rPr>
              <a:t>Titik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kompensasi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gulma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rumputan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dapat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ditentukan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sama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dengan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Intensitas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Cahaya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pada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batas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mulai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ada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pertumbuhan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gulma</a:t>
            </a:r>
            <a:endParaRPr lang="en-US" sz="2800" dirty="0">
              <a:latin typeface="Garamond" pitchFamily="18" charset="0"/>
            </a:endParaRPr>
          </a:p>
          <a:p>
            <a:pPr marL="347663" indent="-301625">
              <a:lnSpc>
                <a:spcPct val="90000"/>
              </a:lnSpc>
              <a:spcBef>
                <a:spcPts val="2400"/>
              </a:spcBef>
            </a:pPr>
            <a:r>
              <a:rPr lang="en-US" sz="2800" dirty="0" err="1">
                <a:solidFill>
                  <a:schemeClr val="tx2"/>
                </a:solidFill>
                <a:latin typeface="Garamond" pitchFamily="18" charset="0"/>
              </a:rPr>
              <a:t>Tumbuhan</a:t>
            </a:r>
            <a:r>
              <a:rPr lang="en-US" sz="28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Garamond" pitchFamily="18" charset="0"/>
              </a:rPr>
              <a:t>tumbuh</a:t>
            </a:r>
            <a:r>
              <a:rPr lang="en-US" sz="28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Garamond" pitchFamily="18" charset="0"/>
              </a:rPr>
              <a:t>ditempat</a:t>
            </a:r>
            <a:r>
              <a:rPr lang="en-US" sz="28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Garamond" pitchFamily="18" charset="0"/>
              </a:rPr>
              <a:t>dengan</a:t>
            </a:r>
            <a:r>
              <a:rPr lang="en-US" sz="2800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Garamond" pitchFamily="18" charset="0"/>
              </a:rPr>
              <a:t>Intensitas</a:t>
            </a:r>
            <a:r>
              <a:rPr lang="en-US" sz="2800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Garamond" pitchFamily="18" charset="0"/>
              </a:rPr>
              <a:t>Cahaya</a:t>
            </a:r>
            <a:r>
              <a:rPr lang="en-US" sz="2800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Garamond" pitchFamily="18" charset="0"/>
              </a:rPr>
              <a:t>lebih</a:t>
            </a:r>
            <a:r>
              <a:rPr lang="en-US" sz="28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Garamond" pitchFamily="18" charset="0"/>
              </a:rPr>
              <a:t>tinggi</a:t>
            </a:r>
            <a:r>
              <a:rPr lang="en-US" sz="28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Garamond" pitchFamily="18" charset="0"/>
              </a:rPr>
              <a:t>dari</a:t>
            </a:r>
            <a:r>
              <a:rPr lang="en-US" sz="28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Garamond" pitchFamily="18" charset="0"/>
              </a:rPr>
              <a:t>titik</a:t>
            </a:r>
            <a:r>
              <a:rPr lang="en-US" sz="28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Garamond" pitchFamily="18" charset="0"/>
              </a:rPr>
              <a:t>kompensasi</a:t>
            </a:r>
            <a:r>
              <a:rPr lang="en-US" sz="2800" dirty="0">
                <a:solidFill>
                  <a:schemeClr val="tx2"/>
                </a:solidFill>
                <a:latin typeface="Garamond" pitchFamily="18" charset="0"/>
              </a:rPr>
              <a:t> (</a:t>
            </a:r>
            <a:r>
              <a:rPr lang="en-US" sz="2800" dirty="0" err="1">
                <a:solidFill>
                  <a:schemeClr val="tx2"/>
                </a:solidFill>
                <a:latin typeface="Garamond" pitchFamily="18" charset="0"/>
              </a:rPr>
              <a:t>sebelum</a:t>
            </a:r>
            <a:r>
              <a:rPr lang="en-US" sz="28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Garamond" pitchFamily="18" charset="0"/>
              </a:rPr>
              <a:t>tercapai</a:t>
            </a:r>
            <a:r>
              <a:rPr lang="en-US" sz="28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Garamond" pitchFamily="18" charset="0"/>
              </a:rPr>
              <a:t>titik</a:t>
            </a:r>
            <a:r>
              <a:rPr lang="en-US" sz="28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Garamond" pitchFamily="18" charset="0"/>
              </a:rPr>
              <a:t>jenuh</a:t>
            </a:r>
            <a:r>
              <a:rPr lang="en-US" sz="2800" dirty="0">
                <a:solidFill>
                  <a:schemeClr val="tx2"/>
                </a:solidFill>
                <a:latin typeface="Garamond" pitchFamily="18" charset="0"/>
              </a:rPr>
              <a:t>), </a:t>
            </a:r>
            <a:r>
              <a:rPr lang="en-US" sz="2800" dirty="0" err="1">
                <a:solidFill>
                  <a:schemeClr val="tx2"/>
                </a:solidFill>
                <a:latin typeface="Garamond" pitchFamily="18" charset="0"/>
              </a:rPr>
              <a:t>hasil</a:t>
            </a:r>
            <a:r>
              <a:rPr lang="en-US" sz="28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Garamond" pitchFamily="18" charset="0"/>
              </a:rPr>
              <a:t>fotosintesis</a:t>
            </a:r>
            <a:r>
              <a:rPr lang="en-US" sz="28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Garamond" pitchFamily="18" charset="0"/>
              </a:rPr>
              <a:t>cukup</a:t>
            </a:r>
            <a:r>
              <a:rPr lang="en-US" sz="28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Garamond" pitchFamily="18" charset="0"/>
              </a:rPr>
              <a:t>untuk</a:t>
            </a:r>
            <a:r>
              <a:rPr lang="en-US" sz="28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Garamond" pitchFamily="18" charset="0"/>
              </a:rPr>
              <a:t>respirasi</a:t>
            </a:r>
            <a:r>
              <a:rPr lang="en-US" sz="28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Garamond" pitchFamily="18" charset="0"/>
              </a:rPr>
              <a:t>dan</a:t>
            </a:r>
            <a:r>
              <a:rPr lang="en-US" sz="28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Garamond" pitchFamily="18" charset="0"/>
              </a:rPr>
              <a:t>sisanya</a:t>
            </a:r>
            <a:r>
              <a:rPr lang="en-US" sz="28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Garamond" pitchFamily="18" charset="0"/>
              </a:rPr>
              <a:t>untuk</a:t>
            </a:r>
            <a:r>
              <a:rPr lang="en-US" sz="28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Garamond" pitchFamily="18" charset="0"/>
              </a:rPr>
              <a:t>pertumbuhan</a:t>
            </a:r>
            <a:endParaRPr lang="en-US" sz="2800" dirty="0">
              <a:solidFill>
                <a:schemeClr val="tx2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614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992188"/>
          </a:xfrm>
        </p:spPr>
        <p:txBody>
          <a:bodyPr>
            <a:normAutofit fontScale="90000"/>
          </a:bodyPr>
          <a:lstStyle/>
          <a:p>
            <a:r>
              <a:rPr lang="en-US" sz="3600" dirty="0" err="1"/>
              <a:t>Dampak</a:t>
            </a:r>
            <a:r>
              <a:rPr lang="en-US" sz="3600" dirty="0"/>
              <a:t> </a:t>
            </a:r>
            <a:r>
              <a:rPr lang="en-US" sz="3600" dirty="0" err="1"/>
              <a:t>pemberian</a:t>
            </a:r>
            <a:r>
              <a:rPr lang="en-US" sz="3600" dirty="0"/>
              <a:t> </a:t>
            </a:r>
            <a:r>
              <a:rPr lang="en-US" sz="3600" dirty="0" err="1"/>
              <a:t>naungan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 smtClean="0"/>
              <a:t>terhadap</a:t>
            </a:r>
            <a:r>
              <a:rPr lang="en-US" sz="3600" dirty="0" smtClean="0"/>
              <a:t> </a:t>
            </a:r>
            <a:r>
              <a:rPr lang="en-US" sz="3600" dirty="0" err="1"/>
              <a:t>iklim</a:t>
            </a:r>
            <a:r>
              <a:rPr lang="en-US" sz="3600" dirty="0"/>
              <a:t> </a:t>
            </a:r>
            <a:r>
              <a:rPr lang="en-US" sz="3600" dirty="0" err="1"/>
              <a:t>mikro</a:t>
            </a:r>
            <a:endParaRPr lang="en-US" sz="3600" dirty="0"/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lnSpcReduction="10000"/>
          </a:bodyPr>
          <a:lstStyle/>
          <a:p>
            <a:pPr marL="347663" indent="-301625">
              <a:spcBef>
                <a:spcPts val="2400"/>
              </a:spcBef>
            </a:pPr>
            <a:r>
              <a:rPr lang="en-US" sz="2800" dirty="0" err="1"/>
              <a:t>Mengurangi</a:t>
            </a:r>
            <a:r>
              <a:rPr lang="en-US" sz="2800" dirty="0"/>
              <a:t> </a:t>
            </a:r>
            <a:r>
              <a:rPr lang="en-US" sz="2800" dirty="0" err="1" smtClean="0"/>
              <a:t>Intensitas</a:t>
            </a:r>
            <a:r>
              <a:rPr lang="en-US" sz="2800" dirty="0" smtClean="0"/>
              <a:t> </a:t>
            </a:r>
            <a:r>
              <a:rPr lang="en-US" sz="2800" dirty="0" err="1" smtClean="0"/>
              <a:t>Cahaya</a:t>
            </a:r>
            <a:r>
              <a:rPr lang="en-US" sz="2800" dirty="0" smtClean="0"/>
              <a:t> </a:t>
            </a:r>
            <a:r>
              <a:rPr lang="en-US" sz="2800" dirty="0"/>
              <a:t>di </a:t>
            </a:r>
            <a:r>
              <a:rPr lang="en-US" sz="2800" dirty="0" err="1"/>
              <a:t>sekitar</a:t>
            </a:r>
            <a:r>
              <a:rPr lang="en-US" sz="2800" dirty="0"/>
              <a:t> </a:t>
            </a:r>
            <a:r>
              <a:rPr lang="en-US" sz="2800" dirty="0" err="1"/>
              <a:t>sebesar</a:t>
            </a:r>
            <a:r>
              <a:rPr lang="en-US" sz="2800" dirty="0"/>
              <a:t> 30-40%</a:t>
            </a:r>
          </a:p>
          <a:p>
            <a:pPr marL="347663" indent="-301625">
              <a:spcBef>
                <a:spcPts val="2400"/>
              </a:spcBef>
            </a:pPr>
            <a:r>
              <a:rPr lang="en-US" sz="2800" dirty="0" err="1"/>
              <a:t>Mengurangi</a:t>
            </a:r>
            <a:r>
              <a:rPr lang="en-US" sz="2800" dirty="0"/>
              <a:t> </a:t>
            </a:r>
            <a:r>
              <a:rPr lang="en-US" sz="2800" dirty="0" err="1"/>
              <a:t>aliran</a:t>
            </a:r>
            <a:r>
              <a:rPr lang="en-US" sz="2800" dirty="0"/>
              <a:t> </a:t>
            </a:r>
            <a:r>
              <a:rPr lang="en-US" sz="2800" dirty="0" err="1"/>
              <a:t>udara</a:t>
            </a:r>
            <a:r>
              <a:rPr lang="en-US" sz="2800" dirty="0"/>
              <a:t> </a:t>
            </a:r>
            <a:r>
              <a:rPr lang="en-US" sz="2800" dirty="0" err="1"/>
              <a:t>disekitar</a:t>
            </a:r>
            <a:r>
              <a:rPr lang="en-US" sz="2800" dirty="0"/>
              <a:t> </a:t>
            </a:r>
            <a:r>
              <a:rPr lang="en-US" sz="2800" dirty="0" err="1"/>
              <a:t>tajuk</a:t>
            </a:r>
            <a:endParaRPr lang="en-US" sz="2800" dirty="0"/>
          </a:p>
          <a:p>
            <a:pPr marL="347663" indent="-301625">
              <a:spcBef>
                <a:spcPts val="2400"/>
              </a:spcBef>
            </a:pPr>
            <a:r>
              <a:rPr lang="en-US" sz="2800" dirty="0" err="1"/>
              <a:t>Kelembaban</a:t>
            </a:r>
            <a:r>
              <a:rPr lang="en-US" sz="2800" dirty="0"/>
              <a:t> </a:t>
            </a:r>
            <a:r>
              <a:rPr lang="en-US" sz="2800" dirty="0" err="1"/>
              <a:t>udara</a:t>
            </a:r>
            <a:r>
              <a:rPr lang="en-US" sz="2800" dirty="0"/>
              <a:t> </a:t>
            </a:r>
            <a:r>
              <a:rPr lang="en-US" sz="2800" dirty="0" err="1"/>
              <a:t>disekitar</a:t>
            </a:r>
            <a:r>
              <a:rPr lang="en-US" sz="2800" dirty="0"/>
              <a:t> </a:t>
            </a:r>
            <a:r>
              <a:rPr lang="en-US" sz="2800" dirty="0" err="1"/>
              <a:t>tajuk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stabil</a:t>
            </a:r>
            <a:r>
              <a:rPr lang="en-US" sz="2800" dirty="0"/>
              <a:t> </a:t>
            </a:r>
            <a:r>
              <a:rPr lang="en-US" sz="2800" dirty="0" smtClean="0"/>
              <a:t> (</a:t>
            </a:r>
            <a:r>
              <a:rPr lang="en-US" sz="2800" dirty="0"/>
              <a:t>60-70%)</a:t>
            </a:r>
          </a:p>
          <a:p>
            <a:pPr marL="347663" indent="-301625">
              <a:spcBef>
                <a:spcPts val="2400"/>
              </a:spcBef>
            </a:pPr>
            <a:r>
              <a:rPr lang="en-US" sz="2800" dirty="0" err="1"/>
              <a:t>Mengurangi</a:t>
            </a:r>
            <a:r>
              <a:rPr lang="en-US" sz="2800" dirty="0"/>
              <a:t> </a:t>
            </a:r>
            <a:r>
              <a:rPr lang="en-US" sz="2800" dirty="0" err="1"/>
              <a:t>laju</a:t>
            </a:r>
            <a:r>
              <a:rPr lang="en-US" sz="2800" dirty="0"/>
              <a:t> </a:t>
            </a:r>
            <a:r>
              <a:rPr lang="en-US" sz="2800" dirty="0" err="1"/>
              <a:t>evapotranspirasi</a:t>
            </a:r>
            <a:endParaRPr lang="en-US" sz="2800" dirty="0"/>
          </a:p>
          <a:p>
            <a:pPr marL="347663" indent="-301625">
              <a:spcBef>
                <a:spcPts val="2400"/>
              </a:spcBef>
            </a:pPr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keseimbangan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</a:t>
            </a:r>
            <a:r>
              <a:rPr lang="en-US" sz="2800" dirty="0" err="1"/>
              <a:t>ketersediaan</a:t>
            </a:r>
            <a:r>
              <a:rPr lang="en-US" sz="2800" dirty="0"/>
              <a:t> air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tingkat</a:t>
            </a:r>
            <a:r>
              <a:rPr lang="en-US" sz="2800" dirty="0"/>
              <a:t> </a:t>
            </a:r>
            <a:r>
              <a:rPr lang="en-US" sz="2800" dirty="0" err="1"/>
              <a:t>transpirasi</a:t>
            </a:r>
            <a:r>
              <a:rPr lang="en-US" sz="2800" dirty="0"/>
              <a:t> </a:t>
            </a:r>
            <a:r>
              <a:rPr lang="en-US" sz="2800" dirty="0" err="1"/>
              <a:t>tanaman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53715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801688"/>
          </a:xfrm>
        </p:spPr>
        <p:txBody>
          <a:bodyPr/>
          <a:lstStyle/>
          <a:p>
            <a:r>
              <a:rPr lang="en-US" sz="3200" b="0"/>
              <a:t>Hasil penelitian pada tembakau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   </a:t>
            </a:r>
            <a:r>
              <a:rPr lang="en-US" sz="2800" dirty="0" err="1"/>
              <a:t>Dampak</a:t>
            </a:r>
            <a:r>
              <a:rPr lang="en-US" sz="2800" dirty="0"/>
              <a:t> </a:t>
            </a:r>
            <a:r>
              <a:rPr lang="en-US" sz="2800" dirty="0" err="1"/>
              <a:t>pemberian</a:t>
            </a:r>
            <a:r>
              <a:rPr lang="en-US" sz="2800" dirty="0"/>
              <a:t> </a:t>
            </a:r>
            <a:r>
              <a:rPr lang="en-US" sz="2800" dirty="0" err="1"/>
              <a:t>naungan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pertanaman</a:t>
            </a:r>
            <a:r>
              <a:rPr lang="en-US" sz="2800" dirty="0"/>
              <a:t> </a:t>
            </a:r>
            <a:r>
              <a:rPr lang="en-US" sz="2800" dirty="0" err="1"/>
              <a:t>tembakau</a:t>
            </a:r>
            <a:r>
              <a:rPr lang="en-US" sz="2800" dirty="0"/>
              <a:t> :</a:t>
            </a:r>
          </a:p>
          <a:p>
            <a:pPr marL="798513" indent="-508000">
              <a:spcBef>
                <a:spcPts val="2400"/>
              </a:spcBef>
            </a:pPr>
            <a:r>
              <a:rPr lang="en-US" sz="2800" dirty="0" err="1"/>
              <a:t>Laju</a:t>
            </a:r>
            <a:r>
              <a:rPr lang="en-US" sz="2800" dirty="0"/>
              <a:t> </a:t>
            </a:r>
            <a:r>
              <a:rPr lang="en-US" sz="2800" dirty="0" err="1"/>
              <a:t>transpirasi</a:t>
            </a:r>
            <a:r>
              <a:rPr lang="en-US" sz="2800" dirty="0"/>
              <a:t> </a:t>
            </a:r>
            <a:r>
              <a:rPr lang="en-US" sz="2800" dirty="0" err="1"/>
              <a:t>tanaman</a:t>
            </a:r>
            <a:r>
              <a:rPr lang="en-US" sz="2800" dirty="0"/>
              <a:t> </a:t>
            </a:r>
            <a:r>
              <a:rPr lang="en-US" sz="2800" dirty="0" err="1"/>
              <a:t>tembakau</a:t>
            </a:r>
            <a:r>
              <a:rPr lang="en-US" sz="2800" dirty="0"/>
              <a:t> </a:t>
            </a:r>
            <a:r>
              <a:rPr lang="en-US" sz="2800" dirty="0" err="1"/>
              <a:t>menurun</a:t>
            </a:r>
            <a:r>
              <a:rPr lang="en-US" sz="2800" dirty="0"/>
              <a:t> </a:t>
            </a:r>
            <a:r>
              <a:rPr lang="en-US" sz="2800" dirty="0" err="1"/>
              <a:t>sebesar</a:t>
            </a:r>
            <a:r>
              <a:rPr lang="en-US" sz="2800" dirty="0"/>
              <a:t> 45,6%</a:t>
            </a:r>
          </a:p>
          <a:p>
            <a:pPr marL="798513" indent="-508000">
              <a:spcBef>
                <a:spcPts val="2400"/>
              </a:spcBef>
            </a:pPr>
            <a:r>
              <a:rPr lang="en-US" sz="2800" dirty="0" err="1"/>
              <a:t>Evapotranspirasi</a:t>
            </a:r>
            <a:r>
              <a:rPr lang="en-US" sz="2800" dirty="0"/>
              <a:t> </a:t>
            </a:r>
            <a:r>
              <a:rPr lang="en-US" sz="2800" dirty="0" err="1"/>
              <a:t>tanah</a:t>
            </a:r>
            <a:r>
              <a:rPr lang="en-US" sz="2800" dirty="0"/>
              <a:t> </a:t>
            </a:r>
            <a:r>
              <a:rPr lang="en-US" sz="2800" dirty="0" err="1"/>
              <a:t>menurun</a:t>
            </a:r>
            <a:r>
              <a:rPr lang="en-US" sz="2800" dirty="0"/>
              <a:t> </a:t>
            </a:r>
            <a:r>
              <a:rPr lang="en-US" sz="2800" dirty="0" err="1"/>
              <a:t>sebesar</a:t>
            </a:r>
            <a:r>
              <a:rPr lang="en-US" sz="2800" dirty="0"/>
              <a:t> 60%</a:t>
            </a:r>
          </a:p>
          <a:p>
            <a:pPr marL="798513" indent="-508000">
              <a:spcBef>
                <a:spcPts val="2400"/>
              </a:spcBef>
            </a:pPr>
            <a:r>
              <a:rPr lang="en-US" sz="2800" dirty="0"/>
              <a:t>Kadar air </a:t>
            </a:r>
            <a:r>
              <a:rPr lang="en-US" sz="2800" dirty="0" err="1"/>
              <a:t>daun</a:t>
            </a:r>
            <a:r>
              <a:rPr lang="en-US" sz="2800" dirty="0"/>
              <a:t> </a:t>
            </a:r>
            <a:r>
              <a:rPr lang="en-US" sz="2800" dirty="0" err="1"/>
              <a:t>meningkat</a:t>
            </a:r>
            <a:endParaRPr lang="en-US" sz="2800" dirty="0"/>
          </a:p>
          <a:p>
            <a:pPr marL="798513" indent="-508000">
              <a:spcBef>
                <a:spcPts val="2400"/>
              </a:spcBef>
            </a:pPr>
            <a:r>
              <a:rPr lang="en-US" sz="2800" dirty="0"/>
              <a:t>Total </a:t>
            </a:r>
            <a:r>
              <a:rPr lang="en-US" sz="2800" dirty="0" err="1"/>
              <a:t>luas</a:t>
            </a:r>
            <a:r>
              <a:rPr lang="en-US" sz="2800" dirty="0"/>
              <a:t> </a:t>
            </a:r>
            <a:r>
              <a:rPr lang="en-US" sz="2800" dirty="0" err="1"/>
              <a:t>daun</a:t>
            </a:r>
            <a:r>
              <a:rPr lang="en-US" sz="2800" dirty="0"/>
              <a:t> </a:t>
            </a:r>
            <a:r>
              <a:rPr lang="en-US" sz="2800" dirty="0" err="1"/>
              <a:t>tembakau</a:t>
            </a:r>
            <a:r>
              <a:rPr lang="en-US" sz="2800" dirty="0"/>
              <a:t> </a:t>
            </a:r>
            <a:r>
              <a:rPr lang="en-US" sz="2800" dirty="0" err="1"/>
              <a:t>meningkat</a:t>
            </a:r>
            <a:r>
              <a:rPr lang="en-US" sz="2800" dirty="0"/>
              <a:t> 40%</a:t>
            </a:r>
          </a:p>
        </p:txBody>
      </p:sp>
    </p:spTree>
    <p:extLst>
      <p:ext uri="{BB962C8B-B14F-4D97-AF65-F5344CB8AC3E}">
        <p14:creationId xmlns:p14="http://schemas.microsoft.com/office/powerpoint/2010/main" xmlns="" val="237437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Tanaman muda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838200" y="1905000"/>
            <a:ext cx="7467600" cy="4191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en-US" sz="2400" b="1" dirty="0" err="1"/>
              <a:t>Memerlukan</a:t>
            </a:r>
            <a:r>
              <a:rPr lang="en-US" sz="2400" b="1" dirty="0"/>
              <a:t> </a:t>
            </a:r>
            <a:r>
              <a:rPr lang="en-US" sz="2400" b="1" dirty="0" err="1"/>
              <a:t>intensitas</a:t>
            </a:r>
            <a:r>
              <a:rPr lang="en-US" sz="2400" b="1" dirty="0"/>
              <a:t> </a:t>
            </a:r>
            <a:r>
              <a:rPr lang="en-US" sz="2400" b="1" dirty="0" err="1"/>
              <a:t>cahaya</a:t>
            </a:r>
            <a:r>
              <a:rPr lang="en-US" sz="2400" b="1" dirty="0"/>
              <a:t> </a:t>
            </a:r>
            <a:r>
              <a:rPr lang="en-US" sz="2400" b="1" dirty="0" err="1"/>
              <a:t>relatif</a:t>
            </a:r>
            <a:r>
              <a:rPr lang="en-US" sz="2400" b="1" dirty="0"/>
              <a:t> </a:t>
            </a:r>
            <a:r>
              <a:rPr lang="en-US" sz="2400" b="1" dirty="0" err="1"/>
              <a:t>rendah</a:t>
            </a:r>
            <a:endParaRPr lang="en-US" sz="2400" b="1" dirty="0"/>
          </a:p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en-US" sz="2400" b="1" dirty="0" err="1" smtClean="0">
                <a:solidFill>
                  <a:srgbClr val="FFFF00"/>
                </a:solidFill>
              </a:rPr>
              <a:t>Intensitas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Cahaya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terlalu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rendah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aktifitas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fotosintesis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menurun</a:t>
            </a:r>
            <a:r>
              <a:rPr lang="en-US" sz="2400" b="1" dirty="0">
                <a:solidFill>
                  <a:srgbClr val="FFFF00"/>
                </a:solidFill>
              </a:rPr>
              <a:t>, </a:t>
            </a:r>
            <a:r>
              <a:rPr lang="en-US" sz="2400" b="1" dirty="0" err="1">
                <a:solidFill>
                  <a:srgbClr val="FFFF00"/>
                </a:solidFill>
              </a:rPr>
              <a:t>suplai</a:t>
            </a:r>
            <a:r>
              <a:rPr lang="en-US" sz="2400" b="1" dirty="0">
                <a:solidFill>
                  <a:srgbClr val="FFFF00"/>
                </a:solidFill>
              </a:rPr>
              <a:t> KH </a:t>
            </a:r>
            <a:r>
              <a:rPr lang="en-US" sz="2400" b="1" dirty="0" err="1">
                <a:solidFill>
                  <a:srgbClr val="FFFF00"/>
                </a:solidFill>
              </a:rPr>
              <a:t>dan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auxin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untuk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pertumbuhan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akar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menurun</a:t>
            </a:r>
            <a:r>
              <a:rPr lang="en-US" sz="2400" b="1" dirty="0">
                <a:solidFill>
                  <a:srgbClr val="FFFF00"/>
                </a:solidFill>
              </a:rPr>
              <a:t>, </a:t>
            </a:r>
            <a:r>
              <a:rPr lang="en-US" sz="2400" b="1" dirty="0" err="1">
                <a:solidFill>
                  <a:srgbClr val="FFFF00"/>
                </a:solidFill>
              </a:rPr>
              <a:t>bibit</a:t>
            </a:r>
            <a:r>
              <a:rPr lang="en-US" sz="2400" b="1" dirty="0">
                <a:solidFill>
                  <a:srgbClr val="FFFF00"/>
                </a:solidFill>
              </a:rPr>
              <a:t> yang </a:t>
            </a:r>
            <a:r>
              <a:rPr lang="en-US" sz="2400" b="1" dirty="0" err="1">
                <a:solidFill>
                  <a:srgbClr val="FFFF00"/>
                </a:solidFill>
              </a:rPr>
              <a:t>kekurangan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Intensitas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Cahaya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memiliki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perakaran</a:t>
            </a:r>
            <a:r>
              <a:rPr lang="en-US" sz="2400" b="1" dirty="0">
                <a:solidFill>
                  <a:srgbClr val="FFFF00"/>
                </a:solidFill>
              </a:rPr>
              <a:t> yang </a:t>
            </a:r>
            <a:r>
              <a:rPr lang="en-US" sz="2400" b="1" dirty="0" err="1">
                <a:solidFill>
                  <a:srgbClr val="FFFF00"/>
                </a:solidFill>
              </a:rPr>
              <a:t>tidak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berkembang</a:t>
            </a:r>
            <a:endParaRPr lang="en-US" sz="2400" b="1" dirty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en-US" sz="2400" b="1" dirty="0" err="1" smtClean="0"/>
              <a:t>Intensitas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Cahaya</a:t>
            </a:r>
            <a:r>
              <a:rPr lang="en-US" sz="2400" b="1" dirty="0" smtClean="0"/>
              <a:t> </a:t>
            </a:r>
            <a:r>
              <a:rPr lang="en-US" sz="2400" b="1" dirty="0" err="1"/>
              <a:t>terlalu</a:t>
            </a:r>
            <a:r>
              <a:rPr lang="en-US" sz="2400" b="1" dirty="0"/>
              <a:t> </a:t>
            </a:r>
            <a:r>
              <a:rPr lang="en-US" sz="2400" b="1" dirty="0" err="1"/>
              <a:t>tinggi</a:t>
            </a:r>
            <a:r>
              <a:rPr lang="en-US" sz="2400" b="1" dirty="0"/>
              <a:t> : </a:t>
            </a:r>
            <a:r>
              <a:rPr lang="en-US" sz="2400" b="1" dirty="0" err="1"/>
              <a:t>fotooksidasi</a:t>
            </a:r>
            <a:r>
              <a:rPr lang="en-US" sz="2400" b="1" dirty="0"/>
              <a:t> </a:t>
            </a:r>
            <a:r>
              <a:rPr lang="en-US" sz="2400" b="1" dirty="0" err="1"/>
              <a:t>meningkat</a:t>
            </a:r>
            <a:r>
              <a:rPr lang="en-US" sz="2400" b="1" dirty="0"/>
              <a:t>, </a:t>
            </a:r>
            <a:r>
              <a:rPr lang="en-US" sz="2400" b="1" dirty="0" err="1"/>
              <a:t>suhu</a:t>
            </a:r>
            <a:r>
              <a:rPr lang="en-US" sz="2400" b="1" dirty="0"/>
              <a:t> </a:t>
            </a:r>
            <a:r>
              <a:rPr lang="en-US" sz="2400" b="1" dirty="0" err="1"/>
              <a:t>tinggi</a:t>
            </a:r>
            <a:r>
              <a:rPr lang="en-US" sz="2400" b="1" dirty="0"/>
              <a:t>, </a:t>
            </a:r>
            <a:r>
              <a:rPr lang="en-US" sz="2400" b="1" dirty="0" err="1"/>
              <a:t>kelembaban</a:t>
            </a:r>
            <a:r>
              <a:rPr lang="en-US" sz="2400" b="1" dirty="0"/>
              <a:t> </a:t>
            </a:r>
            <a:r>
              <a:rPr lang="en-US" sz="2400" b="1" dirty="0" err="1"/>
              <a:t>rendah</a:t>
            </a:r>
            <a:r>
              <a:rPr lang="en-US" sz="2400" b="1" dirty="0"/>
              <a:t>, </a:t>
            </a:r>
            <a:r>
              <a:rPr lang="en-US" sz="2400" b="1" dirty="0" err="1"/>
              <a:t>kematian</a:t>
            </a:r>
            <a:r>
              <a:rPr lang="en-US" sz="2400" b="1" dirty="0"/>
              <a:t> </a:t>
            </a:r>
            <a:r>
              <a:rPr lang="en-US" sz="2400" b="1" dirty="0" err="1"/>
              <a:t>daun</a:t>
            </a:r>
            <a:r>
              <a:rPr lang="en-US" sz="2400" b="1" dirty="0"/>
              <a:t> (</a:t>
            </a:r>
            <a:r>
              <a:rPr lang="en-US" sz="2400" b="1" dirty="0" err="1"/>
              <a:t>daun</a:t>
            </a:r>
            <a:r>
              <a:rPr lang="en-US" sz="2400" b="1" dirty="0"/>
              <a:t> </a:t>
            </a:r>
            <a:r>
              <a:rPr lang="en-US" sz="2400" b="1" dirty="0" err="1"/>
              <a:t>terbakar</a:t>
            </a:r>
            <a:r>
              <a:rPr lang="en-US" sz="24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174292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1219200"/>
            <a:ext cx="8382000" cy="5257800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sz="2800" dirty="0" err="1">
                <a:latin typeface="Garamond" pitchFamily="18" charset="0"/>
              </a:rPr>
              <a:t>Penelitian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pada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penyetekan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kakao</a:t>
            </a:r>
            <a:r>
              <a:rPr lang="en-US" sz="2800" dirty="0">
                <a:latin typeface="Garamond" pitchFamily="18" charset="0"/>
              </a:rPr>
              <a:t>: </a:t>
            </a:r>
            <a:r>
              <a:rPr lang="en-US" sz="2800" dirty="0" err="1">
                <a:latin typeface="Garamond" pitchFamily="18" charset="0"/>
              </a:rPr>
              <a:t>stek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kakao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mampu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berakar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dengan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baik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kalau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mendapatkan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intensitas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cahaya</a:t>
            </a:r>
            <a:r>
              <a:rPr lang="en-US" sz="2800" dirty="0">
                <a:latin typeface="Garamond" pitchFamily="18" charset="0"/>
              </a:rPr>
              <a:t> 20% </a:t>
            </a:r>
            <a:r>
              <a:rPr lang="en-US" sz="2800" dirty="0" err="1">
                <a:latin typeface="Garamond" pitchFamily="18" charset="0"/>
              </a:rPr>
              <a:t>lebih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rendah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dari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Intensitas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Cahaya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penuh</a:t>
            </a:r>
            <a:r>
              <a:rPr lang="en-US" sz="2800" dirty="0">
                <a:latin typeface="Garamond" pitchFamily="18" charset="0"/>
              </a:rPr>
              <a:t> (</a:t>
            </a:r>
            <a:r>
              <a:rPr lang="en-US" sz="2800" dirty="0" err="1">
                <a:latin typeface="Garamond" pitchFamily="18" charset="0"/>
              </a:rPr>
              <a:t>stek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kakao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diberi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naungan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dengan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intensitas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sedang</a:t>
            </a:r>
            <a:r>
              <a:rPr lang="en-US" sz="2800" dirty="0">
                <a:latin typeface="Garamond" pitchFamily="18" charset="0"/>
              </a:rPr>
              <a:t>)</a:t>
            </a:r>
          </a:p>
          <a:p>
            <a:pPr>
              <a:spcBef>
                <a:spcPts val="2400"/>
              </a:spcBef>
            </a:pPr>
            <a:r>
              <a:rPr lang="en-US" sz="2800" dirty="0" err="1">
                <a:solidFill>
                  <a:schemeClr val="tx2"/>
                </a:solidFill>
                <a:latin typeface="Garamond" pitchFamily="18" charset="0"/>
              </a:rPr>
              <a:t>Penelitian</a:t>
            </a:r>
            <a:r>
              <a:rPr lang="en-US" sz="28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Garamond" pitchFamily="18" charset="0"/>
              </a:rPr>
              <a:t>pada</a:t>
            </a:r>
            <a:r>
              <a:rPr lang="en-US" sz="28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Garamond" pitchFamily="18" charset="0"/>
              </a:rPr>
              <a:t>pembibitan</a:t>
            </a:r>
            <a:r>
              <a:rPr lang="en-US" sz="28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Garamond" pitchFamily="18" charset="0"/>
              </a:rPr>
              <a:t>karet</a:t>
            </a:r>
            <a:r>
              <a:rPr lang="en-US" sz="2800" dirty="0">
                <a:solidFill>
                  <a:schemeClr val="tx2"/>
                </a:solidFill>
                <a:latin typeface="Garamond" pitchFamily="18" charset="0"/>
              </a:rPr>
              <a:t>: </a:t>
            </a:r>
            <a:r>
              <a:rPr lang="en-US" sz="2800" dirty="0" err="1">
                <a:solidFill>
                  <a:schemeClr val="tx2"/>
                </a:solidFill>
                <a:latin typeface="Garamond" pitchFamily="18" charset="0"/>
              </a:rPr>
              <a:t>bibit</a:t>
            </a:r>
            <a:r>
              <a:rPr lang="en-US" sz="28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Garamond" pitchFamily="18" charset="0"/>
              </a:rPr>
              <a:t>karet</a:t>
            </a:r>
            <a:r>
              <a:rPr lang="en-US" sz="28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Garamond" pitchFamily="18" charset="0"/>
              </a:rPr>
              <a:t>mampu</a:t>
            </a:r>
            <a:r>
              <a:rPr lang="en-US" sz="28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Garamond" pitchFamily="18" charset="0"/>
              </a:rPr>
              <a:t>berakar</a:t>
            </a:r>
            <a:r>
              <a:rPr lang="en-US" sz="28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Garamond" pitchFamily="18" charset="0"/>
              </a:rPr>
              <a:t>dengan</a:t>
            </a:r>
            <a:r>
              <a:rPr lang="en-US" sz="28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Garamond" pitchFamily="18" charset="0"/>
              </a:rPr>
              <a:t>baik</a:t>
            </a:r>
            <a:r>
              <a:rPr lang="en-US" sz="28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Garamond" pitchFamily="18" charset="0"/>
              </a:rPr>
              <a:t>kalau</a:t>
            </a:r>
            <a:r>
              <a:rPr lang="en-US" sz="28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Garamond" pitchFamily="18" charset="0"/>
              </a:rPr>
              <a:t>mendapatkan</a:t>
            </a:r>
            <a:r>
              <a:rPr lang="en-US" sz="28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Garamond" pitchFamily="18" charset="0"/>
              </a:rPr>
              <a:t>Intensitas</a:t>
            </a:r>
            <a:r>
              <a:rPr lang="en-US" sz="2800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Garamond" pitchFamily="18" charset="0"/>
              </a:rPr>
              <a:t>Cahaya</a:t>
            </a:r>
            <a:r>
              <a:rPr lang="en-US" sz="2800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800" dirty="0">
                <a:solidFill>
                  <a:schemeClr val="tx2"/>
                </a:solidFill>
                <a:latin typeface="Garamond" pitchFamily="18" charset="0"/>
              </a:rPr>
              <a:t>50%</a:t>
            </a:r>
          </a:p>
          <a:p>
            <a:pPr>
              <a:spcBef>
                <a:spcPts val="2400"/>
              </a:spcBef>
            </a:pPr>
            <a:r>
              <a:rPr lang="en-US" sz="2800" dirty="0" err="1">
                <a:latin typeface="Garamond" pitchFamily="18" charset="0"/>
              </a:rPr>
              <a:t>Penelitian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pada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penyetekan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vanili</a:t>
            </a:r>
            <a:r>
              <a:rPr lang="en-US" sz="2800" dirty="0">
                <a:latin typeface="Garamond" pitchFamily="18" charset="0"/>
              </a:rPr>
              <a:t>: </a:t>
            </a:r>
            <a:r>
              <a:rPr lang="en-US" sz="2800" dirty="0" err="1">
                <a:latin typeface="Garamond" pitchFamily="18" charset="0"/>
              </a:rPr>
              <a:t>bibit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vanili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mampu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berakar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dengan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baik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kalau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mendapatkan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Intensitas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Cahaya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>
                <a:latin typeface="Garamond" pitchFamily="18" charset="0"/>
              </a:rPr>
              <a:t>30%-50%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4138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347663" indent="-301625">
              <a:lnSpc>
                <a:spcPct val="90000"/>
              </a:lnSpc>
              <a:spcBef>
                <a:spcPts val="2400"/>
              </a:spcBef>
            </a:pPr>
            <a:r>
              <a:rPr lang="en-US" sz="3200" dirty="0" err="1">
                <a:latin typeface="Garamond" pitchFamily="18" charset="0"/>
              </a:rPr>
              <a:t>Naungan</a:t>
            </a:r>
            <a:r>
              <a:rPr lang="en-US" sz="3200" dirty="0">
                <a:latin typeface="Garamond" pitchFamily="18" charset="0"/>
              </a:rPr>
              <a:t> </a:t>
            </a:r>
            <a:r>
              <a:rPr lang="en-US" sz="3200" dirty="0" err="1">
                <a:latin typeface="Garamond" pitchFamily="18" charset="0"/>
              </a:rPr>
              <a:t>dapat</a:t>
            </a:r>
            <a:r>
              <a:rPr lang="en-US" sz="3200" dirty="0">
                <a:latin typeface="Garamond" pitchFamily="18" charset="0"/>
              </a:rPr>
              <a:t> </a:t>
            </a:r>
            <a:r>
              <a:rPr lang="en-US" sz="3200" dirty="0" err="1">
                <a:latin typeface="Garamond" pitchFamily="18" charset="0"/>
              </a:rPr>
              <a:t>menghindari</a:t>
            </a:r>
            <a:r>
              <a:rPr lang="en-US" sz="3200" dirty="0">
                <a:latin typeface="Garamond" pitchFamily="18" charset="0"/>
              </a:rPr>
              <a:t> </a:t>
            </a:r>
            <a:r>
              <a:rPr lang="en-US" sz="3200" dirty="0" err="1">
                <a:latin typeface="Garamond" pitchFamily="18" charset="0"/>
              </a:rPr>
              <a:t>fluktuasi</a:t>
            </a:r>
            <a:r>
              <a:rPr lang="en-US" sz="3200" dirty="0">
                <a:latin typeface="Garamond" pitchFamily="18" charset="0"/>
              </a:rPr>
              <a:t> </a:t>
            </a:r>
            <a:r>
              <a:rPr lang="en-US" sz="3200" dirty="0" err="1">
                <a:latin typeface="Garamond" pitchFamily="18" charset="0"/>
              </a:rPr>
              <a:t>temperatur</a:t>
            </a:r>
            <a:r>
              <a:rPr lang="en-US" sz="3200" dirty="0">
                <a:latin typeface="Garamond" pitchFamily="18" charset="0"/>
              </a:rPr>
              <a:t> yang </a:t>
            </a:r>
            <a:r>
              <a:rPr lang="en-US" sz="3200" dirty="0" err="1">
                <a:latin typeface="Garamond" pitchFamily="18" charset="0"/>
              </a:rPr>
              <a:t>tinggi</a:t>
            </a:r>
            <a:r>
              <a:rPr lang="en-US" sz="3200" dirty="0">
                <a:latin typeface="Garamond" pitchFamily="18" charset="0"/>
              </a:rPr>
              <a:t> </a:t>
            </a:r>
            <a:r>
              <a:rPr lang="en-US" sz="3200" dirty="0" err="1">
                <a:latin typeface="Garamond" pitchFamily="18" charset="0"/>
              </a:rPr>
              <a:t>dan</a:t>
            </a:r>
            <a:r>
              <a:rPr lang="en-US" sz="3200" dirty="0">
                <a:latin typeface="Garamond" pitchFamily="18" charset="0"/>
              </a:rPr>
              <a:t> </a:t>
            </a:r>
            <a:r>
              <a:rPr lang="en-US" sz="3200" dirty="0" err="1">
                <a:latin typeface="Garamond" pitchFamily="18" charset="0"/>
              </a:rPr>
              <a:t>kadar</a:t>
            </a:r>
            <a:r>
              <a:rPr lang="en-US" sz="3200" dirty="0">
                <a:latin typeface="Garamond" pitchFamily="18" charset="0"/>
              </a:rPr>
              <a:t> air </a:t>
            </a:r>
            <a:r>
              <a:rPr lang="en-US" sz="3200" dirty="0" err="1">
                <a:latin typeface="Garamond" pitchFamily="18" charset="0"/>
              </a:rPr>
              <a:t>tanah</a:t>
            </a:r>
            <a:endParaRPr lang="en-US" sz="3200" dirty="0">
              <a:latin typeface="Garamond" pitchFamily="18" charset="0"/>
            </a:endParaRPr>
          </a:p>
          <a:p>
            <a:pPr marL="347663" indent="-301625">
              <a:lnSpc>
                <a:spcPct val="90000"/>
              </a:lnSpc>
              <a:spcBef>
                <a:spcPts val="2400"/>
              </a:spcBef>
            </a:pPr>
            <a:r>
              <a:rPr lang="en-US" sz="3200" dirty="0" err="1">
                <a:solidFill>
                  <a:srgbClr val="FFFF00"/>
                </a:solidFill>
                <a:latin typeface="Garamond" pitchFamily="18" charset="0"/>
              </a:rPr>
              <a:t>Naungan</a:t>
            </a:r>
            <a:r>
              <a:rPr lang="en-US" sz="3200" dirty="0">
                <a:solidFill>
                  <a:srgbClr val="FFFF00"/>
                </a:solidFill>
                <a:latin typeface="Garamond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Garamond" pitchFamily="18" charset="0"/>
              </a:rPr>
              <a:t>dapat</a:t>
            </a:r>
            <a:r>
              <a:rPr lang="en-US" sz="3200" dirty="0">
                <a:solidFill>
                  <a:srgbClr val="FFFF00"/>
                </a:solidFill>
                <a:latin typeface="Garamond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Garamond" pitchFamily="18" charset="0"/>
              </a:rPr>
              <a:t>digunakan</a:t>
            </a:r>
            <a:r>
              <a:rPr lang="en-US" sz="3200" dirty="0">
                <a:solidFill>
                  <a:srgbClr val="FFFF00"/>
                </a:solidFill>
                <a:latin typeface="Garamond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Garamond" pitchFamily="18" charset="0"/>
              </a:rPr>
              <a:t>sebagai</a:t>
            </a:r>
            <a:r>
              <a:rPr lang="en-US" sz="3200" dirty="0">
                <a:solidFill>
                  <a:srgbClr val="FFFF00"/>
                </a:solidFill>
                <a:latin typeface="Garamond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Garamond" pitchFamily="18" charset="0"/>
              </a:rPr>
              <a:t>sarana</a:t>
            </a:r>
            <a:r>
              <a:rPr lang="en-US" sz="3200" dirty="0" smtClean="0">
                <a:solidFill>
                  <a:srgbClr val="FFFF00"/>
                </a:solidFill>
                <a:latin typeface="Garamond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Garamond" pitchFamily="18" charset="0"/>
              </a:rPr>
              <a:t>konservasi</a:t>
            </a:r>
            <a:r>
              <a:rPr lang="en-US" sz="3200" dirty="0">
                <a:solidFill>
                  <a:srgbClr val="FFFF00"/>
                </a:solidFill>
                <a:latin typeface="Garamond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Garamond" pitchFamily="18" charset="0"/>
              </a:rPr>
              <a:t>tanah</a:t>
            </a:r>
            <a:r>
              <a:rPr lang="en-US" sz="3200" dirty="0">
                <a:solidFill>
                  <a:srgbClr val="FFFF00"/>
                </a:solidFill>
                <a:latin typeface="Garamond" pitchFamily="18" charset="0"/>
              </a:rPr>
              <a:t>, </a:t>
            </a:r>
            <a:r>
              <a:rPr lang="en-US" sz="3200" dirty="0" err="1">
                <a:solidFill>
                  <a:srgbClr val="FFFF00"/>
                </a:solidFill>
                <a:latin typeface="Garamond" pitchFamily="18" charset="0"/>
              </a:rPr>
              <a:t>karena</a:t>
            </a:r>
            <a:r>
              <a:rPr lang="en-US" sz="3200" dirty="0">
                <a:solidFill>
                  <a:srgbClr val="FFFF00"/>
                </a:solidFill>
                <a:latin typeface="Garamond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Garamond" pitchFamily="18" charset="0"/>
              </a:rPr>
              <a:t>meningkatkan</a:t>
            </a:r>
            <a:r>
              <a:rPr lang="en-US" sz="3200" dirty="0">
                <a:solidFill>
                  <a:srgbClr val="FFFF00"/>
                </a:solidFill>
                <a:latin typeface="Garamond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Garamond" pitchFamily="18" charset="0"/>
              </a:rPr>
              <a:t>jumlah</a:t>
            </a:r>
            <a:r>
              <a:rPr lang="en-US" sz="3200" dirty="0">
                <a:solidFill>
                  <a:srgbClr val="FFFF00"/>
                </a:solidFill>
                <a:latin typeface="Garamond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Garamond" pitchFamily="18" charset="0"/>
              </a:rPr>
              <a:t>pori</a:t>
            </a:r>
            <a:r>
              <a:rPr lang="en-US" sz="3200" dirty="0">
                <a:solidFill>
                  <a:srgbClr val="FFFF00"/>
                </a:solidFill>
                <a:latin typeface="Garamond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Garamond" pitchFamily="18" charset="0"/>
              </a:rPr>
              <a:t>penyedia</a:t>
            </a:r>
            <a:r>
              <a:rPr lang="en-US" sz="3200" dirty="0">
                <a:solidFill>
                  <a:srgbClr val="FFFF00"/>
                </a:solidFill>
                <a:latin typeface="Garamond" pitchFamily="18" charset="0"/>
              </a:rPr>
              <a:t> air </a:t>
            </a:r>
            <a:r>
              <a:rPr lang="en-US" sz="3200" dirty="0" err="1">
                <a:solidFill>
                  <a:srgbClr val="FFFF00"/>
                </a:solidFill>
                <a:latin typeface="Garamond" pitchFamily="18" charset="0"/>
              </a:rPr>
              <a:t>tanah</a:t>
            </a:r>
            <a:r>
              <a:rPr lang="en-US" sz="3200" dirty="0">
                <a:solidFill>
                  <a:srgbClr val="FFFF00"/>
                </a:solidFill>
                <a:latin typeface="Garamond" pitchFamily="18" charset="0"/>
              </a:rPr>
              <a:t> (</a:t>
            </a:r>
            <a:r>
              <a:rPr lang="en-US" sz="3200" dirty="0" err="1">
                <a:solidFill>
                  <a:srgbClr val="FFFF00"/>
                </a:solidFill>
                <a:latin typeface="Garamond" pitchFamily="18" charset="0"/>
              </a:rPr>
              <a:t>melalui</a:t>
            </a:r>
            <a:r>
              <a:rPr lang="en-US" sz="3200" dirty="0">
                <a:solidFill>
                  <a:srgbClr val="FFFF00"/>
                </a:solidFill>
                <a:latin typeface="Garamond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Garamond" pitchFamily="18" charset="0"/>
              </a:rPr>
              <a:t>pengaturan</a:t>
            </a:r>
            <a:r>
              <a:rPr lang="en-US" sz="3200" dirty="0">
                <a:solidFill>
                  <a:srgbClr val="FFFF00"/>
                </a:solidFill>
                <a:latin typeface="Garamond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Garamond" pitchFamily="18" charset="0"/>
              </a:rPr>
              <a:t>temperatur</a:t>
            </a:r>
            <a:r>
              <a:rPr lang="en-US" sz="3200" dirty="0">
                <a:solidFill>
                  <a:srgbClr val="FFFF00"/>
                </a:solidFill>
                <a:latin typeface="Garamond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Garamond" pitchFamily="18" charset="0"/>
              </a:rPr>
              <a:t>dan</a:t>
            </a:r>
            <a:r>
              <a:rPr lang="en-US" sz="3200" dirty="0">
                <a:solidFill>
                  <a:srgbClr val="FFFF00"/>
                </a:solidFill>
                <a:latin typeface="Garamond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Garamond" pitchFamily="18" charset="0"/>
              </a:rPr>
              <a:t>evaporasi</a:t>
            </a:r>
            <a:r>
              <a:rPr lang="en-US" sz="3200" dirty="0">
                <a:solidFill>
                  <a:srgbClr val="FFFF00"/>
                </a:solidFill>
                <a:latin typeface="Garamond" pitchFamily="18" charset="0"/>
              </a:rPr>
              <a:t>)</a:t>
            </a:r>
          </a:p>
          <a:p>
            <a:pPr marL="347663" indent="-301625">
              <a:lnSpc>
                <a:spcPct val="90000"/>
              </a:lnSpc>
              <a:spcBef>
                <a:spcPts val="2400"/>
              </a:spcBef>
            </a:pPr>
            <a:r>
              <a:rPr lang="en-US" sz="3200" dirty="0" err="1">
                <a:latin typeface="Garamond" pitchFamily="18" charset="0"/>
              </a:rPr>
              <a:t>Besar</a:t>
            </a:r>
            <a:r>
              <a:rPr lang="en-US" sz="3200" dirty="0">
                <a:latin typeface="Garamond" pitchFamily="18" charset="0"/>
              </a:rPr>
              <a:t> </a:t>
            </a:r>
            <a:r>
              <a:rPr lang="en-US" sz="3200" dirty="0" err="1">
                <a:latin typeface="Garamond" pitchFamily="18" charset="0"/>
              </a:rPr>
              <a:t>kecilnya</a:t>
            </a:r>
            <a:r>
              <a:rPr lang="en-US" sz="3200" dirty="0">
                <a:latin typeface="Garamond" pitchFamily="18" charset="0"/>
              </a:rPr>
              <a:t> </a:t>
            </a:r>
            <a:r>
              <a:rPr lang="en-US" sz="3200" dirty="0" err="1">
                <a:latin typeface="Garamond" pitchFamily="18" charset="0"/>
              </a:rPr>
              <a:t>fotosintesis</a:t>
            </a:r>
            <a:r>
              <a:rPr lang="en-US" sz="3200" dirty="0">
                <a:latin typeface="Garamond" pitchFamily="18" charset="0"/>
              </a:rPr>
              <a:t> </a:t>
            </a:r>
            <a:r>
              <a:rPr lang="en-US" sz="3200" dirty="0" err="1">
                <a:latin typeface="Garamond" pitchFamily="18" charset="0"/>
              </a:rPr>
              <a:t>tergantung</a:t>
            </a:r>
            <a:r>
              <a:rPr lang="en-US" sz="3200" dirty="0">
                <a:latin typeface="Garamond" pitchFamily="18" charset="0"/>
              </a:rPr>
              <a:t> </a:t>
            </a:r>
            <a:r>
              <a:rPr lang="en-US" sz="3200" dirty="0" err="1">
                <a:latin typeface="Garamond" pitchFamily="18" charset="0"/>
              </a:rPr>
              <a:t>pada</a:t>
            </a:r>
            <a:r>
              <a:rPr lang="en-US" sz="3200" dirty="0">
                <a:latin typeface="Garamond" pitchFamily="18" charset="0"/>
              </a:rPr>
              <a:t> </a:t>
            </a:r>
            <a:r>
              <a:rPr lang="en-US" sz="3200" dirty="0" err="1">
                <a:latin typeface="Garamond" pitchFamily="18" charset="0"/>
              </a:rPr>
              <a:t>temperatur</a:t>
            </a:r>
            <a:r>
              <a:rPr lang="en-US" sz="3200" dirty="0">
                <a:latin typeface="Garamond" pitchFamily="18" charset="0"/>
              </a:rPr>
              <a:t>, </a:t>
            </a:r>
            <a:r>
              <a:rPr lang="en-US" sz="3200" dirty="0" err="1">
                <a:latin typeface="Garamond" pitchFamily="18" charset="0"/>
              </a:rPr>
              <a:t>suplai</a:t>
            </a:r>
            <a:r>
              <a:rPr lang="en-US" sz="3200" dirty="0">
                <a:latin typeface="Garamond" pitchFamily="18" charset="0"/>
              </a:rPr>
              <a:t> air, </a:t>
            </a:r>
            <a:r>
              <a:rPr lang="en-US" sz="3200" dirty="0" err="1">
                <a:latin typeface="Garamond" pitchFamily="18" charset="0"/>
              </a:rPr>
              <a:t>unsur-unsur</a:t>
            </a:r>
            <a:r>
              <a:rPr lang="en-US" sz="3200" dirty="0">
                <a:latin typeface="Garamond" pitchFamily="18" charset="0"/>
              </a:rPr>
              <a:t> </a:t>
            </a:r>
            <a:r>
              <a:rPr lang="en-US" sz="3200" dirty="0" err="1">
                <a:latin typeface="Garamond" pitchFamily="18" charset="0"/>
              </a:rPr>
              <a:t>hara</a:t>
            </a:r>
            <a:r>
              <a:rPr lang="en-US" sz="3200" dirty="0">
                <a:latin typeface="Garamond" pitchFamily="18" charset="0"/>
              </a:rPr>
              <a:t>, </a:t>
            </a:r>
            <a:r>
              <a:rPr lang="en-US" sz="3200" dirty="0" err="1">
                <a:latin typeface="Garamond" pitchFamily="18" charset="0"/>
              </a:rPr>
              <a:t>sifat</a:t>
            </a:r>
            <a:r>
              <a:rPr lang="en-US" sz="3200" dirty="0">
                <a:latin typeface="Garamond" pitchFamily="18" charset="0"/>
              </a:rPr>
              <a:t> </a:t>
            </a:r>
            <a:r>
              <a:rPr lang="en-US" sz="3200" dirty="0" err="1">
                <a:latin typeface="Garamond" pitchFamily="18" charset="0"/>
              </a:rPr>
              <a:t>morfologis</a:t>
            </a:r>
            <a:r>
              <a:rPr lang="en-US" sz="3200" dirty="0">
                <a:latin typeface="Garamond" pitchFamily="18" charset="0"/>
              </a:rPr>
              <a:t> </a:t>
            </a:r>
            <a:r>
              <a:rPr lang="en-US" sz="3200" dirty="0" err="1">
                <a:latin typeface="Garamond" pitchFamily="18" charset="0"/>
              </a:rPr>
              <a:t>tanaman</a:t>
            </a:r>
            <a:r>
              <a:rPr lang="en-US" sz="3200" dirty="0">
                <a:latin typeface="Garamond" pitchFamily="18" charset="0"/>
              </a:rPr>
              <a:t>. </a:t>
            </a:r>
            <a:r>
              <a:rPr lang="en-US" sz="3200" dirty="0" err="1">
                <a:latin typeface="Garamond" pitchFamily="18" charset="0"/>
              </a:rPr>
              <a:t>Puncak</a:t>
            </a:r>
            <a:r>
              <a:rPr lang="en-US" sz="3200" dirty="0">
                <a:latin typeface="Garamond" pitchFamily="18" charset="0"/>
              </a:rPr>
              <a:t> </a:t>
            </a:r>
            <a:r>
              <a:rPr lang="en-US" sz="3200" dirty="0" err="1">
                <a:latin typeface="Garamond" pitchFamily="18" charset="0"/>
              </a:rPr>
              <a:t>fotosintesis</a:t>
            </a:r>
            <a:r>
              <a:rPr lang="en-US" sz="3200" dirty="0">
                <a:latin typeface="Garamond" pitchFamily="18" charset="0"/>
              </a:rPr>
              <a:t> </a:t>
            </a:r>
            <a:r>
              <a:rPr lang="en-US" sz="3200" dirty="0" err="1">
                <a:latin typeface="Garamond" pitchFamily="18" charset="0"/>
              </a:rPr>
              <a:t>terkait</a:t>
            </a:r>
            <a:r>
              <a:rPr lang="en-US" sz="3200" dirty="0">
                <a:latin typeface="Garamond" pitchFamily="18" charset="0"/>
              </a:rPr>
              <a:t> </a:t>
            </a:r>
            <a:r>
              <a:rPr lang="en-US" sz="3200" dirty="0" err="1">
                <a:latin typeface="Garamond" pitchFamily="18" charset="0"/>
              </a:rPr>
              <a:t>dengan</a:t>
            </a:r>
            <a:r>
              <a:rPr lang="en-US" sz="3200" dirty="0">
                <a:latin typeface="Garamond" pitchFamily="18" charset="0"/>
              </a:rPr>
              <a:t> </a:t>
            </a:r>
            <a:r>
              <a:rPr lang="en-US" sz="3200" dirty="0" err="1">
                <a:latin typeface="Garamond" pitchFamily="18" charset="0"/>
              </a:rPr>
              <a:t>besarnya</a:t>
            </a:r>
            <a:r>
              <a:rPr lang="en-US" sz="3200" dirty="0">
                <a:latin typeface="Garamond" pitchFamily="18" charset="0"/>
              </a:rPr>
              <a:t> </a:t>
            </a:r>
            <a:r>
              <a:rPr lang="en-US" sz="3200" dirty="0" err="1">
                <a:latin typeface="Garamond" pitchFamily="18" charset="0"/>
              </a:rPr>
              <a:t>sinar</a:t>
            </a:r>
            <a:r>
              <a:rPr lang="en-US" sz="3200" dirty="0">
                <a:latin typeface="Garamond" pitchFamily="18" charset="0"/>
              </a:rPr>
              <a:t> </a:t>
            </a:r>
            <a:r>
              <a:rPr lang="en-US" sz="3200" dirty="0" err="1">
                <a:latin typeface="Garamond" pitchFamily="18" charset="0"/>
              </a:rPr>
              <a:t>dan</a:t>
            </a:r>
            <a:r>
              <a:rPr lang="en-US" sz="3200" dirty="0">
                <a:latin typeface="Garamond" pitchFamily="18" charset="0"/>
              </a:rPr>
              <a:t> </a:t>
            </a:r>
            <a:r>
              <a:rPr lang="en-US" sz="3200" dirty="0" err="1">
                <a:latin typeface="Garamond" pitchFamily="18" charset="0"/>
              </a:rPr>
              <a:t>temperatur</a:t>
            </a:r>
            <a:endParaRPr lang="en-US" sz="32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871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533400"/>
            <a:ext cx="8385175" cy="611188"/>
          </a:xfrm>
        </p:spPr>
        <p:txBody>
          <a:bodyPr>
            <a:normAutofit fontScale="90000"/>
          </a:bodyPr>
          <a:lstStyle/>
          <a:p>
            <a:r>
              <a:rPr lang="en-US" sz="3600" b="0" dirty="0" err="1"/>
              <a:t>Kekurangan</a:t>
            </a:r>
            <a:r>
              <a:rPr lang="en-US" sz="3600" b="0" dirty="0"/>
              <a:t> Air </a:t>
            </a:r>
            <a:r>
              <a:rPr lang="en-US" sz="3600" dirty="0" err="1"/>
              <a:t>d</a:t>
            </a:r>
            <a:r>
              <a:rPr lang="en-US" sz="3600" b="0" dirty="0" err="1" smtClean="0"/>
              <a:t>iatasi</a:t>
            </a:r>
            <a:r>
              <a:rPr lang="en-US" sz="3600" b="0" dirty="0" smtClean="0"/>
              <a:t> </a:t>
            </a:r>
            <a:r>
              <a:rPr lang="en-US" sz="3600" b="0" dirty="0"/>
              <a:t>dg </a:t>
            </a:r>
            <a:r>
              <a:rPr lang="en-US" sz="3600" b="0" dirty="0" err="1"/>
              <a:t>naungan</a:t>
            </a:r>
            <a:endParaRPr lang="en-US" sz="3600" b="0" dirty="0"/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447800"/>
            <a:ext cx="8229600" cy="10668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err="1"/>
              <a:t>Naungan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volume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air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tanaman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925286" y="4038600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/>
              <a:t>Pengaruh</a:t>
            </a:r>
            <a:r>
              <a:rPr lang="en-US" sz="2400" dirty="0"/>
              <a:t> </a:t>
            </a:r>
            <a:r>
              <a:rPr lang="en-US" sz="2400" dirty="0" err="1"/>
              <a:t>merusak</a:t>
            </a:r>
            <a:r>
              <a:rPr lang="en-US" sz="2400" dirty="0"/>
              <a:t> yang </a:t>
            </a:r>
            <a:r>
              <a:rPr lang="en-US" sz="2400" dirty="0" err="1"/>
              <a:t>dipaksakan</a:t>
            </a:r>
            <a:r>
              <a:rPr lang="en-US" sz="2400" dirty="0"/>
              <a:t>, </a:t>
            </a:r>
            <a:r>
              <a:rPr lang="en-US" sz="2400" dirty="0" err="1"/>
              <a:t>dikendalikan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endParaRPr lang="en-US" sz="2400" dirty="0"/>
          </a:p>
          <a:p>
            <a:r>
              <a:rPr lang="en-US" sz="2400" dirty="0" err="1"/>
              <a:t>Respon</a:t>
            </a:r>
            <a:r>
              <a:rPr lang="en-US" sz="2400" dirty="0"/>
              <a:t> </a:t>
            </a:r>
            <a:r>
              <a:rPr lang="en-US" sz="2400" dirty="0" err="1"/>
              <a:t>adaptasi</a:t>
            </a:r>
            <a:r>
              <a:rPr lang="en-US" sz="2400" dirty="0"/>
              <a:t>, </a:t>
            </a:r>
            <a:r>
              <a:rPr lang="en-US" sz="2400" dirty="0" err="1"/>
              <a:t>dikendalikan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tanaman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609601" y="3244334"/>
            <a:ext cx="56898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chemeClr val="tx2"/>
                </a:solidFill>
              </a:rPr>
              <a:t>Pengaruh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lingkungan</a:t>
            </a:r>
            <a:r>
              <a:rPr lang="en-US" sz="2800" dirty="0">
                <a:solidFill>
                  <a:schemeClr val="tx2"/>
                </a:solidFill>
              </a:rPr>
              <a:t> (</a:t>
            </a:r>
            <a:r>
              <a:rPr lang="en-US" sz="2800" dirty="0" err="1">
                <a:solidFill>
                  <a:schemeClr val="tx2"/>
                </a:solidFill>
              </a:rPr>
              <a:t>Tekanan</a:t>
            </a:r>
            <a:r>
              <a:rPr lang="en-US" sz="2800" dirty="0">
                <a:solidFill>
                  <a:schemeClr val="tx2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396215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347663" indent="-301625">
              <a:spcBef>
                <a:spcPts val="1800"/>
              </a:spcBef>
            </a:pPr>
            <a:r>
              <a:rPr lang="en-US" sz="2800" dirty="0" err="1"/>
              <a:t>Kerusakan</a:t>
            </a:r>
            <a:r>
              <a:rPr lang="en-US" sz="2800" dirty="0"/>
              <a:t>: </a:t>
            </a:r>
            <a:r>
              <a:rPr lang="en-US" sz="2800" dirty="0" err="1"/>
              <a:t>kematian</a:t>
            </a:r>
            <a:r>
              <a:rPr lang="en-US" sz="2800" dirty="0"/>
              <a:t> </a:t>
            </a:r>
            <a:r>
              <a:rPr lang="en-US" sz="2800" dirty="0" err="1"/>
              <a:t>sebagian</a:t>
            </a:r>
            <a:r>
              <a:rPr lang="en-US" sz="2800" dirty="0"/>
              <a:t> organ </a:t>
            </a:r>
            <a:r>
              <a:rPr lang="en-US" sz="2800" dirty="0" err="1"/>
              <a:t>maupun</a:t>
            </a:r>
            <a:r>
              <a:rPr lang="en-US" sz="2800" dirty="0"/>
              <a:t> </a:t>
            </a:r>
            <a:r>
              <a:rPr lang="en-US" sz="2800" dirty="0" err="1"/>
              <a:t>keseluruhan</a:t>
            </a:r>
            <a:r>
              <a:rPr lang="en-US" sz="2800" dirty="0"/>
              <a:t> </a:t>
            </a:r>
            <a:r>
              <a:rPr lang="en-US" sz="2800" dirty="0" err="1"/>
              <a:t>tanaman</a:t>
            </a:r>
            <a:r>
              <a:rPr lang="en-US" sz="2800" dirty="0"/>
              <a:t>, </a:t>
            </a:r>
            <a:r>
              <a:rPr lang="en-US" sz="2800" dirty="0" err="1"/>
              <a:t>penurunan</a:t>
            </a:r>
            <a:r>
              <a:rPr lang="en-US" sz="2800" dirty="0"/>
              <a:t> </a:t>
            </a:r>
            <a:r>
              <a:rPr lang="en-US" sz="2800" dirty="0" err="1"/>
              <a:t>pertumbuhan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kelainan</a:t>
            </a:r>
            <a:r>
              <a:rPr lang="en-US" sz="2800" dirty="0"/>
              <a:t> </a:t>
            </a:r>
            <a:r>
              <a:rPr lang="en-US" sz="2800" dirty="0" err="1"/>
              <a:t>fisiologis</a:t>
            </a:r>
            <a:endParaRPr lang="en-US" sz="2800" dirty="0"/>
          </a:p>
          <a:p>
            <a:pPr marL="347663" indent="-301625">
              <a:spcBef>
                <a:spcPts val="1800"/>
              </a:spcBef>
            </a:pPr>
            <a:r>
              <a:rPr lang="en-US" sz="2800" dirty="0" err="1">
                <a:solidFill>
                  <a:schemeClr val="tx2"/>
                </a:solidFill>
              </a:rPr>
              <a:t>Kerusakan</a:t>
            </a:r>
            <a:r>
              <a:rPr lang="en-US" sz="2800" dirty="0">
                <a:solidFill>
                  <a:schemeClr val="tx2"/>
                </a:solidFill>
              </a:rPr>
              <a:t>: </a:t>
            </a:r>
            <a:r>
              <a:rPr lang="en-US" sz="2800" dirty="0" err="1">
                <a:solidFill>
                  <a:schemeClr val="tx2"/>
                </a:solidFill>
              </a:rPr>
              <a:t>resistensi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tanaman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terhadap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tekanan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lingkungan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berkurang</a:t>
            </a:r>
            <a:endParaRPr lang="en-US" sz="2800" dirty="0">
              <a:solidFill>
                <a:schemeClr val="tx2"/>
              </a:solidFill>
            </a:endParaRPr>
          </a:p>
          <a:p>
            <a:pPr marL="347663" indent="-301625">
              <a:spcBef>
                <a:spcPts val="1800"/>
              </a:spcBef>
            </a:pPr>
            <a:r>
              <a:rPr lang="en-US" sz="2800" dirty="0" err="1"/>
              <a:t>Respon</a:t>
            </a:r>
            <a:r>
              <a:rPr lang="en-US" sz="2800" dirty="0"/>
              <a:t> </a:t>
            </a:r>
            <a:r>
              <a:rPr lang="en-US" sz="2800" dirty="0" err="1"/>
              <a:t>beradaptasi</a:t>
            </a:r>
            <a:r>
              <a:rPr lang="en-US" sz="2800" dirty="0"/>
              <a:t>,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pengendali</a:t>
            </a:r>
            <a:r>
              <a:rPr lang="en-US" sz="2800" dirty="0"/>
              <a:t> yang </a:t>
            </a:r>
            <a:r>
              <a:rPr lang="en-US" sz="2800" dirty="0" err="1"/>
              <a:t>halus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resistensi</a:t>
            </a:r>
            <a:endParaRPr lang="en-US" sz="2800" dirty="0"/>
          </a:p>
          <a:p>
            <a:pPr marL="347663" indent="-301625">
              <a:spcBef>
                <a:spcPts val="1800"/>
              </a:spcBef>
            </a:pPr>
            <a:r>
              <a:rPr lang="en-US" sz="2800" dirty="0" err="1">
                <a:solidFill>
                  <a:schemeClr val="tx2"/>
                </a:solidFill>
              </a:rPr>
              <a:t>Resistensi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bisa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elastis</a:t>
            </a:r>
            <a:r>
              <a:rPr lang="en-US" sz="2800" dirty="0">
                <a:solidFill>
                  <a:schemeClr val="tx2"/>
                </a:solidFill>
              </a:rPr>
              <a:t> (</a:t>
            </a:r>
            <a:r>
              <a:rPr lang="en-US" sz="2800" dirty="0" err="1">
                <a:solidFill>
                  <a:schemeClr val="tx2"/>
                </a:solidFill>
              </a:rPr>
              <a:t>terbalikkan</a:t>
            </a:r>
            <a:r>
              <a:rPr lang="en-US" sz="2800" dirty="0">
                <a:solidFill>
                  <a:schemeClr val="tx2"/>
                </a:solidFill>
              </a:rPr>
              <a:t>) </a:t>
            </a:r>
            <a:r>
              <a:rPr lang="en-US" sz="2800" dirty="0" err="1">
                <a:solidFill>
                  <a:schemeClr val="tx2"/>
                </a:solidFill>
              </a:rPr>
              <a:t>maupun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plastis</a:t>
            </a:r>
            <a:r>
              <a:rPr lang="en-US" sz="2800" dirty="0">
                <a:solidFill>
                  <a:schemeClr val="tx2"/>
                </a:solidFill>
              </a:rPr>
              <a:t> (</a:t>
            </a:r>
            <a:r>
              <a:rPr lang="en-US" sz="2800" dirty="0" err="1">
                <a:solidFill>
                  <a:schemeClr val="tx2"/>
                </a:solidFill>
              </a:rPr>
              <a:t>tidak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terbalikkan</a:t>
            </a:r>
            <a:r>
              <a:rPr lang="en-US" sz="2800" dirty="0">
                <a:solidFill>
                  <a:schemeClr val="tx2"/>
                </a:solidFill>
              </a:rPr>
              <a:t>)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800600" y="65532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Resistensi</a:t>
            </a:r>
            <a:r>
              <a:rPr lang="en-US" dirty="0" smtClean="0"/>
              <a:t> = </a:t>
            </a:r>
            <a:r>
              <a:rPr lang="en-US" dirty="0" err="1" smtClean="0"/>
              <a:t>perlawanan</a:t>
            </a:r>
            <a:r>
              <a:rPr lang="en-US" dirty="0" smtClean="0"/>
              <a:t>/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7917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pPr marL="508000" indent="-461963"/>
            <a:r>
              <a:rPr lang="en-US" sz="3600" dirty="0" err="1">
                <a:latin typeface="Garamond" pitchFamily="18" charset="0"/>
              </a:rPr>
              <a:t>Resistensi</a:t>
            </a:r>
            <a:r>
              <a:rPr lang="en-US" sz="3600" dirty="0">
                <a:latin typeface="Garamond" pitchFamily="18" charset="0"/>
              </a:rPr>
              <a:t> </a:t>
            </a:r>
            <a:r>
              <a:rPr lang="en-US" sz="3600" dirty="0" err="1">
                <a:latin typeface="Garamond" pitchFamily="18" charset="0"/>
              </a:rPr>
              <a:t>elastis</a:t>
            </a:r>
            <a:r>
              <a:rPr lang="en-US" sz="3600" dirty="0">
                <a:latin typeface="Garamond" pitchFamily="18" charset="0"/>
              </a:rPr>
              <a:t>, </a:t>
            </a:r>
            <a:r>
              <a:rPr lang="en-US" sz="3600" dirty="0" err="1">
                <a:latin typeface="Garamond" pitchFamily="18" charset="0"/>
              </a:rPr>
              <a:t>efek</a:t>
            </a:r>
            <a:r>
              <a:rPr lang="en-US" sz="3600" dirty="0">
                <a:latin typeface="Garamond" pitchFamily="18" charset="0"/>
              </a:rPr>
              <a:t> </a:t>
            </a:r>
            <a:r>
              <a:rPr lang="en-US" sz="3600" dirty="0" err="1">
                <a:latin typeface="Garamond" pitchFamily="18" charset="0"/>
              </a:rPr>
              <a:t>mekanisme</a:t>
            </a:r>
            <a:r>
              <a:rPr lang="en-US" sz="3600" dirty="0">
                <a:latin typeface="Garamond" pitchFamily="18" charset="0"/>
              </a:rPr>
              <a:t> </a:t>
            </a:r>
            <a:r>
              <a:rPr lang="en-US" sz="3600" dirty="0" err="1">
                <a:latin typeface="Garamond" pitchFamily="18" charset="0"/>
              </a:rPr>
              <a:t>fisiologis</a:t>
            </a:r>
            <a:r>
              <a:rPr lang="en-US" sz="3600" dirty="0">
                <a:latin typeface="Garamond" pitchFamily="18" charset="0"/>
              </a:rPr>
              <a:t> (</a:t>
            </a:r>
            <a:r>
              <a:rPr lang="en-US" sz="3600" dirty="0" err="1">
                <a:latin typeface="Garamond" pitchFamily="18" charset="0"/>
              </a:rPr>
              <a:t>lebih</a:t>
            </a:r>
            <a:r>
              <a:rPr lang="en-US" sz="3600" dirty="0">
                <a:latin typeface="Garamond" pitchFamily="18" charset="0"/>
              </a:rPr>
              <a:t> </a:t>
            </a:r>
            <a:r>
              <a:rPr lang="en-US" sz="3600" dirty="0" err="1" smtClean="0">
                <a:latin typeface="Garamond" pitchFamily="18" charset="0"/>
              </a:rPr>
              <a:t>bersifat</a:t>
            </a:r>
            <a:r>
              <a:rPr lang="en-US" sz="3600" dirty="0" smtClean="0">
                <a:latin typeface="Garamond" pitchFamily="18" charset="0"/>
              </a:rPr>
              <a:t> </a:t>
            </a:r>
            <a:r>
              <a:rPr lang="en-US" sz="3600" dirty="0" err="1">
                <a:latin typeface="Garamond" pitchFamily="18" charset="0"/>
              </a:rPr>
              <a:t>fisiologis</a:t>
            </a:r>
            <a:r>
              <a:rPr lang="en-US" sz="3600" dirty="0">
                <a:latin typeface="Garamond" pitchFamily="18" charset="0"/>
              </a:rPr>
              <a:t>)</a:t>
            </a:r>
          </a:p>
          <a:p>
            <a:pPr marL="508000" indent="-461963"/>
            <a:r>
              <a:rPr lang="en-US" sz="3600" dirty="0" err="1">
                <a:solidFill>
                  <a:schemeClr val="tx2"/>
                </a:solidFill>
                <a:latin typeface="Garamond" pitchFamily="18" charset="0"/>
              </a:rPr>
              <a:t>Resistensi</a:t>
            </a:r>
            <a:r>
              <a:rPr lang="en-US" sz="36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Garamond" pitchFamily="18" charset="0"/>
              </a:rPr>
              <a:t>plastis</a:t>
            </a:r>
            <a:r>
              <a:rPr lang="en-US" sz="3600" dirty="0">
                <a:solidFill>
                  <a:schemeClr val="tx2"/>
                </a:solidFill>
                <a:latin typeface="Garamond" pitchFamily="18" charset="0"/>
              </a:rPr>
              <a:t>, </a:t>
            </a:r>
            <a:r>
              <a:rPr lang="en-US" sz="3600" dirty="0" err="1">
                <a:solidFill>
                  <a:schemeClr val="tx2"/>
                </a:solidFill>
                <a:latin typeface="Garamond" pitchFamily="18" charset="0"/>
              </a:rPr>
              <a:t>efek</a:t>
            </a:r>
            <a:r>
              <a:rPr lang="en-US" sz="36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Garamond" pitchFamily="18" charset="0"/>
              </a:rPr>
              <a:t>adaptasi</a:t>
            </a:r>
            <a:r>
              <a:rPr lang="en-US" sz="36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Garamond" pitchFamily="18" charset="0"/>
              </a:rPr>
              <a:t>morfologis</a:t>
            </a:r>
            <a:endParaRPr lang="en-US" sz="3600" dirty="0">
              <a:solidFill>
                <a:schemeClr val="tx2"/>
              </a:solidFill>
              <a:latin typeface="Garamond" pitchFamily="18" charset="0"/>
            </a:endParaRPr>
          </a:p>
          <a:p>
            <a:pPr marL="508000" indent="-461963"/>
            <a:r>
              <a:rPr lang="en-US" sz="3600" dirty="0" err="1">
                <a:latin typeface="Garamond" pitchFamily="18" charset="0"/>
              </a:rPr>
              <a:t>Tekanan</a:t>
            </a:r>
            <a:r>
              <a:rPr lang="en-US" sz="3600" dirty="0">
                <a:latin typeface="Garamond" pitchFamily="18" charset="0"/>
              </a:rPr>
              <a:t> </a:t>
            </a:r>
            <a:r>
              <a:rPr lang="en-US" sz="3600" dirty="0" err="1">
                <a:latin typeface="Garamond" pitchFamily="18" charset="0"/>
              </a:rPr>
              <a:t>cahaya</a:t>
            </a:r>
            <a:r>
              <a:rPr lang="en-US" sz="3600" dirty="0">
                <a:latin typeface="Garamond" pitchFamily="18" charset="0"/>
              </a:rPr>
              <a:t> </a:t>
            </a:r>
            <a:r>
              <a:rPr lang="en-US" sz="3600" dirty="0" err="1">
                <a:latin typeface="Garamond" pitchFamily="18" charset="0"/>
              </a:rPr>
              <a:t>bisa</a:t>
            </a:r>
            <a:r>
              <a:rPr lang="en-US" sz="3600" dirty="0">
                <a:latin typeface="Garamond" pitchFamily="18" charset="0"/>
              </a:rPr>
              <a:t> </a:t>
            </a:r>
            <a:r>
              <a:rPr lang="en-US" sz="3600" dirty="0" err="1">
                <a:latin typeface="Garamond" pitchFamily="18" charset="0"/>
              </a:rPr>
              <a:t>menimbulkan</a:t>
            </a:r>
            <a:r>
              <a:rPr lang="en-US" sz="3600" dirty="0">
                <a:latin typeface="Garamond" pitchFamily="18" charset="0"/>
              </a:rPr>
              <a:t> </a:t>
            </a:r>
            <a:r>
              <a:rPr lang="en-US" sz="3600" dirty="0" err="1">
                <a:latin typeface="Garamond" pitchFamily="18" charset="0"/>
              </a:rPr>
              <a:t>respon</a:t>
            </a:r>
            <a:r>
              <a:rPr lang="en-US" sz="3600" dirty="0">
                <a:latin typeface="Garamond" pitchFamily="18" charset="0"/>
              </a:rPr>
              <a:t> </a:t>
            </a:r>
            <a:r>
              <a:rPr lang="en-US" sz="3600" dirty="0" err="1">
                <a:latin typeface="Garamond" pitchFamily="18" charset="0"/>
              </a:rPr>
              <a:t>fisiologis</a:t>
            </a:r>
            <a:r>
              <a:rPr lang="en-US" sz="3600" dirty="0">
                <a:latin typeface="Garamond" pitchFamily="18" charset="0"/>
              </a:rPr>
              <a:t> (</a:t>
            </a:r>
            <a:r>
              <a:rPr lang="en-US" sz="3600" dirty="0" err="1">
                <a:latin typeface="Garamond" pitchFamily="18" charset="0"/>
              </a:rPr>
              <a:t>dalam</a:t>
            </a:r>
            <a:r>
              <a:rPr lang="en-US" sz="3600" dirty="0">
                <a:latin typeface="Garamond" pitchFamily="18" charset="0"/>
              </a:rPr>
              <a:t> </a:t>
            </a:r>
            <a:r>
              <a:rPr lang="en-US" sz="3600" dirty="0" err="1">
                <a:latin typeface="Garamond" pitchFamily="18" charset="0"/>
              </a:rPr>
              <a:t>aktivitas</a:t>
            </a:r>
            <a:r>
              <a:rPr lang="en-US" sz="3600" dirty="0">
                <a:latin typeface="Garamond" pitchFamily="18" charset="0"/>
              </a:rPr>
              <a:t> </a:t>
            </a:r>
            <a:r>
              <a:rPr lang="en-US" sz="3600" dirty="0" err="1">
                <a:latin typeface="Garamond" pitchFamily="18" charset="0"/>
              </a:rPr>
              <a:t>fotosintesis</a:t>
            </a:r>
            <a:r>
              <a:rPr lang="en-US" sz="3600" dirty="0">
                <a:latin typeface="Garamond" pitchFamily="18" charset="0"/>
              </a:rPr>
              <a:t>) </a:t>
            </a:r>
            <a:r>
              <a:rPr lang="en-US" sz="3600" dirty="0" err="1">
                <a:latin typeface="Garamond" pitchFamily="18" charset="0"/>
              </a:rPr>
              <a:t>maupun</a:t>
            </a:r>
            <a:r>
              <a:rPr lang="en-US" sz="3600" dirty="0">
                <a:latin typeface="Garamond" pitchFamily="18" charset="0"/>
              </a:rPr>
              <a:t> </a:t>
            </a:r>
            <a:r>
              <a:rPr lang="en-US" sz="3600" dirty="0" err="1">
                <a:latin typeface="Garamond" pitchFamily="18" charset="0"/>
              </a:rPr>
              <a:t>respon</a:t>
            </a:r>
            <a:r>
              <a:rPr lang="en-US" sz="3600" dirty="0">
                <a:latin typeface="Garamond" pitchFamily="18" charset="0"/>
              </a:rPr>
              <a:t> </a:t>
            </a:r>
            <a:r>
              <a:rPr lang="en-US" sz="3600" dirty="0" err="1">
                <a:latin typeface="Garamond" pitchFamily="18" charset="0"/>
              </a:rPr>
              <a:t>morfologis</a:t>
            </a:r>
            <a:r>
              <a:rPr lang="en-US" sz="3600" dirty="0">
                <a:latin typeface="Garamond" pitchFamily="18" charset="0"/>
              </a:rPr>
              <a:t> (</a:t>
            </a:r>
            <a:r>
              <a:rPr lang="en-US" sz="3600" dirty="0" err="1">
                <a:latin typeface="Garamond" pitchFamily="18" charset="0"/>
              </a:rPr>
              <a:t>berubahnya</a:t>
            </a:r>
            <a:r>
              <a:rPr lang="en-US" sz="3600" dirty="0">
                <a:latin typeface="Garamond" pitchFamily="18" charset="0"/>
              </a:rPr>
              <a:t> </a:t>
            </a:r>
            <a:r>
              <a:rPr lang="en-US" sz="3600" dirty="0" err="1">
                <a:latin typeface="Garamond" pitchFamily="18" charset="0"/>
              </a:rPr>
              <a:t>ukuran</a:t>
            </a:r>
            <a:r>
              <a:rPr lang="en-US" sz="3600" dirty="0">
                <a:latin typeface="Garamond" pitchFamily="18" charset="0"/>
              </a:rPr>
              <a:t> </a:t>
            </a:r>
            <a:r>
              <a:rPr lang="en-US" sz="3600" dirty="0" err="1">
                <a:latin typeface="Garamond" pitchFamily="18" charset="0"/>
              </a:rPr>
              <a:t>daun</a:t>
            </a:r>
            <a:r>
              <a:rPr lang="en-US" sz="3600" dirty="0">
                <a:latin typeface="Garamond" pitchFamily="18" charset="0"/>
              </a:rPr>
              <a:t> </a:t>
            </a:r>
            <a:r>
              <a:rPr lang="en-US" sz="3600" dirty="0" err="1">
                <a:latin typeface="Garamond" pitchFamily="18" charset="0"/>
              </a:rPr>
              <a:t>dll</a:t>
            </a:r>
            <a:r>
              <a:rPr lang="en-US" sz="3600" dirty="0">
                <a:latin typeface="Garamond" pitchFamily="18" charset="0"/>
              </a:rPr>
              <a:t>)</a:t>
            </a:r>
          </a:p>
          <a:p>
            <a:pPr marL="508000" indent="-461963"/>
            <a:r>
              <a:rPr lang="en-US" sz="3600" dirty="0" err="1">
                <a:solidFill>
                  <a:schemeClr val="tx2"/>
                </a:solidFill>
                <a:latin typeface="Garamond" pitchFamily="18" charset="0"/>
              </a:rPr>
              <a:t>Kedua</a:t>
            </a:r>
            <a:r>
              <a:rPr lang="en-US" sz="36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Garamond" pitchFamily="18" charset="0"/>
              </a:rPr>
              <a:t>respon</a:t>
            </a:r>
            <a:r>
              <a:rPr lang="en-US" sz="36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Garamond" pitchFamily="18" charset="0"/>
              </a:rPr>
              <a:t>tsb</a:t>
            </a:r>
            <a:r>
              <a:rPr lang="en-US" sz="36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Garamond" pitchFamily="18" charset="0"/>
              </a:rPr>
              <a:t>memerlukan</a:t>
            </a:r>
            <a:r>
              <a:rPr lang="en-US" sz="36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Garamond" pitchFamily="18" charset="0"/>
              </a:rPr>
              <a:t>fleksibilitas</a:t>
            </a:r>
            <a:r>
              <a:rPr lang="en-US" sz="36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Garamond" pitchFamily="18" charset="0"/>
              </a:rPr>
              <a:t>fenotipe</a:t>
            </a:r>
            <a:endParaRPr lang="en-US" sz="3600" dirty="0">
              <a:solidFill>
                <a:schemeClr val="tx2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5148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75923" y="187897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Matahari</a:t>
            </a:r>
            <a:endParaRPr lang="en-US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949139" y="1349285"/>
            <a:ext cx="8610600" cy="5578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Fotosintesis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mengubah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energi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matahari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menjadi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energi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kimia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.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sz="2800" dirty="0" smtClean="0"/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6CO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+ 6H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               C</a:t>
            </a:r>
            <a:r>
              <a:rPr lang="en-US" sz="2800" baseline="-25000" dirty="0" smtClean="0"/>
              <a:t>6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12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6</a:t>
            </a:r>
            <a:r>
              <a:rPr lang="en-US" sz="2800" dirty="0" smtClean="0"/>
              <a:t> + 6O</a:t>
            </a:r>
            <a:r>
              <a:rPr lang="en-US" sz="2800" baseline="-25000" dirty="0" smtClean="0"/>
              <a:t>2</a:t>
            </a:r>
          </a:p>
          <a:p>
            <a:pPr marL="0" indent="0">
              <a:lnSpc>
                <a:spcPct val="90000"/>
              </a:lnSpc>
              <a:buFont typeface="Arial" pitchFamily="34" charset="0"/>
              <a:buNone/>
              <a:defRPr/>
            </a:pPr>
            <a:endParaRPr lang="en-US" sz="28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267200"/>
            <a:ext cx="2878137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3877384" y="3578116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801184" y="3073291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dirty="0" err="1"/>
              <a:t>Cahaya</a:t>
            </a:r>
            <a:r>
              <a:rPr lang="en-US" sz="1800" dirty="0"/>
              <a:t> 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801184" y="3682891"/>
            <a:ext cx="1295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Klorofil</a:t>
            </a:r>
          </a:p>
        </p:txBody>
      </p:sp>
    </p:spTree>
    <p:extLst>
      <p:ext uri="{BB962C8B-B14F-4D97-AF65-F5344CB8AC3E}">
        <p14:creationId xmlns:p14="http://schemas.microsoft.com/office/powerpoint/2010/main" xmlns="" val="289812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52400"/>
            <a:ext cx="8385175" cy="706438"/>
          </a:xfrm>
        </p:spPr>
        <p:txBody>
          <a:bodyPr/>
          <a:lstStyle/>
          <a:p>
            <a:r>
              <a:rPr lang="en-US" sz="4000" dirty="0" err="1"/>
              <a:t>Respon</a:t>
            </a:r>
            <a:r>
              <a:rPr lang="en-US" sz="4000" dirty="0"/>
              <a:t> </a:t>
            </a:r>
            <a:r>
              <a:rPr lang="en-US" sz="4000" dirty="0" err="1"/>
              <a:t>Morfologi</a:t>
            </a:r>
            <a:endParaRPr lang="en-US" sz="4000" dirty="0"/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en-US" sz="2800" dirty="0" err="1"/>
              <a:t>Makromorfologi</a:t>
            </a:r>
            <a:r>
              <a:rPr lang="en-US" sz="2800" dirty="0"/>
              <a:t>: </a:t>
            </a:r>
            <a:r>
              <a:rPr lang="en-US" sz="2800" dirty="0" err="1"/>
              <a:t>tinggi</a:t>
            </a:r>
            <a:r>
              <a:rPr lang="en-US" sz="2800" dirty="0"/>
              <a:t> </a:t>
            </a:r>
            <a:r>
              <a:rPr lang="en-US" sz="2800" dirty="0" err="1"/>
              <a:t>tanaman</a:t>
            </a:r>
            <a:r>
              <a:rPr lang="en-US" sz="2800" dirty="0"/>
              <a:t>, diameter </a:t>
            </a:r>
            <a:r>
              <a:rPr lang="en-US" sz="2800" dirty="0" err="1"/>
              <a:t>tanaman</a:t>
            </a:r>
            <a:r>
              <a:rPr lang="en-US" sz="2800" dirty="0"/>
              <a:t>, </a:t>
            </a:r>
            <a:r>
              <a:rPr lang="en-US" sz="2800" dirty="0" err="1"/>
              <a:t>sudut</a:t>
            </a:r>
            <a:r>
              <a:rPr lang="en-US" sz="2800" dirty="0"/>
              <a:t> </a:t>
            </a:r>
            <a:r>
              <a:rPr lang="en-US" sz="2800" dirty="0" err="1"/>
              <a:t>percabangan</a:t>
            </a:r>
            <a:r>
              <a:rPr lang="en-US" sz="2800" dirty="0"/>
              <a:t>, </a:t>
            </a:r>
            <a:r>
              <a:rPr lang="en-US" sz="2800" dirty="0" err="1"/>
              <a:t>jumlah</a:t>
            </a:r>
            <a:r>
              <a:rPr lang="en-US" sz="2800" dirty="0"/>
              <a:t> </a:t>
            </a:r>
            <a:r>
              <a:rPr lang="en-US" sz="2800" dirty="0" err="1"/>
              <a:t>daun</a:t>
            </a:r>
            <a:r>
              <a:rPr lang="en-US" sz="2800" dirty="0"/>
              <a:t>, </a:t>
            </a:r>
            <a:r>
              <a:rPr lang="en-US" sz="2800" dirty="0" err="1"/>
              <a:t>luas</a:t>
            </a:r>
            <a:r>
              <a:rPr lang="en-US" sz="2800" dirty="0"/>
              <a:t> </a:t>
            </a:r>
            <a:r>
              <a:rPr lang="en-US" sz="2800" dirty="0" err="1"/>
              <a:t>daun</a:t>
            </a:r>
            <a:r>
              <a:rPr lang="en-US" sz="2800" dirty="0"/>
              <a:t> </a:t>
            </a:r>
            <a:r>
              <a:rPr lang="en-US" sz="2800" dirty="0" err="1"/>
              <a:t>dll</a:t>
            </a:r>
            <a:endParaRPr lang="en-US" sz="2800" dirty="0"/>
          </a:p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en-US" sz="2800" dirty="0" err="1">
                <a:solidFill>
                  <a:schemeClr val="tx2"/>
                </a:solidFill>
              </a:rPr>
              <a:t>Mikromorfologi</a:t>
            </a:r>
            <a:r>
              <a:rPr lang="en-US" sz="2800" dirty="0">
                <a:solidFill>
                  <a:schemeClr val="tx2"/>
                </a:solidFill>
              </a:rPr>
              <a:t>: </a:t>
            </a:r>
            <a:r>
              <a:rPr lang="en-US" sz="2800" dirty="0" err="1">
                <a:solidFill>
                  <a:schemeClr val="tx2"/>
                </a:solidFill>
              </a:rPr>
              <a:t>kandungan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klorofil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daun</a:t>
            </a:r>
            <a:r>
              <a:rPr lang="en-US" sz="2800" dirty="0">
                <a:solidFill>
                  <a:schemeClr val="tx2"/>
                </a:solidFill>
              </a:rPr>
              <a:t>, </a:t>
            </a:r>
            <a:r>
              <a:rPr lang="en-US" sz="2800" dirty="0" err="1">
                <a:solidFill>
                  <a:schemeClr val="tx2"/>
                </a:solidFill>
              </a:rPr>
              <a:t>ketebalan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daun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dll</a:t>
            </a:r>
            <a:endParaRPr lang="en-US" sz="28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en-US" sz="2800" dirty="0" err="1"/>
              <a:t>Tinggi</a:t>
            </a:r>
            <a:r>
              <a:rPr lang="en-US" sz="2800" dirty="0"/>
              <a:t> </a:t>
            </a:r>
            <a:r>
              <a:rPr lang="en-US" sz="2800" dirty="0" err="1"/>
              <a:t>tanaman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cepat</a:t>
            </a:r>
            <a:r>
              <a:rPr lang="en-US" sz="2800" dirty="0"/>
              <a:t> </a:t>
            </a:r>
            <a:r>
              <a:rPr lang="en-US" sz="2800" dirty="0" err="1"/>
              <a:t>naik</a:t>
            </a:r>
            <a:r>
              <a:rPr lang="en-US" sz="2800" dirty="0"/>
              <a:t> di </a:t>
            </a:r>
            <a:r>
              <a:rPr lang="en-US" sz="2800" dirty="0" err="1"/>
              <a:t>tempat</a:t>
            </a:r>
            <a:r>
              <a:rPr lang="en-US" sz="2800" dirty="0"/>
              <a:t> </a:t>
            </a:r>
            <a:r>
              <a:rPr lang="en-US" sz="2800" dirty="0" err="1"/>
              <a:t>teduh</a:t>
            </a:r>
            <a:r>
              <a:rPr lang="en-US" sz="2800" dirty="0"/>
              <a:t>, diameter </a:t>
            </a:r>
            <a:r>
              <a:rPr lang="en-US" sz="2800" dirty="0" err="1"/>
              <a:t>tanaman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cepat</a:t>
            </a:r>
            <a:r>
              <a:rPr lang="en-US" sz="2800" dirty="0"/>
              <a:t> </a:t>
            </a:r>
            <a:r>
              <a:rPr lang="en-US" sz="2800" dirty="0" err="1"/>
              <a:t>naik</a:t>
            </a:r>
            <a:r>
              <a:rPr lang="en-US" sz="2800" dirty="0"/>
              <a:t> di </a:t>
            </a:r>
            <a:r>
              <a:rPr lang="en-US" sz="2800" dirty="0" err="1"/>
              <a:t>tempat</a:t>
            </a:r>
            <a:r>
              <a:rPr lang="en-US" sz="2800" dirty="0"/>
              <a:t> </a:t>
            </a:r>
            <a:r>
              <a:rPr lang="en-US" sz="2800" dirty="0" err="1"/>
              <a:t>tanpa</a:t>
            </a:r>
            <a:r>
              <a:rPr lang="en-US" sz="2800" dirty="0"/>
              <a:t> </a:t>
            </a:r>
            <a:r>
              <a:rPr lang="en-US" sz="2800" dirty="0" err="1"/>
              <a:t>naungan</a:t>
            </a:r>
            <a:r>
              <a:rPr lang="en-US" sz="2800" dirty="0"/>
              <a:t>, </a:t>
            </a:r>
            <a:r>
              <a:rPr lang="en-US" sz="2800" dirty="0" err="1"/>
              <a:t>sudut</a:t>
            </a:r>
            <a:r>
              <a:rPr lang="en-US" sz="2800" dirty="0"/>
              <a:t> </a:t>
            </a:r>
            <a:r>
              <a:rPr lang="en-US" sz="2800" dirty="0" err="1"/>
              <a:t>percabangan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ditempat</a:t>
            </a:r>
            <a:r>
              <a:rPr lang="en-US" sz="2800" dirty="0"/>
              <a:t> </a:t>
            </a:r>
            <a:r>
              <a:rPr lang="en-US" sz="2800" dirty="0" err="1"/>
              <a:t>ternaungi</a:t>
            </a:r>
            <a:r>
              <a:rPr lang="en-US" sz="2800" dirty="0"/>
              <a:t>, </a:t>
            </a:r>
            <a:r>
              <a:rPr lang="en-US" sz="2800" dirty="0" err="1"/>
              <a:t>luas</a:t>
            </a:r>
            <a:r>
              <a:rPr lang="en-US" sz="2800" dirty="0"/>
              <a:t> </a:t>
            </a:r>
            <a:r>
              <a:rPr lang="en-US" sz="2800" dirty="0" err="1"/>
              <a:t>daun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di </a:t>
            </a:r>
            <a:r>
              <a:rPr lang="en-US" sz="2800" dirty="0" err="1"/>
              <a:t>tempat</a:t>
            </a:r>
            <a:r>
              <a:rPr lang="en-US" sz="2800" dirty="0"/>
              <a:t> </a:t>
            </a:r>
            <a:r>
              <a:rPr lang="en-US" sz="2800" dirty="0" err="1"/>
              <a:t>ternaungi</a:t>
            </a:r>
            <a:r>
              <a:rPr lang="en-US" sz="2800" dirty="0"/>
              <a:t>, </a:t>
            </a:r>
            <a:r>
              <a:rPr lang="en-US" sz="2800" dirty="0" err="1"/>
              <a:t>begitu</a:t>
            </a:r>
            <a:r>
              <a:rPr lang="en-US" sz="2800" dirty="0"/>
              <a:t>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jumlah</a:t>
            </a:r>
            <a:r>
              <a:rPr lang="en-US" sz="2800" dirty="0"/>
              <a:t> </a:t>
            </a:r>
            <a:r>
              <a:rPr lang="en-US" sz="2800" dirty="0" err="1"/>
              <a:t>daun</a:t>
            </a:r>
            <a:endParaRPr lang="en-US" sz="2800" dirty="0"/>
          </a:p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en-US" sz="2800" dirty="0" err="1">
                <a:solidFill>
                  <a:schemeClr val="tx2"/>
                </a:solidFill>
              </a:rPr>
              <a:t>Kandungan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klorofil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lebih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tinggi</a:t>
            </a:r>
            <a:r>
              <a:rPr lang="en-US" sz="2800" dirty="0">
                <a:solidFill>
                  <a:schemeClr val="tx2"/>
                </a:solidFill>
              </a:rPr>
              <a:t> di </a:t>
            </a:r>
            <a:r>
              <a:rPr lang="en-US" sz="2800" dirty="0" err="1">
                <a:solidFill>
                  <a:schemeClr val="tx2"/>
                </a:solidFill>
              </a:rPr>
              <a:t>tempat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terang</a:t>
            </a:r>
            <a:r>
              <a:rPr lang="en-US" sz="2800" dirty="0">
                <a:solidFill>
                  <a:schemeClr val="tx2"/>
                </a:solidFill>
              </a:rPr>
              <a:t>, </a:t>
            </a:r>
            <a:r>
              <a:rPr lang="en-US" sz="2800" dirty="0" err="1">
                <a:solidFill>
                  <a:schemeClr val="tx2"/>
                </a:solidFill>
              </a:rPr>
              <a:t>ketebalan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daun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lebih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tinggi</a:t>
            </a:r>
            <a:r>
              <a:rPr lang="en-US" sz="2800" dirty="0">
                <a:solidFill>
                  <a:schemeClr val="tx2"/>
                </a:solidFill>
              </a:rPr>
              <a:t> di </a:t>
            </a:r>
            <a:r>
              <a:rPr lang="en-US" sz="2800" dirty="0" err="1">
                <a:solidFill>
                  <a:schemeClr val="tx2"/>
                </a:solidFill>
              </a:rPr>
              <a:t>tempat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terang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1803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asil gambar untuk spektrum cahaya fotosintes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219200"/>
            <a:ext cx="8253046" cy="25146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949138" y="4630207"/>
            <a:ext cx="72042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charset="0"/>
              <a:buChar char="•"/>
            </a:pPr>
            <a:r>
              <a:rPr lang="en-US" sz="2400" dirty="0" err="1">
                <a:solidFill>
                  <a:srgbClr val="FFFF00"/>
                </a:solidFill>
                <a:latin typeface="Century Gothic"/>
              </a:rPr>
              <a:t>Cahaya</a:t>
            </a:r>
            <a:r>
              <a:rPr lang="en-US" sz="2400" dirty="0">
                <a:solidFill>
                  <a:srgbClr val="FFFF00"/>
                </a:solidFill>
                <a:latin typeface="Century Gothic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entury Gothic"/>
              </a:rPr>
              <a:t>dengan</a:t>
            </a:r>
            <a:r>
              <a:rPr lang="en-US" sz="2400" dirty="0">
                <a:solidFill>
                  <a:srgbClr val="FFFF00"/>
                </a:solidFill>
                <a:latin typeface="Century Gothic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entury Gothic"/>
              </a:rPr>
              <a:t>panjang</a:t>
            </a:r>
            <a:r>
              <a:rPr lang="en-US" sz="2400" dirty="0">
                <a:solidFill>
                  <a:srgbClr val="FFFF00"/>
                </a:solidFill>
                <a:latin typeface="Century Gothic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entury Gothic"/>
              </a:rPr>
              <a:t>gelombang</a:t>
            </a:r>
            <a:r>
              <a:rPr lang="en-US" sz="2400" dirty="0">
                <a:solidFill>
                  <a:srgbClr val="FFFF00"/>
                </a:solidFill>
                <a:latin typeface="Century Gothic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Century Gothic"/>
              </a:rPr>
              <a:t>400-700 nm </a:t>
            </a:r>
            <a:r>
              <a:rPr lang="en-US" sz="2400" dirty="0" err="1" smtClean="0">
                <a:solidFill>
                  <a:srgbClr val="FFFF00"/>
                </a:solidFill>
                <a:latin typeface="Century Gothic"/>
              </a:rPr>
              <a:t>disebut</a:t>
            </a:r>
            <a:r>
              <a:rPr lang="en-US" sz="2400" dirty="0" smtClean="0">
                <a:solidFill>
                  <a:srgbClr val="FFFF00"/>
                </a:solidFill>
                <a:latin typeface="Century Gothic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entury Gothic"/>
              </a:rPr>
              <a:t>cahaya</a:t>
            </a:r>
            <a:r>
              <a:rPr lang="en-US" sz="2400" dirty="0">
                <a:solidFill>
                  <a:srgbClr val="FFFF00"/>
                </a:solidFill>
                <a:latin typeface="Century Gothic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entury Gothic"/>
              </a:rPr>
              <a:t>tampak</a:t>
            </a:r>
            <a:r>
              <a:rPr lang="en-US" sz="2400" dirty="0">
                <a:solidFill>
                  <a:srgbClr val="FFFF00"/>
                </a:solidFill>
                <a:latin typeface="Century Gothic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entury Gothic"/>
              </a:rPr>
              <a:t>atau</a:t>
            </a:r>
            <a:r>
              <a:rPr lang="en-US" sz="2400" dirty="0">
                <a:solidFill>
                  <a:srgbClr val="FFFF00"/>
                </a:solidFill>
                <a:latin typeface="Century Gothic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entury Gothic"/>
              </a:rPr>
              <a:t>cahaya</a:t>
            </a:r>
            <a:r>
              <a:rPr lang="en-US" sz="2400" dirty="0">
                <a:solidFill>
                  <a:srgbClr val="FFFF00"/>
                </a:solidFill>
                <a:latin typeface="Century Gothic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entury Gothic"/>
              </a:rPr>
              <a:t>fotosintesis</a:t>
            </a:r>
            <a:endParaRPr lang="en-US" sz="2400" dirty="0">
              <a:solidFill>
                <a:srgbClr val="FFFF00"/>
              </a:solidFill>
              <a:latin typeface="Century Gothic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24600" y="6324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nm = 1 x 10 </a:t>
            </a:r>
            <a:r>
              <a:rPr lang="en-US" sz="2400" baseline="30000" dirty="0" smtClean="0"/>
              <a:t>-9</a:t>
            </a:r>
            <a:r>
              <a:rPr lang="en-US" baseline="30000" dirty="0" smtClean="0"/>
              <a:t> </a:t>
            </a:r>
            <a:r>
              <a:rPr lang="en-US" dirty="0" smtClean="0"/>
              <a:t>meter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1"/>
          <p:cNvSpPr>
            <a:spLocks noGrp="1" noChangeArrowheads="1"/>
          </p:cNvSpPr>
          <p:nvPr>
            <p:ph idx="1"/>
          </p:nvPr>
        </p:nvSpPr>
        <p:spPr>
          <a:xfrm>
            <a:off x="357188" y="714375"/>
            <a:ext cx="8786812" cy="61436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id-ID" sz="2400" b="1" dirty="0" smtClean="0">
                <a:solidFill>
                  <a:srgbClr val="92D050"/>
                </a:solidFill>
                <a:latin typeface="Comic Sans MS" pitchFamily="66" charset="0"/>
              </a:rPr>
              <a:t>Hasil F</a:t>
            </a:r>
            <a:r>
              <a:rPr lang="en-US" sz="2400" b="1" dirty="0" err="1" smtClean="0">
                <a:solidFill>
                  <a:srgbClr val="92D050"/>
                </a:solidFill>
                <a:latin typeface="Comic Sans MS" pitchFamily="66" charset="0"/>
              </a:rPr>
              <a:t>otosintesis</a:t>
            </a:r>
            <a:r>
              <a:rPr lang="id-ID" sz="2400" b="1" dirty="0" smtClean="0">
                <a:solidFill>
                  <a:srgbClr val="92D050"/>
                </a:solidFill>
                <a:latin typeface="Comic Sans MS" pitchFamily="66" charset="0"/>
              </a:rPr>
              <a:t> </a:t>
            </a:r>
            <a:r>
              <a:rPr lang="id-ID" sz="2400" b="1" dirty="0" smtClean="0">
                <a:solidFill>
                  <a:srgbClr val="92D050"/>
                </a:solidFill>
                <a:latin typeface="Comic Sans MS" pitchFamily="66" charset="0"/>
              </a:rPr>
              <a:t>bersih individu tanaman </a:t>
            </a:r>
            <a:endParaRPr lang="en-US" sz="2400" b="1" dirty="0" smtClean="0">
              <a:solidFill>
                <a:srgbClr val="92D050"/>
              </a:solidFill>
              <a:latin typeface="Comic Sans MS" pitchFamily="66" charset="0"/>
            </a:endParaRPr>
          </a:p>
          <a:p>
            <a:pPr algn="ctr">
              <a:buFont typeface="Wingdings" pitchFamily="2" charset="2"/>
              <a:buNone/>
            </a:pPr>
            <a:r>
              <a:rPr lang="id-ID" sz="2400" b="1" dirty="0" smtClean="0">
                <a:solidFill>
                  <a:srgbClr val="92D050"/>
                </a:solidFill>
                <a:latin typeface="Comic Sans MS" pitchFamily="66" charset="0"/>
              </a:rPr>
              <a:t>dengan </a:t>
            </a:r>
            <a:r>
              <a:rPr lang="id-ID" sz="2400" b="1" dirty="0" smtClean="0">
                <a:solidFill>
                  <a:srgbClr val="92D050"/>
                </a:solidFill>
                <a:latin typeface="Comic Sans MS" pitchFamily="66" charset="0"/>
              </a:rPr>
              <a:t>berbgai jumlah daun</a:t>
            </a:r>
          </a:p>
          <a:p>
            <a:pPr algn="ctr">
              <a:buFont typeface="Wingdings" pitchFamily="2" charset="2"/>
              <a:buNone/>
            </a:pPr>
            <a:endParaRPr lang="id-ID" sz="17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algn="ctr">
              <a:buFont typeface="Wingdings" pitchFamily="2" charset="2"/>
              <a:buNone/>
            </a:pPr>
            <a:endParaRPr lang="id-ID" sz="17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algn="ctr">
              <a:buFont typeface="Wingdings" pitchFamily="2" charset="2"/>
              <a:buNone/>
            </a:pPr>
            <a:r>
              <a:rPr lang="id-ID" sz="17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endParaRPr lang="en-US" sz="1700" b="1" dirty="0" smtClean="0">
              <a:solidFill>
                <a:srgbClr val="C00000"/>
              </a:solidFill>
              <a:latin typeface="Castellar" pitchFamily="18" charset="0"/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609600" y="2057400"/>
          <a:ext cx="8286807" cy="353941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71570"/>
                <a:gridCol w="2000264"/>
                <a:gridCol w="1540635"/>
                <a:gridCol w="1876259"/>
                <a:gridCol w="1798079"/>
              </a:tblGrid>
              <a:tr h="704771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 daun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Hasil FS kotor (unit)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Respirasi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Hasil FS </a:t>
                      </a:r>
                      <a:r>
                        <a:rPr lang="id-ID" dirty="0" smtClean="0"/>
                        <a:t>bersih</a:t>
                      </a:r>
                      <a:r>
                        <a:rPr lang="id-ID" baseline="0" dirty="0" smtClean="0"/>
                        <a:t> </a:t>
                      </a:r>
                      <a:r>
                        <a:rPr lang="id-ID" baseline="0" dirty="0" smtClean="0"/>
                        <a:t>(unit)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Kumulatif tiap tan (unit)</a:t>
                      </a:r>
                      <a:endParaRPr lang="id-ID" dirty="0"/>
                    </a:p>
                  </a:txBody>
                  <a:tcPr/>
                </a:tc>
              </a:tr>
              <a:tr h="2062581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</a:p>
                    <a:p>
                      <a:pPr algn="ctr"/>
                      <a:r>
                        <a:rPr lang="id-ID" dirty="0" smtClean="0"/>
                        <a:t>2</a:t>
                      </a:r>
                    </a:p>
                    <a:p>
                      <a:pPr algn="ctr"/>
                      <a:r>
                        <a:rPr lang="id-ID" dirty="0" smtClean="0"/>
                        <a:t>3</a:t>
                      </a:r>
                    </a:p>
                    <a:p>
                      <a:pPr algn="ctr"/>
                      <a:r>
                        <a:rPr lang="id-ID" dirty="0" smtClean="0"/>
                        <a:t>4</a:t>
                      </a:r>
                    </a:p>
                    <a:p>
                      <a:pPr algn="ctr"/>
                      <a:r>
                        <a:rPr lang="id-ID" dirty="0" smtClean="0"/>
                        <a:t>5</a:t>
                      </a:r>
                    </a:p>
                    <a:p>
                      <a:pPr algn="ctr"/>
                      <a:r>
                        <a:rPr lang="id-ID" dirty="0" smtClean="0"/>
                        <a:t>6</a:t>
                      </a:r>
                    </a:p>
                    <a:p>
                      <a:pPr algn="ctr"/>
                      <a:r>
                        <a:rPr lang="id-ID" dirty="0" smtClean="0"/>
                        <a:t>7</a:t>
                      </a:r>
                    </a:p>
                    <a:p>
                      <a:pPr algn="ctr"/>
                      <a:r>
                        <a:rPr lang="id-ID" dirty="0" smtClean="0"/>
                        <a:t>8</a:t>
                      </a:r>
                    </a:p>
                    <a:p>
                      <a:pPr algn="ctr"/>
                      <a:r>
                        <a:rPr lang="id-ID" dirty="0" smtClean="0"/>
                        <a:t>9</a:t>
                      </a:r>
                    </a:p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</a:p>
                    <a:p>
                      <a:pPr algn="ctr"/>
                      <a:r>
                        <a:rPr lang="id-ID" dirty="0" smtClean="0"/>
                        <a:t>8</a:t>
                      </a:r>
                    </a:p>
                    <a:p>
                      <a:pPr algn="ctr"/>
                      <a:r>
                        <a:rPr lang="id-ID" dirty="0" smtClean="0"/>
                        <a:t>7</a:t>
                      </a:r>
                    </a:p>
                    <a:p>
                      <a:pPr algn="ctr"/>
                      <a:r>
                        <a:rPr lang="id-ID" dirty="0" smtClean="0"/>
                        <a:t>7</a:t>
                      </a:r>
                    </a:p>
                    <a:p>
                      <a:pPr algn="ctr"/>
                      <a:r>
                        <a:rPr lang="id-ID" dirty="0" smtClean="0"/>
                        <a:t>6</a:t>
                      </a:r>
                    </a:p>
                    <a:p>
                      <a:pPr algn="ctr"/>
                      <a:r>
                        <a:rPr lang="id-ID" dirty="0" smtClean="0"/>
                        <a:t>5</a:t>
                      </a:r>
                    </a:p>
                    <a:p>
                      <a:pPr algn="ctr"/>
                      <a:r>
                        <a:rPr lang="id-ID" dirty="0" smtClean="0"/>
                        <a:t>3</a:t>
                      </a:r>
                    </a:p>
                    <a:p>
                      <a:pPr algn="ctr"/>
                      <a:r>
                        <a:rPr lang="id-ID" dirty="0" smtClean="0"/>
                        <a:t>2</a:t>
                      </a:r>
                    </a:p>
                    <a:p>
                      <a:pPr algn="ctr"/>
                      <a:r>
                        <a:rPr lang="id-ID" dirty="0" smtClean="0"/>
                        <a:t>1</a:t>
                      </a:r>
                    </a:p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</a:p>
                    <a:p>
                      <a:pPr algn="ctr"/>
                      <a:r>
                        <a:rPr lang="id-ID" dirty="0" smtClean="0"/>
                        <a:t>3</a:t>
                      </a:r>
                    </a:p>
                    <a:p>
                      <a:pPr algn="ctr"/>
                      <a:r>
                        <a:rPr lang="id-ID" dirty="0" smtClean="0"/>
                        <a:t>3</a:t>
                      </a:r>
                    </a:p>
                    <a:p>
                      <a:pPr algn="ctr"/>
                      <a:r>
                        <a:rPr lang="id-ID" dirty="0" smtClean="0"/>
                        <a:t>3</a:t>
                      </a:r>
                    </a:p>
                    <a:p>
                      <a:pPr algn="ctr"/>
                      <a:r>
                        <a:rPr lang="id-ID" dirty="0" smtClean="0"/>
                        <a:t>3</a:t>
                      </a:r>
                    </a:p>
                    <a:p>
                      <a:pPr algn="ctr"/>
                      <a:r>
                        <a:rPr lang="id-ID" dirty="0" smtClean="0"/>
                        <a:t>3</a:t>
                      </a:r>
                    </a:p>
                    <a:p>
                      <a:pPr algn="ctr"/>
                      <a:r>
                        <a:rPr lang="id-ID" dirty="0" smtClean="0"/>
                        <a:t>2</a:t>
                      </a:r>
                    </a:p>
                    <a:p>
                      <a:pPr algn="ctr"/>
                      <a:r>
                        <a:rPr lang="id-ID" dirty="0" smtClean="0"/>
                        <a:t>2</a:t>
                      </a:r>
                    </a:p>
                    <a:p>
                      <a:pPr algn="ctr"/>
                      <a:r>
                        <a:rPr lang="id-ID" dirty="0" smtClean="0"/>
                        <a:t>2</a:t>
                      </a:r>
                    </a:p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</a:p>
                    <a:p>
                      <a:pPr algn="ctr"/>
                      <a:r>
                        <a:rPr lang="id-ID" dirty="0" smtClean="0"/>
                        <a:t>5</a:t>
                      </a:r>
                    </a:p>
                    <a:p>
                      <a:pPr algn="ctr"/>
                      <a:r>
                        <a:rPr lang="id-ID" dirty="0" smtClean="0"/>
                        <a:t>4</a:t>
                      </a:r>
                    </a:p>
                    <a:p>
                      <a:pPr algn="ctr"/>
                      <a:r>
                        <a:rPr lang="id-ID" dirty="0" smtClean="0"/>
                        <a:t>4</a:t>
                      </a:r>
                    </a:p>
                    <a:p>
                      <a:pPr algn="ctr"/>
                      <a:r>
                        <a:rPr lang="id-ID" dirty="0" smtClean="0"/>
                        <a:t>3</a:t>
                      </a:r>
                    </a:p>
                    <a:p>
                      <a:pPr algn="ctr"/>
                      <a:r>
                        <a:rPr lang="id-ID" dirty="0" smtClean="0"/>
                        <a:t>2</a:t>
                      </a:r>
                    </a:p>
                    <a:p>
                      <a:pPr algn="ctr"/>
                      <a:r>
                        <a:rPr lang="id-ID" dirty="0" smtClean="0"/>
                        <a:t>1</a:t>
                      </a:r>
                    </a:p>
                    <a:p>
                      <a:pPr algn="ctr"/>
                      <a:r>
                        <a:rPr lang="id-ID" dirty="0" smtClean="0"/>
                        <a:t>0</a:t>
                      </a:r>
                    </a:p>
                    <a:p>
                      <a:pPr algn="ctr"/>
                      <a:r>
                        <a:rPr lang="id-ID" dirty="0" smtClean="0"/>
                        <a:t>-1</a:t>
                      </a:r>
                    </a:p>
                    <a:p>
                      <a:pPr algn="ctr"/>
                      <a:r>
                        <a:rPr lang="id-ID" dirty="0" smtClean="0"/>
                        <a:t>-1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</a:p>
                    <a:p>
                      <a:pPr algn="ctr"/>
                      <a:r>
                        <a:rPr lang="id-ID" dirty="0" smtClean="0"/>
                        <a:t>10</a:t>
                      </a:r>
                    </a:p>
                    <a:p>
                      <a:pPr algn="ctr"/>
                      <a:r>
                        <a:rPr lang="id-ID" dirty="0" smtClean="0"/>
                        <a:t>14</a:t>
                      </a:r>
                    </a:p>
                    <a:p>
                      <a:pPr algn="ctr"/>
                      <a:r>
                        <a:rPr lang="id-ID" dirty="0" smtClean="0"/>
                        <a:t>18</a:t>
                      </a:r>
                    </a:p>
                    <a:p>
                      <a:pPr algn="ctr"/>
                      <a:r>
                        <a:rPr lang="id-ID" dirty="0" smtClean="0"/>
                        <a:t>21</a:t>
                      </a:r>
                    </a:p>
                    <a:p>
                      <a:pPr algn="ctr"/>
                      <a:r>
                        <a:rPr lang="id-ID" dirty="0" smtClean="0"/>
                        <a:t>23</a:t>
                      </a:r>
                    </a:p>
                    <a:p>
                      <a:pPr algn="ctr"/>
                      <a:r>
                        <a:rPr lang="id-ID" dirty="0" smtClean="0"/>
                        <a:t>24</a:t>
                      </a:r>
                    </a:p>
                    <a:p>
                      <a:pPr algn="ctr"/>
                      <a:r>
                        <a:rPr lang="id-ID" dirty="0" smtClean="0"/>
                        <a:t>24</a:t>
                      </a:r>
                    </a:p>
                    <a:p>
                      <a:pPr algn="ctr"/>
                      <a:r>
                        <a:rPr lang="id-ID" dirty="0" smtClean="0"/>
                        <a:t>23</a:t>
                      </a:r>
                    </a:p>
                    <a:p>
                      <a:pPr algn="ctr"/>
                      <a:r>
                        <a:rPr lang="id-ID" dirty="0" smtClean="0"/>
                        <a:t>22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896938"/>
          </a:xfrm>
        </p:spPr>
        <p:txBody>
          <a:bodyPr>
            <a:normAutofit/>
          </a:bodyPr>
          <a:lstStyle/>
          <a:p>
            <a:r>
              <a:rPr lang="en-US" sz="4800" dirty="0" err="1"/>
              <a:t>Cahaya</a:t>
            </a:r>
            <a:endParaRPr lang="en-US" sz="4800" dirty="0"/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152400" y="1600200"/>
            <a:ext cx="8763000" cy="5486400"/>
          </a:xfrm>
        </p:spPr>
        <p:txBody>
          <a:bodyPr>
            <a:normAutofit/>
          </a:bodyPr>
          <a:lstStyle/>
          <a:p>
            <a:pPr marL="406400" indent="-360363">
              <a:lnSpc>
                <a:spcPct val="90000"/>
              </a:lnSpc>
              <a:spcBef>
                <a:spcPts val="2400"/>
              </a:spcBef>
            </a:pPr>
            <a:r>
              <a:rPr lang="en-US" sz="3200" dirty="0" err="1">
                <a:latin typeface="Adobe Garamond Pro" pitchFamily="18" charset="0"/>
              </a:rPr>
              <a:t>Faktor</a:t>
            </a:r>
            <a:r>
              <a:rPr lang="en-US" sz="3200" dirty="0">
                <a:latin typeface="Adobe Garamond Pro" pitchFamily="18" charset="0"/>
              </a:rPr>
              <a:t> </a:t>
            </a:r>
            <a:r>
              <a:rPr lang="en-US" sz="3200" dirty="0" err="1">
                <a:latin typeface="Adobe Garamond Pro" pitchFamily="18" charset="0"/>
              </a:rPr>
              <a:t>esensial</a:t>
            </a:r>
            <a:r>
              <a:rPr lang="en-US" sz="3200" dirty="0">
                <a:latin typeface="Adobe Garamond Pro" pitchFamily="18" charset="0"/>
              </a:rPr>
              <a:t> </a:t>
            </a:r>
            <a:r>
              <a:rPr lang="en-US" sz="3200" dirty="0" err="1">
                <a:latin typeface="Adobe Garamond Pro" pitchFamily="18" charset="0"/>
              </a:rPr>
              <a:t>pertumbuhan</a:t>
            </a:r>
            <a:r>
              <a:rPr lang="en-US" sz="3200" dirty="0">
                <a:latin typeface="Adobe Garamond Pro" pitchFamily="18" charset="0"/>
              </a:rPr>
              <a:t> </a:t>
            </a:r>
            <a:r>
              <a:rPr lang="en-US" sz="3200" dirty="0" err="1">
                <a:latin typeface="Adobe Garamond Pro" pitchFamily="18" charset="0"/>
              </a:rPr>
              <a:t>dan</a:t>
            </a:r>
            <a:r>
              <a:rPr lang="en-US" sz="3200" dirty="0">
                <a:latin typeface="Adobe Garamond Pro" pitchFamily="18" charset="0"/>
              </a:rPr>
              <a:t> </a:t>
            </a:r>
            <a:r>
              <a:rPr lang="en-US" sz="3200" dirty="0" err="1">
                <a:latin typeface="Adobe Garamond Pro" pitchFamily="18" charset="0"/>
              </a:rPr>
              <a:t>perkembangan</a:t>
            </a:r>
            <a:r>
              <a:rPr lang="en-US" sz="3200" dirty="0">
                <a:latin typeface="Adobe Garamond Pro" pitchFamily="18" charset="0"/>
              </a:rPr>
              <a:t> </a:t>
            </a:r>
            <a:r>
              <a:rPr lang="en-US" sz="3200" dirty="0" err="1">
                <a:latin typeface="Adobe Garamond Pro" pitchFamily="18" charset="0"/>
              </a:rPr>
              <a:t>tanaman</a:t>
            </a:r>
            <a:endParaRPr lang="en-US" sz="3200" dirty="0">
              <a:latin typeface="Adobe Garamond Pro" pitchFamily="18" charset="0"/>
            </a:endParaRPr>
          </a:p>
          <a:p>
            <a:pPr marL="406400" indent="-360363">
              <a:lnSpc>
                <a:spcPct val="90000"/>
              </a:lnSpc>
              <a:spcBef>
                <a:spcPts val="2400"/>
              </a:spcBef>
            </a:pPr>
            <a:r>
              <a:rPr lang="en-US" sz="3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Adobe Garamond Pro" pitchFamily="18" charset="0"/>
              </a:rPr>
              <a:t>Cahaya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  <a:latin typeface="Adobe Garamond Pro" pitchFamily="18" charset="0"/>
              </a:rPr>
              <a:t> </a:t>
            </a:r>
            <a:r>
              <a:rPr lang="en-US" sz="3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Adobe Garamond Pro" pitchFamily="18" charset="0"/>
              </a:rPr>
              <a:t>memegang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  <a:latin typeface="Adobe Garamond Pro" pitchFamily="18" charset="0"/>
              </a:rPr>
              <a:t> </a:t>
            </a:r>
            <a:r>
              <a:rPr lang="en-US" sz="3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Adobe Garamond Pro" pitchFamily="18" charset="0"/>
              </a:rPr>
              <a:t>peranan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  <a:latin typeface="Adobe Garamond Pro" pitchFamily="18" charset="0"/>
              </a:rPr>
              <a:t> </a:t>
            </a:r>
            <a:r>
              <a:rPr lang="en-US" sz="3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Adobe Garamond Pro" pitchFamily="18" charset="0"/>
              </a:rPr>
              <a:t>penting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  <a:latin typeface="Adobe Garamond Pro" pitchFamily="18" charset="0"/>
              </a:rPr>
              <a:t> </a:t>
            </a:r>
            <a:r>
              <a:rPr lang="en-US" sz="3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Adobe Garamond Pro" pitchFamily="18" charset="0"/>
              </a:rPr>
              <a:t>dalam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  <a:latin typeface="Adobe Garamond Pro" pitchFamily="18" charset="0"/>
              </a:rPr>
              <a:t> proses </a:t>
            </a:r>
            <a:r>
              <a:rPr lang="en-US" sz="3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Adobe Garamond Pro" pitchFamily="18" charset="0"/>
              </a:rPr>
              <a:t>fisiologis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  <a:latin typeface="Adobe Garamond Pro" pitchFamily="18" charset="0"/>
              </a:rPr>
              <a:t> </a:t>
            </a:r>
            <a:r>
              <a:rPr lang="en-US" sz="3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Adobe Garamond Pro" pitchFamily="18" charset="0"/>
              </a:rPr>
              <a:t>tanaman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  <a:latin typeface="Adobe Garamond Pro" pitchFamily="18" charset="0"/>
              </a:rPr>
              <a:t>, </a:t>
            </a:r>
            <a:r>
              <a:rPr lang="en-US" sz="3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Adobe Garamond Pro" pitchFamily="18" charset="0"/>
              </a:rPr>
              <a:t>terutama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  <a:latin typeface="Adobe Garamond Pro" pitchFamily="18" charset="0"/>
              </a:rPr>
              <a:t> </a:t>
            </a:r>
            <a:r>
              <a:rPr lang="en-US" sz="3200" dirty="0" err="1">
                <a:latin typeface="Adobe Garamond Pro" pitchFamily="18" charset="0"/>
              </a:rPr>
              <a:t>fotosintesis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  <a:latin typeface="Adobe Garamond Pro" pitchFamily="18" charset="0"/>
              </a:rPr>
              <a:t>, </a:t>
            </a:r>
            <a:r>
              <a:rPr lang="en-US" sz="3200" dirty="0" err="1">
                <a:solidFill>
                  <a:srgbClr val="FFFF00"/>
                </a:solidFill>
                <a:latin typeface="Adobe Garamond Pro" pitchFamily="18" charset="0"/>
              </a:rPr>
              <a:t>respirasi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  <a:latin typeface="Adobe Garamond Pro" pitchFamily="18" charset="0"/>
              </a:rPr>
              <a:t>, </a:t>
            </a:r>
            <a:r>
              <a:rPr lang="en-US" sz="3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Adobe Garamond Pro" pitchFamily="18" charset="0"/>
              </a:rPr>
              <a:t>dan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  <a:latin typeface="Adobe Garamond Pro" pitchFamily="18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Adobe Garamond Pro" pitchFamily="18" charset="0"/>
              </a:rPr>
              <a:t>transpirasi</a:t>
            </a:r>
            <a:endParaRPr lang="en-US" sz="3200" dirty="0">
              <a:solidFill>
                <a:schemeClr val="tx2">
                  <a:lumMod val="20000"/>
                  <a:lumOff val="80000"/>
                </a:schemeClr>
              </a:solidFill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6447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457200" y="533400"/>
            <a:ext cx="8229600" cy="5943600"/>
          </a:xfrm>
        </p:spPr>
        <p:txBody>
          <a:bodyPr>
            <a:normAutofit/>
          </a:bodyPr>
          <a:lstStyle/>
          <a:p>
            <a:pPr marL="347663" indent="-301625">
              <a:spcBef>
                <a:spcPts val="2400"/>
              </a:spcBef>
            </a:pPr>
            <a:r>
              <a:rPr lang="en-US" sz="32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Garamond" pitchFamily="18" charset="0"/>
              </a:rPr>
              <a:t>Tidak</a:t>
            </a: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Garamond" pitchFamily="18" charset="0"/>
              </a:rPr>
              <a:t> </a:t>
            </a:r>
            <a:r>
              <a:rPr lang="en-US" sz="3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Garamond" pitchFamily="18" charset="0"/>
              </a:rPr>
              <a:t>semua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  <a:latin typeface="Garamond" pitchFamily="18" charset="0"/>
              </a:rPr>
              <a:t> </a:t>
            </a:r>
            <a:r>
              <a:rPr lang="en-US" sz="3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Garamond" pitchFamily="18" charset="0"/>
              </a:rPr>
              <a:t>radiasi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  <a:latin typeface="Garamond" pitchFamily="18" charset="0"/>
              </a:rPr>
              <a:t> </a:t>
            </a:r>
            <a:r>
              <a:rPr lang="en-US" sz="3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Garamond" pitchFamily="18" charset="0"/>
              </a:rPr>
              <a:t>matahari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  <a:latin typeface="Garamond" pitchFamily="18" charset="0"/>
              </a:rPr>
              <a:t> </a:t>
            </a:r>
            <a:r>
              <a:rPr lang="en-US" sz="3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Garamond" pitchFamily="18" charset="0"/>
              </a:rPr>
              <a:t>mampu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  <a:latin typeface="Garamond" pitchFamily="18" charset="0"/>
              </a:rPr>
              <a:t> </a:t>
            </a:r>
            <a:r>
              <a:rPr lang="en-US" sz="3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Garamond" pitchFamily="18" charset="0"/>
              </a:rPr>
              <a:t>diserap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  <a:latin typeface="Garamond" pitchFamily="18" charset="0"/>
              </a:rPr>
              <a:t> </a:t>
            </a:r>
            <a:r>
              <a:rPr lang="en-US" sz="3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Garamond" pitchFamily="18" charset="0"/>
              </a:rPr>
              <a:t>tanaman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  <a:latin typeface="Garamond" pitchFamily="18" charset="0"/>
              </a:rPr>
              <a:t>, </a:t>
            </a:r>
            <a:r>
              <a:rPr lang="en-US" sz="3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Garamond" pitchFamily="18" charset="0"/>
              </a:rPr>
              <a:t>cahaya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  <a:latin typeface="Garamond" pitchFamily="18" charset="0"/>
              </a:rPr>
              <a:t> </a:t>
            </a:r>
            <a:r>
              <a:rPr lang="en-US" sz="3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Garamond" pitchFamily="18" charset="0"/>
              </a:rPr>
              <a:t>tampak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  <a:latin typeface="Garamond" pitchFamily="18" charset="0"/>
              </a:rPr>
              <a:t>, </a:t>
            </a:r>
            <a:r>
              <a:rPr lang="en-US" sz="32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Garamond" pitchFamily="18" charset="0"/>
              </a:rPr>
              <a:t>dengan</a:t>
            </a: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Garamond" pitchFamily="18" charset="0"/>
              </a:rPr>
              <a:t> </a:t>
            </a:r>
            <a:r>
              <a:rPr lang="en-US" sz="3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Garamond" pitchFamily="18" charset="0"/>
              </a:rPr>
              <a:t>panjang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  <a:latin typeface="Garamond" pitchFamily="18" charset="0"/>
              </a:rPr>
              <a:t> </a:t>
            </a:r>
            <a:r>
              <a:rPr lang="en-US" sz="3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Garamond" pitchFamily="18" charset="0"/>
              </a:rPr>
              <a:t>gelombang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  <a:latin typeface="Garamond" pitchFamily="18" charset="0"/>
              </a:rPr>
              <a:t> 400 s/d 700 nm</a:t>
            </a:r>
          </a:p>
          <a:p>
            <a:pPr marL="347663" indent="-301625">
              <a:spcBef>
                <a:spcPts val="2400"/>
              </a:spcBef>
            </a:pPr>
            <a:r>
              <a:rPr lang="en-US" sz="3200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Garamond" pitchFamily="18" charset="0"/>
              </a:rPr>
              <a:t>Cahaya</a:t>
            </a:r>
            <a:r>
              <a:rPr lang="en-US" sz="32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Garamond" pitchFamily="18" charset="0"/>
              </a:rPr>
              <a:t> </a:t>
            </a:r>
            <a:r>
              <a:rPr lang="en-US" sz="3200" dirty="0">
                <a:solidFill>
                  <a:schemeClr val="tx2">
                    <a:lumMod val="40000"/>
                    <a:lumOff val="60000"/>
                  </a:schemeClr>
                </a:solidFill>
                <a:latin typeface="Garamond" pitchFamily="18" charset="0"/>
              </a:rPr>
              <a:t>yang </a:t>
            </a:r>
            <a:r>
              <a:rPr lang="en-US" sz="3200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Garamond" pitchFamily="18" charset="0"/>
              </a:rPr>
              <a:t>diserap</a:t>
            </a:r>
            <a:r>
              <a:rPr lang="en-US" sz="3200" dirty="0">
                <a:solidFill>
                  <a:schemeClr val="tx2">
                    <a:lumMod val="40000"/>
                    <a:lumOff val="60000"/>
                  </a:schemeClr>
                </a:solidFill>
                <a:latin typeface="Garamond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Garamond" pitchFamily="18" charset="0"/>
              </a:rPr>
              <a:t>daun</a:t>
            </a:r>
            <a:r>
              <a:rPr lang="en-US" sz="3200" dirty="0">
                <a:solidFill>
                  <a:schemeClr val="tx2">
                    <a:lumMod val="40000"/>
                    <a:lumOff val="60000"/>
                  </a:schemeClr>
                </a:solidFill>
                <a:latin typeface="Garamond" pitchFamily="18" charset="0"/>
              </a:rPr>
              <a:t> 1-5% </a:t>
            </a:r>
            <a:r>
              <a:rPr lang="en-US" sz="3200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Garamond" pitchFamily="18" charset="0"/>
              </a:rPr>
              <a:t>untuk</a:t>
            </a:r>
            <a:r>
              <a:rPr lang="en-US" sz="3200" dirty="0">
                <a:solidFill>
                  <a:schemeClr val="tx2">
                    <a:lumMod val="40000"/>
                    <a:lumOff val="60000"/>
                  </a:schemeClr>
                </a:solidFill>
                <a:latin typeface="Garamond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Garamond" pitchFamily="18" charset="0"/>
              </a:rPr>
              <a:t>fotosintesis</a:t>
            </a:r>
            <a:r>
              <a:rPr lang="en-US" sz="3200" dirty="0">
                <a:solidFill>
                  <a:schemeClr val="tx2">
                    <a:lumMod val="40000"/>
                    <a:lumOff val="60000"/>
                  </a:schemeClr>
                </a:solidFill>
                <a:latin typeface="Garamond" pitchFamily="18" charset="0"/>
              </a:rPr>
              <a:t>, 75-85% </a:t>
            </a:r>
            <a:r>
              <a:rPr lang="en-US" sz="3200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Garamond" pitchFamily="18" charset="0"/>
              </a:rPr>
              <a:t>untuk</a:t>
            </a:r>
            <a:r>
              <a:rPr lang="en-US" sz="3200" dirty="0">
                <a:solidFill>
                  <a:schemeClr val="tx2">
                    <a:lumMod val="40000"/>
                    <a:lumOff val="60000"/>
                  </a:schemeClr>
                </a:solidFill>
                <a:latin typeface="Garamond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Garamond" pitchFamily="18" charset="0"/>
              </a:rPr>
              <a:t>memanaskan</a:t>
            </a:r>
            <a:r>
              <a:rPr lang="en-US" sz="3200" dirty="0">
                <a:solidFill>
                  <a:schemeClr val="tx2">
                    <a:lumMod val="40000"/>
                    <a:lumOff val="60000"/>
                  </a:schemeClr>
                </a:solidFill>
                <a:latin typeface="Garamond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Garamond" pitchFamily="18" charset="0"/>
              </a:rPr>
              <a:t>daun</a:t>
            </a:r>
            <a:r>
              <a:rPr lang="en-US" sz="3200" dirty="0">
                <a:solidFill>
                  <a:schemeClr val="tx2">
                    <a:lumMod val="40000"/>
                    <a:lumOff val="60000"/>
                  </a:schemeClr>
                </a:solidFill>
                <a:latin typeface="Garamond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Garamond" pitchFamily="18" charset="0"/>
              </a:rPr>
              <a:t>dan</a:t>
            </a:r>
            <a:r>
              <a:rPr lang="en-US" sz="3200" dirty="0">
                <a:solidFill>
                  <a:schemeClr val="tx2">
                    <a:lumMod val="40000"/>
                    <a:lumOff val="60000"/>
                  </a:schemeClr>
                </a:solidFill>
                <a:latin typeface="Garamond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Garamond" pitchFamily="18" charset="0"/>
              </a:rPr>
              <a:t>transpirasi</a:t>
            </a:r>
            <a:endParaRPr lang="en-US" sz="3200" dirty="0">
              <a:solidFill>
                <a:schemeClr val="tx2">
                  <a:lumMod val="40000"/>
                  <a:lumOff val="60000"/>
                </a:schemeClr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8226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508000" indent="-461963">
              <a:spcBef>
                <a:spcPts val="2400"/>
              </a:spcBef>
            </a:pPr>
            <a:r>
              <a:rPr lang="en-US" sz="3200" b="1" dirty="0" err="1">
                <a:latin typeface="Garamond" pitchFamily="18" charset="0"/>
              </a:rPr>
              <a:t>Peranan</a:t>
            </a:r>
            <a:r>
              <a:rPr lang="en-US" sz="3200" b="1" dirty="0">
                <a:latin typeface="Garamond" pitchFamily="18" charset="0"/>
              </a:rPr>
              <a:t> </a:t>
            </a:r>
            <a:r>
              <a:rPr lang="en-US" sz="3200" b="1" dirty="0" err="1">
                <a:latin typeface="Garamond" pitchFamily="18" charset="0"/>
              </a:rPr>
              <a:t>cahaya</a:t>
            </a:r>
            <a:r>
              <a:rPr lang="en-US" sz="3200" b="1" dirty="0">
                <a:latin typeface="Garamond" pitchFamily="18" charset="0"/>
              </a:rPr>
              <a:t> </a:t>
            </a:r>
            <a:r>
              <a:rPr lang="en-US" sz="3200" b="1" dirty="0" err="1">
                <a:latin typeface="Garamond" pitchFamily="18" charset="0"/>
              </a:rPr>
              <a:t>dalam</a:t>
            </a:r>
            <a:r>
              <a:rPr lang="en-US" sz="3200" b="1" dirty="0">
                <a:latin typeface="Garamond" pitchFamily="18" charset="0"/>
              </a:rPr>
              <a:t> </a:t>
            </a:r>
            <a:r>
              <a:rPr lang="en-US" sz="3200" b="1" dirty="0" err="1">
                <a:latin typeface="Garamond" pitchFamily="18" charset="0"/>
              </a:rPr>
              <a:t>respirasi</a:t>
            </a:r>
            <a:r>
              <a:rPr lang="en-US" sz="3200" b="1" dirty="0">
                <a:latin typeface="Garamond" pitchFamily="18" charset="0"/>
              </a:rPr>
              <a:t>, </a:t>
            </a:r>
            <a:r>
              <a:rPr lang="en-US" sz="3200" b="1" dirty="0" err="1">
                <a:latin typeface="Garamond" pitchFamily="18" charset="0"/>
              </a:rPr>
              <a:t>fotorespirasi</a:t>
            </a:r>
            <a:r>
              <a:rPr lang="en-US" sz="3200" b="1" dirty="0">
                <a:latin typeface="Garamond" pitchFamily="18" charset="0"/>
              </a:rPr>
              <a:t>, </a:t>
            </a:r>
            <a:r>
              <a:rPr lang="en-US" sz="3200" b="1" dirty="0" err="1">
                <a:latin typeface="Garamond" pitchFamily="18" charset="0"/>
              </a:rPr>
              <a:t>menaikkan</a:t>
            </a:r>
            <a:r>
              <a:rPr lang="en-US" sz="3200" b="1" dirty="0">
                <a:latin typeface="Garamond" pitchFamily="18" charset="0"/>
              </a:rPr>
              <a:t> </a:t>
            </a:r>
            <a:r>
              <a:rPr lang="en-US" sz="3200" b="1" dirty="0" err="1" smtClean="0">
                <a:latin typeface="Garamond" pitchFamily="18" charset="0"/>
              </a:rPr>
              <a:t>suhu</a:t>
            </a:r>
            <a:endParaRPr lang="en-US" sz="3200" b="1" dirty="0" smtClean="0">
              <a:latin typeface="Garamond" pitchFamily="18" charset="0"/>
            </a:endParaRPr>
          </a:p>
          <a:p>
            <a:pPr marL="465138" indent="-419100">
              <a:lnSpc>
                <a:spcPct val="90000"/>
              </a:lnSpc>
              <a:spcBef>
                <a:spcPts val="2400"/>
              </a:spcBef>
            </a:pPr>
            <a:r>
              <a:rPr lang="en-US" sz="3200" dirty="0" err="1" smtClean="0">
                <a:solidFill>
                  <a:schemeClr val="tx2"/>
                </a:solidFill>
                <a:latin typeface="Garamond" pitchFamily="18" charset="0"/>
              </a:rPr>
              <a:t>Besaran</a:t>
            </a:r>
            <a:r>
              <a:rPr lang="en-US" sz="3200" dirty="0" smtClean="0">
                <a:solidFill>
                  <a:schemeClr val="tx2"/>
                </a:solidFill>
                <a:latin typeface="Garamond" pitchFamily="18" charset="0"/>
              </a:rPr>
              <a:t> yang </a:t>
            </a:r>
            <a:r>
              <a:rPr lang="en-US" sz="3200" dirty="0" err="1" smtClean="0">
                <a:solidFill>
                  <a:schemeClr val="tx2"/>
                </a:solidFill>
                <a:latin typeface="Garamond" pitchFamily="18" charset="0"/>
              </a:rPr>
              <a:t>menggambarkan</a:t>
            </a:r>
            <a:r>
              <a:rPr lang="en-US" sz="3200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Garamond" pitchFamily="18" charset="0"/>
              </a:rPr>
              <a:t>banyak</a:t>
            </a:r>
            <a:r>
              <a:rPr lang="en-US" sz="3200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Garamond" pitchFamily="18" charset="0"/>
              </a:rPr>
              <a:t>sedikitnya</a:t>
            </a:r>
            <a:r>
              <a:rPr lang="en-US" sz="3200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Garamond" pitchFamily="18" charset="0"/>
              </a:rPr>
              <a:t>radiasi</a:t>
            </a:r>
            <a:r>
              <a:rPr lang="en-US" sz="3200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Garamond" pitchFamily="18" charset="0"/>
              </a:rPr>
              <a:t>matahari</a:t>
            </a:r>
            <a:r>
              <a:rPr lang="en-US" sz="3200" dirty="0" smtClean="0">
                <a:solidFill>
                  <a:schemeClr val="tx2"/>
                </a:solidFill>
                <a:latin typeface="Garamond" pitchFamily="18" charset="0"/>
              </a:rPr>
              <a:t> yang </a:t>
            </a:r>
            <a:r>
              <a:rPr lang="en-US" sz="3200" dirty="0" err="1" smtClean="0">
                <a:solidFill>
                  <a:schemeClr val="tx2"/>
                </a:solidFill>
                <a:latin typeface="Garamond" pitchFamily="18" charset="0"/>
              </a:rPr>
              <a:t>mampu</a:t>
            </a:r>
            <a:r>
              <a:rPr lang="en-US" sz="3200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Garamond" pitchFamily="18" charset="0"/>
              </a:rPr>
              <a:t>diserap</a:t>
            </a:r>
            <a:r>
              <a:rPr lang="en-US" sz="3200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Garamond" pitchFamily="18" charset="0"/>
              </a:rPr>
              <a:t>tanaman</a:t>
            </a:r>
            <a:r>
              <a:rPr lang="en-US" sz="3200" dirty="0" smtClean="0">
                <a:solidFill>
                  <a:schemeClr val="tx2"/>
                </a:solidFill>
                <a:latin typeface="Garamond" pitchFamily="18" charset="0"/>
              </a:rPr>
              <a:t>: ILD (</a:t>
            </a:r>
            <a:r>
              <a:rPr lang="en-US" sz="3200" dirty="0" err="1" smtClean="0">
                <a:solidFill>
                  <a:schemeClr val="tx2"/>
                </a:solidFill>
                <a:latin typeface="Garamond" pitchFamily="18" charset="0"/>
              </a:rPr>
              <a:t>indeks</a:t>
            </a:r>
            <a:r>
              <a:rPr lang="en-US" sz="3200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Garamond" pitchFamily="18" charset="0"/>
              </a:rPr>
              <a:t>luas</a:t>
            </a:r>
            <a:r>
              <a:rPr lang="en-US" sz="3200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Garamond" pitchFamily="18" charset="0"/>
              </a:rPr>
              <a:t>daun</a:t>
            </a:r>
            <a:r>
              <a:rPr lang="en-US" sz="3200" dirty="0" smtClean="0">
                <a:solidFill>
                  <a:schemeClr val="tx2"/>
                </a:solidFill>
                <a:latin typeface="Garamond" pitchFamily="18" charset="0"/>
              </a:rPr>
              <a:t>)= LAI (</a:t>
            </a:r>
            <a:r>
              <a:rPr lang="en-US" sz="3200" i="1" dirty="0" smtClean="0">
                <a:solidFill>
                  <a:schemeClr val="tx2"/>
                </a:solidFill>
                <a:latin typeface="Garamond" pitchFamily="18" charset="0"/>
              </a:rPr>
              <a:t>Leaf Area Index</a:t>
            </a:r>
            <a:r>
              <a:rPr lang="en-US" sz="3200" dirty="0" smtClean="0">
                <a:solidFill>
                  <a:schemeClr val="tx2"/>
                </a:solidFill>
                <a:latin typeface="Garamond" pitchFamily="18" charset="0"/>
              </a:rPr>
              <a:t>) </a:t>
            </a:r>
          </a:p>
          <a:p>
            <a:pPr marL="465138" indent="-419100">
              <a:lnSpc>
                <a:spcPct val="90000"/>
              </a:lnSpc>
              <a:spcBef>
                <a:spcPts val="2400"/>
              </a:spcBef>
            </a:pPr>
            <a:r>
              <a:rPr lang="en-US" sz="3200" dirty="0" smtClean="0">
                <a:latin typeface="Garamond" pitchFamily="18" charset="0"/>
              </a:rPr>
              <a:t>ILD </a:t>
            </a:r>
            <a:r>
              <a:rPr lang="en-US" sz="3200" dirty="0" err="1" smtClean="0">
                <a:latin typeface="Garamond" pitchFamily="18" charset="0"/>
              </a:rPr>
              <a:t>kritik</a:t>
            </a:r>
            <a:r>
              <a:rPr lang="en-US" sz="3200" dirty="0" smtClean="0">
                <a:latin typeface="Garamond" pitchFamily="18" charset="0"/>
              </a:rPr>
              <a:t> </a:t>
            </a:r>
            <a:r>
              <a:rPr lang="en-US" sz="3200" dirty="0" err="1" smtClean="0">
                <a:latin typeface="Garamond" pitchFamily="18" charset="0"/>
              </a:rPr>
              <a:t>dan</a:t>
            </a:r>
            <a:r>
              <a:rPr lang="en-US" sz="3200" dirty="0" smtClean="0">
                <a:latin typeface="Garamond" pitchFamily="18" charset="0"/>
              </a:rPr>
              <a:t> ILD optimum, ILD </a:t>
            </a:r>
            <a:r>
              <a:rPr lang="en-US" sz="3200" dirty="0" err="1" smtClean="0">
                <a:latin typeface="Garamond" pitchFamily="18" charset="0"/>
              </a:rPr>
              <a:t>kritik</a:t>
            </a:r>
            <a:r>
              <a:rPr lang="en-US" sz="3200" dirty="0" smtClean="0">
                <a:latin typeface="Garamond" pitchFamily="18" charset="0"/>
              </a:rPr>
              <a:t> </a:t>
            </a:r>
            <a:r>
              <a:rPr lang="en-US" sz="3200" dirty="0" err="1" smtClean="0">
                <a:latin typeface="Garamond" pitchFamily="18" charset="0"/>
              </a:rPr>
              <a:t>menyebabkan</a:t>
            </a:r>
            <a:r>
              <a:rPr lang="en-US" sz="3200" dirty="0" smtClean="0">
                <a:latin typeface="Garamond" pitchFamily="18" charset="0"/>
              </a:rPr>
              <a:t> </a:t>
            </a:r>
            <a:r>
              <a:rPr lang="en-US" sz="3200" dirty="0" err="1" smtClean="0">
                <a:latin typeface="Garamond" pitchFamily="18" charset="0"/>
              </a:rPr>
              <a:t>pertumbuhan</a:t>
            </a:r>
            <a:r>
              <a:rPr lang="en-US" sz="3200" dirty="0" smtClean="0">
                <a:latin typeface="Garamond" pitchFamily="18" charset="0"/>
              </a:rPr>
              <a:t> </a:t>
            </a:r>
            <a:r>
              <a:rPr lang="en-US" sz="3200" dirty="0" err="1" smtClean="0">
                <a:latin typeface="Garamond" pitchFamily="18" charset="0"/>
              </a:rPr>
              <a:t>tanaman</a:t>
            </a:r>
            <a:r>
              <a:rPr lang="en-US" sz="3200" dirty="0" smtClean="0">
                <a:latin typeface="Garamond" pitchFamily="18" charset="0"/>
              </a:rPr>
              <a:t> 90% </a:t>
            </a:r>
            <a:r>
              <a:rPr lang="en-US" sz="3200" dirty="0" err="1" smtClean="0">
                <a:latin typeface="Garamond" pitchFamily="18" charset="0"/>
              </a:rPr>
              <a:t>maksimum</a:t>
            </a:r>
            <a:r>
              <a:rPr lang="en-US" sz="3200" dirty="0" smtClean="0">
                <a:latin typeface="Garamond" pitchFamily="18" charset="0"/>
              </a:rPr>
              <a:t>. ILD optimum </a:t>
            </a:r>
            <a:r>
              <a:rPr lang="en-US" sz="3200" dirty="0" err="1" smtClean="0">
                <a:latin typeface="Garamond" pitchFamily="18" charset="0"/>
              </a:rPr>
              <a:t>menyebabkan</a:t>
            </a:r>
            <a:r>
              <a:rPr lang="en-US" sz="3200" dirty="0" smtClean="0">
                <a:latin typeface="Garamond" pitchFamily="18" charset="0"/>
              </a:rPr>
              <a:t> </a:t>
            </a:r>
            <a:r>
              <a:rPr lang="en-US" sz="3200" dirty="0" err="1" smtClean="0">
                <a:latin typeface="Garamond" pitchFamily="18" charset="0"/>
              </a:rPr>
              <a:t>pertumbuhan</a:t>
            </a:r>
            <a:r>
              <a:rPr lang="en-US" sz="3200" dirty="0" smtClean="0">
                <a:latin typeface="Garamond" pitchFamily="18" charset="0"/>
              </a:rPr>
              <a:t> </a:t>
            </a:r>
            <a:r>
              <a:rPr lang="en-US" sz="3200" dirty="0" err="1" smtClean="0">
                <a:latin typeface="Garamond" pitchFamily="18" charset="0"/>
              </a:rPr>
              <a:t>tanaman</a:t>
            </a:r>
            <a:r>
              <a:rPr lang="en-US" sz="3200" dirty="0" smtClean="0">
                <a:latin typeface="Garamond" pitchFamily="18" charset="0"/>
              </a:rPr>
              <a:t> (CGR= </a:t>
            </a:r>
            <a:r>
              <a:rPr lang="en-US" sz="3200" i="1" dirty="0" smtClean="0">
                <a:latin typeface="Garamond" pitchFamily="18" charset="0"/>
              </a:rPr>
              <a:t>crop growth </a:t>
            </a:r>
            <a:r>
              <a:rPr lang="en-US" sz="3200" i="1" dirty="0" smtClean="0">
                <a:latin typeface="Garamond" pitchFamily="18" charset="0"/>
              </a:rPr>
              <a:t>rate</a:t>
            </a:r>
            <a:r>
              <a:rPr lang="en-US" sz="3200" i="1" dirty="0" smtClean="0">
                <a:latin typeface="Garamond" pitchFamily="18" charset="0"/>
              </a:rPr>
              <a:t> </a:t>
            </a:r>
            <a:r>
              <a:rPr lang="en-US" sz="3200" i="1" dirty="0" err="1" smtClean="0">
                <a:latin typeface="Garamond" pitchFamily="18" charset="0"/>
              </a:rPr>
              <a:t>atau</a:t>
            </a:r>
            <a:r>
              <a:rPr lang="en-US" sz="3200" i="1" dirty="0" smtClean="0">
                <a:latin typeface="Garamond" pitchFamily="18" charset="0"/>
              </a:rPr>
              <a:t> LPT = </a:t>
            </a:r>
            <a:r>
              <a:rPr lang="en-US" sz="3200" i="1" dirty="0" err="1" smtClean="0">
                <a:latin typeface="Garamond" pitchFamily="18" charset="0"/>
              </a:rPr>
              <a:t>laju</a:t>
            </a:r>
            <a:r>
              <a:rPr lang="en-US" sz="3200" i="1" dirty="0" smtClean="0">
                <a:latin typeface="Garamond" pitchFamily="18" charset="0"/>
              </a:rPr>
              <a:t> </a:t>
            </a:r>
            <a:r>
              <a:rPr lang="en-US" sz="3200" i="1" dirty="0" err="1" smtClean="0">
                <a:latin typeface="Garamond" pitchFamily="18" charset="0"/>
              </a:rPr>
              <a:t>pertumbuhan</a:t>
            </a:r>
            <a:r>
              <a:rPr lang="en-US" sz="3200" i="1" dirty="0" smtClean="0">
                <a:latin typeface="Garamond" pitchFamily="18" charset="0"/>
              </a:rPr>
              <a:t> </a:t>
            </a:r>
            <a:r>
              <a:rPr lang="en-US" sz="3200" i="1" dirty="0" err="1" smtClean="0">
                <a:latin typeface="Garamond" pitchFamily="18" charset="0"/>
              </a:rPr>
              <a:t>tanaman</a:t>
            </a:r>
            <a:r>
              <a:rPr lang="en-US" sz="3200" i="1" dirty="0" smtClean="0">
                <a:latin typeface="Garamond" pitchFamily="18" charset="0"/>
              </a:rPr>
              <a:t>)</a:t>
            </a:r>
            <a:r>
              <a:rPr lang="en-US" sz="3200" dirty="0" smtClean="0">
                <a:latin typeface="Garamond" pitchFamily="18" charset="0"/>
              </a:rPr>
              <a:t> </a:t>
            </a:r>
            <a:r>
              <a:rPr lang="en-US" sz="3200" dirty="0" err="1" smtClean="0">
                <a:latin typeface="Garamond" pitchFamily="18" charset="0"/>
              </a:rPr>
              <a:t>maksimum</a:t>
            </a:r>
            <a:r>
              <a:rPr lang="en-US" sz="3200" dirty="0" smtClean="0">
                <a:latin typeface="Garamond" pitchFamily="18" charset="0"/>
              </a:rPr>
              <a:t> </a:t>
            </a:r>
          </a:p>
          <a:p>
            <a:pPr marL="508000" indent="-461963"/>
            <a:endParaRPr lang="en-US" sz="3200" b="1" dirty="0">
              <a:latin typeface="Garamond" pitchFamily="18" charset="0"/>
            </a:endParaRPr>
          </a:p>
          <a:p>
            <a:pPr>
              <a:buFont typeface="Wingdings" pitchFamily="2" charset="2"/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575615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1219200"/>
            <a:ext cx="8385175" cy="992188"/>
          </a:xfrm>
        </p:spPr>
        <p:txBody>
          <a:bodyPr>
            <a:noAutofit/>
          </a:bodyPr>
          <a:lstStyle/>
          <a:p>
            <a:r>
              <a:rPr lang="en-US" sz="3200" dirty="0" err="1"/>
              <a:t>Faktor</a:t>
            </a:r>
            <a:r>
              <a:rPr lang="en-US" sz="3200" dirty="0"/>
              <a:t> yang </a:t>
            </a:r>
            <a:r>
              <a:rPr lang="en-US" sz="3200" dirty="0" err="1"/>
              <a:t>Menentukan</a:t>
            </a:r>
            <a:r>
              <a:rPr lang="en-US" sz="3200" dirty="0"/>
              <a:t> </a:t>
            </a:r>
            <a:r>
              <a:rPr lang="en-US" sz="3200" dirty="0" err="1"/>
              <a:t>Besarnya</a:t>
            </a:r>
            <a:r>
              <a:rPr lang="en-US" sz="3200" dirty="0"/>
              <a:t> </a:t>
            </a:r>
            <a:r>
              <a:rPr lang="en-US" sz="3200" dirty="0" err="1"/>
              <a:t>Radiasi</a:t>
            </a:r>
            <a:r>
              <a:rPr lang="en-US" sz="3200" dirty="0"/>
              <a:t> </a:t>
            </a:r>
            <a:r>
              <a:rPr lang="en-US" sz="3200" dirty="0" err="1"/>
              <a:t>Matahari</a:t>
            </a:r>
            <a:r>
              <a:rPr lang="en-US" sz="3200" dirty="0"/>
              <a:t> </a:t>
            </a:r>
            <a:r>
              <a:rPr lang="en-US" sz="3200" dirty="0" err="1"/>
              <a:t>ke</a:t>
            </a:r>
            <a:r>
              <a:rPr lang="en-US" sz="3200" dirty="0"/>
              <a:t> </a:t>
            </a:r>
            <a:r>
              <a:rPr lang="en-US" sz="3200" dirty="0" err="1"/>
              <a:t>Bumi</a:t>
            </a:r>
            <a:r>
              <a:rPr lang="en-US" sz="3200" dirty="0"/>
              <a:t> 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2362200"/>
            <a:ext cx="8229600" cy="4114800"/>
          </a:xfrm>
        </p:spPr>
        <p:txBody>
          <a:bodyPr>
            <a:normAutofit/>
          </a:bodyPr>
          <a:lstStyle/>
          <a:p>
            <a:pPr marL="798513" indent="-508000"/>
            <a:r>
              <a:rPr lang="en-US" sz="3200" dirty="0" err="1"/>
              <a:t>Sudut</a:t>
            </a:r>
            <a:r>
              <a:rPr lang="en-US" sz="3200" dirty="0"/>
              <a:t> </a:t>
            </a:r>
            <a:r>
              <a:rPr lang="en-US" sz="3200" dirty="0" err="1"/>
              <a:t>datang</a:t>
            </a:r>
            <a:r>
              <a:rPr lang="en-US" sz="3200" dirty="0"/>
              <a:t> </a:t>
            </a:r>
            <a:r>
              <a:rPr lang="en-US" sz="3200" dirty="0" err="1"/>
              <a:t>matahari</a:t>
            </a:r>
            <a:r>
              <a:rPr lang="en-US" sz="3200" dirty="0"/>
              <a:t> (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titik</a:t>
            </a:r>
            <a:r>
              <a:rPr lang="en-US" sz="3200" dirty="0"/>
              <a:t> </a:t>
            </a:r>
            <a:r>
              <a:rPr lang="en-US" sz="3200" dirty="0" err="1"/>
              <a:t>tertentu</a:t>
            </a:r>
            <a:r>
              <a:rPr lang="en-US" sz="3200" dirty="0"/>
              <a:t> di </a:t>
            </a:r>
            <a:r>
              <a:rPr lang="en-US" sz="3200" dirty="0" err="1"/>
              <a:t>bumi</a:t>
            </a:r>
            <a:r>
              <a:rPr lang="en-US" sz="3200" dirty="0"/>
              <a:t>)</a:t>
            </a:r>
          </a:p>
          <a:p>
            <a:pPr marL="798513" indent="-508000"/>
            <a:r>
              <a:rPr lang="en-US" sz="3200" dirty="0" err="1"/>
              <a:t>Panjang</a:t>
            </a:r>
            <a:r>
              <a:rPr lang="en-US" sz="3200" dirty="0"/>
              <a:t> </a:t>
            </a:r>
            <a:r>
              <a:rPr lang="en-US" sz="3200" dirty="0" err="1"/>
              <a:t>hari</a:t>
            </a:r>
            <a:endParaRPr lang="en-US" sz="3200" dirty="0"/>
          </a:p>
          <a:p>
            <a:pPr marL="798513" indent="-508000"/>
            <a:r>
              <a:rPr lang="en-US" sz="3200" dirty="0" err="1"/>
              <a:t>Keadaan</a:t>
            </a:r>
            <a:r>
              <a:rPr lang="en-US" sz="3200" dirty="0"/>
              <a:t> </a:t>
            </a:r>
            <a:r>
              <a:rPr lang="en-US" sz="3200" dirty="0" err="1"/>
              <a:t>atmosfer</a:t>
            </a:r>
            <a:r>
              <a:rPr lang="en-US" sz="3200" dirty="0"/>
              <a:t> (</a:t>
            </a:r>
            <a:r>
              <a:rPr lang="en-US" sz="3200" dirty="0" err="1"/>
              <a:t>kandungan</a:t>
            </a:r>
            <a:r>
              <a:rPr lang="en-US" sz="3200" dirty="0"/>
              <a:t> </a:t>
            </a:r>
            <a:r>
              <a:rPr lang="en-US" sz="3200" dirty="0" err="1"/>
              <a:t>debu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uap</a:t>
            </a:r>
            <a:r>
              <a:rPr lang="en-US" sz="3200" dirty="0"/>
              <a:t> air)</a:t>
            </a:r>
          </a:p>
        </p:txBody>
      </p:sp>
    </p:spTree>
    <p:extLst>
      <p:ext uri="{BB962C8B-B14F-4D97-AF65-F5344CB8AC3E}">
        <p14:creationId xmlns:p14="http://schemas.microsoft.com/office/powerpoint/2010/main" xmlns="" val="4049380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036637"/>
            <a:ext cx="8229600" cy="5821363"/>
          </a:xfrm>
        </p:spPr>
        <p:txBody>
          <a:bodyPr>
            <a:normAutofit/>
          </a:bodyPr>
          <a:lstStyle/>
          <a:p>
            <a:pPr marL="347663" indent="-301625">
              <a:spcBef>
                <a:spcPts val="2400"/>
              </a:spcBef>
            </a:pPr>
            <a:r>
              <a:rPr lang="en-US" sz="2400" dirty="0" err="1"/>
              <a:t>Panjang</a:t>
            </a:r>
            <a:r>
              <a:rPr lang="en-US" sz="2400" dirty="0"/>
              <a:t> </a:t>
            </a:r>
            <a:r>
              <a:rPr lang="en-US" sz="2400" dirty="0" err="1"/>
              <a:t>hari</a:t>
            </a:r>
            <a:r>
              <a:rPr lang="en-US" sz="2400" dirty="0"/>
              <a:t>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pembatas</a:t>
            </a:r>
            <a:r>
              <a:rPr lang="en-US" sz="2400" dirty="0"/>
              <a:t> </a:t>
            </a:r>
            <a:r>
              <a:rPr lang="en-US" sz="2400" dirty="0" err="1"/>
              <a:t>pertumbuhan</a:t>
            </a:r>
            <a:r>
              <a:rPr lang="en-US" sz="2400" dirty="0"/>
              <a:t> di </a:t>
            </a:r>
            <a:r>
              <a:rPr lang="en-US" sz="2400" dirty="0" err="1"/>
              <a:t>daerah</a:t>
            </a:r>
            <a:r>
              <a:rPr lang="en-US" sz="2400" dirty="0"/>
              <a:t> sub-</a:t>
            </a:r>
            <a:r>
              <a:rPr lang="en-US" sz="2400" dirty="0" err="1"/>
              <a:t>tropik</a:t>
            </a:r>
            <a:endParaRPr lang="en-US" sz="2400" dirty="0"/>
          </a:p>
          <a:p>
            <a:pPr marL="347663" indent="-301625">
              <a:spcBef>
                <a:spcPts val="2400"/>
              </a:spcBef>
            </a:pPr>
            <a:r>
              <a:rPr lang="en-US" sz="2400" dirty="0" err="1">
                <a:solidFill>
                  <a:srgbClr val="92D050"/>
                </a:solidFill>
              </a:rPr>
              <a:t>Keberadaan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radiasi</a:t>
            </a:r>
            <a:r>
              <a:rPr lang="en-US" sz="2400" dirty="0">
                <a:solidFill>
                  <a:srgbClr val="92D050"/>
                </a:solidFill>
              </a:rPr>
              <a:t>, </a:t>
            </a:r>
            <a:r>
              <a:rPr lang="en-US" sz="2400" dirty="0" err="1">
                <a:solidFill>
                  <a:srgbClr val="92D050"/>
                </a:solidFill>
              </a:rPr>
              <a:t>sering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terbatas</a:t>
            </a:r>
            <a:r>
              <a:rPr lang="en-US" sz="2400" dirty="0">
                <a:solidFill>
                  <a:srgbClr val="92D050"/>
                </a:solidFill>
              </a:rPr>
              <a:t> di sub-</a:t>
            </a:r>
            <a:r>
              <a:rPr lang="en-US" sz="2400" dirty="0" err="1">
                <a:solidFill>
                  <a:srgbClr val="92D050"/>
                </a:solidFill>
              </a:rPr>
              <a:t>tropik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pada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musim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tertentu</a:t>
            </a:r>
            <a:r>
              <a:rPr lang="en-US" sz="2400" dirty="0">
                <a:solidFill>
                  <a:srgbClr val="92D050"/>
                </a:solidFill>
              </a:rPr>
              <a:t>, </a:t>
            </a:r>
            <a:r>
              <a:rPr lang="en-US" sz="2400" dirty="0" err="1">
                <a:solidFill>
                  <a:srgbClr val="92D050"/>
                </a:solidFill>
              </a:rPr>
              <a:t>sehingga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kekurangan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radiasi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matahari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merupakan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kendala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utama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pertanian</a:t>
            </a:r>
            <a:r>
              <a:rPr lang="en-US" sz="2400" dirty="0">
                <a:solidFill>
                  <a:srgbClr val="92D050"/>
                </a:solidFill>
              </a:rPr>
              <a:t> di sub-</a:t>
            </a:r>
            <a:r>
              <a:rPr lang="en-US" sz="2400" dirty="0" err="1">
                <a:solidFill>
                  <a:srgbClr val="92D050"/>
                </a:solidFill>
              </a:rPr>
              <a:t>tropik</a:t>
            </a:r>
            <a:endParaRPr lang="en-US" sz="2400" dirty="0">
              <a:solidFill>
                <a:srgbClr val="92D050"/>
              </a:solidFill>
            </a:endParaRPr>
          </a:p>
          <a:p>
            <a:pPr marL="347663" indent="-301625">
              <a:spcBef>
                <a:spcPts val="2400"/>
              </a:spcBef>
            </a:pPr>
            <a:r>
              <a:rPr lang="en-US" sz="2400" dirty="0" err="1"/>
              <a:t>Panjang</a:t>
            </a:r>
            <a:r>
              <a:rPr lang="en-US" sz="2400" dirty="0"/>
              <a:t> </a:t>
            </a:r>
            <a:r>
              <a:rPr lang="en-US" sz="2400" dirty="0" err="1"/>
              <a:t>hari</a:t>
            </a:r>
            <a:r>
              <a:rPr lang="en-US" sz="2400" dirty="0"/>
              <a:t> di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tropik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terlalu</a:t>
            </a:r>
            <a:r>
              <a:rPr lang="en-US" sz="2400" dirty="0"/>
              <a:t> </a:t>
            </a:r>
            <a:r>
              <a:rPr lang="en-US" sz="2400" dirty="0" err="1"/>
              <a:t>menimbulkan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(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pembatas</a:t>
            </a:r>
            <a:r>
              <a:rPr lang="en-US" sz="2400" dirty="0"/>
              <a:t>), </a:t>
            </a:r>
            <a:r>
              <a:rPr lang="en-US" sz="2400" dirty="0" err="1"/>
              <a:t>relatif</a:t>
            </a:r>
            <a:r>
              <a:rPr lang="en-US" sz="2400" dirty="0"/>
              <a:t> </a:t>
            </a:r>
            <a:r>
              <a:rPr lang="en-US" sz="2400" dirty="0" err="1"/>
              <a:t>konstan</a:t>
            </a:r>
            <a:r>
              <a:rPr lang="en-US" sz="2400" dirty="0"/>
              <a:t>, </a:t>
            </a:r>
            <a:r>
              <a:rPr lang="en-US" sz="2400" dirty="0" smtClean="0"/>
              <a:t>               12 </a:t>
            </a:r>
            <a:r>
              <a:rPr lang="en-US" sz="2400" dirty="0"/>
              <a:t>jam/</a:t>
            </a:r>
            <a:r>
              <a:rPr lang="en-US" sz="2400" dirty="0" err="1"/>
              <a:t>hari</a:t>
            </a:r>
            <a:endParaRPr lang="en-US" sz="2400" dirty="0"/>
          </a:p>
          <a:p>
            <a:pPr marL="347663" indent="-301625">
              <a:spcBef>
                <a:spcPts val="2400"/>
              </a:spcBef>
            </a:pPr>
            <a:r>
              <a:rPr lang="en-US" sz="2400" dirty="0">
                <a:solidFill>
                  <a:srgbClr val="92D050"/>
                </a:solidFill>
              </a:rPr>
              <a:t>Yang </a:t>
            </a:r>
            <a:r>
              <a:rPr lang="en-US" sz="2400" dirty="0" err="1">
                <a:solidFill>
                  <a:srgbClr val="92D050"/>
                </a:solidFill>
              </a:rPr>
              <a:t>sering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menjadi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faktor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pembatas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adalah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masalah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kelebihan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radiasi</a:t>
            </a:r>
            <a:r>
              <a:rPr lang="en-US" sz="2400" dirty="0">
                <a:solidFill>
                  <a:srgbClr val="92D050"/>
                </a:solidFill>
              </a:rPr>
              <a:t> (</a:t>
            </a:r>
            <a:r>
              <a:rPr lang="en-US" sz="2400" dirty="0" err="1">
                <a:solidFill>
                  <a:srgbClr val="92D050"/>
                </a:solidFill>
              </a:rPr>
              <a:t>intensitas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matahari</a:t>
            </a:r>
            <a:r>
              <a:rPr lang="en-US" sz="2400" dirty="0">
                <a:solidFill>
                  <a:srgbClr val="92D05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31105087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415</TotalTime>
  <Words>940</Words>
  <Application>Microsoft Office PowerPoint</Application>
  <PresentationFormat>On-screen Show (4:3)</PresentationFormat>
  <Paragraphs>140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Perspective</vt:lpstr>
      <vt:lpstr>PENGARUH CAHAYA PADA KEHIDUPAN TANAMAN</vt:lpstr>
      <vt:lpstr>Slide 2</vt:lpstr>
      <vt:lpstr>Slide 3</vt:lpstr>
      <vt:lpstr>Slide 4</vt:lpstr>
      <vt:lpstr>Cahaya</vt:lpstr>
      <vt:lpstr>Slide 6</vt:lpstr>
      <vt:lpstr>Slide 7</vt:lpstr>
      <vt:lpstr>Faktor yang Menentukan Besarnya Radiasi Matahari ke Bumi </vt:lpstr>
      <vt:lpstr>Slide 9</vt:lpstr>
      <vt:lpstr>Naungan</vt:lpstr>
      <vt:lpstr>Slide 11</vt:lpstr>
      <vt:lpstr>Dampak pemberian naungan terhadap iklim mikro</vt:lpstr>
      <vt:lpstr>Hasil penelitian pada tembakau</vt:lpstr>
      <vt:lpstr>Tanaman muda</vt:lpstr>
      <vt:lpstr>Slide 15</vt:lpstr>
      <vt:lpstr>Slide 16</vt:lpstr>
      <vt:lpstr>Kekurangan Air diatasi dg naungan</vt:lpstr>
      <vt:lpstr>Slide 18</vt:lpstr>
      <vt:lpstr>Slide 19</vt:lpstr>
      <vt:lpstr>Respon Morfologi</vt:lpstr>
    </vt:vector>
  </TitlesOfParts>
  <Company>SigmaCom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PENGARUH CAHAYA PADA KEHIDUPAN TANAMAN</dc:title>
  <dc:creator>Ifa</dc:creator>
  <cp:lastModifiedBy>Endah BI</cp:lastModifiedBy>
  <cp:revision>17</cp:revision>
  <dcterms:created xsi:type="dcterms:W3CDTF">2011-03-20T18:55:39Z</dcterms:created>
  <dcterms:modified xsi:type="dcterms:W3CDTF">2016-09-29T02:18:29Z</dcterms:modified>
</cp:coreProperties>
</file>