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256" r:id="rId2"/>
    <p:sldId id="259" r:id="rId3"/>
    <p:sldId id="283" r:id="rId4"/>
    <p:sldId id="282" r:id="rId5"/>
    <p:sldId id="260" r:id="rId6"/>
    <p:sldId id="261" r:id="rId7"/>
    <p:sldId id="262" r:id="rId8"/>
    <p:sldId id="267" r:id="rId9"/>
    <p:sldId id="268" r:id="rId10"/>
    <p:sldId id="269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9" r:id="rId19"/>
    <p:sldId id="280" r:id="rId20"/>
    <p:sldId id="281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5A44F-5437-439D-9F5C-9DC7ED633B4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1EE9B41-A856-4FD8-82A5-F180E50BC1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5A44F-5437-439D-9F5C-9DC7ED633B4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E9B41-A856-4FD8-82A5-F180E50BC1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5A44F-5437-439D-9F5C-9DC7ED633B4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E9B41-A856-4FD8-82A5-F180E50BC1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4475"/>
            <a:ext cx="8385175" cy="14319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290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937375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fld id="{F737DD38-ED71-4D80-827A-2EAFB44A00F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65277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5A44F-5437-439D-9F5C-9DC7ED633B4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E9B41-A856-4FD8-82A5-F180E50BC1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5A44F-5437-439D-9F5C-9DC7ED633B4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E9B41-A856-4FD8-82A5-F180E50BC1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5A44F-5437-439D-9F5C-9DC7ED633B4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E9B41-A856-4FD8-82A5-F180E50BC1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5A44F-5437-439D-9F5C-9DC7ED633B4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E9B41-A856-4FD8-82A5-F180E50BC1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5A44F-5437-439D-9F5C-9DC7ED633B4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E9B41-A856-4FD8-82A5-F180E50BC1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5A44F-5437-439D-9F5C-9DC7ED633B4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E9B41-A856-4FD8-82A5-F180E50BC1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5A44F-5437-439D-9F5C-9DC7ED633B4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E9B41-A856-4FD8-82A5-F180E50BC1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5A44F-5437-439D-9F5C-9DC7ED633B4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E9B41-A856-4FD8-82A5-F180E50BC1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3E15A44F-5437-439D-9F5C-9DC7ED633B4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A1EE9B41-A856-4FD8-82A5-F180E50BC1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52400"/>
            <a:ext cx="77724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PENGARUH CAHAYA PADA KEHIDUPAN TANAMAN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5410200"/>
            <a:ext cx="5334000" cy="1447800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en-US" sz="4000" dirty="0" err="1" smtClean="0">
                <a:solidFill>
                  <a:schemeClr val="tx1"/>
                </a:solidFill>
                <a:latin typeface="Monotype Corsiva" pitchFamily="66" charset="0"/>
              </a:rPr>
              <a:t>Endah</a:t>
            </a:r>
            <a:r>
              <a:rPr lang="en-US" sz="4000" dirty="0" smtClean="0">
                <a:solidFill>
                  <a:schemeClr val="tx1"/>
                </a:solidFill>
                <a:latin typeface="Monotype Corsiva" pitchFamily="66" charset="0"/>
              </a:rPr>
              <a:t> Budi </a:t>
            </a:r>
            <a:r>
              <a:rPr lang="en-US" sz="4000" dirty="0" err="1" smtClean="0">
                <a:solidFill>
                  <a:schemeClr val="tx1"/>
                </a:solidFill>
                <a:latin typeface="Monotype Corsiva" pitchFamily="66" charset="0"/>
              </a:rPr>
              <a:t>Irawati</a:t>
            </a:r>
            <a:r>
              <a:rPr lang="en-US" sz="4000" dirty="0" smtClean="0">
                <a:solidFill>
                  <a:schemeClr val="tx1"/>
                </a:solidFill>
                <a:latin typeface="Monotype Corsiva" pitchFamily="66" charset="0"/>
              </a:rPr>
              <a:t>, SP.MP</a:t>
            </a: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endParaRPr lang="en-US" dirty="0" smtClean="0">
              <a:solidFill>
                <a:schemeClr val="tx1"/>
              </a:solidFill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en-US" sz="2500" dirty="0" err="1" smtClean="0">
                <a:solidFill>
                  <a:schemeClr val="tx1"/>
                </a:solidFill>
              </a:rPr>
              <a:t>Kuliah</a:t>
            </a:r>
            <a:r>
              <a:rPr lang="en-US" sz="2500" dirty="0" smtClean="0">
                <a:solidFill>
                  <a:schemeClr val="tx1"/>
                </a:solidFill>
              </a:rPr>
              <a:t> </a:t>
            </a:r>
            <a:r>
              <a:rPr lang="en-US" sz="2500" dirty="0" err="1" smtClean="0">
                <a:solidFill>
                  <a:schemeClr val="tx1"/>
                </a:solidFill>
              </a:rPr>
              <a:t>Teknik</a:t>
            </a:r>
            <a:r>
              <a:rPr lang="en-US" sz="2500" dirty="0" smtClean="0">
                <a:solidFill>
                  <a:schemeClr val="tx1"/>
                </a:solidFill>
              </a:rPr>
              <a:t> </a:t>
            </a:r>
            <a:r>
              <a:rPr lang="en-US" sz="2500" dirty="0" err="1" smtClean="0">
                <a:solidFill>
                  <a:schemeClr val="tx1"/>
                </a:solidFill>
              </a:rPr>
              <a:t>Budidaya</a:t>
            </a:r>
            <a:r>
              <a:rPr lang="en-US" sz="2500" dirty="0" smtClean="0">
                <a:solidFill>
                  <a:schemeClr val="tx1"/>
                </a:solidFill>
              </a:rPr>
              <a:t> </a:t>
            </a:r>
            <a:r>
              <a:rPr lang="en-US" sz="2500" dirty="0" err="1" smtClean="0">
                <a:solidFill>
                  <a:schemeClr val="tx1"/>
                </a:solidFill>
              </a:rPr>
              <a:t>Tanaman</a:t>
            </a:r>
            <a:r>
              <a:rPr lang="en-US" sz="2500" dirty="0" smtClean="0">
                <a:solidFill>
                  <a:schemeClr val="tx1"/>
                </a:solidFill>
              </a:rPr>
              <a:t> </a:t>
            </a: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en-US" sz="2500" dirty="0" smtClean="0">
                <a:solidFill>
                  <a:schemeClr val="tx1"/>
                </a:solidFill>
              </a:rPr>
              <a:t>Program </a:t>
            </a:r>
            <a:r>
              <a:rPr lang="en-US" sz="2500" dirty="0" err="1" smtClean="0">
                <a:solidFill>
                  <a:schemeClr val="tx1"/>
                </a:solidFill>
              </a:rPr>
              <a:t>Studi</a:t>
            </a:r>
            <a:r>
              <a:rPr lang="en-US" sz="2500" dirty="0" smtClean="0">
                <a:solidFill>
                  <a:schemeClr val="tx1"/>
                </a:solidFill>
              </a:rPr>
              <a:t> </a:t>
            </a:r>
            <a:r>
              <a:rPr lang="en-US" sz="2500" dirty="0" err="1" smtClean="0">
                <a:solidFill>
                  <a:schemeClr val="tx1"/>
                </a:solidFill>
              </a:rPr>
              <a:t>Agroteknologi</a:t>
            </a:r>
            <a:endParaRPr lang="en-US" sz="2500" dirty="0" smtClean="0">
              <a:solidFill>
                <a:schemeClr val="tx1"/>
              </a:solidFill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en-US" sz="2500" dirty="0" err="1" smtClean="0">
                <a:solidFill>
                  <a:schemeClr val="tx1"/>
                </a:solidFill>
              </a:rPr>
              <a:t>Pertemuan</a:t>
            </a:r>
            <a:r>
              <a:rPr lang="en-US" sz="2500" dirty="0" smtClean="0">
                <a:solidFill>
                  <a:schemeClr val="tx1"/>
                </a:solidFill>
              </a:rPr>
              <a:t> </a:t>
            </a:r>
            <a:r>
              <a:rPr lang="en-US" sz="2500" dirty="0" err="1" smtClean="0">
                <a:solidFill>
                  <a:schemeClr val="tx1"/>
                </a:solidFill>
              </a:rPr>
              <a:t>ke</a:t>
            </a:r>
            <a:r>
              <a:rPr lang="en-US" sz="2500" dirty="0" smtClean="0">
                <a:solidFill>
                  <a:schemeClr val="tx1"/>
                </a:solidFill>
              </a:rPr>
              <a:t> </a:t>
            </a:r>
            <a:r>
              <a:rPr lang="en-US" sz="2500" dirty="0" smtClean="0">
                <a:solidFill>
                  <a:schemeClr val="tx1"/>
                </a:solidFill>
              </a:rPr>
              <a:t>5</a:t>
            </a:r>
            <a:endParaRPr lang="en-US" sz="2500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20482" name="AutoShape 2" descr="Hasil gambar untuk pengaruh cahaya matahar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484" name="Picture 4" descr="Hasil gambar untuk pengaruh cahaya matahar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1752600"/>
            <a:ext cx="4083523" cy="3276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036467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44475"/>
            <a:ext cx="8385175" cy="801688"/>
          </a:xfrm>
        </p:spPr>
        <p:txBody>
          <a:bodyPr/>
          <a:lstStyle/>
          <a:p>
            <a:r>
              <a:rPr lang="en-US" sz="4000"/>
              <a:t>Naungan</a:t>
            </a:r>
          </a:p>
        </p:txBody>
      </p:sp>
      <p:sp>
        <p:nvSpPr>
          <p:cNvPr id="12291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ts val="2400"/>
              </a:spcBef>
            </a:pPr>
            <a:r>
              <a:rPr lang="en-US" sz="2800" dirty="0" err="1"/>
              <a:t>Merupakan</a:t>
            </a:r>
            <a:r>
              <a:rPr lang="en-US" sz="2800" dirty="0"/>
              <a:t> </a:t>
            </a:r>
            <a:r>
              <a:rPr lang="en-US" sz="2800" dirty="0" err="1"/>
              <a:t>salah</a:t>
            </a:r>
            <a:r>
              <a:rPr lang="en-US" sz="2800" dirty="0"/>
              <a:t> </a:t>
            </a:r>
            <a:r>
              <a:rPr lang="en-US" sz="2800" dirty="0" err="1"/>
              <a:t>satu</a:t>
            </a:r>
            <a:r>
              <a:rPr lang="en-US" sz="2800" dirty="0"/>
              <a:t> </a:t>
            </a:r>
            <a:r>
              <a:rPr lang="en-US" sz="2800" dirty="0" err="1"/>
              <a:t>alternatif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mengatasi</a:t>
            </a:r>
            <a:r>
              <a:rPr lang="en-US" sz="2800" dirty="0"/>
              <a:t> </a:t>
            </a:r>
            <a:r>
              <a:rPr lang="en-US" sz="2800" dirty="0" err="1"/>
              <a:t>intensitas</a:t>
            </a:r>
            <a:r>
              <a:rPr lang="en-US" sz="2800" dirty="0"/>
              <a:t> </a:t>
            </a:r>
            <a:r>
              <a:rPr lang="en-US" sz="2800" dirty="0" err="1"/>
              <a:t>cahaya</a:t>
            </a:r>
            <a:r>
              <a:rPr lang="en-US" sz="2800" dirty="0"/>
              <a:t> yang </a:t>
            </a:r>
            <a:r>
              <a:rPr lang="en-US" sz="2800" dirty="0" err="1"/>
              <a:t>terlalu</a:t>
            </a:r>
            <a:r>
              <a:rPr lang="en-US" sz="2800" dirty="0"/>
              <a:t> </a:t>
            </a:r>
            <a:r>
              <a:rPr lang="en-US" sz="2800" dirty="0" err="1"/>
              <a:t>tinggi</a:t>
            </a:r>
            <a:r>
              <a:rPr lang="en-US" sz="2800" dirty="0" smtClean="0"/>
              <a:t>.</a:t>
            </a:r>
          </a:p>
          <a:p>
            <a:pPr>
              <a:lnSpc>
                <a:spcPct val="90000"/>
              </a:lnSpc>
              <a:spcBef>
                <a:spcPts val="2400"/>
              </a:spcBef>
            </a:pPr>
            <a:r>
              <a:rPr lang="en-US" sz="2800" dirty="0" err="1" smtClean="0">
                <a:solidFill>
                  <a:srgbClr val="FFFF00"/>
                </a:solidFill>
              </a:rPr>
              <a:t>Pada</a:t>
            </a: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</a:rPr>
              <a:t>fase</a:t>
            </a: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</a:rPr>
              <a:t>bibit</a:t>
            </a:r>
            <a:r>
              <a:rPr lang="en-US" sz="2800" dirty="0" smtClean="0">
                <a:solidFill>
                  <a:srgbClr val="FFFF00"/>
                </a:solidFill>
              </a:rPr>
              <a:t>, </a:t>
            </a:r>
            <a:r>
              <a:rPr lang="en-US" sz="2800" dirty="0" err="1" smtClean="0">
                <a:solidFill>
                  <a:srgbClr val="FFFF00"/>
                </a:solidFill>
              </a:rPr>
              <a:t>semua</a:t>
            </a: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</a:rPr>
              <a:t>jenis</a:t>
            </a: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</a:rPr>
              <a:t>tanaman</a:t>
            </a: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</a:rPr>
              <a:t>tidak</a:t>
            </a: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</a:rPr>
              <a:t>tahan</a:t>
            </a: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</a:rPr>
              <a:t>Intensitas</a:t>
            </a: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</a:rPr>
              <a:t>Cahaya</a:t>
            </a: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fr-FR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</a:rPr>
              <a:t>penuh</a:t>
            </a:r>
            <a:r>
              <a:rPr lang="en-US" sz="2800" dirty="0" smtClean="0">
                <a:solidFill>
                  <a:srgbClr val="FFFF00"/>
                </a:solidFill>
              </a:rPr>
              <a:t>, </a:t>
            </a:r>
            <a:r>
              <a:rPr lang="en-US" sz="2800" dirty="0" err="1" smtClean="0">
                <a:solidFill>
                  <a:srgbClr val="FFFF00"/>
                </a:solidFill>
              </a:rPr>
              <a:t>butuh</a:t>
            </a:r>
            <a:r>
              <a:rPr lang="en-US" sz="2800" dirty="0" smtClean="0">
                <a:solidFill>
                  <a:srgbClr val="FFFF00"/>
                </a:solidFill>
              </a:rPr>
              <a:t> 30-40%, </a:t>
            </a:r>
            <a:r>
              <a:rPr lang="en-US" sz="2800" dirty="0" err="1" smtClean="0">
                <a:solidFill>
                  <a:srgbClr val="FFFF00"/>
                </a:solidFill>
              </a:rPr>
              <a:t>diatasi</a:t>
            </a: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</a:rPr>
              <a:t>dengan</a:t>
            </a: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</a:rPr>
              <a:t>naungan</a:t>
            </a:r>
            <a:endParaRPr lang="en-US" sz="2800" dirty="0" smtClean="0">
              <a:solidFill>
                <a:srgbClr val="FFFF00"/>
              </a:solidFill>
            </a:endParaRPr>
          </a:p>
          <a:p>
            <a:pPr>
              <a:lnSpc>
                <a:spcPct val="90000"/>
              </a:lnSpc>
              <a:spcBef>
                <a:spcPts val="2400"/>
              </a:spcBef>
            </a:pPr>
            <a:r>
              <a:rPr lang="en-US" sz="2800" dirty="0" err="1" smtClean="0">
                <a:latin typeface="Garamond" pitchFamily="18" charset="0"/>
              </a:rPr>
              <a:t>Naungan</a:t>
            </a:r>
            <a:r>
              <a:rPr lang="en-US" sz="2800" dirty="0" smtClean="0">
                <a:latin typeface="Garamond" pitchFamily="18" charset="0"/>
              </a:rPr>
              <a:t> </a:t>
            </a:r>
            <a:r>
              <a:rPr lang="en-US" sz="2800" dirty="0" err="1" smtClean="0">
                <a:latin typeface="Garamond" pitchFamily="18" charset="0"/>
              </a:rPr>
              <a:t>selain</a:t>
            </a:r>
            <a:r>
              <a:rPr lang="en-US" sz="2800" dirty="0" smtClean="0">
                <a:latin typeface="Garamond" pitchFamily="18" charset="0"/>
              </a:rPr>
              <a:t> </a:t>
            </a:r>
            <a:r>
              <a:rPr lang="en-US" sz="2800" dirty="0" err="1" smtClean="0">
                <a:latin typeface="Garamond" pitchFamily="18" charset="0"/>
              </a:rPr>
              <a:t>diperlukan</a:t>
            </a:r>
            <a:r>
              <a:rPr lang="en-US" sz="2800" dirty="0" smtClean="0">
                <a:latin typeface="Garamond" pitchFamily="18" charset="0"/>
              </a:rPr>
              <a:t> </a:t>
            </a:r>
            <a:r>
              <a:rPr lang="en-US" sz="2800" dirty="0" err="1" smtClean="0">
                <a:latin typeface="Garamond" pitchFamily="18" charset="0"/>
              </a:rPr>
              <a:t>untuk</a:t>
            </a:r>
            <a:r>
              <a:rPr lang="en-US" sz="2800" dirty="0" smtClean="0">
                <a:latin typeface="Garamond" pitchFamily="18" charset="0"/>
              </a:rPr>
              <a:t> </a:t>
            </a:r>
            <a:r>
              <a:rPr lang="en-US" sz="2800" dirty="0" err="1" smtClean="0">
                <a:latin typeface="Garamond" pitchFamily="18" charset="0"/>
              </a:rPr>
              <a:t>mengurangi</a:t>
            </a:r>
            <a:r>
              <a:rPr lang="en-US" sz="2800" dirty="0" smtClean="0">
                <a:latin typeface="Garamond" pitchFamily="18" charset="0"/>
              </a:rPr>
              <a:t> </a:t>
            </a:r>
            <a:r>
              <a:rPr lang="en-US" sz="2800" dirty="0" err="1" smtClean="0">
                <a:latin typeface="Garamond" pitchFamily="18" charset="0"/>
              </a:rPr>
              <a:t>intensitas</a:t>
            </a:r>
            <a:r>
              <a:rPr lang="en-US" sz="2800" dirty="0" smtClean="0">
                <a:latin typeface="Garamond" pitchFamily="18" charset="0"/>
              </a:rPr>
              <a:t> </a:t>
            </a:r>
            <a:r>
              <a:rPr lang="en-US" sz="2800" dirty="0" err="1" smtClean="0">
                <a:latin typeface="Garamond" pitchFamily="18" charset="0"/>
              </a:rPr>
              <a:t>cahaya</a:t>
            </a:r>
            <a:r>
              <a:rPr lang="en-US" sz="2800" dirty="0" smtClean="0">
                <a:latin typeface="Garamond" pitchFamily="18" charset="0"/>
              </a:rPr>
              <a:t> yang </a:t>
            </a:r>
            <a:r>
              <a:rPr lang="en-US" sz="2800" dirty="0" err="1" smtClean="0">
                <a:latin typeface="Garamond" pitchFamily="18" charset="0"/>
              </a:rPr>
              <a:t>sampai</a:t>
            </a:r>
            <a:r>
              <a:rPr lang="en-US" sz="2800" dirty="0" smtClean="0">
                <a:latin typeface="Garamond" pitchFamily="18" charset="0"/>
              </a:rPr>
              <a:t> </a:t>
            </a:r>
            <a:r>
              <a:rPr lang="en-US" sz="2800" dirty="0" err="1" smtClean="0">
                <a:latin typeface="Garamond" pitchFamily="18" charset="0"/>
              </a:rPr>
              <a:t>ke</a:t>
            </a:r>
            <a:r>
              <a:rPr lang="en-US" sz="2800" dirty="0" smtClean="0">
                <a:latin typeface="Garamond" pitchFamily="18" charset="0"/>
              </a:rPr>
              <a:t> </a:t>
            </a:r>
            <a:r>
              <a:rPr lang="en-US" sz="2800" dirty="0" err="1" smtClean="0">
                <a:latin typeface="Garamond" pitchFamily="18" charset="0"/>
              </a:rPr>
              <a:t>tanaman</a:t>
            </a:r>
            <a:r>
              <a:rPr lang="en-US" sz="2800" dirty="0" smtClean="0">
                <a:latin typeface="Garamond" pitchFamily="18" charset="0"/>
              </a:rPr>
              <a:t> </a:t>
            </a:r>
            <a:r>
              <a:rPr lang="en-US" sz="2800" dirty="0" err="1" smtClean="0">
                <a:latin typeface="Garamond" pitchFamily="18" charset="0"/>
              </a:rPr>
              <a:t>pokok</a:t>
            </a:r>
            <a:r>
              <a:rPr lang="en-US" sz="2800" dirty="0" smtClean="0">
                <a:latin typeface="Garamond" pitchFamily="18" charset="0"/>
              </a:rPr>
              <a:t>, </a:t>
            </a:r>
            <a:r>
              <a:rPr lang="en-US" sz="2800" dirty="0" err="1" smtClean="0">
                <a:latin typeface="Garamond" pitchFamily="18" charset="0"/>
              </a:rPr>
              <a:t>juga</a:t>
            </a:r>
            <a:r>
              <a:rPr lang="en-US" sz="2800" dirty="0" smtClean="0">
                <a:latin typeface="Garamond" pitchFamily="18" charset="0"/>
              </a:rPr>
              <a:t> </a:t>
            </a:r>
            <a:r>
              <a:rPr lang="en-US" sz="2800" dirty="0" err="1" smtClean="0">
                <a:latin typeface="Garamond" pitchFamily="18" charset="0"/>
              </a:rPr>
              <a:t>dimanfaatkan</a:t>
            </a:r>
            <a:r>
              <a:rPr lang="en-US" sz="2800" dirty="0" smtClean="0">
                <a:latin typeface="Garamond" pitchFamily="18" charset="0"/>
              </a:rPr>
              <a:t> </a:t>
            </a:r>
            <a:r>
              <a:rPr lang="en-US" sz="2800" dirty="0" err="1" smtClean="0">
                <a:latin typeface="Garamond" pitchFamily="18" charset="0"/>
              </a:rPr>
              <a:t>sebagai</a:t>
            </a:r>
            <a:r>
              <a:rPr lang="en-US" sz="2800" dirty="0" smtClean="0">
                <a:latin typeface="Garamond" pitchFamily="18" charset="0"/>
              </a:rPr>
              <a:t> </a:t>
            </a:r>
            <a:r>
              <a:rPr lang="en-US" sz="2800" dirty="0" err="1" smtClean="0">
                <a:latin typeface="Garamond" pitchFamily="18" charset="0"/>
              </a:rPr>
              <a:t>salah</a:t>
            </a:r>
            <a:r>
              <a:rPr lang="en-US" sz="2800" dirty="0" smtClean="0">
                <a:latin typeface="Garamond" pitchFamily="18" charset="0"/>
              </a:rPr>
              <a:t> </a:t>
            </a:r>
            <a:r>
              <a:rPr lang="en-US" sz="2800" dirty="0" err="1" smtClean="0">
                <a:latin typeface="Garamond" pitchFamily="18" charset="0"/>
              </a:rPr>
              <a:t>satu</a:t>
            </a:r>
            <a:r>
              <a:rPr lang="en-US" sz="2800" dirty="0" smtClean="0">
                <a:latin typeface="Garamond" pitchFamily="18" charset="0"/>
              </a:rPr>
              <a:t> </a:t>
            </a:r>
            <a:r>
              <a:rPr lang="en-US" sz="2800" dirty="0" err="1" smtClean="0">
                <a:latin typeface="Garamond" pitchFamily="18" charset="0"/>
              </a:rPr>
              <a:t>metode</a:t>
            </a:r>
            <a:r>
              <a:rPr lang="en-US" sz="2800" dirty="0" smtClean="0">
                <a:latin typeface="Garamond" pitchFamily="18" charset="0"/>
              </a:rPr>
              <a:t> </a:t>
            </a:r>
            <a:r>
              <a:rPr lang="en-US" sz="2800" dirty="0" err="1" smtClean="0">
                <a:latin typeface="Garamond" pitchFamily="18" charset="0"/>
              </a:rPr>
              <a:t>pengendalian</a:t>
            </a:r>
            <a:r>
              <a:rPr lang="en-US" sz="2800" dirty="0" smtClean="0">
                <a:latin typeface="Garamond" pitchFamily="18" charset="0"/>
              </a:rPr>
              <a:t> </a:t>
            </a:r>
            <a:r>
              <a:rPr lang="en-US" sz="2800" dirty="0" err="1" smtClean="0">
                <a:latin typeface="Garamond" pitchFamily="18" charset="0"/>
              </a:rPr>
              <a:t>gulma</a:t>
            </a:r>
            <a:endParaRPr lang="en-US" sz="2800" dirty="0" smtClean="0">
              <a:latin typeface="Garamond" pitchFamily="18" charset="0"/>
            </a:endParaRPr>
          </a:p>
          <a:p>
            <a:pPr>
              <a:lnSpc>
                <a:spcPct val="90000"/>
              </a:lnSpc>
              <a:spcBef>
                <a:spcPts val="2400"/>
              </a:spcBef>
            </a:pPr>
            <a:endParaRPr lang="en-US" sz="2800" dirty="0" smtClean="0"/>
          </a:p>
          <a:p>
            <a:pPr>
              <a:lnSpc>
                <a:spcPct val="90000"/>
              </a:lnSpc>
              <a:spcBef>
                <a:spcPts val="2400"/>
              </a:spcBef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1873145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lnSpcReduction="10000"/>
          </a:bodyPr>
          <a:lstStyle/>
          <a:p>
            <a:pPr marL="347663" indent="-301625">
              <a:lnSpc>
                <a:spcPct val="90000"/>
              </a:lnSpc>
              <a:spcBef>
                <a:spcPts val="2400"/>
              </a:spcBef>
            </a:pPr>
            <a:r>
              <a:rPr lang="en-US" sz="2800" dirty="0">
                <a:latin typeface="Garamond" pitchFamily="18" charset="0"/>
              </a:rPr>
              <a:t>Di </a:t>
            </a:r>
            <a:r>
              <a:rPr lang="en-US" sz="2800" dirty="0" err="1">
                <a:latin typeface="Garamond" pitchFamily="18" charset="0"/>
              </a:rPr>
              <a:t>bawah</a:t>
            </a:r>
            <a:r>
              <a:rPr lang="en-US" sz="2800" dirty="0">
                <a:latin typeface="Garamond" pitchFamily="18" charset="0"/>
              </a:rPr>
              <a:t> </a:t>
            </a:r>
            <a:r>
              <a:rPr lang="en-US" sz="2800" dirty="0" err="1">
                <a:latin typeface="Garamond" pitchFamily="18" charset="0"/>
              </a:rPr>
              <a:t>penaung</a:t>
            </a:r>
            <a:r>
              <a:rPr lang="en-US" sz="2800" dirty="0">
                <a:latin typeface="Garamond" pitchFamily="18" charset="0"/>
              </a:rPr>
              <a:t>, </a:t>
            </a:r>
            <a:r>
              <a:rPr lang="en-US" sz="2800" dirty="0" err="1">
                <a:latin typeface="Garamond" pitchFamily="18" charset="0"/>
              </a:rPr>
              <a:t>bersih</a:t>
            </a:r>
            <a:r>
              <a:rPr lang="en-US" sz="2800" dirty="0">
                <a:latin typeface="Garamond" pitchFamily="18" charset="0"/>
              </a:rPr>
              <a:t> </a:t>
            </a:r>
            <a:r>
              <a:rPr lang="en-US" sz="2800" dirty="0" err="1">
                <a:latin typeface="Garamond" pitchFamily="18" charset="0"/>
              </a:rPr>
              <a:t>dari</a:t>
            </a:r>
            <a:r>
              <a:rPr lang="en-US" sz="2800" dirty="0">
                <a:latin typeface="Garamond" pitchFamily="18" charset="0"/>
              </a:rPr>
              <a:t> </a:t>
            </a:r>
            <a:r>
              <a:rPr lang="en-US" sz="2800" dirty="0" err="1">
                <a:latin typeface="Garamond" pitchFamily="18" charset="0"/>
              </a:rPr>
              <a:t>gulma</a:t>
            </a:r>
            <a:r>
              <a:rPr lang="en-US" sz="2800" dirty="0">
                <a:latin typeface="Garamond" pitchFamily="18" charset="0"/>
              </a:rPr>
              <a:t> </a:t>
            </a:r>
            <a:r>
              <a:rPr lang="en-US" sz="2800" dirty="0" err="1">
                <a:latin typeface="Garamond" pitchFamily="18" charset="0"/>
              </a:rPr>
              <a:t>terutama</a:t>
            </a:r>
            <a:r>
              <a:rPr lang="en-US" sz="2800" dirty="0">
                <a:latin typeface="Garamond" pitchFamily="18" charset="0"/>
              </a:rPr>
              <a:t> </a:t>
            </a:r>
            <a:r>
              <a:rPr lang="en-US" sz="2800" dirty="0" err="1">
                <a:latin typeface="Garamond" pitchFamily="18" charset="0"/>
              </a:rPr>
              <a:t>rumputan</a:t>
            </a:r>
            <a:endParaRPr lang="en-US" sz="2800" dirty="0">
              <a:latin typeface="Garamond" pitchFamily="18" charset="0"/>
            </a:endParaRPr>
          </a:p>
          <a:p>
            <a:pPr marL="347663" indent="-301625">
              <a:lnSpc>
                <a:spcPct val="90000"/>
              </a:lnSpc>
              <a:spcBef>
                <a:spcPts val="2400"/>
              </a:spcBef>
            </a:pPr>
            <a:r>
              <a:rPr lang="en-US" sz="2800" dirty="0" err="1">
                <a:solidFill>
                  <a:schemeClr val="tx2"/>
                </a:solidFill>
                <a:latin typeface="Garamond" pitchFamily="18" charset="0"/>
              </a:rPr>
              <a:t>Semakin</a:t>
            </a:r>
            <a:r>
              <a:rPr lang="en-US" sz="2800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Garamond" pitchFamily="18" charset="0"/>
              </a:rPr>
              <a:t>jauh</a:t>
            </a:r>
            <a:r>
              <a:rPr lang="en-US" sz="2800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Garamond" pitchFamily="18" charset="0"/>
              </a:rPr>
              <a:t>dari</a:t>
            </a:r>
            <a:r>
              <a:rPr lang="en-US" sz="2800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Garamond" pitchFamily="18" charset="0"/>
              </a:rPr>
              <a:t>penaung</a:t>
            </a:r>
            <a:r>
              <a:rPr lang="en-US" sz="2800" dirty="0">
                <a:solidFill>
                  <a:schemeClr val="tx2"/>
                </a:solidFill>
                <a:latin typeface="Garamond" pitchFamily="18" charset="0"/>
              </a:rPr>
              <a:t>, </a:t>
            </a:r>
            <a:r>
              <a:rPr lang="en-US" sz="2800" dirty="0" err="1">
                <a:solidFill>
                  <a:schemeClr val="tx2"/>
                </a:solidFill>
                <a:latin typeface="Garamond" pitchFamily="18" charset="0"/>
              </a:rPr>
              <a:t>gulma</a:t>
            </a:r>
            <a:r>
              <a:rPr lang="en-US" sz="2800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Garamond" pitchFamily="18" charset="0"/>
              </a:rPr>
              <a:t>mulai</a:t>
            </a:r>
            <a:r>
              <a:rPr lang="en-US" sz="2800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Garamond" pitchFamily="18" charset="0"/>
              </a:rPr>
              <a:t>tumbuh</a:t>
            </a:r>
            <a:r>
              <a:rPr lang="en-US" sz="2800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Garamond" pitchFamily="18" charset="0"/>
              </a:rPr>
              <a:t>semakin</a:t>
            </a:r>
            <a:r>
              <a:rPr lang="en-US" sz="2800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Garamond" pitchFamily="18" charset="0"/>
              </a:rPr>
              <a:t>cepat</a:t>
            </a:r>
            <a:endParaRPr lang="en-US" sz="2800" dirty="0">
              <a:solidFill>
                <a:schemeClr val="tx2"/>
              </a:solidFill>
              <a:latin typeface="Garamond" pitchFamily="18" charset="0"/>
            </a:endParaRPr>
          </a:p>
          <a:p>
            <a:pPr marL="347663" indent="-301625">
              <a:lnSpc>
                <a:spcPct val="90000"/>
              </a:lnSpc>
              <a:spcBef>
                <a:spcPts val="2400"/>
              </a:spcBef>
            </a:pPr>
            <a:r>
              <a:rPr lang="en-US" sz="2800" dirty="0" err="1">
                <a:latin typeface="Garamond" pitchFamily="18" charset="0"/>
              </a:rPr>
              <a:t>Titik</a:t>
            </a:r>
            <a:r>
              <a:rPr lang="en-US" sz="2800" dirty="0">
                <a:latin typeface="Garamond" pitchFamily="18" charset="0"/>
              </a:rPr>
              <a:t> </a:t>
            </a:r>
            <a:r>
              <a:rPr lang="en-US" sz="2800" dirty="0" err="1">
                <a:latin typeface="Garamond" pitchFamily="18" charset="0"/>
              </a:rPr>
              <a:t>kompensasi</a:t>
            </a:r>
            <a:r>
              <a:rPr lang="en-US" sz="2800" dirty="0">
                <a:latin typeface="Garamond" pitchFamily="18" charset="0"/>
              </a:rPr>
              <a:t> </a:t>
            </a:r>
            <a:r>
              <a:rPr lang="en-US" sz="2800" dirty="0" err="1">
                <a:latin typeface="Garamond" pitchFamily="18" charset="0"/>
              </a:rPr>
              <a:t>gulma</a:t>
            </a:r>
            <a:r>
              <a:rPr lang="en-US" sz="2800" dirty="0">
                <a:latin typeface="Garamond" pitchFamily="18" charset="0"/>
              </a:rPr>
              <a:t> </a:t>
            </a:r>
            <a:r>
              <a:rPr lang="en-US" sz="2800" dirty="0" err="1">
                <a:latin typeface="Garamond" pitchFamily="18" charset="0"/>
              </a:rPr>
              <a:t>rumputan</a:t>
            </a:r>
            <a:r>
              <a:rPr lang="en-US" sz="2800" dirty="0">
                <a:latin typeface="Garamond" pitchFamily="18" charset="0"/>
              </a:rPr>
              <a:t> </a:t>
            </a:r>
            <a:r>
              <a:rPr lang="en-US" sz="2800" dirty="0" err="1">
                <a:latin typeface="Garamond" pitchFamily="18" charset="0"/>
              </a:rPr>
              <a:t>dapat</a:t>
            </a:r>
            <a:r>
              <a:rPr lang="en-US" sz="2800" dirty="0">
                <a:latin typeface="Garamond" pitchFamily="18" charset="0"/>
              </a:rPr>
              <a:t> </a:t>
            </a:r>
            <a:r>
              <a:rPr lang="en-US" sz="2800" dirty="0" err="1">
                <a:latin typeface="Garamond" pitchFamily="18" charset="0"/>
              </a:rPr>
              <a:t>ditentukan</a:t>
            </a:r>
            <a:r>
              <a:rPr lang="en-US" sz="2800" dirty="0">
                <a:latin typeface="Garamond" pitchFamily="18" charset="0"/>
              </a:rPr>
              <a:t> </a:t>
            </a:r>
            <a:r>
              <a:rPr lang="en-US" sz="2800" dirty="0" err="1">
                <a:latin typeface="Garamond" pitchFamily="18" charset="0"/>
              </a:rPr>
              <a:t>sama</a:t>
            </a:r>
            <a:r>
              <a:rPr lang="en-US" sz="2800" dirty="0">
                <a:latin typeface="Garamond" pitchFamily="18" charset="0"/>
              </a:rPr>
              <a:t> </a:t>
            </a:r>
            <a:r>
              <a:rPr lang="en-US" sz="2800" dirty="0" err="1">
                <a:latin typeface="Garamond" pitchFamily="18" charset="0"/>
              </a:rPr>
              <a:t>dengan</a:t>
            </a:r>
            <a:r>
              <a:rPr lang="en-US" sz="2800" dirty="0">
                <a:latin typeface="Garamond" pitchFamily="18" charset="0"/>
              </a:rPr>
              <a:t> </a:t>
            </a:r>
            <a:r>
              <a:rPr lang="en-US" sz="2800" dirty="0" err="1" smtClean="0">
                <a:latin typeface="Garamond" pitchFamily="18" charset="0"/>
              </a:rPr>
              <a:t>Intensitas</a:t>
            </a:r>
            <a:r>
              <a:rPr lang="en-US" sz="2800" dirty="0" smtClean="0">
                <a:latin typeface="Garamond" pitchFamily="18" charset="0"/>
              </a:rPr>
              <a:t> </a:t>
            </a:r>
            <a:r>
              <a:rPr lang="en-US" sz="2800" dirty="0" err="1" smtClean="0">
                <a:latin typeface="Garamond" pitchFamily="18" charset="0"/>
              </a:rPr>
              <a:t>Cahaya</a:t>
            </a:r>
            <a:r>
              <a:rPr lang="en-US" sz="2800" dirty="0" smtClean="0">
                <a:latin typeface="Garamond" pitchFamily="18" charset="0"/>
              </a:rPr>
              <a:t> </a:t>
            </a:r>
            <a:r>
              <a:rPr lang="en-US" sz="2800" dirty="0" err="1">
                <a:latin typeface="Garamond" pitchFamily="18" charset="0"/>
              </a:rPr>
              <a:t>pada</a:t>
            </a:r>
            <a:r>
              <a:rPr lang="en-US" sz="2800" dirty="0">
                <a:latin typeface="Garamond" pitchFamily="18" charset="0"/>
              </a:rPr>
              <a:t> </a:t>
            </a:r>
            <a:r>
              <a:rPr lang="en-US" sz="2800" dirty="0" err="1">
                <a:latin typeface="Garamond" pitchFamily="18" charset="0"/>
              </a:rPr>
              <a:t>batas</a:t>
            </a:r>
            <a:r>
              <a:rPr lang="en-US" sz="2800" dirty="0">
                <a:latin typeface="Garamond" pitchFamily="18" charset="0"/>
              </a:rPr>
              <a:t> </a:t>
            </a:r>
            <a:r>
              <a:rPr lang="en-US" sz="2800" dirty="0" err="1">
                <a:latin typeface="Garamond" pitchFamily="18" charset="0"/>
              </a:rPr>
              <a:t>mulai</a:t>
            </a:r>
            <a:r>
              <a:rPr lang="en-US" sz="2800" dirty="0">
                <a:latin typeface="Garamond" pitchFamily="18" charset="0"/>
              </a:rPr>
              <a:t> </a:t>
            </a:r>
            <a:r>
              <a:rPr lang="en-US" sz="2800" dirty="0" err="1">
                <a:latin typeface="Garamond" pitchFamily="18" charset="0"/>
              </a:rPr>
              <a:t>ada</a:t>
            </a:r>
            <a:r>
              <a:rPr lang="en-US" sz="2800" dirty="0">
                <a:latin typeface="Garamond" pitchFamily="18" charset="0"/>
              </a:rPr>
              <a:t> </a:t>
            </a:r>
            <a:r>
              <a:rPr lang="en-US" sz="2800" dirty="0" err="1">
                <a:latin typeface="Garamond" pitchFamily="18" charset="0"/>
              </a:rPr>
              <a:t>pertumbuhan</a:t>
            </a:r>
            <a:r>
              <a:rPr lang="en-US" sz="2800" dirty="0">
                <a:latin typeface="Garamond" pitchFamily="18" charset="0"/>
              </a:rPr>
              <a:t> </a:t>
            </a:r>
            <a:r>
              <a:rPr lang="en-US" sz="2800" dirty="0" err="1">
                <a:latin typeface="Garamond" pitchFamily="18" charset="0"/>
              </a:rPr>
              <a:t>gulma</a:t>
            </a:r>
            <a:endParaRPr lang="en-US" sz="2800" dirty="0">
              <a:latin typeface="Garamond" pitchFamily="18" charset="0"/>
            </a:endParaRPr>
          </a:p>
          <a:p>
            <a:pPr marL="347663" indent="-301625">
              <a:lnSpc>
                <a:spcPct val="90000"/>
              </a:lnSpc>
              <a:spcBef>
                <a:spcPts val="2400"/>
              </a:spcBef>
            </a:pPr>
            <a:r>
              <a:rPr lang="en-US" sz="2800" dirty="0" err="1">
                <a:solidFill>
                  <a:schemeClr val="tx2"/>
                </a:solidFill>
                <a:latin typeface="Garamond" pitchFamily="18" charset="0"/>
              </a:rPr>
              <a:t>Tumbuhan</a:t>
            </a:r>
            <a:r>
              <a:rPr lang="en-US" sz="2800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Garamond" pitchFamily="18" charset="0"/>
              </a:rPr>
              <a:t>tumbuh</a:t>
            </a:r>
            <a:r>
              <a:rPr lang="en-US" sz="2800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Garamond" pitchFamily="18" charset="0"/>
              </a:rPr>
              <a:t>ditempat</a:t>
            </a:r>
            <a:r>
              <a:rPr lang="en-US" sz="2800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Garamond" pitchFamily="18" charset="0"/>
              </a:rPr>
              <a:t>dengan</a:t>
            </a:r>
            <a:r>
              <a:rPr lang="en-US" sz="2800" dirty="0" smtClean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Garamond" pitchFamily="18" charset="0"/>
              </a:rPr>
              <a:t>Intensitas</a:t>
            </a:r>
            <a:r>
              <a:rPr lang="en-US" sz="2800" dirty="0" smtClean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Garamond" pitchFamily="18" charset="0"/>
              </a:rPr>
              <a:t>Cahaya</a:t>
            </a:r>
            <a:r>
              <a:rPr lang="en-US" sz="2800" dirty="0" smtClean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Garamond" pitchFamily="18" charset="0"/>
              </a:rPr>
              <a:t>lebih</a:t>
            </a:r>
            <a:r>
              <a:rPr lang="en-US" sz="2800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Garamond" pitchFamily="18" charset="0"/>
              </a:rPr>
              <a:t>tinggi</a:t>
            </a:r>
            <a:r>
              <a:rPr lang="en-US" sz="2800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Garamond" pitchFamily="18" charset="0"/>
              </a:rPr>
              <a:t>dari</a:t>
            </a:r>
            <a:r>
              <a:rPr lang="en-US" sz="2800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Garamond" pitchFamily="18" charset="0"/>
              </a:rPr>
              <a:t>titik</a:t>
            </a:r>
            <a:r>
              <a:rPr lang="en-US" sz="2800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Garamond" pitchFamily="18" charset="0"/>
              </a:rPr>
              <a:t>kompensasi</a:t>
            </a:r>
            <a:r>
              <a:rPr lang="en-US" sz="2800" dirty="0">
                <a:solidFill>
                  <a:schemeClr val="tx2"/>
                </a:solidFill>
                <a:latin typeface="Garamond" pitchFamily="18" charset="0"/>
              </a:rPr>
              <a:t> (</a:t>
            </a:r>
            <a:r>
              <a:rPr lang="en-US" sz="2800" dirty="0" err="1">
                <a:solidFill>
                  <a:schemeClr val="tx2"/>
                </a:solidFill>
                <a:latin typeface="Garamond" pitchFamily="18" charset="0"/>
              </a:rPr>
              <a:t>sebelum</a:t>
            </a:r>
            <a:r>
              <a:rPr lang="en-US" sz="2800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Garamond" pitchFamily="18" charset="0"/>
              </a:rPr>
              <a:t>tercapai</a:t>
            </a:r>
            <a:r>
              <a:rPr lang="en-US" sz="2800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Garamond" pitchFamily="18" charset="0"/>
              </a:rPr>
              <a:t>titik</a:t>
            </a:r>
            <a:r>
              <a:rPr lang="en-US" sz="2800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Garamond" pitchFamily="18" charset="0"/>
              </a:rPr>
              <a:t>jenuh</a:t>
            </a:r>
            <a:r>
              <a:rPr lang="en-US" sz="2800" dirty="0">
                <a:solidFill>
                  <a:schemeClr val="tx2"/>
                </a:solidFill>
                <a:latin typeface="Garamond" pitchFamily="18" charset="0"/>
              </a:rPr>
              <a:t>), </a:t>
            </a:r>
            <a:r>
              <a:rPr lang="en-US" sz="2800" dirty="0" err="1">
                <a:solidFill>
                  <a:schemeClr val="tx2"/>
                </a:solidFill>
                <a:latin typeface="Garamond" pitchFamily="18" charset="0"/>
              </a:rPr>
              <a:t>hasil</a:t>
            </a:r>
            <a:r>
              <a:rPr lang="en-US" sz="2800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Garamond" pitchFamily="18" charset="0"/>
              </a:rPr>
              <a:t>fotosintesis</a:t>
            </a:r>
            <a:r>
              <a:rPr lang="en-US" sz="2800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Garamond" pitchFamily="18" charset="0"/>
              </a:rPr>
              <a:t>cukup</a:t>
            </a:r>
            <a:r>
              <a:rPr lang="en-US" sz="2800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Garamond" pitchFamily="18" charset="0"/>
              </a:rPr>
              <a:t>untuk</a:t>
            </a:r>
            <a:r>
              <a:rPr lang="en-US" sz="2800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Garamond" pitchFamily="18" charset="0"/>
              </a:rPr>
              <a:t>respirasi</a:t>
            </a:r>
            <a:r>
              <a:rPr lang="en-US" sz="2800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Garamond" pitchFamily="18" charset="0"/>
              </a:rPr>
              <a:t>dan</a:t>
            </a:r>
            <a:r>
              <a:rPr lang="en-US" sz="2800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Garamond" pitchFamily="18" charset="0"/>
              </a:rPr>
              <a:t>sisanya</a:t>
            </a:r>
            <a:r>
              <a:rPr lang="en-US" sz="2800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Garamond" pitchFamily="18" charset="0"/>
              </a:rPr>
              <a:t>untuk</a:t>
            </a:r>
            <a:r>
              <a:rPr lang="en-US" sz="2800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Garamond" pitchFamily="18" charset="0"/>
              </a:rPr>
              <a:t>pertumbuhan</a:t>
            </a:r>
            <a:endParaRPr lang="en-US" sz="2800" dirty="0">
              <a:solidFill>
                <a:schemeClr val="tx2"/>
              </a:solidFill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9614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44475"/>
            <a:ext cx="8385175" cy="992188"/>
          </a:xfrm>
        </p:spPr>
        <p:txBody>
          <a:bodyPr>
            <a:normAutofit fontScale="90000"/>
          </a:bodyPr>
          <a:lstStyle/>
          <a:p>
            <a:r>
              <a:rPr lang="en-US" sz="3600" dirty="0" err="1"/>
              <a:t>Dampak</a:t>
            </a:r>
            <a:r>
              <a:rPr lang="en-US" sz="3600" dirty="0"/>
              <a:t> </a:t>
            </a:r>
            <a:r>
              <a:rPr lang="en-US" sz="3600" dirty="0" err="1"/>
              <a:t>pemberian</a:t>
            </a:r>
            <a:r>
              <a:rPr lang="en-US" sz="3600" dirty="0"/>
              <a:t> </a:t>
            </a:r>
            <a:r>
              <a:rPr lang="en-US" sz="3600" dirty="0" err="1"/>
              <a:t>naungan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 smtClean="0"/>
              <a:t>terhadap</a:t>
            </a:r>
            <a:r>
              <a:rPr lang="en-US" sz="3600" dirty="0" smtClean="0"/>
              <a:t> </a:t>
            </a:r>
            <a:r>
              <a:rPr lang="en-US" sz="3600" dirty="0" err="1"/>
              <a:t>iklim</a:t>
            </a:r>
            <a:r>
              <a:rPr lang="en-US" sz="3600" dirty="0"/>
              <a:t> </a:t>
            </a:r>
            <a:r>
              <a:rPr lang="en-US" sz="3600" dirty="0" err="1"/>
              <a:t>mikro</a:t>
            </a:r>
            <a:endParaRPr lang="en-US" sz="3600" dirty="0"/>
          </a:p>
        </p:txBody>
      </p:sp>
      <p:sp>
        <p:nvSpPr>
          <p:cNvPr id="14339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>
            <a:normAutofit lnSpcReduction="10000"/>
          </a:bodyPr>
          <a:lstStyle/>
          <a:p>
            <a:pPr marL="347663" indent="-301625">
              <a:spcBef>
                <a:spcPts val="2400"/>
              </a:spcBef>
            </a:pPr>
            <a:r>
              <a:rPr lang="en-US" sz="2800" dirty="0" err="1"/>
              <a:t>Mengurangi</a:t>
            </a:r>
            <a:r>
              <a:rPr lang="en-US" sz="2800" dirty="0"/>
              <a:t> </a:t>
            </a:r>
            <a:r>
              <a:rPr lang="en-US" sz="2800" dirty="0" err="1" smtClean="0"/>
              <a:t>Intensitas</a:t>
            </a:r>
            <a:r>
              <a:rPr lang="en-US" sz="2800" dirty="0" smtClean="0"/>
              <a:t> </a:t>
            </a:r>
            <a:r>
              <a:rPr lang="en-US" sz="2800" dirty="0" err="1" smtClean="0"/>
              <a:t>Cahaya</a:t>
            </a:r>
            <a:r>
              <a:rPr lang="en-US" sz="2800" dirty="0" smtClean="0"/>
              <a:t> </a:t>
            </a:r>
            <a:r>
              <a:rPr lang="en-US" sz="2800" dirty="0"/>
              <a:t>di </a:t>
            </a:r>
            <a:r>
              <a:rPr lang="en-US" sz="2800" dirty="0" err="1"/>
              <a:t>sekitar</a:t>
            </a:r>
            <a:r>
              <a:rPr lang="en-US" sz="2800" dirty="0"/>
              <a:t> </a:t>
            </a:r>
            <a:r>
              <a:rPr lang="en-US" sz="2800" dirty="0" err="1"/>
              <a:t>sebesar</a:t>
            </a:r>
            <a:r>
              <a:rPr lang="en-US" sz="2800" dirty="0"/>
              <a:t> 30-40%</a:t>
            </a:r>
          </a:p>
          <a:p>
            <a:pPr marL="347663" indent="-301625">
              <a:spcBef>
                <a:spcPts val="2400"/>
              </a:spcBef>
            </a:pPr>
            <a:r>
              <a:rPr lang="en-US" sz="2800" dirty="0" err="1"/>
              <a:t>Mengurangi</a:t>
            </a:r>
            <a:r>
              <a:rPr lang="en-US" sz="2800" dirty="0"/>
              <a:t> </a:t>
            </a:r>
            <a:r>
              <a:rPr lang="en-US" sz="2800" dirty="0" err="1"/>
              <a:t>aliran</a:t>
            </a:r>
            <a:r>
              <a:rPr lang="en-US" sz="2800" dirty="0"/>
              <a:t> </a:t>
            </a:r>
            <a:r>
              <a:rPr lang="en-US" sz="2800" dirty="0" err="1"/>
              <a:t>udara</a:t>
            </a:r>
            <a:r>
              <a:rPr lang="en-US" sz="2800" dirty="0"/>
              <a:t> </a:t>
            </a:r>
            <a:r>
              <a:rPr lang="en-US" sz="2800" dirty="0" err="1"/>
              <a:t>disekitar</a:t>
            </a:r>
            <a:r>
              <a:rPr lang="en-US" sz="2800" dirty="0"/>
              <a:t> </a:t>
            </a:r>
            <a:r>
              <a:rPr lang="en-US" sz="2800" dirty="0" err="1"/>
              <a:t>tajuk</a:t>
            </a:r>
            <a:endParaRPr lang="en-US" sz="2800" dirty="0"/>
          </a:p>
          <a:p>
            <a:pPr marL="347663" indent="-301625">
              <a:spcBef>
                <a:spcPts val="2400"/>
              </a:spcBef>
            </a:pPr>
            <a:r>
              <a:rPr lang="en-US" sz="2800" dirty="0" err="1"/>
              <a:t>Kelembaban</a:t>
            </a:r>
            <a:r>
              <a:rPr lang="en-US" sz="2800" dirty="0"/>
              <a:t> </a:t>
            </a:r>
            <a:r>
              <a:rPr lang="en-US" sz="2800" dirty="0" err="1"/>
              <a:t>udara</a:t>
            </a:r>
            <a:r>
              <a:rPr lang="en-US" sz="2800" dirty="0"/>
              <a:t> </a:t>
            </a:r>
            <a:r>
              <a:rPr lang="en-US" sz="2800" dirty="0" err="1"/>
              <a:t>disekitar</a:t>
            </a:r>
            <a:r>
              <a:rPr lang="en-US" sz="2800" dirty="0"/>
              <a:t> </a:t>
            </a:r>
            <a:r>
              <a:rPr lang="en-US" sz="2800" dirty="0" err="1"/>
              <a:t>tajuk</a:t>
            </a:r>
            <a:r>
              <a:rPr lang="en-US" sz="2800" dirty="0"/>
              <a:t> </a:t>
            </a:r>
            <a:r>
              <a:rPr lang="en-US" sz="2800" dirty="0" err="1"/>
              <a:t>lebih</a:t>
            </a:r>
            <a:r>
              <a:rPr lang="en-US" sz="2800" dirty="0"/>
              <a:t> </a:t>
            </a:r>
            <a:r>
              <a:rPr lang="en-US" sz="2800" dirty="0" err="1"/>
              <a:t>stabil</a:t>
            </a:r>
            <a:r>
              <a:rPr lang="en-US" sz="2800" dirty="0"/>
              <a:t> </a:t>
            </a:r>
            <a:r>
              <a:rPr lang="en-US" sz="2800" dirty="0" smtClean="0"/>
              <a:t> (</a:t>
            </a:r>
            <a:r>
              <a:rPr lang="en-US" sz="2800" dirty="0"/>
              <a:t>60-70%)</a:t>
            </a:r>
          </a:p>
          <a:p>
            <a:pPr marL="347663" indent="-301625">
              <a:spcBef>
                <a:spcPts val="2400"/>
              </a:spcBef>
            </a:pPr>
            <a:r>
              <a:rPr lang="en-US" sz="2800" dirty="0" err="1"/>
              <a:t>Mengurangi</a:t>
            </a:r>
            <a:r>
              <a:rPr lang="en-US" sz="2800" dirty="0"/>
              <a:t> </a:t>
            </a:r>
            <a:r>
              <a:rPr lang="en-US" sz="2800" dirty="0" err="1"/>
              <a:t>laju</a:t>
            </a:r>
            <a:r>
              <a:rPr lang="en-US" sz="2800" dirty="0"/>
              <a:t> </a:t>
            </a:r>
            <a:r>
              <a:rPr lang="en-US" sz="2800" dirty="0" err="1"/>
              <a:t>evapotranspirasi</a:t>
            </a:r>
            <a:endParaRPr lang="en-US" sz="2800" dirty="0"/>
          </a:p>
          <a:p>
            <a:pPr marL="347663" indent="-301625">
              <a:spcBef>
                <a:spcPts val="2400"/>
              </a:spcBef>
            </a:pPr>
            <a:r>
              <a:rPr lang="en-US" sz="2800" dirty="0" err="1"/>
              <a:t>Terjadi</a:t>
            </a:r>
            <a:r>
              <a:rPr lang="en-US" sz="2800" dirty="0"/>
              <a:t> </a:t>
            </a:r>
            <a:r>
              <a:rPr lang="en-US" sz="2800" dirty="0" err="1"/>
              <a:t>keseimbangan</a:t>
            </a:r>
            <a:r>
              <a:rPr lang="en-US" sz="2800" dirty="0"/>
              <a:t> </a:t>
            </a:r>
            <a:r>
              <a:rPr lang="en-US" sz="2800" dirty="0" err="1"/>
              <a:t>antara</a:t>
            </a:r>
            <a:r>
              <a:rPr lang="en-US" sz="2800" dirty="0"/>
              <a:t> </a:t>
            </a:r>
            <a:r>
              <a:rPr lang="en-US" sz="2800" dirty="0" err="1"/>
              <a:t>ketersediaan</a:t>
            </a:r>
            <a:r>
              <a:rPr lang="en-US" sz="2800" dirty="0"/>
              <a:t> air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tingkat</a:t>
            </a:r>
            <a:r>
              <a:rPr lang="en-US" sz="2800" dirty="0"/>
              <a:t> </a:t>
            </a:r>
            <a:r>
              <a:rPr lang="en-US" sz="2800" dirty="0" err="1"/>
              <a:t>transpirasi</a:t>
            </a:r>
            <a:r>
              <a:rPr lang="en-US" sz="2800" dirty="0"/>
              <a:t> </a:t>
            </a:r>
            <a:r>
              <a:rPr lang="en-US" sz="2800" dirty="0" err="1"/>
              <a:t>tanaman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1537155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44475"/>
            <a:ext cx="8385175" cy="801688"/>
          </a:xfrm>
        </p:spPr>
        <p:txBody>
          <a:bodyPr/>
          <a:lstStyle/>
          <a:p>
            <a:r>
              <a:rPr lang="en-US" sz="3200" b="0"/>
              <a:t>Hasil penelitian pada tembakau</a:t>
            </a:r>
          </a:p>
        </p:txBody>
      </p:sp>
      <p:sp>
        <p:nvSpPr>
          <p:cNvPr id="15363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   </a:t>
            </a:r>
            <a:r>
              <a:rPr lang="en-US" sz="2800" dirty="0" err="1"/>
              <a:t>Dampak</a:t>
            </a:r>
            <a:r>
              <a:rPr lang="en-US" sz="2800" dirty="0"/>
              <a:t> </a:t>
            </a:r>
            <a:r>
              <a:rPr lang="en-US" sz="2800" dirty="0" err="1"/>
              <a:t>pemberian</a:t>
            </a:r>
            <a:r>
              <a:rPr lang="en-US" sz="2800" dirty="0"/>
              <a:t> </a:t>
            </a:r>
            <a:r>
              <a:rPr lang="en-US" sz="2800" dirty="0" err="1"/>
              <a:t>naungan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pertanaman</a:t>
            </a:r>
            <a:r>
              <a:rPr lang="en-US" sz="2800" dirty="0"/>
              <a:t> </a:t>
            </a:r>
            <a:r>
              <a:rPr lang="en-US" sz="2800" dirty="0" err="1"/>
              <a:t>tembakau</a:t>
            </a:r>
            <a:r>
              <a:rPr lang="en-US" sz="2800" dirty="0"/>
              <a:t> :</a:t>
            </a:r>
          </a:p>
          <a:p>
            <a:pPr marL="798513" indent="-508000">
              <a:spcBef>
                <a:spcPts val="2400"/>
              </a:spcBef>
            </a:pPr>
            <a:r>
              <a:rPr lang="en-US" sz="2800" dirty="0" err="1"/>
              <a:t>Laju</a:t>
            </a:r>
            <a:r>
              <a:rPr lang="en-US" sz="2800" dirty="0"/>
              <a:t> </a:t>
            </a:r>
            <a:r>
              <a:rPr lang="en-US" sz="2800" dirty="0" err="1"/>
              <a:t>transpirasi</a:t>
            </a:r>
            <a:r>
              <a:rPr lang="en-US" sz="2800" dirty="0"/>
              <a:t> </a:t>
            </a:r>
            <a:r>
              <a:rPr lang="en-US" sz="2800" dirty="0" err="1"/>
              <a:t>tanaman</a:t>
            </a:r>
            <a:r>
              <a:rPr lang="en-US" sz="2800" dirty="0"/>
              <a:t> </a:t>
            </a:r>
            <a:r>
              <a:rPr lang="en-US" sz="2800" dirty="0" err="1"/>
              <a:t>tembakau</a:t>
            </a:r>
            <a:r>
              <a:rPr lang="en-US" sz="2800" dirty="0"/>
              <a:t> </a:t>
            </a:r>
            <a:r>
              <a:rPr lang="en-US" sz="2800" dirty="0" err="1"/>
              <a:t>menurun</a:t>
            </a:r>
            <a:r>
              <a:rPr lang="en-US" sz="2800" dirty="0"/>
              <a:t> </a:t>
            </a:r>
            <a:r>
              <a:rPr lang="en-US" sz="2800" dirty="0" err="1"/>
              <a:t>sebesar</a:t>
            </a:r>
            <a:r>
              <a:rPr lang="en-US" sz="2800" dirty="0"/>
              <a:t> 45,6%</a:t>
            </a:r>
          </a:p>
          <a:p>
            <a:pPr marL="798513" indent="-508000">
              <a:spcBef>
                <a:spcPts val="2400"/>
              </a:spcBef>
            </a:pPr>
            <a:r>
              <a:rPr lang="en-US" sz="2800" dirty="0" err="1"/>
              <a:t>Evapotranspirasi</a:t>
            </a:r>
            <a:r>
              <a:rPr lang="en-US" sz="2800" dirty="0"/>
              <a:t> </a:t>
            </a:r>
            <a:r>
              <a:rPr lang="en-US" sz="2800" dirty="0" err="1"/>
              <a:t>tanah</a:t>
            </a:r>
            <a:r>
              <a:rPr lang="en-US" sz="2800" dirty="0"/>
              <a:t> </a:t>
            </a:r>
            <a:r>
              <a:rPr lang="en-US" sz="2800" dirty="0" err="1"/>
              <a:t>menurun</a:t>
            </a:r>
            <a:r>
              <a:rPr lang="en-US" sz="2800" dirty="0"/>
              <a:t> </a:t>
            </a:r>
            <a:r>
              <a:rPr lang="en-US" sz="2800" dirty="0" err="1"/>
              <a:t>sebesar</a:t>
            </a:r>
            <a:r>
              <a:rPr lang="en-US" sz="2800" dirty="0"/>
              <a:t> 60%</a:t>
            </a:r>
          </a:p>
          <a:p>
            <a:pPr marL="798513" indent="-508000">
              <a:spcBef>
                <a:spcPts val="2400"/>
              </a:spcBef>
            </a:pPr>
            <a:r>
              <a:rPr lang="en-US" sz="2800" dirty="0"/>
              <a:t>Kadar air </a:t>
            </a:r>
            <a:r>
              <a:rPr lang="en-US" sz="2800" dirty="0" err="1"/>
              <a:t>daun</a:t>
            </a:r>
            <a:r>
              <a:rPr lang="en-US" sz="2800" dirty="0"/>
              <a:t> </a:t>
            </a:r>
            <a:r>
              <a:rPr lang="en-US" sz="2800" dirty="0" err="1"/>
              <a:t>meningkat</a:t>
            </a:r>
            <a:endParaRPr lang="en-US" sz="2800" dirty="0"/>
          </a:p>
          <a:p>
            <a:pPr marL="798513" indent="-508000">
              <a:spcBef>
                <a:spcPts val="2400"/>
              </a:spcBef>
            </a:pPr>
            <a:r>
              <a:rPr lang="en-US" sz="2800" dirty="0"/>
              <a:t>Total </a:t>
            </a:r>
            <a:r>
              <a:rPr lang="en-US" sz="2800" dirty="0" err="1"/>
              <a:t>luas</a:t>
            </a:r>
            <a:r>
              <a:rPr lang="en-US" sz="2800" dirty="0"/>
              <a:t> </a:t>
            </a:r>
            <a:r>
              <a:rPr lang="en-US" sz="2800" dirty="0" err="1"/>
              <a:t>daun</a:t>
            </a:r>
            <a:r>
              <a:rPr lang="en-US" sz="2800" dirty="0"/>
              <a:t> </a:t>
            </a:r>
            <a:r>
              <a:rPr lang="en-US" sz="2800" dirty="0" err="1"/>
              <a:t>tembakau</a:t>
            </a:r>
            <a:r>
              <a:rPr lang="en-US" sz="2800" dirty="0"/>
              <a:t> </a:t>
            </a:r>
            <a:r>
              <a:rPr lang="en-US" sz="2800" dirty="0" err="1"/>
              <a:t>meningkat</a:t>
            </a:r>
            <a:r>
              <a:rPr lang="en-US" sz="2800" dirty="0"/>
              <a:t> 40%</a:t>
            </a:r>
          </a:p>
        </p:txBody>
      </p:sp>
    </p:spTree>
    <p:extLst>
      <p:ext uri="{BB962C8B-B14F-4D97-AF65-F5344CB8AC3E}">
        <p14:creationId xmlns:p14="http://schemas.microsoft.com/office/powerpoint/2010/main" xmlns="" val="2374373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Tanaman muda</a:t>
            </a:r>
          </a:p>
        </p:txBody>
      </p:sp>
      <p:sp>
        <p:nvSpPr>
          <p:cNvPr id="16387" name="Rectangle 3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838200" y="1905000"/>
            <a:ext cx="7467600" cy="41910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ts val="2400"/>
              </a:spcBef>
            </a:pPr>
            <a:r>
              <a:rPr lang="en-US" sz="2400" b="1" dirty="0" err="1"/>
              <a:t>Memerlukan</a:t>
            </a:r>
            <a:r>
              <a:rPr lang="en-US" sz="2400" b="1" dirty="0"/>
              <a:t> </a:t>
            </a:r>
            <a:r>
              <a:rPr lang="en-US" sz="2400" b="1" dirty="0" err="1"/>
              <a:t>intensitas</a:t>
            </a:r>
            <a:r>
              <a:rPr lang="en-US" sz="2400" b="1" dirty="0"/>
              <a:t> </a:t>
            </a:r>
            <a:r>
              <a:rPr lang="en-US" sz="2400" b="1" dirty="0" err="1"/>
              <a:t>cahaya</a:t>
            </a:r>
            <a:r>
              <a:rPr lang="en-US" sz="2400" b="1" dirty="0"/>
              <a:t> </a:t>
            </a:r>
            <a:r>
              <a:rPr lang="en-US" sz="2400" b="1" dirty="0" err="1"/>
              <a:t>relatif</a:t>
            </a:r>
            <a:r>
              <a:rPr lang="en-US" sz="2400" b="1" dirty="0"/>
              <a:t> </a:t>
            </a:r>
            <a:r>
              <a:rPr lang="en-US" sz="2400" b="1" dirty="0" err="1"/>
              <a:t>rendah</a:t>
            </a:r>
            <a:endParaRPr lang="en-US" sz="2400" b="1" dirty="0"/>
          </a:p>
          <a:p>
            <a:pPr>
              <a:lnSpc>
                <a:spcPct val="90000"/>
              </a:lnSpc>
              <a:spcBef>
                <a:spcPts val="2400"/>
              </a:spcBef>
            </a:pPr>
            <a:r>
              <a:rPr lang="en-US" sz="2400" b="1" dirty="0" err="1" smtClean="0">
                <a:solidFill>
                  <a:srgbClr val="FFFF00"/>
                </a:solidFill>
              </a:rPr>
              <a:t>Intensitas</a:t>
            </a:r>
            <a:r>
              <a:rPr lang="en-US" sz="2400" b="1" dirty="0" smtClean="0">
                <a:solidFill>
                  <a:srgbClr val="FFFF00"/>
                </a:solidFill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</a:rPr>
              <a:t>Cahaya</a:t>
            </a:r>
            <a:r>
              <a:rPr lang="en-US" sz="2400" b="1" dirty="0" smtClean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terlalu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rendah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aktifitas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fotosintesis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menurun</a:t>
            </a:r>
            <a:r>
              <a:rPr lang="en-US" sz="2400" b="1" dirty="0">
                <a:solidFill>
                  <a:srgbClr val="FFFF00"/>
                </a:solidFill>
              </a:rPr>
              <a:t>, </a:t>
            </a:r>
            <a:r>
              <a:rPr lang="en-US" sz="2400" b="1" dirty="0" err="1">
                <a:solidFill>
                  <a:srgbClr val="FFFF00"/>
                </a:solidFill>
              </a:rPr>
              <a:t>suplai</a:t>
            </a:r>
            <a:r>
              <a:rPr lang="en-US" sz="2400" b="1" dirty="0">
                <a:solidFill>
                  <a:srgbClr val="FFFF00"/>
                </a:solidFill>
              </a:rPr>
              <a:t> KH </a:t>
            </a:r>
            <a:r>
              <a:rPr lang="en-US" sz="2400" b="1" dirty="0" err="1">
                <a:solidFill>
                  <a:srgbClr val="FFFF00"/>
                </a:solidFill>
              </a:rPr>
              <a:t>dan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auxin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untuk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pertumbuhan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akar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menurun</a:t>
            </a:r>
            <a:r>
              <a:rPr lang="en-US" sz="2400" b="1" dirty="0">
                <a:solidFill>
                  <a:srgbClr val="FFFF00"/>
                </a:solidFill>
              </a:rPr>
              <a:t>, </a:t>
            </a:r>
            <a:r>
              <a:rPr lang="en-US" sz="2400" b="1" dirty="0" err="1">
                <a:solidFill>
                  <a:srgbClr val="FFFF00"/>
                </a:solidFill>
              </a:rPr>
              <a:t>bibit</a:t>
            </a:r>
            <a:r>
              <a:rPr lang="en-US" sz="2400" b="1" dirty="0">
                <a:solidFill>
                  <a:srgbClr val="FFFF00"/>
                </a:solidFill>
              </a:rPr>
              <a:t> yang </a:t>
            </a:r>
            <a:r>
              <a:rPr lang="en-US" sz="2400" b="1" dirty="0" err="1">
                <a:solidFill>
                  <a:srgbClr val="FFFF00"/>
                </a:solidFill>
              </a:rPr>
              <a:t>kekurangan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</a:rPr>
              <a:t>Intensitas</a:t>
            </a:r>
            <a:r>
              <a:rPr lang="en-US" sz="2400" b="1" dirty="0" smtClean="0">
                <a:solidFill>
                  <a:srgbClr val="FFFF00"/>
                </a:solidFill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</a:rPr>
              <a:t>Cahaya</a:t>
            </a:r>
            <a:r>
              <a:rPr lang="en-US" sz="2400" b="1" dirty="0" smtClean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memiliki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perakaran</a:t>
            </a:r>
            <a:r>
              <a:rPr lang="en-US" sz="2400" b="1" dirty="0">
                <a:solidFill>
                  <a:srgbClr val="FFFF00"/>
                </a:solidFill>
              </a:rPr>
              <a:t> yang </a:t>
            </a:r>
            <a:r>
              <a:rPr lang="en-US" sz="2400" b="1" dirty="0" err="1">
                <a:solidFill>
                  <a:srgbClr val="FFFF00"/>
                </a:solidFill>
              </a:rPr>
              <a:t>tidak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berkembang</a:t>
            </a:r>
            <a:endParaRPr lang="en-US" sz="2400" b="1" dirty="0">
              <a:solidFill>
                <a:srgbClr val="FFFF00"/>
              </a:solidFill>
            </a:endParaRPr>
          </a:p>
          <a:p>
            <a:pPr>
              <a:lnSpc>
                <a:spcPct val="90000"/>
              </a:lnSpc>
              <a:spcBef>
                <a:spcPts val="2400"/>
              </a:spcBef>
            </a:pPr>
            <a:r>
              <a:rPr lang="en-US" sz="2400" b="1" dirty="0" err="1" smtClean="0"/>
              <a:t>Intensitas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Cahaya</a:t>
            </a:r>
            <a:r>
              <a:rPr lang="en-US" sz="2400" b="1" dirty="0" smtClean="0"/>
              <a:t> </a:t>
            </a:r>
            <a:r>
              <a:rPr lang="en-US" sz="2400" b="1" dirty="0" err="1"/>
              <a:t>terlalu</a:t>
            </a:r>
            <a:r>
              <a:rPr lang="en-US" sz="2400" b="1" dirty="0"/>
              <a:t> </a:t>
            </a:r>
            <a:r>
              <a:rPr lang="en-US" sz="2400" b="1" dirty="0" err="1"/>
              <a:t>tinggi</a:t>
            </a:r>
            <a:r>
              <a:rPr lang="en-US" sz="2400" b="1" dirty="0"/>
              <a:t> : </a:t>
            </a:r>
            <a:r>
              <a:rPr lang="en-US" sz="2400" b="1" dirty="0" err="1"/>
              <a:t>fotooksidasi</a:t>
            </a:r>
            <a:r>
              <a:rPr lang="en-US" sz="2400" b="1" dirty="0"/>
              <a:t> </a:t>
            </a:r>
            <a:r>
              <a:rPr lang="en-US" sz="2400" b="1" dirty="0" err="1"/>
              <a:t>meningkat</a:t>
            </a:r>
            <a:r>
              <a:rPr lang="en-US" sz="2400" b="1" dirty="0"/>
              <a:t>, </a:t>
            </a:r>
            <a:r>
              <a:rPr lang="en-US" sz="2400" b="1" dirty="0" err="1"/>
              <a:t>suhu</a:t>
            </a:r>
            <a:r>
              <a:rPr lang="en-US" sz="2400" b="1" dirty="0"/>
              <a:t> </a:t>
            </a:r>
            <a:r>
              <a:rPr lang="en-US" sz="2400" b="1" dirty="0" err="1"/>
              <a:t>tinggi</a:t>
            </a:r>
            <a:r>
              <a:rPr lang="en-US" sz="2400" b="1" dirty="0"/>
              <a:t>, </a:t>
            </a:r>
            <a:r>
              <a:rPr lang="en-US" sz="2400" b="1" dirty="0" err="1"/>
              <a:t>kelembaban</a:t>
            </a:r>
            <a:r>
              <a:rPr lang="en-US" sz="2400" b="1" dirty="0"/>
              <a:t> </a:t>
            </a:r>
            <a:r>
              <a:rPr lang="en-US" sz="2400" b="1" dirty="0" err="1"/>
              <a:t>rendah</a:t>
            </a:r>
            <a:r>
              <a:rPr lang="en-US" sz="2400" b="1" dirty="0"/>
              <a:t>, </a:t>
            </a:r>
            <a:r>
              <a:rPr lang="en-US" sz="2400" b="1" dirty="0" err="1"/>
              <a:t>kematian</a:t>
            </a:r>
            <a:r>
              <a:rPr lang="en-US" sz="2400" b="1" dirty="0"/>
              <a:t> </a:t>
            </a:r>
            <a:r>
              <a:rPr lang="en-US" sz="2400" b="1" dirty="0" err="1"/>
              <a:t>daun</a:t>
            </a:r>
            <a:r>
              <a:rPr lang="en-US" sz="2400" b="1" dirty="0"/>
              <a:t> (</a:t>
            </a:r>
            <a:r>
              <a:rPr lang="en-US" sz="2400" b="1" dirty="0" err="1"/>
              <a:t>daun</a:t>
            </a:r>
            <a:r>
              <a:rPr lang="en-US" sz="2400" b="1" dirty="0"/>
              <a:t> </a:t>
            </a:r>
            <a:r>
              <a:rPr lang="en-US" sz="2400" b="1" dirty="0" err="1"/>
              <a:t>terbakar</a:t>
            </a:r>
            <a:r>
              <a:rPr lang="en-US" sz="2400" b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xmlns="" val="1742925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304800" y="1219200"/>
            <a:ext cx="8382000" cy="5257800"/>
          </a:xfrm>
        </p:spPr>
        <p:txBody>
          <a:bodyPr/>
          <a:lstStyle/>
          <a:p>
            <a:pPr>
              <a:spcBef>
                <a:spcPts val="2400"/>
              </a:spcBef>
            </a:pPr>
            <a:r>
              <a:rPr lang="en-US" sz="2800" dirty="0" err="1">
                <a:latin typeface="Garamond" pitchFamily="18" charset="0"/>
              </a:rPr>
              <a:t>Penelitian</a:t>
            </a:r>
            <a:r>
              <a:rPr lang="en-US" sz="2800" dirty="0">
                <a:latin typeface="Garamond" pitchFamily="18" charset="0"/>
              </a:rPr>
              <a:t> </a:t>
            </a:r>
            <a:r>
              <a:rPr lang="en-US" sz="2800" dirty="0" err="1">
                <a:latin typeface="Garamond" pitchFamily="18" charset="0"/>
              </a:rPr>
              <a:t>pada</a:t>
            </a:r>
            <a:r>
              <a:rPr lang="en-US" sz="2800" dirty="0">
                <a:latin typeface="Garamond" pitchFamily="18" charset="0"/>
              </a:rPr>
              <a:t> </a:t>
            </a:r>
            <a:r>
              <a:rPr lang="en-US" sz="2800" dirty="0" err="1">
                <a:latin typeface="Garamond" pitchFamily="18" charset="0"/>
              </a:rPr>
              <a:t>penyetekan</a:t>
            </a:r>
            <a:r>
              <a:rPr lang="en-US" sz="2800" dirty="0">
                <a:latin typeface="Garamond" pitchFamily="18" charset="0"/>
              </a:rPr>
              <a:t> </a:t>
            </a:r>
            <a:r>
              <a:rPr lang="en-US" sz="2800" dirty="0" err="1">
                <a:latin typeface="Garamond" pitchFamily="18" charset="0"/>
              </a:rPr>
              <a:t>kakao</a:t>
            </a:r>
            <a:r>
              <a:rPr lang="en-US" sz="2800" dirty="0">
                <a:latin typeface="Garamond" pitchFamily="18" charset="0"/>
              </a:rPr>
              <a:t>: </a:t>
            </a:r>
            <a:r>
              <a:rPr lang="en-US" sz="2800" dirty="0" err="1">
                <a:latin typeface="Garamond" pitchFamily="18" charset="0"/>
              </a:rPr>
              <a:t>stek</a:t>
            </a:r>
            <a:r>
              <a:rPr lang="en-US" sz="2800" dirty="0">
                <a:latin typeface="Garamond" pitchFamily="18" charset="0"/>
              </a:rPr>
              <a:t> </a:t>
            </a:r>
            <a:r>
              <a:rPr lang="en-US" sz="2800" dirty="0" err="1">
                <a:latin typeface="Garamond" pitchFamily="18" charset="0"/>
              </a:rPr>
              <a:t>kakao</a:t>
            </a:r>
            <a:r>
              <a:rPr lang="en-US" sz="2800" dirty="0">
                <a:latin typeface="Garamond" pitchFamily="18" charset="0"/>
              </a:rPr>
              <a:t> </a:t>
            </a:r>
            <a:r>
              <a:rPr lang="en-US" sz="2800" dirty="0" err="1">
                <a:latin typeface="Garamond" pitchFamily="18" charset="0"/>
              </a:rPr>
              <a:t>mampu</a:t>
            </a:r>
            <a:r>
              <a:rPr lang="en-US" sz="2800" dirty="0">
                <a:latin typeface="Garamond" pitchFamily="18" charset="0"/>
              </a:rPr>
              <a:t> </a:t>
            </a:r>
            <a:r>
              <a:rPr lang="en-US" sz="2800" dirty="0" err="1">
                <a:latin typeface="Garamond" pitchFamily="18" charset="0"/>
              </a:rPr>
              <a:t>berakar</a:t>
            </a:r>
            <a:r>
              <a:rPr lang="en-US" sz="2800" dirty="0">
                <a:latin typeface="Garamond" pitchFamily="18" charset="0"/>
              </a:rPr>
              <a:t> </a:t>
            </a:r>
            <a:r>
              <a:rPr lang="en-US" sz="2800" dirty="0" err="1">
                <a:latin typeface="Garamond" pitchFamily="18" charset="0"/>
              </a:rPr>
              <a:t>dengan</a:t>
            </a:r>
            <a:r>
              <a:rPr lang="en-US" sz="2800" dirty="0">
                <a:latin typeface="Garamond" pitchFamily="18" charset="0"/>
              </a:rPr>
              <a:t> </a:t>
            </a:r>
            <a:r>
              <a:rPr lang="en-US" sz="2800" dirty="0" err="1">
                <a:latin typeface="Garamond" pitchFamily="18" charset="0"/>
              </a:rPr>
              <a:t>baik</a:t>
            </a:r>
            <a:r>
              <a:rPr lang="en-US" sz="2800" dirty="0">
                <a:latin typeface="Garamond" pitchFamily="18" charset="0"/>
              </a:rPr>
              <a:t> </a:t>
            </a:r>
            <a:r>
              <a:rPr lang="en-US" sz="2800" dirty="0" err="1">
                <a:latin typeface="Garamond" pitchFamily="18" charset="0"/>
              </a:rPr>
              <a:t>kalau</a:t>
            </a:r>
            <a:r>
              <a:rPr lang="en-US" sz="2800" dirty="0">
                <a:latin typeface="Garamond" pitchFamily="18" charset="0"/>
              </a:rPr>
              <a:t> </a:t>
            </a:r>
            <a:r>
              <a:rPr lang="en-US" sz="2800" dirty="0" err="1">
                <a:latin typeface="Garamond" pitchFamily="18" charset="0"/>
              </a:rPr>
              <a:t>mendapatkan</a:t>
            </a:r>
            <a:r>
              <a:rPr lang="en-US" sz="2800" dirty="0">
                <a:latin typeface="Garamond" pitchFamily="18" charset="0"/>
              </a:rPr>
              <a:t> </a:t>
            </a:r>
            <a:r>
              <a:rPr lang="en-US" sz="2800" dirty="0" err="1">
                <a:latin typeface="Garamond" pitchFamily="18" charset="0"/>
              </a:rPr>
              <a:t>intensitas</a:t>
            </a:r>
            <a:r>
              <a:rPr lang="en-US" sz="2800" dirty="0">
                <a:latin typeface="Garamond" pitchFamily="18" charset="0"/>
              </a:rPr>
              <a:t> </a:t>
            </a:r>
            <a:r>
              <a:rPr lang="en-US" sz="2800" dirty="0" err="1">
                <a:latin typeface="Garamond" pitchFamily="18" charset="0"/>
              </a:rPr>
              <a:t>cahaya</a:t>
            </a:r>
            <a:r>
              <a:rPr lang="en-US" sz="2800" dirty="0">
                <a:latin typeface="Garamond" pitchFamily="18" charset="0"/>
              </a:rPr>
              <a:t> 20% </a:t>
            </a:r>
            <a:r>
              <a:rPr lang="en-US" sz="2800" dirty="0" err="1">
                <a:latin typeface="Garamond" pitchFamily="18" charset="0"/>
              </a:rPr>
              <a:t>lebih</a:t>
            </a:r>
            <a:r>
              <a:rPr lang="en-US" sz="2800" dirty="0">
                <a:latin typeface="Garamond" pitchFamily="18" charset="0"/>
              </a:rPr>
              <a:t> </a:t>
            </a:r>
            <a:r>
              <a:rPr lang="en-US" sz="2800" dirty="0" err="1">
                <a:latin typeface="Garamond" pitchFamily="18" charset="0"/>
              </a:rPr>
              <a:t>rendah</a:t>
            </a:r>
            <a:r>
              <a:rPr lang="en-US" sz="2800" dirty="0">
                <a:latin typeface="Garamond" pitchFamily="18" charset="0"/>
              </a:rPr>
              <a:t> </a:t>
            </a:r>
            <a:r>
              <a:rPr lang="en-US" sz="2800" dirty="0" err="1">
                <a:latin typeface="Garamond" pitchFamily="18" charset="0"/>
              </a:rPr>
              <a:t>dari</a:t>
            </a:r>
            <a:r>
              <a:rPr lang="en-US" sz="2800" dirty="0">
                <a:latin typeface="Garamond" pitchFamily="18" charset="0"/>
              </a:rPr>
              <a:t> </a:t>
            </a:r>
            <a:r>
              <a:rPr lang="en-US" sz="2800" dirty="0" err="1" smtClean="0">
                <a:latin typeface="Garamond" pitchFamily="18" charset="0"/>
              </a:rPr>
              <a:t>Intensitas</a:t>
            </a:r>
            <a:r>
              <a:rPr lang="en-US" sz="2800" dirty="0" smtClean="0">
                <a:latin typeface="Garamond" pitchFamily="18" charset="0"/>
              </a:rPr>
              <a:t> </a:t>
            </a:r>
            <a:r>
              <a:rPr lang="en-US" sz="2800" dirty="0" err="1" smtClean="0">
                <a:latin typeface="Garamond" pitchFamily="18" charset="0"/>
              </a:rPr>
              <a:t>Cahaya</a:t>
            </a:r>
            <a:r>
              <a:rPr lang="en-US" sz="2800" dirty="0" smtClean="0">
                <a:latin typeface="Garamond" pitchFamily="18" charset="0"/>
              </a:rPr>
              <a:t> </a:t>
            </a:r>
            <a:r>
              <a:rPr lang="en-US" sz="2800" dirty="0" err="1">
                <a:latin typeface="Garamond" pitchFamily="18" charset="0"/>
              </a:rPr>
              <a:t>penuh</a:t>
            </a:r>
            <a:r>
              <a:rPr lang="en-US" sz="2800" dirty="0">
                <a:latin typeface="Garamond" pitchFamily="18" charset="0"/>
              </a:rPr>
              <a:t> (</a:t>
            </a:r>
            <a:r>
              <a:rPr lang="en-US" sz="2800" dirty="0" err="1">
                <a:latin typeface="Garamond" pitchFamily="18" charset="0"/>
              </a:rPr>
              <a:t>stek</a:t>
            </a:r>
            <a:r>
              <a:rPr lang="en-US" sz="2800" dirty="0">
                <a:latin typeface="Garamond" pitchFamily="18" charset="0"/>
              </a:rPr>
              <a:t> </a:t>
            </a:r>
            <a:r>
              <a:rPr lang="en-US" sz="2800" dirty="0" err="1">
                <a:latin typeface="Garamond" pitchFamily="18" charset="0"/>
              </a:rPr>
              <a:t>kakao</a:t>
            </a:r>
            <a:r>
              <a:rPr lang="en-US" sz="2800" dirty="0">
                <a:latin typeface="Garamond" pitchFamily="18" charset="0"/>
              </a:rPr>
              <a:t> </a:t>
            </a:r>
            <a:r>
              <a:rPr lang="en-US" sz="2800" dirty="0" err="1">
                <a:latin typeface="Garamond" pitchFamily="18" charset="0"/>
              </a:rPr>
              <a:t>diberi</a:t>
            </a:r>
            <a:r>
              <a:rPr lang="en-US" sz="2800" dirty="0">
                <a:latin typeface="Garamond" pitchFamily="18" charset="0"/>
              </a:rPr>
              <a:t> </a:t>
            </a:r>
            <a:r>
              <a:rPr lang="en-US" sz="2800" dirty="0" err="1">
                <a:latin typeface="Garamond" pitchFamily="18" charset="0"/>
              </a:rPr>
              <a:t>naungan</a:t>
            </a:r>
            <a:r>
              <a:rPr lang="en-US" sz="2800" dirty="0">
                <a:latin typeface="Garamond" pitchFamily="18" charset="0"/>
              </a:rPr>
              <a:t> </a:t>
            </a:r>
            <a:r>
              <a:rPr lang="en-US" sz="2800" dirty="0" err="1">
                <a:latin typeface="Garamond" pitchFamily="18" charset="0"/>
              </a:rPr>
              <a:t>dengan</a:t>
            </a:r>
            <a:r>
              <a:rPr lang="en-US" sz="2800" dirty="0">
                <a:latin typeface="Garamond" pitchFamily="18" charset="0"/>
              </a:rPr>
              <a:t> </a:t>
            </a:r>
            <a:r>
              <a:rPr lang="en-US" sz="2800" dirty="0" err="1">
                <a:latin typeface="Garamond" pitchFamily="18" charset="0"/>
              </a:rPr>
              <a:t>intensitas</a:t>
            </a:r>
            <a:r>
              <a:rPr lang="en-US" sz="2800" dirty="0">
                <a:latin typeface="Garamond" pitchFamily="18" charset="0"/>
              </a:rPr>
              <a:t> </a:t>
            </a:r>
            <a:r>
              <a:rPr lang="en-US" sz="2800" dirty="0" err="1">
                <a:latin typeface="Garamond" pitchFamily="18" charset="0"/>
              </a:rPr>
              <a:t>sedang</a:t>
            </a:r>
            <a:r>
              <a:rPr lang="en-US" sz="2800" dirty="0">
                <a:latin typeface="Garamond" pitchFamily="18" charset="0"/>
              </a:rPr>
              <a:t>)</a:t>
            </a:r>
          </a:p>
          <a:p>
            <a:pPr>
              <a:spcBef>
                <a:spcPts val="2400"/>
              </a:spcBef>
            </a:pPr>
            <a:r>
              <a:rPr lang="en-US" sz="2800" dirty="0" err="1">
                <a:solidFill>
                  <a:schemeClr val="tx2"/>
                </a:solidFill>
                <a:latin typeface="Garamond" pitchFamily="18" charset="0"/>
              </a:rPr>
              <a:t>Penelitian</a:t>
            </a:r>
            <a:r>
              <a:rPr lang="en-US" sz="2800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Garamond" pitchFamily="18" charset="0"/>
              </a:rPr>
              <a:t>pada</a:t>
            </a:r>
            <a:r>
              <a:rPr lang="en-US" sz="2800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Garamond" pitchFamily="18" charset="0"/>
              </a:rPr>
              <a:t>pembibitan</a:t>
            </a:r>
            <a:r>
              <a:rPr lang="en-US" sz="2800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Garamond" pitchFamily="18" charset="0"/>
              </a:rPr>
              <a:t>karet</a:t>
            </a:r>
            <a:r>
              <a:rPr lang="en-US" sz="2800" dirty="0">
                <a:solidFill>
                  <a:schemeClr val="tx2"/>
                </a:solidFill>
                <a:latin typeface="Garamond" pitchFamily="18" charset="0"/>
              </a:rPr>
              <a:t>: </a:t>
            </a:r>
            <a:r>
              <a:rPr lang="en-US" sz="2800" dirty="0" err="1">
                <a:solidFill>
                  <a:schemeClr val="tx2"/>
                </a:solidFill>
                <a:latin typeface="Garamond" pitchFamily="18" charset="0"/>
              </a:rPr>
              <a:t>bibit</a:t>
            </a:r>
            <a:r>
              <a:rPr lang="en-US" sz="2800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Garamond" pitchFamily="18" charset="0"/>
              </a:rPr>
              <a:t>karet</a:t>
            </a:r>
            <a:r>
              <a:rPr lang="en-US" sz="2800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Garamond" pitchFamily="18" charset="0"/>
              </a:rPr>
              <a:t>mampu</a:t>
            </a:r>
            <a:r>
              <a:rPr lang="en-US" sz="2800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Garamond" pitchFamily="18" charset="0"/>
              </a:rPr>
              <a:t>berakar</a:t>
            </a:r>
            <a:r>
              <a:rPr lang="en-US" sz="2800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Garamond" pitchFamily="18" charset="0"/>
              </a:rPr>
              <a:t>dengan</a:t>
            </a:r>
            <a:r>
              <a:rPr lang="en-US" sz="2800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Garamond" pitchFamily="18" charset="0"/>
              </a:rPr>
              <a:t>baik</a:t>
            </a:r>
            <a:r>
              <a:rPr lang="en-US" sz="2800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Garamond" pitchFamily="18" charset="0"/>
              </a:rPr>
              <a:t>kalau</a:t>
            </a:r>
            <a:r>
              <a:rPr lang="en-US" sz="2800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Garamond" pitchFamily="18" charset="0"/>
              </a:rPr>
              <a:t>mendapatkan</a:t>
            </a:r>
            <a:r>
              <a:rPr lang="en-US" sz="2800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Garamond" pitchFamily="18" charset="0"/>
              </a:rPr>
              <a:t>Intensitas</a:t>
            </a:r>
            <a:r>
              <a:rPr lang="en-US" sz="2800" dirty="0" smtClean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Garamond" pitchFamily="18" charset="0"/>
              </a:rPr>
              <a:t>Cahaya</a:t>
            </a:r>
            <a:r>
              <a:rPr lang="en-US" sz="2800" dirty="0" smtClean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800" dirty="0">
                <a:solidFill>
                  <a:schemeClr val="tx2"/>
                </a:solidFill>
                <a:latin typeface="Garamond" pitchFamily="18" charset="0"/>
              </a:rPr>
              <a:t>50%</a:t>
            </a:r>
          </a:p>
          <a:p>
            <a:pPr>
              <a:spcBef>
                <a:spcPts val="2400"/>
              </a:spcBef>
            </a:pPr>
            <a:r>
              <a:rPr lang="en-US" sz="2800" dirty="0" err="1">
                <a:latin typeface="Garamond" pitchFamily="18" charset="0"/>
              </a:rPr>
              <a:t>Penelitian</a:t>
            </a:r>
            <a:r>
              <a:rPr lang="en-US" sz="2800" dirty="0">
                <a:latin typeface="Garamond" pitchFamily="18" charset="0"/>
              </a:rPr>
              <a:t> </a:t>
            </a:r>
            <a:r>
              <a:rPr lang="en-US" sz="2800" dirty="0" err="1">
                <a:latin typeface="Garamond" pitchFamily="18" charset="0"/>
              </a:rPr>
              <a:t>pada</a:t>
            </a:r>
            <a:r>
              <a:rPr lang="en-US" sz="2800" dirty="0">
                <a:latin typeface="Garamond" pitchFamily="18" charset="0"/>
              </a:rPr>
              <a:t> </a:t>
            </a:r>
            <a:r>
              <a:rPr lang="en-US" sz="2800" dirty="0" err="1">
                <a:latin typeface="Garamond" pitchFamily="18" charset="0"/>
              </a:rPr>
              <a:t>penyetekan</a:t>
            </a:r>
            <a:r>
              <a:rPr lang="en-US" sz="2800" dirty="0">
                <a:latin typeface="Garamond" pitchFamily="18" charset="0"/>
              </a:rPr>
              <a:t> </a:t>
            </a:r>
            <a:r>
              <a:rPr lang="en-US" sz="2800" dirty="0" err="1">
                <a:latin typeface="Garamond" pitchFamily="18" charset="0"/>
              </a:rPr>
              <a:t>vanili</a:t>
            </a:r>
            <a:r>
              <a:rPr lang="en-US" sz="2800" dirty="0">
                <a:latin typeface="Garamond" pitchFamily="18" charset="0"/>
              </a:rPr>
              <a:t>: </a:t>
            </a:r>
            <a:r>
              <a:rPr lang="en-US" sz="2800" dirty="0" err="1">
                <a:latin typeface="Garamond" pitchFamily="18" charset="0"/>
              </a:rPr>
              <a:t>bibit</a:t>
            </a:r>
            <a:r>
              <a:rPr lang="en-US" sz="2800" dirty="0">
                <a:latin typeface="Garamond" pitchFamily="18" charset="0"/>
              </a:rPr>
              <a:t> </a:t>
            </a:r>
            <a:r>
              <a:rPr lang="en-US" sz="2800" dirty="0" err="1">
                <a:latin typeface="Garamond" pitchFamily="18" charset="0"/>
              </a:rPr>
              <a:t>vanili</a:t>
            </a:r>
            <a:r>
              <a:rPr lang="en-US" sz="2800" dirty="0">
                <a:latin typeface="Garamond" pitchFamily="18" charset="0"/>
              </a:rPr>
              <a:t> </a:t>
            </a:r>
            <a:r>
              <a:rPr lang="en-US" sz="2800" dirty="0" err="1">
                <a:latin typeface="Garamond" pitchFamily="18" charset="0"/>
              </a:rPr>
              <a:t>mampu</a:t>
            </a:r>
            <a:r>
              <a:rPr lang="en-US" sz="2800" dirty="0">
                <a:latin typeface="Garamond" pitchFamily="18" charset="0"/>
              </a:rPr>
              <a:t> </a:t>
            </a:r>
            <a:r>
              <a:rPr lang="en-US" sz="2800" dirty="0" err="1">
                <a:latin typeface="Garamond" pitchFamily="18" charset="0"/>
              </a:rPr>
              <a:t>berakar</a:t>
            </a:r>
            <a:r>
              <a:rPr lang="en-US" sz="2800" dirty="0">
                <a:latin typeface="Garamond" pitchFamily="18" charset="0"/>
              </a:rPr>
              <a:t> </a:t>
            </a:r>
            <a:r>
              <a:rPr lang="en-US" sz="2800" dirty="0" err="1">
                <a:latin typeface="Garamond" pitchFamily="18" charset="0"/>
              </a:rPr>
              <a:t>dengan</a:t>
            </a:r>
            <a:r>
              <a:rPr lang="en-US" sz="2800" dirty="0">
                <a:latin typeface="Garamond" pitchFamily="18" charset="0"/>
              </a:rPr>
              <a:t> </a:t>
            </a:r>
            <a:r>
              <a:rPr lang="en-US" sz="2800" dirty="0" err="1">
                <a:latin typeface="Garamond" pitchFamily="18" charset="0"/>
              </a:rPr>
              <a:t>baik</a:t>
            </a:r>
            <a:r>
              <a:rPr lang="en-US" sz="2800" dirty="0">
                <a:latin typeface="Garamond" pitchFamily="18" charset="0"/>
              </a:rPr>
              <a:t> </a:t>
            </a:r>
            <a:r>
              <a:rPr lang="en-US" sz="2800" dirty="0" err="1">
                <a:latin typeface="Garamond" pitchFamily="18" charset="0"/>
              </a:rPr>
              <a:t>kalau</a:t>
            </a:r>
            <a:r>
              <a:rPr lang="en-US" sz="2800" dirty="0">
                <a:latin typeface="Garamond" pitchFamily="18" charset="0"/>
              </a:rPr>
              <a:t> </a:t>
            </a:r>
            <a:r>
              <a:rPr lang="en-US" sz="2800" dirty="0" err="1">
                <a:latin typeface="Garamond" pitchFamily="18" charset="0"/>
              </a:rPr>
              <a:t>mendapatkan</a:t>
            </a:r>
            <a:r>
              <a:rPr lang="en-US" sz="2800" dirty="0">
                <a:latin typeface="Garamond" pitchFamily="18" charset="0"/>
              </a:rPr>
              <a:t> </a:t>
            </a:r>
            <a:r>
              <a:rPr lang="en-US" sz="2800" dirty="0" err="1" smtClean="0">
                <a:latin typeface="Garamond" pitchFamily="18" charset="0"/>
              </a:rPr>
              <a:t>Intensitas</a:t>
            </a:r>
            <a:r>
              <a:rPr lang="en-US" sz="2800" dirty="0" smtClean="0">
                <a:latin typeface="Garamond" pitchFamily="18" charset="0"/>
              </a:rPr>
              <a:t> </a:t>
            </a:r>
            <a:r>
              <a:rPr lang="en-US" sz="2800" dirty="0" err="1" smtClean="0">
                <a:latin typeface="Garamond" pitchFamily="18" charset="0"/>
              </a:rPr>
              <a:t>Cahaya</a:t>
            </a:r>
            <a:r>
              <a:rPr lang="en-US" sz="2800" dirty="0" smtClean="0">
                <a:latin typeface="Garamond" pitchFamily="18" charset="0"/>
              </a:rPr>
              <a:t> </a:t>
            </a:r>
            <a:r>
              <a:rPr lang="en-US" sz="2800" dirty="0">
                <a:latin typeface="Garamond" pitchFamily="18" charset="0"/>
              </a:rPr>
              <a:t>30%-50%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41380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457200" y="1143000"/>
            <a:ext cx="8229600" cy="5715000"/>
          </a:xfrm>
        </p:spPr>
        <p:txBody>
          <a:bodyPr>
            <a:normAutofit/>
          </a:bodyPr>
          <a:lstStyle/>
          <a:p>
            <a:pPr marL="347663" indent="-301625">
              <a:lnSpc>
                <a:spcPct val="90000"/>
              </a:lnSpc>
              <a:spcBef>
                <a:spcPts val="2400"/>
              </a:spcBef>
            </a:pPr>
            <a:r>
              <a:rPr lang="en-US" sz="3200" dirty="0" err="1">
                <a:latin typeface="Garamond" pitchFamily="18" charset="0"/>
              </a:rPr>
              <a:t>Naungan</a:t>
            </a:r>
            <a:r>
              <a:rPr lang="en-US" sz="3200" dirty="0">
                <a:latin typeface="Garamond" pitchFamily="18" charset="0"/>
              </a:rPr>
              <a:t> </a:t>
            </a:r>
            <a:r>
              <a:rPr lang="en-US" sz="3200" dirty="0" err="1">
                <a:latin typeface="Garamond" pitchFamily="18" charset="0"/>
              </a:rPr>
              <a:t>dapat</a:t>
            </a:r>
            <a:r>
              <a:rPr lang="en-US" sz="3200" dirty="0">
                <a:latin typeface="Garamond" pitchFamily="18" charset="0"/>
              </a:rPr>
              <a:t> </a:t>
            </a:r>
            <a:r>
              <a:rPr lang="en-US" sz="3200" dirty="0" err="1">
                <a:latin typeface="Garamond" pitchFamily="18" charset="0"/>
              </a:rPr>
              <a:t>menghindari</a:t>
            </a:r>
            <a:r>
              <a:rPr lang="en-US" sz="3200" dirty="0">
                <a:latin typeface="Garamond" pitchFamily="18" charset="0"/>
              </a:rPr>
              <a:t> </a:t>
            </a:r>
            <a:r>
              <a:rPr lang="en-US" sz="3200" dirty="0" err="1">
                <a:latin typeface="Garamond" pitchFamily="18" charset="0"/>
              </a:rPr>
              <a:t>fluktuasi</a:t>
            </a:r>
            <a:r>
              <a:rPr lang="en-US" sz="3200" dirty="0">
                <a:latin typeface="Garamond" pitchFamily="18" charset="0"/>
              </a:rPr>
              <a:t> </a:t>
            </a:r>
            <a:r>
              <a:rPr lang="en-US" sz="3200" dirty="0" err="1">
                <a:latin typeface="Garamond" pitchFamily="18" charset="0"/>
              </a:rPr>
              <a:t>temperatur</a:t>
            </a:r>
            <a:r>
              <a:rPr lang="en-US" sz="3200" dirty="0">
                <a:latin typeface="Garamond" pitchFamily="18" charset="0"/>
              </a:rPr>
              <a:t> yang </a:t>
            </a:r>
            <a:r>
              <a:rPr lang="en-US" sz="3200" dirty="0" err="1">
                <a:latin typeface="Garamond" pitchFamily="18" charset="0"/>
              </a:rPr>
              <a:t>tinggi</a:t>
            </a:r>
            <a:r>
              <a:rPr lang="en-US" sz="3200" dirty="0">
                <a:latin typeface="Garamond" pitchFamily="18" charset="0"/>
              </a:rPr>
              <a:t> </a:t>
            </a:r>
            <a:r>
              <a:rPr lang="en-US" sz="3200" dirty="0" err="1">
                <a:latin typeface="Garamond" pitchFamily="18" charset="0"/>
              </a:rPr>
              <a:t>dan</a:t>
            </a:r>
            <a:r>
              <a:rPr lang="en-US" sz="3200" dirty="0">
                <a:latin typeface="Garamond" pitchFamily="18" charset="0"/>
              </a:rPr>
              <a:t> </a:t>
            </a:r>
            <a:r>
              <a:rPr lang="en-US" sz="3200" dirty="0" err="1">
                <a:latin typeface="Garamond" pitchFamily="18" charset="0"/>
              </a:rPr>
              <a:t>kadar</a:t>
            </a:r>
            <a:r>
              <a:rPr lang="en-US" sz="3200" dirty="0">
                <a:latin typeface="Garamond" pitchFamily="18" charset="0"/>
              </a:rPr>
              <a:t> air </a:t>
            </a:r>
            <a:r>
              <a:rPr lang="en-US" sz="3200" dirty="0" err="1">
                <a:latin typeface="Garamond" pitchFamily="18" charset="0"/>
              </a:rPr>
              <a:t>tanah</a:t>
            </a:r>
            <a:endParaRPr lang="en-US" sz="3200" dirty="0">
              <a:latin typeface="Garamond" pitchFamily="18" charset="0"/>
            </a:endParaRPr>
          </a:p>
          <a:p>
            <a:pPr marL="347663" indent="-301625">
              <a:lnSpc>
                <a:spcPct val="90000"/>
              </a:lnSpc>
              <a:spcBef>
                <a:spcPts val="2400"/>
              </a:spcBef>
            </a:pPr>
            <a:r>
              <a:rPr lang="en-US" sz="3200" dirty="0" err="1">
                <a:solidFill>
                  <a:srgbClr val="FFFF00"/>
                </a:solidFill>
                <a:latin typeface="Garamond" pitchFamily="18" charset="0"/>
              </a:rPr>
              <a:t>Naungan</a:t>
            </a:r>
            <a:r>
              <a:rPr lang="en-US" sz="3200" dirty="0">
                <a:solidFill>
                  <a:srgbClr val="FFFF00"/>
                </a:solidFill>
                <a:latin typeface="Garamond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Garamond" pitchFamily="18" charset="0"/>
              </a:rPr>
              <a:t>dapat</a:t>
            </a:r>
            <a:r>
              <a:rPr lang="en-US" sz="3200" dirty="0">
                <a:solidFill>
                  <a:srgbClr val="FFFF00"/>
                </a:solidFill>
                <a:latin typeface="Garamond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Garamond" pitchFamily="18" charset="0"/>
              </a:rPr>
              <a:t>digunakan</a:t>
            </a:r>
            <a:r>
              <a:rPr lang="en-US" sz="3200" dirty="0">
                <a:solidFill>
                  <a:srgbClr val="FFFF00"/>
                </a:solidFill>
                <a:latin typeface="Garamond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Garamond" pitchFamily="18" charset="0"/>
              </a:rPr>
              <a:t>sebagai</a:t>
            </a:r>
            <a:r>
              <a:rPr lang="en-US" sz="3200" dirty="0">
                <a:solidFill>
                  <a:srgbClr val="FFFF00"/>
                </a:solidFill>
                <a:latin typeface="Garamond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Garamond" pitchFamily="18" charset="0"/>
              </a:rPr>
              <a:t>sarana</a:t>
            </a:r>
            <a:r>
              <a:rPr lang="en-US" sz="3200" dirty="0" smtClean="0">
                <a:solidFill>
                  <a:srgbClr val="FFFF00"/>
                </a:solidFill>
                <a:latin typeface="Garamond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Garamond" pitchFamily="18" charset="0"/>
              </a:rPr>
              <a:t>konservasi</a:t>
            </a:r>
            <a:r>
              <a:rPr lang="en-US" sz="3200" dirty="0">
                <a:solidFill>
                  <a:srgbClr val="FFFF00"/>
                </a:solidFill>
                <a:latin typeface="Garamond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Garamond" pitchFamily="18" charset="0"/>
              </a:rPr>
              <a:t>tanah</a:t>
            </a:r>
            <a:r>
              <a:rPr lang="en-US" sz="3200" dirty="0">
                <a:solidFill>
                  <a:srgbClr val="FFFF00"/>
                </a:solidFill>
                <a:latin typeface="Garamond" pitchFamily="18" charset="0"/>
              </a:rPr>
              <a:t>, </a:t>
            </a:r>
            <a:r>
              <a:rPr lang="en-US" sz="3200" dirty="0" err="1">
                <a:solidFill>
                  <a:srgbClr val="FFFF00"/>
                </a:solidFill>
                <a:latin typeface="Garamond" pitchFamily="18" charset="0"/>
              </a:rPr>
              <a:t>karena</a:t>
            </a:r>
            <a:r>
              <a:rPr lang="en-US" sz="3200" dirty="0">
                <a:solidFill>
                  <a:srgbClr val="FFFF00"/>
                </a:solidFill>
                <a:latin typeface="Garamond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Garamond" pitchFamily="18" charset="0"/>
              </a:rPr>
              <a:t>meningkatkan</a:t>
            </a:r>
            <a:r>
              <a:rPr lang="en-US" sz="3200" dirty="0">
                <a:solidFill>
                  <a:srgbClr val="FFFF00"/>
                </a:solidFill>
                <a:latin typeface="Garamond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Garamond" pitchFamily="18" charset="0"/>
              </a:rPr>
              <a:t>jumlah</a:t>
            </a:r>
            <a:r>
              <a:rPr lang="en-US" sz="3200" dirty="0">
                <a:solidFill>
                  <a:srgbClr val="FFFF00"/>
                </a:solidFill>
                <a:latin typeface="Garamond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Garamond" pitchFamily="18" charset="0"/>
              </a:rPr>
              <a:t>pori</a:t>
            </a:r>
            <a:r>
              <a:rPr lang="en-US" sz="3200" dirty="0">
                <a:solidFill>
                  <a:srgbClr val="FFFF00"/>
                </a:solidFill>
                <a:latin typeface="Garamond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Garamond" pitchFamily="18" charset="0"/>
              </a:rPr>
              <a:t>penyedia</a:t>
            </a:r>
            <a:r>
              <a:rPr lang="en-US" sz="3200" dirty="0">
                <a:solidFill>
                  <a:srgbClr val="FFFF00"/>
                </a:solidFill>
                <a:latin typeface="Garamond" pitchFamily="18" charset="0"/>
              </a:rPr>
              <a:t> air </a:t>
            </a:r>
            <a:r>
              <a:rPr lang="en-US" sz="3200" dirty="0" err="1">
                <a:solidFill>
                  <a:srgbClr val="FFFF00"/>
                </a:solidFill>
                <a:latin typeface="Garamond" pitchFamily="18" charset="0"/>
              </a:rPr>
              <a:t>tanah</a:t>
            </a:r>
            <a:r>
              <a:rPr lang="en-US" sz="3200" dirty="0">
                <a:solidFill>
                  <a:srgbClr val="FFFF00"/>
                </a:solidFill>
                <a:latin typeface="Garamond" pitchFamily="18" charset="0"/>
              </a:rPr>
              <a:t> (</a:t>
            </a:r>
            <a:r>
              <a:rPr lang="en-US" sz="3200" dirty="0" err="1">
                <a:solidFill>
                  <a:srgbClr val="FFFF00"/>
                </a:solidFill>
                <a:latin typeface="Garamond" pitchFamily="18" charset="0"/>
              </a:rPr>
              <a:t>melalui</a:t>
            </a:r>
            <a:r>
              <a:rPr lang="en-US" sz="3200" dirty="0">
                <a:solidFill>
                  <a:srgbClr val="FFFF00"/>
                </a:solidFill>
                <a:latin typeface="Garamond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Garamond" pitchFamily="18" charset="0"/>
              </a:rPr>
              <a:t>pengaturan</a:t>
            </a:r>
            <a:r>
              <a:rPr lang="en-US" sz="3200" dirty="0">
                <a:solidFill>
                  <a:srgbClr val="FFFF00"/>
                </a:solidFill>
                <a:latin typeface="Garamond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Garamond" pitchFamily="18" charset="0"/>
              </a:rPr>
              <a:t>temperatur</a:t>
            </a:r>
            <a:r>
              <a:rPr lang="en-US" sz="3200" dirty="0">
                <a:solidFill>
                  <a:srgbClr val="FFFF00"/>
                </a:solidFill>
                <a:latin typeface="Garamond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Garamond" pitchFamily="18" charset="0"/>
              </a:rPr>
              <a:t>dan</a:t>
            </a:r>
            <a:r>
              <a:rPr lang="en-US" sz="3200" dirty="0">
                <a:solidFill>
                  <a:srgbClr val="FFFF00"/>
                </a:solidFill>
                <a:latin typeface="Garamond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Garamond" pitchFamily="18" charset="0"/>
              </a:rPr>
              <a:t>evaporasi</a:t>
            </a:r>
            <a:r>
              <a:rPr lang="en-US" sz="3200" dirty="0">
                <a:solidFill>
                  <a:srgbClr val="FFFF00"/>
                </a:solidFill>
                <a:latin typeface="Garamond" pitchFamily="18" charset="0"/>
              </a:rPr>
              <a:t>)</a:t>
            </a:r>
          </a:p>
          <a:p>
            <a:pPr marL="347663" indent="-301625">
              <a:lnSpc>
                <a:spcPct val="90000"/>
              </a:lnSpc>
              <a:spcBef>
                <a:spcPts val="2400"/>
              </a:spcBef>
            </a:pPr>
            <a:r>
              <a:rPr lang="en-US" sz="3200" dirty="0" err="1">
                <a:latin typeface="Garamond" pitchFamily="18" charset="0"/>
              </a:rPr>
              <a:t>Besar</a:t>
            </a:r>
            <a:r>
              <a:rPr lang="en-US" sz="3200" dirty="0">
                <a:latin typeface="Garamond" pitchFamily="18" charset="0"/>
              </a:rPr>
              <a:t> </a:t>
            </a:r>
            <a:r>
              <a:rPr lang="en-US" sz="3200" dirty="0" err="1">
                <a:latin typeface="Garamond" pitchFamily="18" charset="0"/>
              </a:rPr>
              <a:t>kecilnya</a:t>
            </a:r>
            <a:r>
              <a:rPr lang="en-US" sz="3200" dirty="0">
                <a:latin typeface="Garamond" pitchFamily="18" charset="0"/>
              </a:rPr>
              <a:t> </a:t>
            </a:r>
            <a:r>
              <a:rPr lang="en-US" sz="3200" dirty="0" err="1">
                <a:latin typeface="Garamond" pitchFamily="18" charset="0"/>
              </a:rPr>
              <a:t>fotosintesis</a:t>
            </a:r>
            <a:r>
              <a:rPr lang="en-US" sz="3200" dirty="0">
                <a:latin typeface="Garamond" pitchFamily="18" charset="0"/>
              </a:rPr>
              <a:t> </a:t>
            </a:r>
            <a:r>
              <a:rPr lang="en-US" sz="3200" dirty="0" err="1">
                <a:latin typeface="Garamond" pitchFamily="18" charset="0"/>
              </a:rPr>
              <a:t>tergantung</a:t>
            </a:r>
            <a:r>
              <a:rPr lang="en-US" sz="3200" dirty="0">
                <a:latin typeface="Garamond" pitchFamily="18" charset="0"/>
              </a:rPr>
              <a:t> </a:t>
            </a:r>
            <a:r>
              <a:rPr lang="en-US" sz="3200" dirty="0" err="1">
                <a:latin typeface="Garamond" pitchFamily="18" charset="0"/>
              </a:rPr>
              <a:t>pada</a:t>
            </a:r>
            <a:r>
              <a:rPr lang="en-US" sz="3200" dirty="0">
                <a:latin typeface="Garamond" pitchFamily="18" charset="0"/>
              </a:rPr>
              <a:t> </a:t>
            </a:r>
            <a:r>
              <a:rPr lang="en-US" sz="3200" dirty="0" err="1">
                <a:latin typeface="Garamond" pitchFamily="18" charset="0"/>
              </a:rPr>
              <a:t>temperatur</a:t>
            </a:r>
            <a:r>
              <a:rPr lang="en-US" sz="3200" dirty="0">
                <a:latin typeface="Garamond" pitchFamily="18" charset="0"/>
              </a:rPr>
              <a:t>, </a:t>
            </a:r>
            <a:r>
              <a:rPr lang="en-US" sz="3200" dirty="0" err="1">
                <a:latin typeface="Garamond" pitchFamily="18" charset="0"/>
              </a:rPr>
              <a:t>suplai</a:t>
            </a:r>
            <a:r>
              <a:rPr lang="en-US" sz="3200" dirty="0">
                <a:latin typeface="Garamond" pitchFamily="18" charset="0"/>
              </a:rPr>
              <a:t> air, </a:t>
            </a:r>
            <a:r>
              <a:rPr lang="en-US" sz="3200" dirty="0" err="1">
                <a:latin typeface="Garamond" pitchFamily="18" charset="0"/>
              </a:rPr>
              <a:t>unsur-unsur</a:t>
            </a:r>
            <a:r>
              <a:rPr lang="en-US" sz="3200" dirty="0">
                <a:latin typeface="Garamond" pitchFamily="18" charset="0"/>
              </a:rPr>
              <a:t> </a:t>
            </a:r>
            <a:r>
              <a:rPr lang="en-US" sz="3200" dirty="0" err="1">
                <a:latin typeface="Garamond" pitchFamily="18" charset="0"/>
              </a:rPr>
              <a:t>hara</a:t>
            </a:r>
            <a:r>
              <a:rPr lang="en-US" sz="3200" dirty="0">
                <a:latin typeface="Garamond" pitchFamily="18" charset="0"/>
              </a:rPr>
              <a:t>, </a:t>
            </a:r>
            <a:r>
              <a:rPr lang="en-US" sz="3200" dirty="0" err="1">
                <a:latin typeface="Garamond" pitchFamily="18" charset="0"/>
              </a:rPr>
              <a:t>sifat</a:t>
            </a:r>
            <a:r>
              <a:rPr lang="en-US" sz="3200" dirty="0">
                <a:latin typeface="Garamond" pitchFamily="18" charset="0"/>
              </a:rPr>
              <a:t> </a:t>
            </a:r>
            <a:r>
              <a:rPr lang="en-US" sz="3200" dirty="0" err="1">
                <a:latin typeface="Garamond" pitchFamily="18" charset="0"/>
              </a:rPr>
              <a:t>morfologis</a:t>
            </a:r>
            <a:r>
              <a:rPr lang="en-US" sz="3200" dirty="0">
                <a:latin typeface="Garamond" pitchFamily="18" charset="0"/>
              </a:rPr>
              <a:t> </a:t>
            </a:r>
            <a:r>
              <a:rPr lang="en-US" sz="3200" dirty="0" err="1">
                <a:latin typeface="Garamond" pitchFamily="18" charset="0"/>
              </a:rPr>
              <a:t>tanaman</a:t>
            </a:r>
            <a:r>
              <a:rPr lang="en-US" sz="3200" dirty="0">
                <a:latin typeface="Garamond" pitchFamily="18" charset="0"/>
              </a:rPr>
              <a:t>. </a:t>
            </a:r>
            <a:r>
              <a:rPr lang="en-US" sz="3200" dirty="0" err="1">
                <a:latin typeface="Garamond" pitchFamily="18" charset="0"/>
              </a:rPr>
              <a:t>Puncak</a:t>
            </a:r>
            <a:r>
              <a:rPr lang="en-US" sz="3200" dirty="0">
                <a:latin typeface="Garamond" pitchFamily="18" charset="0"/>
              </a:rPr>
              <a:t> </a:t>
            </a:r>
            <a:r>
              <a:rPr lang="en-US" sz="3200" dirty="0" err="1">
                <a:latin typeface="Garamond" pitchFamily="18" charset="0"/>
              </a:rPr>
              <a:t>fotosintesis</a:t>
            </a:r>
            <a:r>
              <a:rPr lang="en-US" sz="3200" dirty="0">
                <a:latin typeface="Garamond" pitchFamily="18" charset="0"/>
              </a:rPr>
              <a:t> </a:t>
            </a:r>
            <a:r>
              <a:rPr lang="en-US" sz="3200" dirty="0" err="1">
                <a:latin typeface="Garamond" pitchFamily="18" charset="0"/>
              </a:rPr>
              <a:t>terkait</a:t>
            </a:r>
            <a:r>
              <a:rPr lang="en-US" sz="3200" dirty="0">
                <a:latin typeface="Garamond" pitchFamily="18" charset="0"/>
              </a:rPr>
              <a:t> </a:t>
            </a:r>
            <a:r>
              <a:rPr lang="en-US" sz="3200" dirty="0" err="1">
                <a:latin typeface="Garamond" pitchFamily="18" charset="0"/>
              </a:rPr>
              <a:t>dengan</a:t>
            </a:r>
            <a:r>
              <a:rPr lang="en-US" sz="3200" dirty="0">
                <a:latin typeface="Garamond" pitchFamily="18" charset="0"/>
              </a:rPr>
              <a:t> </a:t>
            </a:r>
            <a:r>
              <a:rPr lang="en-US" sz="3200" dirty="0" err="1">
                <a:latin typeface="Garamond" pitchFamily="18" charset="0"/>
              </a:rPr>
              <a:t>besarnya</a:t>
            </a:r>
            <a:r>
              <a:rPr lang="en-US" sz="3200" dirty="0">
                <a:latin typeface="Garamond" pitchFamily="18" charset="0"/>
              </a:rPr>
              <a:t> </a:t>
            </a:r>
            <a:r>
              <a:rPr lang="en-US" sz="3200" dirty="0" err="1">
                <a:latin typeface="Garamond" pitchFamily="18" charset="0"/>
              </a:rPr>
              <a:t>sinar</a:t>
            </a:r>
            <a:r>
              <a:rPr lang="en-US" sz="3200" dirty="0">
                <a:latin typeface="Garamond" pitchFamily="18" charset="0"/>
              </a:rPr>
              <a:t> </a:t>
            </a:r>
            <a:r>
              <a:rPr lang="en-US" sz="3200" dirty="0" err="1">
                <a:latin typeface="Garamond" pitchFamily="18" charset="0"/>
              </a:rPr>
              <a:t>dan</a:t>
            </a:r>
            <a:r>
              <a:rPr lang="en-US" sz="3200" dirty="0">
                <a:latin typeface="Garamond" pitchFamily="18" charset="0"/>
              </a:rPr>
              <a:t> </a:t>
            </a:r>
            <a:r>
              <a:rPr lang="en-US" sz="3200" dirty="0" err="1">
                <a:latin typeface="Garamond" pitchFamily="18" charset="0"/>
              </a:rPr>
              <a:t>temperatur</a:t>
            </a:r>
            <a:endParaRPr lang="en-US" sz="3200" dirty="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08713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533400" y="533400"/>
            <a:ext cx="8385175" cy="611188"/>
          </a:xfrm>
        </p:spPr>
        <p:txBody>
          <a:bodyPr>
            <a:normAutofit fontScale="90000"/>
          </a:bodyPr>
          <a:lstStyle/>
          <a:p>
            <a:r>
              <a:rPr lang="en-US" sz="3600" b="0" dirty="0" err="1"/>
              <a:t>Kekurangan</a:t>
            </a:r>
            <a:r>
              <a:rPr lang="en-US" sz="3600" b="0" dirty="0"/>
              <a:t> Air </a:t>
            </a:r>
            <a:r>
              <a:rPr lang="en-US" sz="3600" dirty="0" err="1"/>
              <a:t>d</a:t>
            </a:r>
            <a:r>
              <a:rPr lang="en-US" sz="3600" b="0" dirty="0" err="1" smtClean="0"/>
              <a:t>iatasi</a:t>
            </a:r>
            <a:r>
              <a:rPr lang="en-US" sz="3600" b="0" dirty="0" smtClean="0"/>
              <a:t> </a:t>
            </a:r>
            <a:r>
              <a:rPr lang="en-US" sz="3600" b="0" dirty="0"/>
              <a:t>dg </a:t>
            </a:r>
            <a:r>
              <a:rPr lang="en-US" sz="3600" b="0" dirty="0" err="1"/>
              <a:t>naungan</a:t>
            </a:r>
            <a:endParaRPr lang="en-US" sz="3600" b="0" dirty="0"/>
          </a:p>
        </p:txBody>
      </p:sp>
      <p:sp>
        <p:nvSpPr>
          <p:cNvPr id="19459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457200" y="1447800"/>
            <a:ext cx="8229600" cy="1066800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 err="1"/>
              <a:t>Naungan</a:t>
            </a:r>
            <a:r>
              <a:rPr lang="en-US" dirty="0"/>
              <a:t> </a:t>
            </a:r>
            <a:r>
              <a:rPr lang="en-US" dirty="0" err="1"/>
              <a:t>mengurangi</a:t>
            </a:r>
            <a:r>
              <a:rPr lang="en-US" dirty="0"/>
              <a:t> volume </a:t>
            </a:r>
            <a:r>
              <a:rPr lang="en-US" dirty="0" err="1"/>
              <a:t>kecepatan</a:t>
            </a:r>
            <a:r>
              <a:rPr lang="en-US" dirty="0"/>
              <a:t> </a:t>
            </a:r>
            <a:r>
              <a:rPr lang="en-US" dirty="0" err="1"/>
              <a:t>aliran</a:t>
            </a:r>
            <a:r>
              <a:rPr lang="en-US" dirty="0"/>
              <a:t> </a:t>
            </a:r>
            <a:r>
              <a:rPr lang="en-US" dirty="0" err="1"/>
              <a:t>permukaan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air </a:t>
            </a:r>
            <a:r>
              <a:rPr lang="en-US" dirty="0" err="1"/>
              <a:t>tersedia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tanaman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925286" y="4038600"/>
            <a:ext cx="7086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/>
              <a:t>Pengaruh</a:t>
            </a:r>
            <a:r>
              <a:rPr lang="en-US" sz="2400" dirty="0"/>
              <a:t> </a:t>
            </a:r>
            <a:r>
              <a:rPr lang="en-US" sz="2400" dirty="0" err="1"/>
              <a:t>merusak</a:t>
            </a:r>
            <a:r>
              <a:rPr lang="en-US" sz="2400" dirty="0"/>
              <a:t> yang </a:t>
            </a:r>
            <a:r>
              <a:rPr lang="en-US" sz="2400" dirty="0" err="1"/>
              <a:t>dipaksakan</a:t>
            </a:r>
            <a:r>
              <a:rPr lang="en-US" sz="2400" dirty="0"/>
              <a:t>, </a:t>
            </a:r>
            <a:r>
              <a:rPr lang="en-US" sz="2400" dirty="0" err="1"/>
              <a:t>dikendalikan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lingkungan</a:t>
            </a:r>
            <a:endParaRPr lang="en-US" sz="2400" dirty="0"/>
          </a:p>
          <a:p>
            <a:r>
              <a:rPr lang="en-US" sz="2400" dirty="0" err="1"/>
              <a:t>Respon</a:t>
            </a:r>
            <a:r>
              <a:rPr lang="en-US" sz="2400" dirty="0"/>
              <a:t> </a:t>
            </a:r>
            <a:r>
              <a:rPr lang="en-US" sz="2400" dirty="0" err="1"/>
              <a:t>adaptasi</a:t>
            </a:r>
            <a:r>
              <a:rPr lang="en-US" sz="2400" dirty="0"/>
              <a:t>, </a:t>
            </a:r>
            <a:r>
              <a:rPr lang="en-US" sz="2400" dirty="0" err="1"/>
              <a:t>dikendalikan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tanaman</a:t>
            </a:r>
            <a:endParaRPr lang="en-US" sz="2400" dirty="0"/>
          </a:p>
        </p:txBody>
      </p:sp>
      <p:sp>
        <p:nvSpPr>
          <p:cNvPr id="3" name="Rectangle 2"/>
          <p:cNvSpPr/>
          <p:nvPr/>
        </p:nvSpPr>
        <p:spPr>
          <a:xfrm>
            <a:off x="609601" y="3244334"/>
            <a:ext cx="56898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>
                <a:solidFill>
                  <a:schemeClr val="tx2"/>
                </a:solidFill>
              </a:rPr>
              <a:t>Pengaruh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lingkungan</a:t>
            </a:r>
            <a:r>
              <a:rPr lang="en-US" sz="2800" dirty="0">
                <a:solidFill>
                  <a:schemeClr val="tx2"/>
                </a:solidFill>
              </a:rPr>
              <a:t> (</a:t>
            </a:r>
            <a:r>
              <a:rPr lang="en-US" sz="2800" dirty="0" err="1">
                <a:solidFill>
                  <a:schemeClr val="tx2"/>
                </a:solidFill>
              </a:rPr>
              <a:t>Tekanan</a:t>
            </a:r>
            <a:r>
              <a:rPr lang="en-US" sz="2800" dirty="0">
                <a:solidFill>
                  <a:schemeClr val="tx2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xmlns="" val="3962154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pPr marL="347663" indent="-301625">
              <a:spcBef>
                <a:spcPts val="1800"/>
              </a:spcBef>
            </a:pPr>
            <a:r>
              <a:rPr lang="en-US" sz="2800" dirty="0" err="1"/>
              <a:t>Kerusakan</a:t>
            </a:r>
            <a:r>
              <a:rPr lang="en-US" sz="2800" dirty="0"/>
              <a:t>: </a:t>
            </a:r>
            <a:r>
              <a:rPr lang="en-US" sz="2800" dirty="0" err="1"/>
              <a:t>kematian</a:t>
            </a:r>
            <a:r>
              <a:rPr lang="en-US" sz="2800" dirty="0"/>
              <a:t> </a:t>
            </a:r>
            <a:r>
              <a:rPr lang="en-US" sz="2800" dirty="0" err="1"/>
              <a:t>sebagian</a:t>
            </a:r>
            <a:r>
              <a:rPr lang="en-US" sz="2800" dirty="0"/>
              <a:t> organ </a:t>
            </a:r>
            <a:r>
              <a:rPr lang="en-US" sz="2800" dirty="0" err="1"/>
              <a:t>maupun</a:t>
            </a:r>
            <a:r>
              <a:rPr lang="en-US" sz="2800" dirty="0"/>
              <a:t> </a:t>
            </a:r>
            <a:r>
              <a:rPr lang="en-US" sz="2800" dirty="0" err="1"/>
              <a:t>keseluruhan</a:t>
            </a:r>
            <a:r>
              <a:rPr lang="en-US" sz="2800" dirty="0"/>
              <a:t> </a:t>
            </a:r>
            <a:r>
              <a:rPr lang="en-US" sz="2800" dirty="0" err="1"/>
              <a:t>tanaman</a:t>
            </a:r>
            <a:r>
              <a:rPr lang="en-US" sz="2800" dirty="0"/>
              <a:t>, </a:t>
            </a:r>
            <a:r>
              <a:rPr lang="en-US" sz="2800" dirty="0" err="1"/>
              <a:t>penurunan</a:t>
            </a:r>
            <a:r>
              <a:rPr lang="en-US" sz="2800" dirty="0"/>
              <a:t> </a:t>
            </a:r>
            <a:r>
              <a:rPr lang="en-US" sz="2800" dirty="0" err="1"/>
              <a:t>pertumbuhan</a:t>
            </a:r>
            <a:r>
              <a:rPr lang="en-US" sz="2800" dirty="0"/>
              <a:t> </a:t>
            </a:r>
            <a:r>
              <a:rPr lang="en-US" sz="2800" dirty="0" err="1"/>
              <a:t>karena</a:t>
            </a:r>
            <a:r>
              <a:rPr lang="en-US" sz="2800" dirty="0"/>
              <a:t> </a:t>
            </a:r>
            <a:r>
              <a:rPr lang="en-US" sz="2800" dirty="0" err="1"/>
              <a:t>kelainan</a:t>
            </a:r>
            <a:r>
              <a:rPr lang="en-US" sz="2800" dirty="0"/>
              <a:t> </a:t>
            </a:r>
            <a:r>
              <a:rPr lang="en-US" sz="2800" dirty="0" err="1"/>
              <a:t>fisiologis</a:t>
            </a:r>
            <a:endParaRPr lang="en-US" sz="2800" dirty="0"/>
          </a:p>
          <a:p>
            <a:pPr marL="347663" indent="-301625">
              <a:spcBef>
                <a:spcPts val="1800"/>
              </a:spcBef>
            </a:pPr>
            <a:r>
              <a:rPr lang="en-US" sz="2800" dirty="0" err="1">
                <a:solidFill>
                  <a:schemeClr val="tx2"/>
                </a:solidFill>
              </a:rPr>
              <a:t>Kerusakan</a:t>
            </a:r>
            <a:r>
              <a:rPr lang="en-US" sz="2800" dirty="0">
                <a:solidFill>
                  <a:schemeClr val="tx2"/>
                </a:solidFill>
              </a:rPr>
              <a:t>: </a:t>
            </a:r>
            <a:r>
              <a:rPr lang="en-US" sz="2800" dirty="0" err="1">
                <a:solidFill>
                  <a:schemeClr val="tx2"/>
                </a:solidFill>
              </a:rPr>
              <a:t>resistensi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tanaman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terhadap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tekanan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lingkungan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berkurang</a:t>
            </a:r>
            <a:endParaRPr lang="en-US" sz="2800" dirty="0">
              <a:solidFill>
                <a:schemeClr val="tx2"/>
              </a:solidFill>
            </a:endParaRPr>
          </a:p>
          <a:p>
            <a:pPr marL="347663" indent="-301625">
              <a:spcBef>
                <a:spcPts val="1800"/>
              </a:spcBef>
            </a:pPr>
            <a:r>
              <a:rPr lang="en-US" sz="2800" dirty="0" err="1"/>
              <a:t>Respon</a:t>
            </a:r>
            <a:r>
              <a:rPr lang="en-US" sz="2800" dirty="0"/>
              <a:t> </a:t>
            </a:r>
            <a:r>
              <a:rPr lang="en-US" sz="2800" dirty="0" err="1"/>
              <a:t>beradaptasi</a:t>
            </a:r>
            <a:r>
              <a:rPr lang="en-US" sz="2800" dirty="0"/>
              <a:t>, </a:t>
            </a:r>
            <a:r>
              <a:rPr lang="en-US" sz="2800" dirty="0" err="1"/>
              <a:t>merupakan</a:t>
            </a:r>
            <a:r>
              <a:rPr lang="en-US" sz="2800" dirty="0"/>
              <a:t> </a:t>
            </a:r>
            <a:r>
              <a:rPr lang="en-US" sz="2800" dirty="0" err="1"/>
              <a:t>pengendali</a:t>
            </a:r>
            <a:r>
              <a:rPr lang="en-US" sz="2800" dirty="0"/>
              <a:t> yang </a:t>
            </a:r>
            <a:r>
              <a:rPr lang="en-US" sz="2800" dirty="0" err="1"/>
              <a:t>halus</a:t>
            </a:r>
            <a:r>
              <a:rPr lang="en-US" sz="2800" dirty="0"/>
              <a:t> </a:t>
            </a:r>
            <a:r>
              <a:rPr lang="en-US" sz="2800" dirty="0" err="1"/>
              <a:t>terhadap</a:t>
            </a:r>
            <a:r>
              <a:rPr lang="en-US" sz="2800" dirty="0"/>
              <a:t> </a:t>
            </a:r>
            <a:r>
              <a:rPr lang="en-US" sz="2800" dirty="0" err="1"/>
              <a:t>resistensi</a:t>
            </a:r>
            <a:endParaRPr lang="en-US" sz="2800" dirty="0"/>
          </a:p>
          <a:p>
            <a:pPr marL="347663" indent="-301625">
              <a:spcBef>
                <a:spcPts val="1800"/>
              </a:spcBef>
            </a:pPr>
            <a:r>
              <a:rPr lang="en-US" sz="2800" dirty="0" err="1">
                <a:solidFill>
                  <a:schemeClr val="tx2"/>
                </a:solidFill>
              </a:rPr>
              <a:t>Resistensi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bisa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elastis</a:t>
            </a:r>
            <a:r>
              <a:rPr lang="en-US" sz="2800" dirty="0">
                <a:solidFill>
                  <a:schemeClr val="tx2"/>
                </a:solidFill>
              </a:rPr>
              <a:t> (</a:t>
            </a:r>
            <a:r>
              <a:rPr lang="en-US" sz="2800" dirty="0" err="1">
                <a:solidFill>
                  <a:schemeClr val="tx2"/>
                </a:solidFill>
              </a:rPr>
              <a:t>terbalikkan</a:t>
            </a:r>
            <a:r>
              <a:rPr lang="en-US" sz="2800" dirty="0">
                <a:solidFill>
                  <a:schemeClr val="tx2"/>
                </a:solidFill>
              </a:rPr>
              <a:t>) </a:t>
            </a:r>
            <a:r>
              <a:rPr lang="en-US" sz="2800" dirty="0" err="1">
                <a:solidFill>
                  <a:schemeClr val="tx2"/>
                </a:solidFill>
              </a:rPr>
              <a:t>maupun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plastis</a:t>
            </a:r>
            <a:r>
              <a:rPr lang="en-US" sz="2800" dirty="0">
                <a:solidFill>
                  <a:schemeClr val="tx2"/>
                </a:solidFill>
              </a:rPr>
              <a:t> (</a:t>
            </a:r>
            <a:r>
              <a:rPr lang="en-US" sz="2800" dirty="0" err="1">
                <a:solidFill>
                  <a:schemeClr val="tx2"/>
                </a:solidFill>
              </a:rPr>
              <a:t>tidak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terbalikkan</a:t>
            </a:r>
            <a:r>
              <a:rPr lang="en-US" sz="2800" dirty="0">
                <a:solidFill>
                  <a:schemeClr val="tx2"/>
                </a:solidFill>
              </a:rPr>
              <a:t>)</a:t>
            </a:r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800600" y="6553200"/>
            <a:ext cx="434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Resistensi</a:t>
            </a:r>
            <a:r>
              <a:rPr lang="en-US" dirty="0" smtClean="0"/>
              <a:t> = </a:t>
            </a:r>
            <a:r>
              <a:rPr lang="en-US" dirty="0" err="1" smtClean="0"/>
              <a:t>perlawanan</a:t>
            </a:r>
            <a:r>
              <a:rPr lang="en-US" dirty="0" smtClean="0"/>
              <a:t>/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tahan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77917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Autofit/>
          </a:bodyPr>
          <a:lstStyle/>
          <a:p>
            <a:pPr marL="508000" indent="-461963"/>
            <a:r>
              <a:rPr lang="en-US" sz="3600" dirty="0" err="1">
                <a:latin typeface="Garamond" pitchFamily="18" charset="0"/>
              </a:rPr>
              <a:t>Resistensi</a:t>
            </a:r>
            <a:r>
              <a:rPr lang="en-US" sz="3600" dirty="0">
                <a:latin typeface="Garamond" pitchFamily="18" charset="0"/>
              </a:rPr>
              <a:t> </a:t>
            </a:r>
            <a:r>
              <a:rPr lang="en-US" sz="3600" dirty="0" err="1">
                <a:latin typeface="Garamond" pitchFamily="18" charset="0"/>
              </a:rPr>
              <a:t>elastis</a:t>
            </a:r>
            <a:r>
              <a:rPr lang="en-US" sz="3600" dirty="0">
                <a:latin typeface="Garamond" pitchFamily="18" charset="0"/>
              </a:rPr>
              <a:t>, </a:t>
            </a:r>
            <a:r>
              <a:rPr lang="en-US" sz="3600" dirty="0" err="1">
                <a:latin typeface="Garamond" pitchFamily="18" charset="0"/>
              </a:rPr>
              <a:t>efek</a:t>
            </a:r>
            <a:r>
              <a:rPr lang="en-US" sz="3600" dirty="0">
                <a:latin typeface="Garamond" pitchFamily="18" charset="0"/>
              </a:rPr>
              <a:t> </a:t>
            </a:r>
            <a:r>
              <a:rPr lang="en-US" sz="3600" dirty="0" err="1">
                <a:latin typeface="Garamond" pitchFamily="18" charset="0"/>
              </a:rPr>
              <a:t>mekanisme</a:t>
            </a:r>
            <a:r>
              <a:rPr lang="en-US" sz="3600" dirty="0">
                <a:latin typeface="Garamond" pitchFamily="18" charset="0"/>
              </a:rPr>
              <a:t> </a:t>
            </a:r>
            <a:r>
              <a:rPr lang="en-US" sz="3600" dirty="0" err="1">
                <a:latin typeface="Garamond" pitchFamily="18" charset="0"/>
              </a:rPr>
              <a:t>fisiologis</a:t>
            </a:r>
            <a:r>
              <a:rPr lang="en-US" sz="3600" dirty="0">
                <a:latin typeface="Garamond" pitchFamily="18" charset="0"/>
              </a:rPr>
              <a:t> (</a:t>
            </a:r>
            <a:r>
              <a:rPr lang="en-US" sz="3600" dirty="0" err="1">
                <a:latin typeface="Garamond" pitchFamily="18" charset="0"/>
              </a:rPr>
              <a:t>lebih</a:t>
            </a:r>
            <a:r>
              <a:rPr lang="en-US" sz="3600" dirty="0">
                <a:latin typeface="Garamond" pitchFamily="18" charset="0"/>
              </a:rPr>
              <a:t> </a:t>
            </a:r>
            <a:r>
              <a:rPr lang="en-US" sz="3600" dirty="0" err="1" smtClean="0">
                <a:latin typeface="Garamond" pitchFamily="18" charset="0"/>
              </a:rPr>
              <a:t>bersifat</a:t>
            </a:r>
            <a:r>
              <a:rPr lang="en-US" sz="3600" dirty="0" smtClean="0">
                <a:latin typeface="Garamond" pitchFamily="18" charset="0"/>
              </a:rPr>
              <a:t> </a:t>
            </a:r>
            <a:r>
              <a:rPr lang="en-US" sz="3600" dirty="0" err="1">
                <a:latin typeface="Garamond" pitchFamily="18" charset="0"/>
              </a:rPr>
              <a:t>fisiologis</a:t>
            </a:r>
            <a:r>
              <a:rPr lang="en-US" sz="3600" dirty="0">
                <a:latin typeface="Garamond" pitchFamily="18" charset="0"/>
              </a:rPr>
              <a:t>)</a:t>
            </a:r>
          </a:p>
          <a:p>
            <a:pPr marL="508000" indent="-461963"/>
            <a:r>
              <a:rPr lang="en-US" sz="3600" dirty="0" err="1">
                <a:solidFill>
                  <a:schemeClr val="tx2"/>
                </a:solidFill>
                <a:latin typeface="Garamond" pitchFamily="18" charset="0"/>
              </a:rPr>
              <a:t>Resistensi</a:t>
            </a:r>
            <a:r>
              <a:rPr lang="en-US" sz="3600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Garamond" pitchFamily="18" charset="0"/>
              </a:rPr>
              <a:t>plastis</a:t>
            </a:r>
            <a:r>
              <a:rPr lang="en-US" sz="3600" dirty="0">
                <a:solidFill>
                  <a:schemeClr val="tx2"/>
                </a:solidFill>
                <a:latin typeface="Garamond" pitchFamily="18" charset="0"/>
              </a:rPr>
              <a:t>, </a:t>
            </a:r>
            <a:r>
              <a:rPr lang="en-US" sz="3600" dirty="0" err="1">
                <a:solidFill>
                  <a:schemeClr val="tx2"/>
                </a:solidFill>
                <a:latin typeface="Garamond" pitchFamily="18" charset="0"/>
              </a:rPr>
              <a:t>efek</a:t>
            </a:r>
            <a:r>
              <a:rPr lang="en-US" sz="3600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Garamond" pitchFamily="18" charset="0"/>
              </a:rPr>
              <a:t>adaptasi</a:t>
            </a:r>
            <a:r>
              <a:rPr lang="en-US" sz="3600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Garamond" pitchFamily="18" charset="0"/>
              </a:rPr>
              <a:t>morfologis</a:t>
            </a:r>
            <a:endParaRPr lang="en-US" sz="3600" dirty="0">
              <a:solidFill>
                <a:schemeClr val="tx2"/>
              </a:solidFill>
              <a:latin typeface="Garamond" pitchFamily="18" charset="0"/>
            </a:endParaRPr>
          </a:p>
          <a:p>
            <a:pPr marL="508000" indent="-461963"/>
            <a:r>
              <a:rPr lang="en-US" sz="3600" dirty="0" err="1">
                <a:latin typeface="Garamond" pitchFamily="18" charset="0"/>
              </a:rPr>
              <a:t>Tekanan</a:t>
            </a:r>
            <a:r>
              <a:rPr lang="en-US" sz="3600" dirty="0">
                <a:latin typeface="Garamond" pitchFamily="18" charset="0"/>
              </a:rPr>
              <a:t> </a:t>
            </a:r>
            <a:r>
              <a:rPr lang="en-US" sz="3600" dirty="0" err="1">
                <a:latin typeface="Garamond" pitchFamily="18" charset="0"/>
              </a:rPr>
              <a:t>cahaya</a:t>
            </a:r>
            <a:r>
              <a:rPr lang="en-US" sz="3600" dirty="0">
                <a:latin typeface="Garamond" pitchFamily="18" charset="0"/>
              </a:rPr>
              <a:t> </a:t>
            </a:r>
            <a:r>
              <a:rPr lang="en-US" sz="3600" dirty="0" err="1">
                <a:latin typeface="Garamond" pitchFamily="18" charset="0"/>
              </a:rPr>
              <a:t>bisa</a:t>
            </a:r>
            <a:r>
              <a:rPr lang="en-US" sz="3600" dirty="0">
                <a:latin typeface="Garamond" pitchFamily="18" charset="0"/>
              </a:rPr>
              <a:t> </a:t>
            </a:r>
            <a:r>
              <a:rPr lang="en-US" sz="3600" dirty="0" err="1">
                <a:latin typeface="Garamond" pitchFamily="18" charset="0"/>
              </a:rPr>
              <a:t>menimbulkan</a:t>
            </a:r>
            <a:r>
              <a:rPr lang="en-US" sz="3600" dirty="0">
                <a:latin typeface="Garamond" pitchFamily="18" charset="0"/>
              </a:rPr>
              <a:t> </a:t>
            </a:r>
            <a:r>
              <a:rPr lang="en-US" sz="3600" dirty="0" err="1">
                <a:latin typeface="Garamond" pitchFamily="18" charset="0"/>
              </a:rPr>
              <a:t>respon</a:t>
            </a:r>
            <a:r>
              <a:rPr lang="en-US" sz="3600" dirty="0">
                <a:latin typeface="Garamond" pitchFamily="18" charset="0"/>
              </a:rPr>
              <a:t> </a:t>
            </a:r>
            <a:r>
              <a:rPr lang="en-US" sz="3600" dirty="0" err="1">
                <a:latin typeface="Garamond" pitchFamily="18" charset="0"/>
              </a:rPr>
              <a:t>fisiologis</a:t>
            </a:r>
            <a:r>
              <a:rPr lang="en-US" sz="3600" dirty="0">
                <a:latin typeface="Garamond" pitchFamily="18" charset="0"/>
              </a:rPr>
              <a:t> (</a:t>
            </a:r>
            <a:r>
              <a:rPr lang="en-US" sz="3600" dirty="0" err="1">
                <a:latin typeface="Garamond" pitchFamily="18" charset="0"/>
              </a:rPr>
              <a:t>dalam</a:t>
            </a:r>
            <a:r>
              <a:rPr lang="en-US" sz="3600" dirty="0">
                <a:latin typeface="Garamond" pitchFamily="18" charset="0"/>
              </a:rPr>
              <a:t> </a:t>
            </a:r>
            <a:r>
              <a:rPr lang="en-US" sz="3600" dirty="0" err="1">
                <a:latin typeface="Garamond" pitchFamily="18" charset="0"/>
              </a:rPr>
              <a:t>aktivitas</a:t>
            </a:r>
            <a:r>
              <a:rPr lang="en-US" sz="3600" dirty="0">
                <a:latin typeface="Garamond" pitchFamily="18" charset="0"/>
              </a:rPr>
              <a:t> </a:t>
            </a:r>
            <a:r>
              <a:rPr lang="en-US" sz="3600" dirty="0" err="1">
                <a:latin typeface="Garamond" pitchFamily="18" charset="0"/>
              </a:rPr>
              <a:t>fotosintesis</a:t>
            </a:r>
            <a:r>
              <a:rPr lang="en-US" sz="3600" dirty="0">
                <a:latin typeface="Garamond" pitchFamily="18" charset="0"/>
              </a:rPr>
              <a:t>) </a:t>
            </a:r>
            <a:r>
              <a:rPr lang="en-US" sz="3600" dirty="0" err="1">
                <a:latin typeface="Garamond" pitchFamily="18" charset="0"/>
              </a:rPr>
              <a:t>maupun</a:t>
            </a:r>
            <a:r>
              <a:rPr lang="en-US" sz="3600" dirty="0">
                <a:latin typeface="Garamond" pitchFamily="18" charset="0"/>
              </a:rPr>
              <a:t> </a:t>
            </a:r>
            <a:r>
              <a:rPr lang="en-US" sz="3600" dirty="0" err="1">
                <a:latin typeface="Garamond" pitchFamily="18" charset="0"/>
              </a:rPr>
              <a:t>respon</a:t>
            </a:r>
            <a:r>
              <a:rPr lang="en-US" sz="3600" dirty="0">
                <a:latin typeface="Garamond" pitchFamily="18" charset="0"/>
              </a:rPr>
              <a:t> </a:t>
            </a:r>
            <a:r>
              <a:rPr lang="en-US" sz="3600" dirty="0" err="1">
                <a:latin typeface="Garamond" pitchFamily="18" charset="0"/>
              </a:rPr>
              <a:t>morfologis</a:t>
            </a:r>
            <a:r>
              <a:rPr lang="en-US" sz="3600" dirty="0">
                <a:latin typeface="Garamond" pitchFamily="18" charset="0"/>
              </a:rPr>
              <a:t> (</a:t>
            </a:r>
            <a:r>
              <a:rPr lang="en-US" sz="3600" dirty="0" err="1">
                <a:latin typeface="Garamond" pitchFamily="18" charset="0"/>
              </a:rPr>
              <a:t>berubahnya</a:t>
            </a:r>
            <a:r>
              <a:rPr lang="en-US" sz="3600" dirty="0">
                <a:latin typeface="Garamond" pitchFamily="18" charset="0"/>
              </a:rPr>
              <a:t> </a:t>
            </a:r>
            <a:r>
              <a:rPr lang="en-US" sz="3600" dirty="0" err="1">
                <a:latin typeface="Garamond" pitchFamily="18" charset="0"/>
              </a:rPr>
              <a:t>ukuran</a:t>
            </a:r>
            <a:r>
              <a:rPr lang="en-US" sz="3600" dirty="0">
                <a:latin typeface="Garamond" pitchFamily="18" charset="0"/>
              </a:rPr>
              <a:t> </a:t>
            </a:r>
            <a:r>
              <a:rPr lang="en-US" sz="3600" dirty="0" err="1">
                <a:latin typeface="Garamond" pitchFamily="18" charset="0"/>
              </a:rPr>
              <a:t>daun</a:t>
            </a:r>
            <a:r>
              <a:rPr lang="en-US" sz="3600" dirty="0">
                <a:latin typeface="Garamond" pitchFamily="18" charset="0"/>
              </a:rPr>
              <a:t> </a:t>
            </a:r>
            <a:r>
              <a:rPr lang="en-US" sz="3600" dirty="0" err="1">
                <a:latin typeface="Garamond" pitchFamily="18" charset="0"/>
              </a:rPr>
              <a:t>dll</a:t>
            </a:r>
            <a:r>
              <a:rPr lang="en-US" sz="3600" dirty="0">
                <a:latin typeface="Garamond" pitchFamily="18" charset="0"/>
              </a:rPr>
              <a:t>)</a:t>
            </a:r>
          </a:p>
          <a:p>
            <a:pPr marL="508000" indent="-461963"/>
            <a:r>
              <a:rPr lang="en-US" sz="3600" dirty="0" err="1">
                <a:solidFill>
                  <a:schemeClr val="tx2"/>
                </a:solidFill>
                <a:latin typeface="Garamond" pitchFamily="18" charset="0"/>
              </a:rPr>
              <a:t>Kedua</a:t>
            </a:r>
            <a:r>
              <a:rPr lang="en-US" sz="3600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Garamond" pitchFamily="18" charset="0"/>
              </a:rPr>
              <a:t>respon</a:t>
            </a:r>
            <a:r>
              <a:rPr lang="en-US" sz="3600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Garamond" pitchFamily="18" charset="0"/>
              </a:rPr>
              <a:t>tsb</a:t>
            </a:r>
            <a:r>
              <a:rPr lang="en-US" sz="3600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Garamond" pitchFamily="18" charset="0"/>
              </a:rPr>
              <a:t>memerlukan</a:t>
            </a:r>
            <a:r>
              <a:rPr lang="en-US" sz="3600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Garamond" pitchFamily="18" charset="0"/>
              </a:rPr>
              <a:t>fleksibilitas</a:t>
            </a:r>
            <a:r>
              <a:rPr lang="en-US" sz="3600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Garamond" pitchFamily="18" charset="0"/>
              </a:rPr>
              <a:t>fenotipe</a:t>
            </a:r>
            <a:endParaRPr lang="en-US" sz="3600" dirty="0">
              <a:solidFill>
                <a:schemeClr val="tx2"/>
              </a:solidFill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651481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375923" y="187897"/>
            <a:ext cx="7010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 err="1" smtClean="0"/>
              <a:t>Cahaya</a:t>
            </a:r>
            <a:r>
              <a:rPr lang="en-US" dirty="0" smtClean="0"/>
              <a:t> </a:t>
            </a:r>
            <a:r>
              <a:rPr lang="en-US" dirty="0" err="1" smtClean="0"/>
              <a:t>Matahari</a:t>
            </a:r>
            <a:endParaRPr lang="en-US" dirty="0" smtClean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949139" y="1349285"/>
            <a:ext cx="8610600" cy="55784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defRPr/>
            </a:pP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energi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endParaRPr lang="en-US" dirty="0" smtClean="0"/>
          </a:p>
          <a:p>
            <a:pPr>
              <a:lnSpc>
                <a:spcPct val="90000"/>
              </a:lnSpc>
              <a:defRPr/>
            </a:pPr>
            <a:r>
              <a:rPr lang="en-US" dirty="0" err="1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Fotosintesis</a:t>
            </a:r>
            <a:r>
              <a:rPr lang="en-US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mengubah</a:t>
            </a:r>
            <a:r>
              <a:rPr lang="en-US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energi</a:t>
            </a:r>
            <a:r>
              <a:rPr lang="en-US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matahari</a:t>
            </a:r>
            <a:r>
              <a:rPr lang="en-US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menjadi</a:t>
            </a:r>
            <a:r>
              <a:rPr lang="en-US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energi</a:t>
            </a:r>
            <a:r>
              <a:rPr lang="en-US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kimia</a:t>
            </a:r>
            <a:r>
              <a:rPr lang="en-US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.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endParaRPr lang="en-US" sz="2800" dirty="0" smtClean="0"/>
          </a:p>
          <a:p>
            <a:pPr>
              <a:lnSpc>
                <a:spcPct val="90000"/>
              </a:lnSpc>
              <a:defRPr/>
            </a:pPr>
            <a:r>
              <a:rPr lang="en-US" sz="2800" dirty="0" smtClean="0"/>
              <a:t>6CO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+ 6H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O                C</a:t>
            </a:r>
            <a:r>
              <a:rPr lang="en-US" sz="2800" baseline="-25000" dirty="0" smtClean="0"/>
              <a:t>6</a:t>
            </a:r>
            <a:r>
              <a:rPr lang="en-US" sz="2800" dirty="0" smtClean="0"/>
              <a:t>H</a:t>
            </a:r>
            <a:r>
              <a:rPr lang="en-US" sz="2800" baseline="-25000" dirty="0" smtClean="0"/>
              <a:t>12</a:t>
            </a:r>
            <a:r>
              <a:rPr lang="en-US" sz="2800" dirty="0" smtClean="0"/>
              <a:t>O</a:t>
            </a:r>
            <a:r>
              <a:rPr lang="en-US" sz="2800" baseline="-25000" dirty="0" smtClean="0"/>
              <a:t>6</a:t>
            </a:r>
            <a:r>
              <a:rPr lang="en-US" sz="2800" dirty="0" smtClean="0"/>
              <a:t> + 6O</a:t>
            </a:r>
            <a:r>
              <a:rPr lang="en-US" sz="2800" baseline="-25000" dirty="0" smtClean="0"/>
              <a:t>2</a:t>
            </a:r>
          </a:p>
          <a:p>
            <a:pPr marL="0" indent="0">
              <a:lnSpc>
                <a:spcPct val="90000"/>
              </a:lnSpc>
              <a:buFont typeface="Arial" pitchFamily="34" charset="0"/>
              <a:buNone/>
              <a:defRPr/>
            </a:pPr>
            <a:endParaRPr lang="en-US" sz="28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90800" y="4267200"/>
            <a:ext cx="2878137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Line 4"/>
          <p:cNvSpPr>
            <a:spLocks noChangeShapeType="1"/>
          </p:cNvSpPr>
          <p:nvPr/>
        </p:nvSpPr>
        <p:spPr bwMode="auto">
          <a:xfrm>
            <a:off x="3877384" y="3578116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3801184" y="3073291"/>
            <a:ext cx="1219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 dirty="0" err="1"/>
              <a:t>Cahaya</a:t>
            </a:r>
            <a:r>
              <a:rPr lang="en-US" sz="1800" dirty="0"/>
              <a:t> </a:t>
            </a: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3801184" y="3682891"/>
            <a:ext cx="1295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/>
              <a:t>Klorofil</a:t>
            </a:r>
          </a:p>
        </p:txBody>
      </p:sp>
    </p:spTree>
    <p:extLst>
      <p:ext uri="{BB962C8B-B14F-4D97-AF65-F5344CB8AC3E}">
        <p14:creationId xmlns:p14="http://schemas.microsoft.com/office/powerpoint/2010/main" xmlns="" val="289812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152400"/>
            <a:ext cx="8385175" cy="706438"/>
          </a:xfrm>
        </p:spPr>
        <p:txBody>
          <a:bodyPr/>
          <a:lstStyle/>
          <a:p>
            <a:r>
              <a:rPr lang="en-US" sz="4000" dirty="0" err="1"/>
              <a:t>Respon</a:t>
            </a:r>
            <a:r>
              <a:rPr lang="en-US" sz="4000" dirty="0"/>
              <a:t> </a:t>
            </a:r>
            <a:r>
              <a:rPr lang="en-US" sz="4000" dirty="0" err="1"/>
              <a:t>Morfologi</a:t>
            </a:r>
            <a:endParaRPr lang="en-US" sz="4000" dirty="0"/>
          </a:p>
        </p:txBody>
      </p:sp>
      <p:sp>
        <p:nvSpPr>
          <p:cNvPr id="33795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457200" y="990600"/>
            <a:ext cx="8229600" cy="5867400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ts val="1800"/>
              </a:spcBef>
            </a:pPr>
            <a:r>
              <a:rPr lang="en-US" sz="2800" dirty="0" err="1"/>
              <a:t>Makromorfologi</a:t>
            </a:r>
            <a:r>
              <a:rPr lang="en-US" sz="2800" dirty="0"/>
              <a:t>: </a:t>
            </a:r>
            <a:r>
              <a:rPr lang="en-US" sz="2800" dirty="0" err="1"/>
              <a:t>tinggi</a:t>
            </a:r>
            <a:r>
              <a:rPr lang="en-US" sz="2800" dirty="0"/>
              <a:t> </a:t>
            </a:r>
            <a:r>
              <a:rPr lang="en-US" sz="2800" dirty="0" err="1"/>
              <a:t>tanaman</a:t>
            </a:r>
            <a:r>
              <a:rPr lang="en-US" sz="2800" dirty="0"/>
              <a:t>, diameter </a:t>
            </a:r>
            <a:r>
              <a:rPr lang="en-US" sz="2800" dirty="0" err="1"/>
              <a:t>tanaman</a:t>
            </a:r>
            <a:r>
              <a:rPr lang="en-US" sz="2800" dirty="0"/>
              <a:t>, </a:t>
            </a:r>
            <a:r>
              <a:rPr lang="en-US" sz="2800" dirty="0" err="1"/>
              <a:t>sudut</a:t>
            </a:r>
            <a:r>
              <a:rPr lang="en-US" sz="2800" dirty="0"/>
              <a:t> </a:t>
            </a:r>
            <a:r>
              <a:rPr lang="en-US" sz="2800" dirty="0" err="1"/>
              <a:t>percabangan</a:t>
            </a:r>
            <a:r>
              <a:rPr lang="en-US" sz="2800" dirty="0"/>
              <a:t>, </a:t>
            </a:r>
            <a:r>
              <a:rPr lang="en-US" sz="2800" dirty="0" err="1"/>
              <a:t>jumlah</a:t>
            </a:r>
            <a:r>
              <a:rPr lang="en-US" sz="2800" dirty="0"/>
              <a:t> </a:t>
            </a:r>
            <a:r>
              <a:rPr lang="en-US" sz="2800" dirty="0" err="1"/>
              <a:t>daun</a:t>
            </a:r>
            <a:r>
              <a:rPr lang="en-US" sz="2800" dirty="0"/>
              <a:t>, </a:t>
            </a:r>
            <a:r>
              <a:rPr lang="en-US" sz="2800" dirty="0" err="1"/>
              <a:t>luas</a:t>
            </a:r>
            <a:r>
              <a:rPr lang="en-US" sz="2800" dirty="0"/>
              <a:t> </a:t>
            </a:r>
            <a:r>
              <a:rPr lang="en-US" sz="2800" dirty="0" err="1"/>
              <a:t>daun</a:t>
            </a:r>
            <a:r>
              <a:rPr lang="en-US" sz="2800" dirty="0"/>
              <a:t> </a:t>
            </a:r>
            <a:r>
              <a:rPr lang="en-US" sz="2800" dirty="0" err="1"/>
              <a:t>dll</a:t>
            </a:r>
            <a:endParaRPr lang="en-US" sz="2800" dirty="0"/>
          </a:p>
          <a:p>
            <a:pPr>
              <a:lnSpc>
                <a:spcPct val="80000"/>
              </a:lnSpc>
              <a:spcBef>
                <a:spcPts val="1800"/>
              </a:spcBef>
            </a:pPr>
            <a:r>
              <a:rPr lang="en-US" sz="2800" dirty="0" err="1">
                <a:solidFill>
                  <a:schemeClr val="tx2"/>
                </a:solidFill>
              </a:rPr>
              <a:t>Mikromorfologi</a:t>
            </a:r>
            <a:r>
              <a:rPr lang="en-US" sz="2800" dirty="0">
                <a:solidFill>
                  <a:schemeClr val="tx2"/>
                </a:solidFill>
              </a:rPr>
              <a:t>: </a:t>
            </a:r>
            <a:r>
              <a:rPr lang="en-US" sz="2800" dirty="0" err="1">
                <a:solidFill>
                  <a:schemeClr val="tx2"/>
                </a:solidFill>
              </a:rPr>
              <a:t>kandungan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klorofil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daun</a:t>
            </a:r>
            <a:r>
              <a:rPr lang="en-US" sz="2800" dirty="0">
                <a:solidFill>
                  <a:schemeClr val="tx2"/>
                </a:solidFill>
              </a:rPr>
              <a:t>, </a:t>
            </a:r>
            <a:r>
              <a:rPr lang="en-US" sz="2800" dirty="0" err="1">
                <a:solidFill>
                  <a:schemeClr val="tx2"/>
                </a:solidFill>
              </a:rPr>
              <a:t>ketebalan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daun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dll</a:t>
            </a:r>
            <a:endParaRPr lang="en-US" sz="2800" dirty="0">
              <a:solidFill>
                <a:schemeClr val="tx2"/>
              </a:solidFill>
            </a:endParaRPr>
          </a:p>
          <a:p>
            <a:pPr>
              <a:lnSpc>
                <a:spcPct val="80000"/>
              </a:lnSpc>
              <a:spcBef>
                <a:spcPts val="1800"/>
              </a:spcBef>
            </a:pPr>
            <a:r>
              <a:rPr lang="en-US" sz="2800" dirty="0" err="1"/>
              <a:t>Tinggi</a:t>
            </a:r>
            <a:r>
              <a:rPr lang="en-US" sz="2800" dirty="0"/>
              <a:t> </a:t>
            </a:r>
            <a:r>
              <a:rPr lang="en-US" sz="2800" dirty="0" err="1"/>
              <a:t>tanaman</a:t>
            </a:r>
            <a:r>
              <a:rPr lang="en-US" sz="2800" dirty="0"/>
              <a:t> </a:t>
            </a:r>
            <a:r>
              <a:rPr lang="en-US" sz="2800" dirty="0" err="1"/>
              <a:t>lebih</a:t>
            </a:r>
            <a:r>
              <a:rPr lang="en-US" sz="2800" dirty="0"/>
              <a:t> </a:t>
            </a:r>
            <a:r>
              <a:rPr lang="en-US" sz="2800" dirty="0" err="1"/>
              <a:t>cepat</a:t>
            </a:r>
            <a:r>
              <a:rPr lang="en-US" sz="2800" dirty="0"/>
              <a:t> </a:t>
            </a:r>
            <a:r>
              <a:rPr lang="en-US" sz="2800" dirty="0" err="1"/>
              <a:t>naik</a:t>
            </a:r>
            <a:r>
              <a:rPr lang="en-US" sz="2800" dirty="0"/>
              <a:t> di </a:t>
            </a:r>
            <a:r>
              <a:rPr lang="en-US" sz="2800" dirty="0" err="1"/>
              <a:t>tempat</a:t>
            </a:r>
            <a:r>
              <a:rPr lang="en-US" sz="2800" dirty="0"/>
              <a:t> </a:t>
            </a:r>
            <a:r>
              <a:rPr lang="en-US" sz="2800" dirty="0" err="1"/>
              <a:t>teduh</a:t>
            </a:r>
            <a:r>
              <a:rPr lang="en-US" sz="2800" dirty="0"/>
              <a:t>, diameter </a:t>
            </a:r>
            <a:r>
              <a:rPr lang="en-US" sz="2800" dirty="0" err="1"/>
              <a:t>tanaman</a:t>
            </a:r>
            <a:r>
              <a:rPr lang="en-US" sz="2800" dirty="0"/>
              <a:t> </a:t>
            </a:r>
            <a:r>
              <a:rPr lang="en-US" sz="2800" dirty="0" err="1"/>
              <a:t>lebih</a:t>
            </a:r>
            <a:r>
              <a:rPr lang="en-US" sz="2800" dirty="0"/>
              <a:t> </a:t>
            </a:r>
            <a:r>
              <a:rPr lang="en-US" sz="2800" dirty="0" err="1"/>
              <a:t>cepat</a:t>
            </a:r>
            <a:r>
              <a:rPr lang="en-US" sz="2800" dirty="0"/>
              <a:t> </a:t>
            </a:r>
            <a:r>
              <a:rPr lang="en-US" sz="2800" dirty="0" err="1"/>
              <a:t>naik</a:t>
            </a:r>
            <a:r>
              <a:rPr lang="en-US" sz="2800" dirty="0"/>
              <a:t> di </a:t>
            </a:r>
            <a:r>
              <a:rPr lang="en-US" sz="2800" dirty="0" err="1"/>
              <a:t>tempat</a:t>
            </a:r>
            <a:r>
              <a:rPr lang="en-US" sz="2800" dirty="0"/>
              <a:t> </a:t>
            </a:r>
            <a:r>
              <a:rPr lang="en-US" sz="2800" dirty="0" err="1"/>
              <a:t>tanpa</a:t>
            </a:r>
            <a:r>
              <a:rPr lang="en-US" sz="2800" dirty="0"/>
              <a:t> </a:t>
            </a:r>
            <a:r>
              <a:rPr lang="en-US" sz="2800" dirty="0" err="1"/>
              <a:t>naungan</a:t>
            </a:r>
            <a:r>
              <a:rPr lang="en-US" sz="2800" dirty="0"/>
              <a:t>, </a:t>
            </a:r>
            <a:r>
              <a:rPr lang="en-US" sz="2800" dirty="0" err="1"/>
              <a:t>sudut</a:t>
            </a:r>
            <a:r>
              <a:rPr lang="en-US" sz="2800" dirty="0"/>
              <a:t> </a:t>
            </a:r>
            <a:r>
              <a:rPr lang="en-US" sz="2800" dirty="0" err="1"/>
              <a:t>percabangan</a:t>
            </a:r>
            <a:r>
              <a:rPr lang="en-US" sz="2800" dirty="0"/>
              <a:t> </a:t>
            </a:r>
            <a:r>
              <a:rPr lang="en-US" sz="2800" dirty="0" err="1"/>
              <a:t>lebih</a:t>
            </a:r>
            <a:r>
              <a:rPr lang="en-US" sz="2800" dirty="0"/>
              <a:t> </a:t>
            </a:r>
            <a:r>
              <a:rPr lang="en-US" sz="2800" dirty="0" err="1"/>
              <a:t>besar</a:t>
            </a:r>
            <a:r>
              <a:rPr lang="en-US" sz="2800" dirty="0"/>
              <a:t> </a:t>
            </a:r>
            <a:r>
              <a:rPr lang="en-US" sz="2800" dirty="0" err="1"/>
              <a:t>ditempat</a:t>
            </a:r>
            <a:r>
              <a:rPr lang="en-US" sz="2800" dirty="0"/>
              <a:t> </a:t>
            </a:r>
            <a:r>
              <a:rPr lang="en-US" sz="2800" dirty="0" err="1"/>
              <a:t>ternaungi</a:t>
            </a:r>
            <a:r>
              <a:rPr lang="en-US" sz="2800" dirty="0"/>
              <a:t>, </a:t>
            </a:r>
            <a:r>
              <a:rPr lang="en-US" sz="2800" dirty="0" err="1"/>
              <a:t>luas</a:t>
            </a:r>
            <a:r>
              <a:rPr lang="en-US" sz="2800" dirty="0"/>
              <a:t> </a:t>
            </a:r>
            <a:r>
              <a:rPr lang="en-US" sz="2800" dirty="0" err="1"/>
              <a:t>daun</a:t>
            </a:r>
            <a:r>
              <a:rPr lang="en-US" sz="2800" dirty="0"/>
              <a:t> </a:t>
            </a:r>
            <a:r>
              <a:rPr lang="en-US" sz="2800" dirty="0" err="1"/>
              <a:t>lebih</a:t>
            </a:r>
            <a:r>
              <a:rPr lang="en-US" sz="2800" dirty="0"/>
              <a:t> </a:t>
            </a:r>
            <a:r>
              <a:rPr lang="en-US" sz="2800" dirty="0" err="1"/>
              <a:t>besar</a:t>
            </a:r>
            <a:r>
              <a:rPr lang="en-US" sz="2800" dirty="0"/>
              <a:t> di </a:t>
            </a:r>
            <a:r>
              <a:rPr lang="en-US" sz="2800" dirty="0" err="1"/>
              <a:t>tempat</a:t>
            </a:r>
            <a:r>
              <a:rPr lang="en-US" sz="2800" dirty="0"/>
              <a:t> </a:t>
            </a:r>
            <a:r>
              <a:rPr lang="en-US" sz="2800" dirty="0" err="1"/>
              <a:t>ternaungi</a:t>
            </a:r>
            <a:r>
              <a:rPr lang="en-US" sz="2800" dirty="0"/>
              <a:t>, </a:t>
            </a:r>
            <a:r>
              <a:rPr lang="en-US" sz="2800" dirty="0" err="1"/>
              <a:t>begitu</a:t>
            </a:r>
            <a:r>
              <a:rPr lang="en-US" sz="2800" dirty="0"/>
              <a:t> </a:t>
            </a:r>
            <a:r>
              <a:rPr lang="en-US" sz="2800" dirty="0" err="1"/>
              <a:t>juga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jumlah</a:t>
            </a:r>
            <a:r>
              <a:rPr lang="en-US" sz="2800" dirty="0"/>
              <a:t> </a:t>
            </a:r>
            <a:r>
              <a:rPr lang="en-US" sz="2800" dirty="0" err="1"/>
              <a:t>daun</a:t>
            </a:r>
            <a:endParaRPr lang="en-US" sz="2800" dirty="0"/>
          </a:p>
          <a:p>
            <a:pPr>
              <a:lnSpc>
                <a:spcPct val="80000"/>
              </a:lnSpc>
              <a:spcBef>
                <a:spcPts val="1800"/>
              </a:spcBef>
            </a:pPr>
            <a:r>
              <a:rPr lang="en-US" sz="2800" dirty="0" err="1">
                <a:solidFill>
                  <a:schemeClr val="tx2"/>
                </a:solidFill>
              </a:rPr>
              <a:t>Kandungan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klorofil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lebih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tinggi</a:t>
            </a:r>
            <a:r>
              <a:rPr lang="en-US" sz="2800" dirty="0">
                <a:solidFill>
                  <a:schemeClr val="tx2"/>
                </a:solidFill>
              </a:rPr>
              <a:t> di </a:t>
            </a:r>
            <a:r>
              <a:rPr lang="en-US" sz="2800" dirty="0" err="1">
                <a:solidFill>
                  <a:schemeClr val="tx2"/>
                </a:solidFill>
              </a:rPr>
              <a:t>tempat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terang</a:t>
            </a:r>
            <a:r>
              <a:rPr lang="en-US" sz="2800" dirty="0">
                <a:solidFill>
                  <a:schemeClr val="tx2"/>
                </a:solidFill>
              </a:rPr>
              <a:t>, </a:t>
            </a:r>
            <a:r>
              <a:rPr lang="en-US" sz="2800" dirty="0" err="1">
                <a:solidFill>
                  <a:schemeClr val="tx2"/>
                </a:solidFill>
              </a:rPr>
              <a:t>ketebalan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daun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lebih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tinggi</a:t>
            </a:r>
            <a:r>
              <a:rPr lang="en-US" sz="2800" dirty="0">
                <a:solidFill>
                  <a:schemeClr val="tx2"/>
                </a:solidFill>
              </a:rPr>
              <a:t> di </a:t>
            </a:r>
            <a:r>
              <a:rPr lang="en-US" sz="2800" dirty="0" err="1">
                <a:solidFill>
                  <a:schemeClr val="tx2"/>
                </a:solidFill>
              </a:rPr>
              <a:t>tempat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terang</a:t>
            </a:r>
            <a:endParaRPr lang="en-US" sz="2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51803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Hasil gambar untuk spektrum cahaya fotosintesi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219200"/>
            <a:ext cx="8253046" cy="25146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949138" y="4630207"/>
            <a:ext cx="720426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Arial" charset="0"/>
              <a:buChar char="•"/>
            </a:pPr>
            <a:r>
              <a:rPr lang="en-US" sz="2400" dirty="0" err="1">
                <a:solidFill>
                  <a:srgbClr val="FFFF00"/>
                </a:solidFill>
                <a:latin typeface="Century Gothic"/>
              </a:rPr>
              <a:t>Cahaya</a:t>
            </a:r>
            <a:r>
              <a:rPr lang="en-US" sz="2400" dirty="0">
                <a:solidFill>
                  <a:srgbClr val="FFFF00"/>
                </a:solidFill>
                <a:latin typeface="Century Gothic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Century Gothic"/>
              </a:rPr>
              <a:t>dengan</a:t>
            </a:r>
            <a:r>
              <a:rPr lang="en-US" sz="2400" dirty="0">
                <a:solidFill>
                  <a:srgbClr val="FFFF00"/>
                </a:solidFill>
                <a:latin typeface="Century Gothic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Century Gothic"/>
              </a:rPr>
              <a:t>panjang</a:t>
            </a:r>
            <a:r>
              <a:rPr lang="en-US" sz="2400" dirty="0">
                <a:solidFill>
                  <a:srgbClr val="FFFF00"/>
                </a:solidFill>
                <a:latin typeface="Century Gothic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Century Gothic"/>
              </a:rPr>
              <a:t>gelombang</a:t>
            </a:r>
            <a:r>
              <a:rPr lang="en-US" sz="2400" dirty="0">
                <a:solidFill>
                  <a:srgbClr val="FFFF00"/>
                </a:solidFill>
                <a:latin typeface="Century Gothic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Century Gothic"/>
              </a:rPr>
              <a:t>400-700 nm </a:t>
            </a:r>
            <a:r>
              <a:rPr lang="en-US" sz="2400" dirty="0" err="1" smtClean="0">
                <a:solidFill>
                  <a:srgbClr val="FFFF00"/>
                </a:solidFill>
                <a:latin typeface="Century Gothic"/>
              </a:rPr>
              <a:t>disebut</a:t>
            </a:r>
            <a:r>
              <a:rPr lang="en-US" sz="2400" dirty="0" smtClean="0">
                <a:solidFill>
                  <a:srgbClr val="FFFF00"/>
                </a:solidFill>
                <a:latin typeface="Century Gothic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Century Gothic"/>
              </a:rPr>
              <a:t>cahaya</a:t>
            </a:r>
            <a:r>
              <a:rPr lang="en-US" sz="2400" dirty="0">
                <a:solidFill>
                  <a:srgbClr val="FFFF00"/>
                </a:solidFill>
                <a:latin typeface="Century Gothic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Century Gothic"/>
              </a:rPr>
              <a:t>tampak</a:t>
            </a:r>
            <a:r>
              <a:rPr lang="en-US" sz="2400" dirty="0">
                <a:solidFill>
                  <a:srgbClr val="FFFF00"/>
                </a:solidFill>
                <a:latin typeface="Century Gothic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Century Gothic"/>
              </a:rPr>
              <a:t>atau</a:t>
            </a:r>
            <a:r>
              <a:rPr lang="en-US" sz="2400" dirty="0">
                <a:solidFill>
                  <a:srgbClr val="FFFF00"/>
                </a:solidFill>
                <a:latin typeface="Century Gothic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Century Gothic"/>
              </a:rPr>
              <a:t>cahaya</a:t>
            </a:r>
            <a:r>
              <a:rPr lang="en-US" sz="2400" dirty="0">
                <a:solidFill>
                  <a:srgbClr val="FFFF00"/>
                </a:solidFill>
                <a:latin typeface="Century Gothic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Century Gothic"/>
              </a:rPr>
              <a:t>fotosintesis</a:t>
            </a:r>
            <a:endParaRPr lang="en-US" sz="2400" dirty="0">
              <a:solidFill>
                <a:srgbClr val="FFFF00"/>
              </a:solidFill>
              <a:latin typeface="Century Gothic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324600" y="632460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 nm = 1 x 10 </a:t>
            </a:r>
            <a:r>
              <a:rPr lang="en-US" sz="2400" baseline="30000" dirty="0" smtClean="0"/>
              <a:t>-9</a:t>
            </a:r>
            <a:r>
              <a:rPr lang="en-US" baseline="30000" dirty="0" smtClean="0"/>
              <a:t> </a:t>
            </a:r>
            <a:r>
              <a:rPr lang="en-US" dirty="0" smtClean="0"/>
              <a:t>meter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1"/>
          <p:cNvSpPr>
            <a:spLocks noGrp="1" noChangeArrowheads="1"/>
          </p:cNvSpPr>
          <p:nvPr>
            <p:ph idx="1"/>
          </p:nvPr>
        </p:nvSpPr>
        <p:spPr>
          <a:xfrm>
            <a:off x="357188" y="714375"/>
            <a:ext cx="8786812" cy="6143625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id-ID" sz="2400" b="1" dirty="0" smtClean="0">
                <a:solidFill>
                  <a:srgbClr val="92D050"/>
                </a:solidFill>
                <a:latin typeface="Comic Sans MS" pitchFamily="66" charset="0"/>
              </a:rPr>
              <a:t>Hasil F</a:t>
            </a:r>
            <a:r>
              <a:rPr lang="en-US" sz="2400" b="1" dirty="0" err="1" smtClean="0">
                <a:solidFill>
                  <a:srgbClr val="92D050"/>
                </a:solidFill>
                <a:latin typeface="Comic Sans MS" pitchFamily="66" charset="0"/>
              </a:rPr>
              <a:t>otosintesis</a:t>
            </a:r>
            <a:r>
              <a:rPr lang="id-ID" sz="2400" b="1" dirty="0" smtClean="0">
                <a:solidFill>
                  <a:srgbClr val="92D050"/>
                </a:solidFill>
                <a:latin typeface="Comic Sans MS" pitchFamily="66" charset="0"/>
              </a:rPr>
              <a:t> </a:t>
            </a:r>
            <a:r>
              <a:rPr lang="id-ID" sz="2400" b="1" dirty="0" smtClean="0">
                <a:solidFill>
                  <a:srgbClr val="92D050"/>
                </a:solidFill>
                <a:latin typeface="Comic Sans MS" pitchFamily="66" charset="0"/>
              </a:rPr>
              <a:t>bersih individu tanaman </a:t>
            </a:r>
            <a:endParaRPr lang="en-US" sz="2400" b="1" dirty="0" smtClean="0">
              <a:solidFill>
                <a:srgbClr val="92D050"/>
              </a:solidFill>
              <a:latin typeface="Comic Sans MS" pitchFamily="66" charset="0"/>
            </a:endParaRPr>
          </a:p>
          <a:p>
            <a:pPr algn="ctr">
              <a:buFont typeface="Wingdings" pitchFamily="2" charset="2"/>
              <a:buNone/>
            </a:pPr>
            <a:r>
              <a:rPr lang="id-ID" sz="2400" b="1" dirty="0" smtClean="0">
                <a:solidFill>
                  <a:srgbClr val="92D050"/>
                </a:solidFill>
                <a:latin typeface="Comic Sans MS" pitchFamily="66" charset="0"/>
              </a:rPr>
              <a:t>dengan </a:t>
            </a:r>
            <a:r>
              <a:rPr lang="id-ID" sz="2400" b="1" dirty="0" smtClean="0">
                <a:solidFill>
                  <a:srgbClr val="92D050"/>
                </a:solidFill>
                <a:latin typeface="Comic Sans MS" pitchFamily="66" charset="0"/>
              </a:rPr>
              <a:t>berbgai jumlah daun</a:t>
            </a:r>
          </a:p>
          <a:p>
            <a:pPr algn="ctr">
              <a:buFont typeface="Wingdings" pitchFamily="2" charset="2"/>
              <a:buNone/>
            </a:pPr>
            <a:endParaRPr lang="id-ID" sz="1700" b="1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pPr algn="ctr">
              <a:buFont typeface="Wingdings" pitchFamily="2" charset="2"/>
              <a:buNone/>
            </a:pPr>
            <a:endParaRPr lang="id-ID" sz="1700" b="1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pPr algn="ctr">
              <a:buFont typeface="Wingdings" pitchFamily="2" charset="2"/>
              <a:buNone/>
            </a:pPr>
            <a:r>
              <a:rPr lang="id-ID" sz="1700" b="1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endParaRPr lang="en-US" sz="1700" b="1" dirty="0" smtClean="0">
              <a:solidFill>
                <a:srgbClr val="C00000"/>
              </a:solidFill>
              <a:latin typeface="Castellar" pitchFamily="18" charset="0"/>
            </a:endParaRPr>
          </a:p>
        </p:txBody>
      </p:sp>
      <p:graphicFrame>
        <p:nvGraphicFramePr>
          <p:cNvPr id="26" name="Table 25"/>
          <p:cNvGraphicFramePr>
            <a:graphicFrameLocks noGrp="1"/>
          </p:cNvGraphicFramePr>
          <p:nvPr/>
        </p:nvGraphicFramePr>
        <p:xfrm>
          <a:off x="609600" y="2057400"/>
          <a:ext cx="8286807" cy="3539411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071570"/>
                <a:gridCol w="2000264"/>
                <a:gridCol w="1540635"/>
                <a:gridCol w="1876259"/>
                <a:gridCol w="1798079"/>
              </a:tblGrid>
              <a:tr h="704771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No daun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Hasil FS kotor (unit)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Respirasi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Hasil FS </a:t>
                      </a:r>
                      <a:r>
                        <a:rPr lang="id-ID" dirty="0" smtClean="0"/>
                        <a:t>bersih</a:t>
                      </a:r>
                      <a:r>
                        <a:rPr lang="id-ID" baseline="0" dirty="0" smtClean="0"/>
                        <a:t> </a:t>
                      </a:r>
                      <a:r>
                        <a:rPr lang="id-ID" baseline="0" dirty="0" smtClean="0"/>
                        <a:t>(unit)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Kumulatif tiap tan (unit)</a:t>
                      </a:r>
                      <a:endParaRPr lang="id-ID" dirty="0"/>
                    </a:p>
                  </a:txBody>
                  <a:tcPr/>
                </a:tc>
              </a:tr>
              <a:tr h="2062581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1</a:t>
                      </a:r>
                    </a:p>
                    <a:p>
                      <a:pPr algn="ctr"/>
                      <a:r>
                        <a:rPr lang="id-ID" dirty="0" smtClean="0"/>
                        <a:t>2</a:t>
                      </a:r>
                    </a:p>
                    <a:p>
                      <a:pPr algn="ctr"/>
                      <a:r>
                        <a:rPr lang="id-ID" dirty="0" smtClean="0"/>
                        <a:t>3</a:t>
                      </a:r>
                    </a:p>
                    <a:p>
                      <a:pPr algn="ctr"/>
                      <a:r>
                        <a:rPr lang="id-ID" dirty="0" smtClean="0"/>
                        <a:t>4</a:t>
                      </a:r>
                    </a:p>
                    <a:p>
                      <a:pPr algn="ctr"/>
                      <a:r>
                        <a:rPr lang="id-ID" dirty="0" smtClean="0"/>
                        <a:t>5</a:t>
                      </a:r>
                    </a:p>
                    <a:p>
                      <a:pPr algn="ctr"/>
                      <a:r>
                        <a:rPr lang="id-ID" dirty="0" smtClean="0"/>
                        <a:t>6</a:t>
                      </a:r>
                    </a:p>
                    <a:p>
                      <a:pPr algn="ctr"/>
                      <a:r>
                        <a:rPr lang="id-ID" dirty="0" smtClean="0"/>
                        <a:t>7</a:t>
                      </a:r>
                    </a:p>
                    <a:p>
                      <a:pPr algn="ctr"/>
                      <a:r>
                        <a:rPr lang="id-ID" dirty="0" smtClean="0"/>
                        <a:t>8</a:t>
                      </a:r>
                    </a:p>
                    <a:p>
                      <a:pPr algn="ctr"/>
                      <a:r>
                        <a:rPr lang="id-ID" dirty="0" smtClean="0"/>
                        <a:t>9</a:t>
                      </a:r>
                    </a:p>
                    <a:p>
                      <a:pPr algn="ctr"/>
                      <a:r>
                        <a:rPr lang="id-ID" dirty="0" smtClean="0"/>
                        <a:t>10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8</a:t>
                      </a:r>
                    </a:p>
                    <a:p>
                      <a:pPr algn="ctr"/>
                      <a:r>
                        <a:rPr lang="id-ID" dirty="0" smtClean="0"/>
                        <a:t>8</a:t>
                      </a:r>
                    </a:p>
                    <a:p>
                      <a:pPr algn="ctr"/>
                      <a:r>
                        <a:rPr lang="id-ID" dirty="0" smtClean="0"/>
                        <a:t>7</a:t>
                      </a:r>
                    </a:p>
                    <a:p>
                      <a:pPr algn="ctr"/>
                      <a:r>
                        <a:rPr lang="id-ID" dirty="0" smtClean="0"/>
                        <a:t>7</a:t>
                      </a:r>
                    </a:p>
                    <a:p>
                      <a:pPr algn="ctr"/>
                      <a:r>
                        <a:rPr lang="id-ID" dirty="0" smtClean="0"/>
                        <a:t>6</a:t>
                      </a:r>
                    </a:p>
                    <a:p>
                      <a:pPr algn="ctr"/>
                      <a:r>
                        <a:rPr lang="id-ID" dirty="0" smtClean="0"/>
                        <a:t>5</a:t>
                      </a:r>
                    </a:p>
                    <a:p>
                      <a:pPr algn="ctr"/>
                      <a:r>
                        <a:rPr lang="id-ID" dirty="0" smtClean="0"/>
                        <a:t>3</a:t>
                      </a:r>
                    </a:p>
                    <a:p>
                      <a:pPr algn="ctr"/>
                      <a:r>
                        <a:rPr lang="id-ID" dirty="0" smtClean="0"/>
                        <a:t>2</a:t>
                      </a:r>
                    </a:p>
                    <a:p>
                      <a:pPr algn="ctr"/>
                      <a:r>
                        <a:rPr lang="id-ID" dirty="0" smtClean="0"/>
                        <a:t>1</a:t>
                      </a:r>
                    </a:p>
                    <a:p>
                      <a:pPr algn="ctr"/>
                      <a:r>
                        <a:rPr lang="id-ID" dirty="0" smtClean="0"/>
                        <a:t>1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3</a:t>
                      </a:r>
                    </a:p>
                    <a:p>
                      <a:pPr algn="ctr"/>
                      <a:r>
                        <a:rPr lang="id-ID" dirty="0" smtClean="0"/>
                        <a:t>3</a:t>
                      </a:r>
                    </a:p>
                    <a:p>
                      <a:pPr algn="ctr"/>
                      <a:r>
                        <a:rPr lang="id-ID" dirty="0" smtClean="0"/>
                        <a:t>3</a:t>
                      </a:r>
                    </a:p>
                    <a:p>
                      <a:pPr algn="ctr"/>
                      <a:r>
                        <a:rPr lang="id-ID" dirty="0" smtClean="0"/>
                        <a:t>3</a:t>
                      </a:r>
                    </a:p>
                    <a:p>
                      <a:pPr algn="ctr"/>
                      <a:r>
                        <a:rPr lang="id-ID" dirty="0" smtClean="0"/>
                        <a:t>3</a:t>
                      </a:r>
                    </a:p>
                    <a:p>
                      <a:pPr algn="ctr"/>
                      <a:r>
                        <a:rPr lang="id-ID" dirty="0" smtClean="0"/>
                        <a:t>3</a:t>
                      </a:r>
                    </a:p>
                    <a:p>
                      <a:pPr algn="ctr"/>
                      <a:r>
                        <a:rPr lang="id-ID" dirty="0" smtClean="0"/>
                        <a:t>2</a:t>
                      </a:r>
                    </a:p>
                    <a:p>
                      <a:pPr algn="ctr"/>
                      <a:r>
                        <a:rPr lang="id-ID" dirty="0" smtClean="0"/>
                        <a:t>2</a:t>
                      </a:r>
                    </a:p>
                    <a:p>
                      <a:pPr algn="ctr"/>
                      <a:r>
                        <a:rPr lang="id-ID" dirty="0" smtClean="0"/>
                        <a:t>2</a:t>
                      </a:r>
                    </a:p>
                    <a:p>
                      <a:pPr algn="ctr"/>
                      <a:r>
                        <a:rPr lang="id-ID" dirty="0" smtClean="0"/>
                        <a:t>2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5</a:t>
                      </a:r>
                    </a:p>
                    <a:p>
                      <a:pPr algn="ctr"/>
                      <a:r>
                        <a:rPr lang="id-ID" dirty="0" smtClean="0"/>
                        <a:t>5</a:t>
                      </a:r>
                    </a:p>
                    <a:p>
                      <a:pPr algn="ctr"/>
                      <a:r>
                        <a:rPr lang="id-ID" dirty="0" smtClean="0"/>
                        <a:t>4</a:t>
                      </a:r>
                    </a:p>
                    <a:p>
                      <a:pPr algn="ctr"/>
                      <a:r>
                        <a:rPr lang="id-ID" dirty="0" smtClean="0"/>
                        <a:t>4</a:t>
                      </a:r>
                    </a:p>
                    <a:p>
                      <a:pPr algn="ctr"/>
                      <a:r>
                        <a:rPr lang="id-ID" dirty="0" smtClean="0"/>
                        <a:t>3</a:t>
                      </a:r>
                    </a:p>
                    <a:p>
                      <a:pPr algn="ctr"/>
                      <a:r>
                        <a:rPr lang="id-ID" dirty="0" smtClean="0"/>
                        <a:t>2</a:t>
                      </a:r>
                    </a:p>
                    <a:p>
                      <a:pPr algn="ctr"/>
                      <a:r>
                        <a:rPr lang="id-ID" dirty="0" smtClean="0"/>
                        <a:t>1</a:t>
                      </a:r>
                    </a:p>
                    <a:p>
                      <a:pPr algn="ctr"/>
                      <a:r>
                        <a:rPr lang="id-ID" dirty="0" smtClean="0"/>
                        <a:t>0</a:t>
                      </a:r>
                    </a:p>
                    <a:p>
                      <a:pPr algn="ctr"/>
                      <a:r>
                        <a:rPr lang="id-ID" dirty="0" smtClean="0"/>
                        <a:t>-1</a:t>
                      </a:r>
                    </a:p>
                    <a:p>
                      <a:pPr algn="ctr"/>
                      <a:r>
                        <a:rPr lang="id-ID" dirty="0" smtClean="0"/>
                        <a:t>-1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5</a:t>
                      </a:r>
                    </a:p>
                    <a:p>
                      <a:pPr algn="ctr"/>
                      <a:r>
                        <a:rPr lang="id-ID" dirty="0" smtClean="0"/>
                        <a:t>10</a:t>
                      </a:r>
                    </a:p>
                    <a:p>
                      <a:pPr algn="ctr"/>
                      <a:r>
                        <a:rPr lang="id-ID" dirty="0" smtClean="0"/>
                        <a:t>14</a:t>
                      </a:r>
                    </a:p>
                    <a:p>
                      <a:pPr algn="ctr"/>
                      <a:r>
                        <a:rPr lang="id-ID" dirty="0" smtClean="0"/>
                        <a:t>18</a:t>
                      </a:r>
                    </a:p>
                    <a:p>
                      <a:pPr algn="ctr"/>
                      <a:r>
                        <a:rPr lang="id-ID" dirty="0" smtClean="0"/>
                        <a:t>21</a:t>
                      </a:r>
                    </a:p>
                    <a:p>
                      <a:pPr algn="ctr"/>
                      <a:r>
                        <a:rPr lang="id-ID" dirty="0" smtClean="0"/>
                        <a:t>23</a:t>
                      </a:r>
                    </a:p>
                    <a:p>
                      <a:pPr algn="ctr"/>
                      <a:r>
                        <a:rPr lang="id-ID" dirty="0" smtClean="0"/>
                        <a:t>24</a:t>
                      </a:r>
                    </a:p>
                    <a:p>
                      <a:pPr algn="ctr"/>
                      <a:r>
                        <a:rPr lang="id-ID" dirty="0" smtClean="0"/>
                        <a:t>24</a:t>
                      </a:r>
                    </a:p>
                    <a:p>
                      <a:pPr algn="ctr"/>
                      <a:r>
                        <a:rPr lang="id-ID" dirty="0" smtClean="0"/>
                        <a:t>23</a:t>
                      </a:r>
                    </a:p>
                    <a:p>
                      <a:pPr algn="ctr"/>
                      <a:r>
                        <a:rPr lang="id-ID" dirty="0" smtClean="0"/>
                        <a:t>22</a:t>
                      </a:r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44475"/>
            <a:ext cx="8385175" cy="896938"/>
          </a:xfrm>
        </p:spPr>
        <p:txBody>
          <a:bodyPr>
            <a:normAutofit/>
          </a:bodyPr>
          <a:lstStyle/>
          <a:p>
            <a:r>
              <a:rPr lang="en-US" sz="4800" dirty="0" err="1"/>
              <a:t>Cahaya</a:t>
            </a:r>
            <a:endParaRPr lang="en-US" sz="4800" dirty="0"/>
          </a:p>
        </p:txBody>
      </p:sp>
      <p:sp>
        <p:nvSpPr>
          <p:cNvPr id="3075" name="Rectangle 3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152400" y="1600200"/>
            <a:ext cx="8763000" cy="5486400"/>
          </a:xfrm>
        </p:spPr>
        <p:txBody>
          <a:bodyPr>
            <a:normAutofit/>
          </a:bodyPr>
          <a:lstStyle/>
          <a:p>
            <a:pPr marL="406400" indent="-360363">
              <a:lnSpc>
                <a:spcPct val="90000"/>
              </a:lnSpc>
              <a:spcBef>
                <a:spcPts val="2400"/>
              </a:spcBef>
            </a:pPr>
            <a:r>
              <a:rPr lang="en-US" sz="3200" dirty="0" err="1">
                <a:latin typeface="Adobe Garamond Pro" pitchFamily="18" charset="0"/>
              </a:rPr>
              <a:t>Faktor</a:t>
            </a:r>
            <a:r>
              <a:rPr lang="en-US" sz="3200" dirty="0">
                <a:latin typeface="Adobe Garamond Pro" pitchFamily="18" charset="0"/>
              </a:rPr>
              <a:t> </a:t>
            </a:r>
            <a:r>
              <a:rPr lang="en-US" sz="3200" dirty="0" err="1">
                <a:latin typeface="Adobe Garamond Pro" pitchFamily="18" charset="0"/>
              </a:rPr>
              <a:t>esensial</a:t>
            </a:r>
            <a:r>
              <a:rPr lang="en-US" sz="3200" dirty="0">
                <a:latin typeface="Adobe Garamond Pro" pitchFamily="18" charset="0"/>
              </a:rPr>
              <a:t> </a:t>
            </a:r>
            <a:r>
              <a:rPr lang="en-US" sz="3200" dirty="0" err="1">
                <a:latin typeface="Adobe Garamond Pro" pitchFamily="18" charset="0"/>
              </a:rPr>
              <a:t>pertumbuhan</a:t>
            </a:r>
            <a:r>
              <a:rPr lang="en-US" sz="3200" dirty="0">
                <a:latin typeface="Adobe Garamond Pro" pitchFamily="18" charset="0"/>
              </a:rPr>
              <a:t> </a:t>
            </a:r>
            <a:r>
              <a:rPr lang="en-US" sz="3200" dirty="0" err="1">
                <a:latin typeface="Adobe Garamond Pro" pitchFamily="18" charset="0"/>
              </a:rPr>
              <a:t>dan</a:t>
            </a:r>
            <a:r>
              <a:rPr lang="en-US" sz="3200" dirty="0">
                <a:latin typeface="Adobe Garamond Pro" pitchFamily="18" charset="0"/>
              </a:rPr>
              <a:t> </a:t>
            </a:r>
            <a:r>
              <a:rPr lang="en-US" sz="3200" dirty="0" err="1">
                <a:latin typeface="Adobe Garamond Pro" pitchFamily="18" charset="0"/>
              </a:rPr>
              <a:t>perkembangan</a:t>
            </a:r>
            <a:r>
              <a:rPr lang="en-US" sz="3200" dirty="0">
                <a:latin typeface="Adobe Garamond Pro" pitchFamily="18" charset="0"/>
              </a:rPr>
              <a:t> </a:t>
            </a:r>
            <a:r>
              <a:rPr lang="en-US" sz="3200" dirty="0" err="1">
                <a:latin typeface="Adobe Garamond Pro" pitchFamily="18" charset="0"/>
              </a:rPr>
              <a:t>tanaman</a:t>
            </a:r>
            <a:endParaRPr lang="en-US" sz="3200" dirty="0">
              <a:latin typeface="Adobe Garamond Pro" pitchFamily="18" charset="0"/>
            </a:endParaRPr>
          </a:p>
          <a:p>
            <a:pPr marL="406400" indent="-360363">
              <a:lnSpc>
                <a:spcPct val="90000"/>
              </a:lnSpc>
              <a:spcBef>
                <a:spcPts val="2400"/>
              </a:spcBef>
            </a:pPr>
            <a:r>
              <a:rPr lang="en-US" sz="3200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Adobe Garamond Pro" pitchFamily="18" charset="0"/>
              </a:rPr>
              <a:t>Cahaya</a:t>
            </a:r>
            <a:r>
              <a:rPr lang="en-US" sz="3200" dirty="0">
                <a:solidFill>
                  <a:schemeClr val="accent4">
                    <a:lumMod val="40000"/>
                    <a:lumOff val="60000"/>
                  </a:schemeClr>
                </a:solidFill>
                <a:latin typeface="Adobe Garamond Pro" pitchFamily="18" charset="0"/>
              </a:rPr>
              <a:t> </a:t>
            </a:r>
            <a:r>
              <a:rPr lang="en-US" sz="3200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Adobe Garamond Pro" pitchFamily="18" charset="0"/>
              </a:rPr>
              <a:t>memegang</a:t>
            </a:r>
            <a:r>
              <a:rPr lang="en-US" sz="3200" dirty="0">
                <a:solidFill>
                  <a:schemeClr val="accent4">
                    <a:lumMod val="40000"/>
                    <a:lumOff val="60000"/>
                  </a:schemeClr>
                </a:solidFill>
                <a:latin typeface="Adobe Garamond Pro" pitchFamily="18" charset="0"/>
              </a:rPr>
              <a:t> </a:t>
            </a:r>
            <a:r>
              <a:rPr lang="en-US" sz="3200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Adobe Garamond Pro" pitchFamily="18" charset="0"/>
              </a:rPr>
              <a:t>peranan</a:t>
            </a:r>
            <a:r>
              <a:rPr lang="en-US" sz="3200" dirty="0">
                <a:solidFill>
                  <a:schemeClr val="accent4">
                    <a:lumMod val="40000"/>
                    <a:lumOff val="60000"/>
                  </a:schemeClr>
                </a:solidFill>
                <a:latin typeface="Adobe Garamond Pro" pitchFamily="18" charset="0"/>
              </a:rPr>
              <a:t> </a:t>
            </a:r>
            <a:r>
              <a:rPr lang="en-US" sz="3200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Adobe Garamond Pro" pitchFamily="18" charset="0"/>
              </a:rPr>
              <a:t>penting</a:t>
            </a:r>
            <a:r>
              <a:rPr lang="en-US" sz="3200" dirty="0">
                <a:solidFill>
                  <a:schemeClr val="accent4">
                    <a:lumMod val="40000"/>
                    <a:lumOff val="60000"/>
                  </a:schemeClr>
                </a:solidFill>
                <a:latin typeface="Adobe Garamond Pro" pitchFamily="18" charset="0"/>
              </a:rPr>
              <a:t> </a:t>
            </a:r>
            <a:r>
              <a:rPr lang="en-US" sz="3200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Adobe Garamond Pro" pitchFamily="18" charset="0"/>
              </a:rPr>
              <a:t>dalam</a:t>
            </a:r>
            <a:r>
              <a:rPr lang="en-US" sz="3200" dirty="0">
                <a:solidFill>
                  <a:schemeClr val="accent4">
                    <a:lumMod val="40000"/>
                    <a:lumOff val="60000"/>
                  </a:schemeClr>
                </a:solidFill>
                <a:latin typeface="Adobe Garamond Pro" pitchFamily="18" charset="0"/>
              </a:rPr>
              <a:t> proses </a:t>
            </a:r>
            <a:r>
              <a:rPr lang="en-US" sz="3200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Adobe Garamond Pro" pitchFamily="18" charset="0"/>
              </a:rPr>
              <a:t>fisiologis</a:t>
            </a:r>
            <a:r>
              <a:rPr lang="en-US" sz="3200" dirty="0">
                <a:solidFill>
                  <a:schemeClr val="accent4">
                    <a:lumMod val="40000"/>
                    <a:lumOff val="60000"/>
                  </a:schemeClr>
                </a:solidFill>
                <a:latin typeface="Adobe Garamond Pro" pitchFamily="18" charset="0"/>
              </a:rPr>
              <a:t> </a:t>
            </a:r>
            <a:r>
              <a:rPr lang="en-US" sz="3200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Adobe Garamond Pro" pitchFamily="18" charset="0"/>
              </a:rPr>
              <a:t>tanaman</a:t>
            </a:r>
            <a:r>
              <a:rPr lang="en-US" sz="3200" dirty="0">
                <a:solidFill>
                  <a:schemeClr val="accent4">
                    <a:lumMod val="40000"/>
                    <a:lumOff val="60000"/>
                  </a:schemeClr>
                </a:solidFill>
                <a:latin typeface="Adobe Garamond Pro" pitchFamily="18" charset="0"/>
              </a:rPr>
              <a:t>, </a:t>
            </a:r>
            <a:r>
              <a:rPr lang="en-US" sz="3200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Adobe Garamond Pro" pitchFamily="18" charset="0"/>
              </a:rPr>
              <a:t>terutama</a:t>
            </a:r>
            <a:r>
              <a:rPr lang="en-US" sz="3200" dirty="0">
                <a:solidFill>
                  <a:schemeClr val="accent4">
                    <a:lumMod val="40000"/>
                    <a:lumOff val="60000"/>
                  </a:schemeClr>
                </a:solidFill>
                <a:latin typeface="Adobe Garamond Pro" pitchFamily="18" charset="0"/>
              </a:rPr>
              <a:t> </a:t>
            </a:r>
            <a:r>
              <a:rPr lang="en-US" sz="3200" dirty="0" err="1">
                <a:latin typeface="Adobe Garamond Pro" pitchFamily="18" charset="0"/>
              </a:rPr>
              <a:t>fotosintesis</a:t>
            </a:r>
            <a:r>
              <a:rPr lang="en-US" sz="3200" dirty="0">
                <a:solidFill>
                  <a:schemeClr val="accent4">
                    <a:lumMod val="40000"/>
                    <a:lumOff val="60000"/>
                  </a:schemeClr>
                </a:solidFill>
                <a:latin typeface="Adobe Garamond Pro" pitchFamily="18" charset="0"/>
              </a:rPr>
              <a:t>, </a:t>
            </a:r>
            <a:r>
              <a:rPr lang="en-US" sz="3200" dirty="0" err="1">
                <a:solidFill>
                  <a:srgbClr val="FFFF00"/>
                </a:solidFill>
                <a:latin typeface="Adobe Garamond Pro" pitchFamily="18" charset="0"/>
              </a:rPr>
              <a:t>respirasi</a:t>
            </a:r>
            <a:r>
              <a:rPr lang="en-US" sz="3200" dirty="0">
                <a:solidFill>
                  <a:schemeClr val="accent4">
                    <a:lumMod val="40000"/>
                    <a:lumOff val="60000"/>
                  </a:schemeClr>
                </a:solidFill>
                <a:latin typeface="Adobe Garamond Pro" pitchFamily="18" charset="0"/>
              </a:rPr>
              <a:t>, </a:t>
            </a:r>
            <a:r>
              <a:rPr lang="en-US" sz="3200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Adobe Garamond Pro" pitchFamily="18" charset="0"/>
              </a:rPr>
              <a:t>dan</a:t>
            </a:r>
            <a:r>
              <a:rPr lang="en-US" sz="3200" dirty="0">
                <a:solidFill>
                  <a:schemeClr val="accent4">
                    <a:lumMod val="40000"/>
                    <a:lumOff val="60000"/>
                  </a:schemeClr>
                </a:solidFill>
                <a:latin typeface="Adobe Garamond Pro" pitchFamily="18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20000"/>
                    <a:lumOff val="80000"/>
                  </a:schemeClr>
                </a:solidFill>
                <a:latin typeface="Adobe Garamond Pro" pitchFamily="18" charset="0"/>
              </a:rPr>
              <a:t>transpirasi</a:t>
            </a:r>
            <a:endParaRPr lang="en-US" sz="3200" dirty="0">
              <a:solidFill>
                <a:schemeClr val="tx2">
                  <a:lumMod val="20000"/>
                  <a:lumOff val="80000"/>
                </a:schemeClr>
              </a:solidFill>
              <a:latin typeface="Adobe Garamond Pro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664476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457200" y="533400"/>
            <a:ext cx="8229600" cy="5943600"/>
          </a:xfrm>
        </p:spPr>
        <p:txBody>
          <a:bodyPr>
            <a:normAutofit/>
          </a:bodyPr>
          <a:lstStyle/>
          <a:p>
            <a:pPr marL="347663" indent="-301625">
              <a:spcBef>
                <a:spcPts val="2400"/>
              </a:spcBef>
            </a:pPr>
            <a:r>
              <a:rPr lang="en-US" sz="32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Garamond" pitchFamily="18" charset="0"/>
              </a:rPr>
              <a:t>Tidak</a:t>
            </a:r>
            <a:r>
              <a:rPr lang="en-US" sz="32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Garamond" pitchFamily="18" charset="0"/>
              </a:rPr>
              <a:t> </a:t>
            </a:r>
            <a:r>
              <a:rPr lang="en-US" sz="3200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Garamond" pitchFamily="18" charset="0"/>
              </a:rPr>
              <a:t>semua</a:t>
            </a:r>
            <a:r>
              <a:rPr lang="en-US" sz="3200" dirty="0">
                <a:solidFill>
                  <a:schemeClr val="accent4">
                    <a:lumMod val="40000"/>
                    <a:lumOff val="60000"/>
                  </a:schemeClr>
                </a:solidFill>
                <a:latin typeface="Garamond" pitchFamily="18" charset="0"/>
              </a:rPr>
              <a:t> </a:t>
            </a:r>
            <a:r>
              <a:rPr lang="en-US" sz="3200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Garamond" pitchFamily="18" charset="0"/>
              </a:rPr>
              <a:t>radiasi</a:t>
            </a:r>
            <a:r>
              <a:rPr lang="en-US" sz="3200" dirty="0">
                <a:solidFill>
                  <a:schemeClr val="accent4">
                    <a:lumMod val="40000"/>
                    <a:lumOff val="60000"/>
                  </a:schemeClr>
                </a:solidFill>
                <a:latin typeface="Garamond" pitchFamily="18" charset="0"/>
              </a:rPr>
              <a:t> </a:t>
            </a:r>
            <a:r>
              <a:rPr lang="en-US" sz="3200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Garamond" pitchFamily="18" charset="0"/>
              </a:rPr>
              <a:t>matahari</a:t>
            </a:r>
            <a:r>
              <a:rPr lang="en-US" sz="3200" dirty="0">
                <a:solidFill>
                  <a:schemeClr val="accent4">
                    <a:lumMod val="40000"/>
                    <a:lumOff val="60000"/>
                  </a:schemeClr>
                </a:solidFill>
                <a:latin typeface="Garamond" pitchFamily="18" charset="0"/>
              </a:rPr>
              <a:t> </a:t>
            </a:r>
            <a:r>
              <a:rPr lang="en-US" sz="3200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Garamond" pitchFamily="18" charset="0"/>
              </a:rPr>
              <a:t>mampu</a:t>
            </a:r>
            <a:r>
              <a:rPr lang="en-US" sz="3200" dirty="0">
                <a:solidFill>
                  <a:schemeClr val="accent4">
                    <a:lumMod val="40000"/>
                    <a:lumOff val="60000"/>
                  </a:schemeClr>
                </a:solidFill>
                <a:latin typeface="Garamond" pitchFamily="18" charset="0"/>
              </a:rPr>
              <a:t> </a:t>
            </a:r>
            <a:r>
              <a:rPr lang="en-US" sz="3200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Garamond" pitchFamily="18" charset="0"/>
              </a:rPr>
              <a:t>diserap</a:t>
            </a:r>
            <a:r>
              <a:rPr lang="en-US" sz="3200" dirty="0">
                <a:solidFill>
                  <a:schemeClr val="accent4">
                    <a:lumMod val="40000"/>
                    <a:lumOff val="60000"/>
                  </a:schemeClr>
                </a:solidFill>
                <a:latin typeface="Garamond" pitchFamily="18" charset="0"/>
              </a:rPr>
              <a:t> </a:t>
            </a:r>
            <a:r>
              <a:rPr lang="en-US" sz="3200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Garamond" pitchFamily="18" charset="0"/>
              </a:rPr>
              <a:t>tanaman</a:t>
            </a:r>
            <a:r>
              <a:rPr lang="en-US" sz="3200" dirty="0">
                <a:solidFill>
                  <a:schemeClr val="accent4">
                    <a:lumMod val="40000"/>
                    <a:lumOff val="60000"/>
                  </a:schemeClr>
                </a:solidFill>
                <a:latin typeface="Garamond" pitchFamily="18" charset="0"/>
              </a:rPr>
              <a:t>, </a:t>
            </a:r>
            <a:r>
              <a:rPr lang="en-US" sz="3200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Garamond" pitchFamily="18" charset="0"/>
              </a:rPr>
              <a:t>cahaya</a:t>
            </a:r>
            <a:r>
              <a:rPr lang="en-US" sz="3200" dirty="0">
                <a:solidFill>
                  <a:schemeClr val="accent4">
                    <a:lumMod val="40000"/>
                    <a:lumOff val="60000"/>
                  </a:schemeClr>
                </a:solidFill>
                <a:latin typeface="Garamond" pitchFamily="18" charset="0"/>
              </a:rPr>
              <a:t> </a:t>
            </a:r>
            <a:r>
              <a:rPr lang="en-US" sz="3200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Garamond" pitchFamily="18" charset="0"/>
              </a:rPr>
              <a:t>tampak</a:t>
            </a:r>
            <a:r>
              <a:rPr lang="en-US" sz="3200" dirty="0">
                <a:solidFill>
                  <a:schemeClr val="accent4">
                    <a:lumMod val="40000"/>
                    <a:lumOff val="60000"/>
                  </a:schemeClr>
                </a:solidFill>
                <a:latin typeface="Garamond" pitchFamily="18" charset="0"/>
              </a:rPr>
              <a:t>, </a:t>
            </a:r>
            <a:r>
              <a:rPr lang="en-US" sz="32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Garamond" pitchFamily="18" charset="0"/>
              </a:rPr>
              <a:t>dengan</a:t>
            </a:r>
            <a:r>
              <a:rPr lang="en-US" sz="32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Garamond" pitchFamily="18" charset="0"/>
              </a:rPr>
              <a:t> </a:t>
            </a:r>
            <a:r>
              <a:rPr lang="en-US" sz="3200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Garamond" pitchFamily="18" charset="0"/>
              </a:rPr>
              <a:t>panjang</a:t>
            </a:r>
            <a:r>
              <a:rPr lang="en-US" sz="3200" dirty="0">
                <a:solidFill>
                  <a:schemeClr val="accent4">
                    <a:lumMod val="40000"/>
                    <a:lumOff val="60000"/>
                  </a:schemeClr>
                </a:solidFill>
                <a:latin typeface="Garamond" pitchFamily="18" charset="0"/>
              </a:rPr>
              <a:t> </a:t>
            </a:r>
            <a:r>
              <a:rPr lang="en-US" sz="3200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Garamond" pitchFamily="18" charset="0"/>
              </a:rPr>
              <a:t>gelombang</a:t>
            </a:r>
            <a:r>
              <a:rPr lang="en-US" sz="3200" dirty="0">
                <a:solidFill>
                  <a:schemeClr val="accent4">
                    <a:lumMod val="40000"/>
                    <a:lumOff val="60000"/>
                  </a:schemeClr>
                </a:solidFill>
                <a:latin typeface="Garamond" pitchFamily="18" charset="0"/>
              </a:rPr>
              <a:t> 400 s/d 700 nm</a:t>
            </a:r>
          </a:p>
          <a:p>
            <a:pPr marL="347663" indent="-301625">
              <a:spcBef>
                <a:spcPts val="2400"/>
              </a:spcBef>
            </a:pPr>
            <a:r>
              <a:rPr lang="en-US" sz="3200" dirty="0" err="1" smtClean="0">
                <a:solidFill>
                  <a:schemeClr val="tx2">
                    <a:lumMod val="40000"/>
                    <a:lumOff val="60000"/>
                  </a:schemeClr>
                </a:solidFill>
                <a:latin typeface="Garamond" pitchFamily="18" charset="0"/>
              </a:rPr>
              <a:t>Cahaya</a:t>
            </a:r>
            <a:r>
              <a:rPr lang="en-US" sz="3200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Garamond" pitchFamily="18" charset="0"/>
              </a:rPr>
              <a:t> </a:t>
            </a:r>
            <a:r>
              <a:rPr lang="en-US" sz="3200" dirty="0">
                <a:solidFill>
                  <a:schemeClr val="tx2">
                    <a:lumMod val="40000"/>
                    <a:lumOff val="60000"/>
                  </a:schemeClr>
                </a:solidFill>
                <a:latin typeface="Garamond" pitchFamily="18" charset="0"/>
              </a:rPr>
              <a:t>yang </a:t>
            </a:r>
            <a:r>
              <a:rPr lang="en-US" sz="3200" dirty="0" err="1">
                <a:solidFill>
                  <a:schemeClr val="tx2">
                    <a:lumMod val="40000"/>
                    <a:lumOff val="60000"/>
                  </a:schemeClr>
                </a:solidFill>
                <a:latin typeface="Garamond" pitchFamily="18" charset="0"/>
              </a:rPr>
              <a:t>diserap</a:t>
            </a:r>
            <a:r>
              <a:rPr lang="en-US" sz="3200" dirty="0">
                <a:solidFill>
                  <a:schemeClr val="tx2">
                    <a:lumMod val="40000"/>
                    <a:lumOff val="60000"/>
                  </a:schemeClr>
                </a:solidFill>
                <a:latin typeface="Garamond" pitchFamily="18" charset="0"/>
              </a:rPr>
              <a:t> </a:t>
            </a:r>
            <a:r>
              <a:rPr lang="en-US" sz="3200" dirty="0" err="1">
                <a:solidFill>
                  <a:schemeClr val="tx2">
                    <a:lumMod val="40000"/>
                    <a:lumOff val="60000"/>
                  </a:schemeClr>
                </a:solidFill>
                <a:latin typeface="Garamond" pitchFamily="18" charset="0"/>
              </a:rPr>
              <a:t>daun</a:t>
            </a:r>
            <a:r>
              <a:rPr lang="en-US" sz="3200" dirty="0">
                <a:solidFill>
                  <a:schemeClr val="tx2">
                    <a:lumMod val="40000"/>
                    <a:lumOff val="60000"/>
                  </a:schemeClr>
                </a:solidFill>
                <a:latin typeface="Garamond" pitchFamily="18" charset="0"/>
              </a:rPr>
              <a:t> 1-5% </a:t>
            </a:r>
            <a:r>
              <a:rPr lang="en-US" sz="3200" dirty="0" err="1">
                <a:solidFill>
                  <a:schemeClr val="tx2">
                    <a:lumMod val="40000"/>
                    <a:lumOff val="60000"/>
                  </a:schemeClr>
                </a:solidFill>
                <a:latin typeface="Garamond" pitchFamily="18" charset="0"/>
              </a:rPr>
              <a:t>untuk</a:t>
            </a:r>
            <a:r>
              <a:rPr lang="en-US" sz="3200" dirty="0">
                <a:solidFill>
                  <a:schemeClr val="tx2">
                    <a:lumMod val="40000"/>
                    <a:lumOff val="60000"/>
                  </a:schemeClr>
                </a:solidFill>
                <a:latin typeface="Garamond" pitchFamily="18" charset="0"/>
              </a:rPr>
              <a:t> </a:t>
            </a:r>
            <a:r>
              <a:rPr lang="en-US" sz="3200" dirty="0" err="1">
                <a:solidFill>
                  <a:schemeClr val="tx2">
                    <a:lumMod val="40000"/>
                    <a:lumOff val="60000"/>
                  </a:schemeClr>
                </a:solidFill>
                <a:latin typeface="Garamond" pitchFamily="18" charset="0"/>
              </a:rPr>
              <a:t>fotosintesis</a:t>
            </a:r>
            <a:r>
              <a:rPr lang="en-US" sz="3200" dirty="0">
                <a:solidFill>
                  <a:schemeClr val="tx2">
                    <a:lumMod val="40000"/>
                    <a:lumOff val="60000"/>
                  </a:schemeClr>
                </a:solidFill>
                <a:latin typeface="Garamond" pitchFamily="18" charset="0"/>
              </a:rPr>
              <a:t>, 75-85% </a:t>
            </a:r>
            <a:r>
              <a:rPr lang="en-US" sz="3200" dirty="0" err="1">
                <a:solidFill>
                  <a:schemeClr val="tx2">
                    <a:lumMod val="40000"/>
                    <a:lumOff val="60000"/>
                  </a:schemeClr>
                </a:solidFill>
                <a:latin typeface="Garamond" pitchFamily="18" charset="0"/>
              </a:rPr>
              <a:t>untuk</a:t>
            </a:r>
            <a:r>
              <a:rPr lang="en-US" sz="3200" dirty="0">
                <a:solidFill>
                  <a:schemeClr val="tx2">
                    <a:lumMod val="40000"/>
                    <a:lumOff val="60000"/>
                  </a:schemeClr>
                </a:solidFill>
                <a:latin typeface="Garamond" pitchFamily="18" charset="0"/>
              </a:rPr>
              <a:t> </a:t>
            </a:r>
            <a:r>
              <a:rPr lang="en-US" sz="3200" dirty="0" err="1">
                <a:solidFill>
                  <a:schemeClr val="tx2">
                    <a:lumMod val="40000"/>
                    <a:lumOff val="60000"/>
                  </a:schemeClr>
                </a:solidFill>
                <a:latin typeface="Garamond" pitchFamily="18" charset="0"/>
              </a:rPr>
              <a:t>memanaskan</a:t>
            </a:r>
            <a:r>
              <a:rPr lang="en-US" sz="3200" dirty="0">
                <a:solidFill>
                  <a:schemeClr val="tx2">
                    <a:lumMod val="40000"/>
                    <a:lumOff val="60000"/>
                  </a:schemeClr>
                </a:solidFill>
                <a:latin typeface="Garamond" pitchFamily="18" charset="0"/>
              </a:rPr>
              <a:t> </a:t>
            </a:r>
            <a:r>
              <a:rPr lang="en-US" sz="3200" dirty="0" err="1">
                <a:solidFill>
                  <a:schemeClr val="tx2">
                    <a:lumMod val="40000"/>
                    <a:lumOff val="60000"/>
                  </a:schemeClr>
                </a:solidFill>
                <a:latin typeface="Garamond" pitchFamily="18" charset="0"/>
              </a:rPr>
              <a:t>daun</a:t>
            </a:r>
            <a:r>
              <a:rPr lang="en-US" sz="3200" dirty="0">
                <a:solidFill>
                  <a:schemeClr val="tx2">
                    <a:lumMod val="40000"/>
                    <a:lumOff val="60000"/>
                  </a:schemeClr>
                </a:solidFill>
                <a:latin typeface="Garamond" pitchFamily="18" charset="0"/>
              </a:rPr>
              <a:t> </a:t>
            </a:r>
            <a:r>
              <a:rPr lang="en-US" sz="3200" dirty="0" err="1">
                <a:solidFill>
                  <a:schemeClr val="tx2">
                    <a:lumMod val="40000"/>
                    <a:lumOff val="60000"/>
                  </a:schemeClr>
                </a:solidFill>
                <a:latin typeface="Garamond" pitchFamily="18" charset="0"/>
              </a:rPr>
              <a:t>dan</a:t>
            </a:r>
            <a:r>
              <a:rPr lang="en-US" sz="3200" dirty="0">
                <a:solidFill>
                  <a:schemeClr val="tx2">
                    <a:lumMod val="40000"/>
                    <a:lumOff val="60000"/>
                  </a:schemeClr>
                </a:solidFill>
                <a:latin typeface="Garamond" pitchFamily="18" charset="0"/>
              </a:rPr>
              <a:t> </a:t>
            </a:r>
            <a:r>
              <a:rPr lang="en-US" sz="3200" dirty="0" err="1">
                <a:solidFill>
                  <a:schemeClr val="tx2">
                    <a:lumMod val="40000"/>
                    <a:lumOff val="60000"/>
                  </a:schemeClr>
                </a:solidFill>
                <a:latin typeface="Garamond" pitchFamily="18" charset="0"/>
              </a:rPr>
              <a:t>transpirasi</a:t>
            </a:r>
            <a:endParaRPr lang="en-US" sz="3200" dirty="0">
              <a:solidFill>
                <a:schemeClr val="tx2">
                  <a:lumMod val="40000"/>
                  <a:lumOff val="60000"/>
                </a:schemeClr>
              </a:solidFill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382262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pPr marL="508000" indent="-461963">
              <a:spcBef>
                <a:spcPts val="2400"/>
              </a:spcBef>
            </a:pPr>
            <a:r>
              <a:rPr lang="en-US" sz="3200" b="1" dirty="0" err="1">
                <a:latin typeface="Garamond" pitchFamily="18" charset="0"/>
              </a:rPr>
              <a:t>Peranan</a:t>
            </a: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b="1" dirty="0" err="1">
                <a:latin typeface="Garamond" pitchFamily="18" charset="0"/>
              </a:rPr>
              <a:t>cahaya</a:t>
            </a: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b="1" dirty="0" err="1">
                <a:latin typeface="Garamond" pitchFamily="18" charset="0"/>
              </a:rPr>
              <a:t>dalam</a:t>
            </a: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b="1" dirty="0" err="1">
                <a:latin typeface="Garamond" pitchFamily="18" charset="0"/>
              </a:rPr>
              <a:t>respirasi</a:t>
            </a:r>
            <a:r>
              <a:rPr lang="en-US" sz="3200" b="1" dirty="0">
                <a:latin typeface="Garamond" pitchFamily="18" charset="0"/>
              </a:rPr>
              <a:t>, </a:t>
            </a:r>
            <a:r>
              <a:rPr lang="en-US" sz="3200" b="1" dirty="0" err="1">
                <a:latin typeface="Garamond" pitchFamily="18" charset="0"/>
              </a:rPr>
              <a:t>fotorespirasi</a:t>
            </a:r>
            <a:r>
              <a:rPr lang="en-US" sz="3200" b="1" dirty="0">
                <a:latin typeface="Garamond" pitchFamily="18" charset="0"/>
              </a:rPr>
              <a:t>, </a:t>
            </a:r>
            <a:r>
              <a:rPr lang="en-US" sz="3200" b="1" dirty="0" err="1">
                <a:latin typeface="Garamond" pitchFamily="18" charset="0"/>
              </a:rPr>
              <a:t>menaikkan</a:t>
            </a: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b="1" dirty="0" err="1" smtClean="0">
                <a:latin typeface="Garamond" pitchFamily="18" charset="0"/>
              </a:rPr>
              <a:t>suhu</a:t>
            </a:r>
            <a:endParaRPr lang="en-US" sz="3200" b="1" dirty="0" smtClean="0">
              <a:latin typeface="Garamond" pitchFamily="18" charset="0"/>
            </a:endParaRPr>
          </a:p>
          <a:p>
            <a:pPr marL="465138" indent="-419100">
              <a:lnSpc>
                <a:spcPct val="90000"/>
              </a:lnSpc>
              <a:spcBef>
                <a:spcPts val="2400"/>
              </a:spcBef>
            </a:pPr>
            <a:r>
              <a:rPr lang="en-US" sz="3200" dirty="0" err="1" smtClean="0">
                <a:solidFill>
                  <a:schemeClr val="tx2"/>
                </a:solidFill>
                <a:latin typeface="Garamond" pitchFamily="18" charset="0"/>
              </a:rPr>
              <a:t>Besaran</a:t>
            </a:r>
            <a:r>
              <a:rPr lang="en-US" sz="3200" dirty="0" smtClean="0">
                <a:solidFill>
                  <a:schemeClr val="tx2"/>
                </a:solidFill>
                <a:latin typeface="Garamond" pitchFamily="18" charset="0"/>
              </a:rPr>
              <a:t> yang </a:t>
            </a:r>
            <a:r>
              <a:rPr lang="en-US" sz="3200" dirty="0" err="1" smtClean="0">
                <a:solidFill>
                  <a:schemeClr val="tx2"/>
                </a:solidFill>
                <a:latin typeface="Garamond" pitchFamily="18" charset="0"/>
              </a:rPr>
              <a:t>menggambarkan</a:t>
            </a:r>
            <a:r>
              <a:rPr lang="en-US" sz="3200" dirty="0" smtClean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Garamond" pitchFamily="18" charset="0"/>
              </a:rPr>
              <a:t>banyak</a:t>
            </a:r>
            <a:r>
              <a:rPr lang="en-US" sz="3200" dirty="0" smtClean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Garamond" pitchFamily="18" charset="0"/>
              </a:rPr>
              <a:t>sedikitnya</a:t>
            </a:r>
            <a:r>
              <a:rPr lang="en-US" sz="3200" dirty="0" smtClean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Garamond" pitchFamily="18" charset="0"/>
              </a:rPr>
              <a:t>radiasi</a:t>
            </a:r>
            <a:r>
              <a:rPr lang="en-US" sz="3200" dirty="0" smtClean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Garamond" pitchFamily="18" charset="0"/>
              </a:rPr>
              <a:t>matahari</a:t>
            </a:r>
            <a:r>
              <a:rPr lang="en-US" sz="3200" dirty="0" smtClean="0">
                <a:solidFill>
                  <a:schemeClr val="tx2"/>
                </a:solidFill>
                <a:latin typeface="Garamond" pitchFamily="18" charset="0"/>
              </a:rPr>
              <a:t> yang </a:t>
            </a:r>
            <a:r>
              <a:rPr lang="en-US" sz="3200" dirty="0" err="1" smtClean="0">
                <a:solidFill>
                  <a:schemeClr val="tx2"/>
                </a:solidFill>
                <a:latin typeface="Garamond" pitchFamily="18" charset="0"/>
              </a:rPr>
              <a:t>mampu</a:t>
            </a:r>
            <a:r>
              <a:rPr lang="en-US" sz="3200" dirty="0" smtClean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Garamond" pitchFamily="18" charset="0"/>
              </a:rPr>
              <a:t>diserap</a:t>
            </a:r>
            <a:r>
              <a:rPr lang="en-US" sz="3200" dirty="0" smtClean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Garamond" pitchFamily="18" charset="0"/>
              </a:rPr>
              <a:t>tanaman</a:t>
            </a:r>
            <a:r>
              <a:rPr lang="en-US" sz="3200" dirty="0" smtClean="0">
                <a:solidFill>
                  <a:schemeClr val="tx2"/>
                </a:solidFill>
                <a:latin typeface="Garamond" pitchFamily="18" charset="0"/>
              </a:rPr>
              <a:t>: ILD (</a:t>
            </a:r>
            <a:r>
              <a:rPr lang="en-US" sz="3200" dirty="0" err="1" smtClean="0">
                <a:solidFill>
                  <a:schemeClr val="tx2"/>
                </a:solidFill>
                <a:latin typeface="Garamond" pitchFamily="18" charset="0"/>
              </a:rPr>
              <a:t>indeks</a:t>
            </a:r>
            <a:r>
              <a:rPr lang="en-US" sz="3200" dirty="0" smtClean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Garamond" pitchFamily="18" charset="0"/>
              </a:rPr>
              <a:t>luas</a:t>
            </a:r>
            <a:r>
              <a:rPr lang="en-US" sz="3200" dirty="0" smtClean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Garamond" pitchFamily="18" charset="0"/>
              </a:rPr>
              <a:t>daun</a:t>
            </a:r>
            <a:r>
              <a:rPr lang="en-US" sz="3200" dirty="0" smtClean="0">
                <a:solidFill>
                  <a:schemeClr val="tx2"/>
                </a:solidFill>
                <a:latin typeface="Garamond" pitchFamily="18" charset="0"/>
              </a:rPr>
              <a:t>)= LAI (</a:t>
            </a:r>
            <a:r>
              <a:rPr lang="en-US" sz="3200" i="1" dirty="0" smtClean="0">
                <a:solidFill>
                  <a:schemeClr val="tx2"/>
                </a:solidFill>
                <a:latin typeface="Garamond" pitchFamily="18" charset="0"/>
              </a:rPr>
              <a:t>Leaf Area Index</a:t>
            </a:r>
            <a:r>
              <a:rPr lang="en-US" sz="3200" dirty="0" smtClean="0">
                <a:solidFill>
                  <a:schemeClr val="tx2"/>
                </a:solidFill>
                <a:latin typeface="Garamond" pitchFamily="18" charset="0"/>
              </a:rPr>
              <a:t>) </a:t>
            </a:r>
          </a:p>
          <a:p>
            <a:pPr marL="465138" indent="-419100">
              <a:lnSpc>
                <a:spcPct val="90000"/>
              </a:lnSpc>
              <a:spcBef>
                <a:spcPts val="2400"/>
              </a:spcBef>
            </a:pPr>
            <a:r>
              <a:rPr lang="en-US" sz="3200" dirty="0" smtClean="0">
                <a:latin typeface="Garamond" pitchFamily="18" charset="0"/>
              </a:rPr>
              <a:t>ILD </a:t>
            </a:r>
            <a:r>
              <a:rPr lang="en-US" sz="3200" dirty="0" err="1" smtClean="0">
                <a:latin typeface="Garamond" pitchFamily="18" charset="0"/>
              </a:rPr>
              <a:t>kritik</a:t>
            </a:r>
            <a:r>
              <a:rPr lang="en-US" sz="3200" dirty="0" smtClean="0">
                <a:latin typeface="Garamond" pitchFamily="18" charset="0"/>
              </a:rPr>
              <a:t> </a:t>
            </a:r>
            <a:r>
              <a:rPr lang="en-US" sz="3200" dirty="0" err="1" smtClean="0">
                <a:latin typeface="Garamond" pitchFamily="18" charset="0"/>
              </a:rPr>
              <a:t>dan</a:t>
            </a:r>
            <a:r>
              <a:rPr lang="en-US" sz="3200" dirty="0" smtClean="0">
                <a:latin typeface="Garamond" pitchFamily="18" charset="0"/>
              </a:rPr>
              <a:t> ILD optimum, ILD </a:t>
            </a:r>
            <a:r>
              <a:rPr lang="en-US" sz="3200" dirty="0" err="1" smtClean="0">
                <a:latin typeface="Garamond" pitchFamily="18" charset="0"/>
              </a:rPr>
              <a:t>kritik</a:t>
            </a:r>
            <a:r>
              <a:rPr lang="en-US" sz="3200" dirty="0" smtClean="0">
                <a:latin typeface="Garamond" pitchFamily="18" charset="0"/>
              </a:rPr>
              <a:t> </a:t>
            </a:r>
            <a:r>
              <a:rPr lang="en-US" sz="3200" dirty="0" err="1" smtClean="0">
                <a:latin typeface="Garamond" pitchFamily="18" charset="0"/>
              </a:rPr>
              <a:t>menyebabkan</a:t>
            </a:r>
            <a:r>
              <a:rPr lang="en-US" sz="3200" dirty="0" smtClean="0">
                <a:latin typeface="Garamond" pitchFamily="18" charset="0"/>
              </a:rPr>
              <a:t> </a:t>
            </a:r>
            <a:r>
              <a:rPr lang="en-US" sz="3200" dirty="0" err="1" smtClean="0">
                <a:latin typeface="Garamond" pitchFamily="18" charset="0"/>
              </a:rPr>
              <a:t>pertumbuhan</a:t>
            </a:r>
            <a:r>
              <a:rPr lang="en-US" sz="3200" dirty="0" smtClean="0">
                <a:latin typeface="Garamond" pitchFamily="18" charset="0"/>
              </a:rPr>
              <a:t> </a:t>
            </a:r>
            <a:r>
              <a:rPr lang="en-US" sz="3200" dirty="0" err="1" smtClean="0">
                <a:latin typeface="Garamond" pitchFamily="18" charset="0"/>
              </a:rPr>
              <a:t>tanaman</a:t>
            </a:r>
            <a:r>
              <a:rPr lang="en-US" sz="3200" dirty="0" smtClean="0">
                <a:latin typeface="Garamond" pitchFamily="18" charset="0"/>
              </a:rPr>
              <a:t> 90% </a:t>
            </a:r>
            <a:r>
              <a:rPr lang="en-US" sz="3200" dirty="0" err="1" smtClean="0">
                <a:latin typeface="Garamond" pitchFamily="18" charset="0"/>
              </a:rPr>
              <a:t>maksimum</a:t>
            </a:r>
            <a:r>
              <a:rPr lang="en-US" sz="3200" dirty="0" smtClean="0">
                <a:latin typeface="Garamond" pitchFamily="18" charset="0"/>
              </a:rPr>
              <a:t>. ILD optimum </a:t>
            </a:r>
            <a:r>
              <a:rPr lang="en-US" sz="3200" dirty="0" err="1" smtClean="0">
                <a:latin typeface="Garamond" pitchFamily="18" charset="0"/>
              </a:rPr>
              <a:t>menyebabkan</a:t>
            </a:r>
            <a:r>
              <a:rPr lang="en-US" sz="3200" dirty="0" smtClean="0">
                <a:latin typeface="Garamond" pitchFamily="18" charset="0"/>
              </a:rPr>
              <a:t> </a:t>
            </a:r>
            <a:r>
              <a:rPr lang="en-US" sz="3200" dirty="0" err="1" smtClean="0">
                <a:latin typeface="Garamond" pitchFamily="18" charset="0"/>
              </a:rPr>
              <a:t>pertumbuhan</a:t>
            </a:r>
            <a:r>
              <a:rPr lang="en-US" sz="3200" dirty="0" smtClean="0">
                <a:latin typeface="Garamond" pitchFamily="18" charset="0"/>
              </a:rPr>
              <a:t> </a:t>
            </a:r>
            <a:r>
              <a:rPr lang="en-US" sz="3200" dirty="0" err="1" smtClean="0">
                <a:latin typeface="Garamond" pitchFamily="18" charset="0"/>
              </a:rPr>
              <a:t>tanaman</a:t>
            </a:r>
            <a:r>
              <a:rPr lang="en-US" sz="3200" dirty="0" smtClean="0">
                <a:latin typeface="Garamond" pitchFamily="18" charset="0"/>
              </a:rPr>
              <a:t> (CGR= </a:t>
            </a:r>
            <a:r>
              <a:rPr lang="en-US" sz="3200" i="1" dirty="0" smtClean="0">
                <a:latin typeface="Garamond" pitchFamily="18" charset="0"/>
              </a:rPr>
              <a:t>crop growth </a:t>
            </a:r>
            <a:r>
              <a:rPr lang="en-US" sz="3200" i="1" dirty="0" smtClean="0">
                <a:latin typeface="Garamond" pitchFamily="18" charset="0"/>
              </a:rPr>
              <a:t>rate</a:t>
            </a:r>
            <a:r>
              <a:rPr lang="en-US" sz="3200" i="1" dirty="0" smtClean="0">
                <a:latin typeface="Garamond" pitchFamily="18" charset="0"/>
              </a:rPr>
              <a:t> </a:t>
            </a:r>
            <a:r>
              <a:rPr lang="en-US" sz="3200" i="1" dirty="0" err="1" smtClean="0">
                <a:latin typeface="Garamond" pitchFamily="18" charset="0"/>
              </a:rPr>
              <a:t>atau</a:t>
            </a:r>
            <a:r>
              <a:rPr lang="en-US" sz="3200" i="1" dirty="0" smtClean="0">
                <a:latin typeface="Garamond" pitchFamily="18" charset="0"/>
              </a:rPr>
              <a:t> LPT = </a:t>
            </a:r>
            <a:r>
              <a:rPr lang="en-US" sz="3200" i="1" dirty="0" err="1" smtClean="0">
                <a:latin typeface="Garamond" pitchFamily="18" charset="0"/>
              </a:rPr>
              <a:t>laju</a:t>
            </a:r>
            <a:r>
              <a:rPr lang="en-US" sz="3200" i="1" dirty="0" smtClean="0">
                <a:latin typeface="Garamond" pitchFamily="18" charset="0"/>
              </a:rPr>
              <a:t> </a:t>
            </a:r>
            <a:r>
              <a:rPr lang="en-US" sz="3200" i="1" dirty="0" err="1" smtClean="0">
                <a:latin typeface="Garamond" pitchFamily="18" charset="0"/>
              </a:rPr>
              <a:t>pertumbuhan</a:t>
            </a:r>
            <a:r>
              <a:rPr lang="en-US" sz="3200" i="1" dirty="0" smtClean="0">
                <a:latin typeface="Garamond" pitchFamily="18" charset="0"/>
              </a:rPr>
              <a:t> </a:t>
            </a:r>
            <a:r>
              <a:rPr lang="en-US" sz="3200" i="1" dirty="0" err="1" smtClean="0">
                <a:latin typeface="Garamond" pitchFamily="18" charset="0"/>
              </a:rPr>
              <a:t>tanaman</a:t>
            </a:r>
            <a:r>
              <a:rPr lang="en-US" sz="3200" i="1" dirty="0" smtClean="0">
                <a:latin typeface="Garamond" pitchFamily="18" charset="0"/>
              </a:rPr>
              <a:t>)</a:t>
            </a:r>
            <a:r>
              <a:rPr lang="en-US" sz="3200" dirty="0" smtClean="0">
                <a:latin typeface="Garamond" pitchFamily="18" charset="0"/>
              </a:rPr>
              <a:t> </a:t>
            </a:r>
            <a:r>
              <a:rPr lang="en-US" sz="3200" dirty="0" err="1" smtClean="0">
                <a:latin typeface="Garamond" pitchFamily="18" charset="0"/>
              </a:rPr>
              <a:t>maksimum</a:t>
            </a:r>
            <a:r>
              <a:rPr lang="en-US" sz="3200" dirty="0" smtClean="0">
                <a:latin typeface="Garamond" pitchFamily="18" charset="0"/>
              </a:rPr>
              <a:t> </a:t>
            </a:r>
          </a:p>
          <a:p>
            <a:pPr marL="508000" indent="-461963"/>
            <a:endParaRPr lang="en-US" sz="3200" b="1" dirty="0">
              <a:latin typeface="Garamond" pitchFamily="18" charset="0"/>
            </a:endParaRPr>
          </a:p>
          <a:p>
            <a:pPr>
              <a:buFont typeface="Wingdings" pitchFamily="2" charset="2"/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xmlns="" val="25756154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4800" y="1219200"/>
            <a:ext cx="8385175" cy="992188"/>
          </a:xfrm>
        </p:spPr>
        <p:txBody>
          <a:bodyPr>
            <a:noAutofit/>
          </a:bodyPr>
          <a:lstStyle/>
          <a:p>
            <a:r>
              <a:rPr lang="en-US" sz="3200" dirty="0" err="1"/>
              <a:t>Faktor</a:t>
            </a:r>
            <a:r>
              <a:rPr lang="en-US" sz="3200" dirty="0"/>
              <a:t> yang </a:t>
            </a:r>
            <a:r>
              <a:rPr lang="en-US" sz="3200" dirty="0" err="1"/>
              <a:t>Menentukan</a:t>
            </a:r>
            <a:r>
              <a:rPr lang="en-US" sz="3200" dirty="0"/>
              <a:t> </a:t>
            </a:r>
            <a:r>
              <a:rPr lang="en-US" sz="3200" dirty="0" err="1"/>
              <a:t>Besarnya</a:t>
            </a:r>
            <a:r>
              <a:rPr lang="en-US" sz="3200" dirty="0"/>
              <a:t> </a:t>
            </a:r>
            <a:r>
              <a:rPr lang="en-US" sz="3200" dirty="0" err="1"/>
              <a:t>Radiasi</a:t>
            </a:r>
            <a:r>
              <a:rPr lang="en-US" sz="3200" dirty="0"/>
              <a:t> </a:t>
            </a:r>
            <a:r>
              <a:rPr lang="en-US" sz="3200" dirty="0" err="1"/>
              <a:t>Matahari</a:t>
            </a:r>
            <a:r>
              <a:rPr lang="en-US" sz="3200" dirty="0"/>
              <a:t> </a:t>
            </a:r>
            <a:r>
              <a:rPr lang="en-US" sz="3200" dirty="0" err="1"/>
              <a:t>ke</a:t>
            </a:r>
            <a:r>
              <a:rPr lang="en-US" sz="3200" dirty="0"/>
              <a:t> </a:t>
            </a:r>
            <a:r>
              <a:rPr lang="en-US" sz="3200" dirty="0" err="1"/>
              <a:t>Bumi</a:t>
            </a:r>
            <a:r>
              <a:rPr lang="en-US" sz="3200" dirty="0"/>
              <a:t> </a:t>
            </a:r>
          </a:p>
        </p:txBody>
      </p:sp>
      <p:sp>
        <p:nvSpPr>
          <p:cNvPr id="10243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457200" y="2362200"/>
            <a:ext cx="8229600" cy="4114800"/>
          </a:xfrm>
        </p:spPr>
        <p:txBody>
          <a:bodyPr>
            <a:normAutofit/>
          </a:bodyPr>
          <a:lstStyle/>
          <a:p>
            <a:pPr marL="798513" indent="-508000"/>
            <a:r>
              <a:rPr lang="en-US" sz="3200" dirty="0" err="1"/>
              <a:t>Sudut</a:t>
            </a:r>
            <a:r>
              <a:rPr lang="en-US" sz="3200" dirty="0"/>
              <a:t> </a:t>
            </a:r>
            <a:r>
              <a:rPr lang="en-US" sz="3200" dirty="0" err="1"/>
              <a:t>datang</a:t>
            </a:r>
            <a:r>
              <a:rPr lang="en-US" sz="3200" dirty="0"/>
              <a:t> </a:t>
            </a:r>
            <a:r>
              <a:rPr lang="en-US" sz="3200" dirty="0" err="1"/>
              <a:t>matahari</a:t>
            </a:r>
            <a:r>
              <a:rPr lang="en-US" sz="3200" dirty="0"/>
              <a:t> (</a:t>
            </a:r>
            <a:r>
              <a:rPr lang="en-US" sz="3200" dirty="0" err="1"/>
              <a:t>dari</a:t>
            </a:r>
            <a:r>
              <a:rPr lang="en-US" sz="3200" dirty="0"/>
              <a:t> </a:t>
            </a:r>
            <a:r>
              <a:rPr lang="en-US" sz="3200" dirty="0" err="1"/>
              <a:t>suatu</a:t>
            </a:r>
            <a:r>
              <a:rPr lang="en-US" sz="3200" dirty="0"/>
              <a:t> </a:t>
            </a:r>
            <a:r>
              <a:rPr lang="en-US" sz="3200" dirty="0" err="1"/>
              <a:t>titik</a:t>
            </a:r>
            <a:r>
              <a:rPr lang="en-US" sz="3200" dirty="0"/>
              <a:t> </a:t>
            </a:r>
            <a:r>
              <a:rPr lang="en-US" sz="3200" dirty="0" err="1"/>
              <a:t>tertentu</a:t>
            </a:r>
            <a:r>
              <a:rPr lang="en-US" sz="3200" dirty="0"/>
              <a:t> di </a:t>
            </a:r>
            <a:r>
              <a:rPr lang="en-US" sz="3200" dirty="0" err="1"/>
              <a:t>bumi</a:t>
            </a:r>
            <a:r>
              <a:rPr lang="en-US" sz="3200" dirty="0"/>
              <a:t>)</a:t>
            </a:r>
          </a:p>
          <a:p>
            <a:pPr marL="798513" indent="-508000"/>
            <a:r>
              <a:rPr lang="en-US" sz="3200" dirty="0" err="1"/>
              <a:t>Panjang</a:t>
            </a:r>
            <a:r>
              <a:rPr lang="en-US" sz="3200" dirty="0"/>
              <a:t> </a:t>
            </a:r>
            <a:r>
              <a:rPr lang="en-US" sz="3200" dirty="0" err="1"/>
              <a:t>hari</a:t>
            </a:r>
            <a:endParaRPr lang="en-US" sz="3200" dirty="0"/>
          </a:p>
          <a:p>
            <a:pPr marL="798513" indent="-508000"/>
            <a:r>
              <a:rPr lang="en-US" sz="3200" dirty="0" err="1"/>
              <a:t>Keadaan</a:t>
            </a:r>
            <a:r>
              <a:rPr lang="en-US" sz="3200" dirty="0"/>
              <a:t> </a:t>
            </a:r>
            <a:r>
              <a:rPr lang="en-US" sz="3200" dirty="0" err="1"/>
              <a:t>atmosfer</a:t>
            </a:r>
            <a:r>
              <a:rPr lang="en-US" sz="3200" dirty="0"/>
              <a:t> (</a:t>
            </a:r>
            <a:r>
              <a:rPr lang="en-US" sz="3200" dirty="0" err="1"/>
              <a:t>kandungan</a:t>
            </a:r>
            <a:r>
              <a:rPr lang="en-US" sz="3200" dirty="0"/>
              <a:t> </a:t>
            </a:r>
            <a:r>
              <a:rPr lang="en-US" sz="3200" dirty="0" err="1"/>
              <a:t>debu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uap</a:t>
            </a:r>
            <a:r>
              <a:rPr lang="en-US" sz="3200" dirty="0"/>
              <a:t> air)</a:t>
            </a:r>
          </a:p>
        </p:txBody>
      </p:sp>
    </p:spTree>
    <p:extLst>
      <p:ext uri="{BB962C8B-B14F-4D97-AF65-F5344CB8AC3E}">
        <p14:creationId xmlns:p14="http://schemas.microsoft.com/office/powerpoint/2010/main" xmlns="" val="40493801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457200" y="1036637"/>
            <a:ext cx="8229600" cy="5821363"/>
          </a:xfrm>
        </p:spPr>
        <p:txBody>
          <a:bodyPr>
            <a:normAutofit/>
          </a:bodyPr>
          <a:lstStyle/>
          <a:p>
            <a:pPr marL="347663" indent="-301625">
              <a:spcBef>
                <a:spcPts val="2400"/>
              </a:spcBef>
            </a:pPr>
            <a:r>
              <a:rPr lang="en-US" sz="2400" dirty="0" err="1"/>
              <a:t>Panjang</a:t>
            </a:r>
            <a:r>
              <a:rPr lang="en-US" sz="2400" dirty="0"/>
              <a:t> </a:t>
            </a:r>
            <a:r>
              <a:rPr lang="en-US" sz="2400" dirty="0" err="1"/>
              <a:t>hari</a:t>
            </a:r>
            <a:r>
              <a:rPr lang="en-US" sz="2400" dirty="0"/>
              <a:t> </a:t>
            </a:r>
            <a:r>
              <a:rPr lang="en-US" sz="2400" dirty="0" err="1"/>
              <a:t>sering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faktor</a:t>
            </a:r>
            <a:r>
              <a:rPr lang="en-US" sz="2400" dirty="0"/>
              <a:t> </a:t>
            </a:r>
            <a:r>
              <a:rPr lang="en-US" sz="2400" dirty="0" err="1"/>
              <a:t>pembatas</a:t>
            </a:r>
            <a:r>
              <a:rPr lang="en-US" sz="2400" dirty="0"/>
              <a:t> </a:t>
            </a:r>
            <a:r>
              <a:rPr lang="en-US" sz="2400" dirty="0" err="1"/>
              <a:t>pertumbuhan</a:t>
            </a:r>
            <a:r>
              <a:rPr lang="en-US" sz="2400" dirty="0"/>
              <a:t> di </a:t>
            </a:r>
            <a:r>
              <a:rPr lang="en-US" sz="2400" dirty="0" err="1"/>
              <a:t>daerah</a:t>
            </a:r>
            <a:r>
              <a:rPr lang="en-US" sz="2400" dirty="0"/>
              <a:t> sub-</a:t>
            </a:r>
            <a:r>
              <a:rPr lang="en-US" sz="2400" dirty="0" err="1"/>
              <a:t>tropik</a:t>
            </a:r>
            <a:endParaRPr lang="en-US" sz="2400" dirty="0"/>
          </a:p>
          <a:p>
            <a:pPr marL="347663" indent="-301625">
              <a:spcBef>
                <a:spcPts val="2400"/>
              </a:spcBef>
            </a:pPr>
            <a:r>
              <a:rPr lang="en-US" sz="2400" dirty="0" err="1">
                <a:solidFill>
                  <a:srgbClr val="92D050"/>
                </a:solidFill>
              </a:rPr>
              <a:t>Keberadaan</a:t>
            </a:r>
            <a:r>
              <a:rPr lang="en-US" sz="2400" dirty="0">
                <a:solidFill>
                  <a:srgbClr val="92D050"/>
                </a:solidFill>
              </a:rPr>
              <a:t> </a:t>
            </a:r>
            <a:r>
              <a:rPr lang="en-US" sz="2400" dirty="0" err="1">
                <a:solidFill>
                  <a:srgbClr val="92D050"/>
                </a:solidFill>
              </a:rPr>
              <a:t>radiasi</a:t>
            </a:r>
            <a:r>
              <a:rPr lang="en-US" sz="2400" dirty="0">
                <a:solidFill>
                  <a:srgbClr val="92D050"/>
                </a:solidFill>
              </a:rPr>
              <a:t>, </a:t>
            </a:r>
            <a:r>
              <a:rPr lang="en-US" sz="2400" dirty="0" err="1">
                <a:solidFill>
                  <a:srgbClr val="92D050"/>
                </a:solidFill>
              </a:rPr>
              <a:t>sering</a:t>
            </a:r>
            <a:r>
              <a:rPr lang="en-US" sz="2400" dirty="0">
                <a:solidFill>
                  <a:srgbClr val="92D050"/>
                </a:solidFill>
              </a:rPr>
              <a:t> </a:t>
            </a:r>
            <a:r>
              <a:rPr lang="en-US" sz="2400" dirty="0" err="1">
                <a:solidFill>
                  <a:srgbClr val="92D050"/>
                </a:solidFill>
              </a:rPr>
              <a:t>terbatas</a:t>
            </a:r>
            <a:r>
              <a:rPr lang="en-US" sz="2400" dirty="0">
                <a:solidFill>
                  <a:srgbClr val="92D050"/>
                </a:solidFill>
              </a:rPr>
              <a:t> di sub-</a:t>
            </a:r>
            <a:r>
              <a:rPr lang="en-US" sz="2400" dirty="0" err="1">
                <a:solidFill>
                  <a:srgbClr val="92D050"/>
                </a:solidFill>
              </a:rPr>
              <a:t>tropik</a:t>
            </a:r>
            <a:r>
              <a:rPr lang="en-US" sz="2400" dirty="0">
                <a:solidFill>
                  <a:srgbClr val="92D050"/>
                </a:solidFill>
              </a:rPr>
              <a:t> </a:t>
            </a:r>
            <a:r>
              <a:rPr lang="en-US" sz="2400" dirty="0" err="1">
                <a:solidFill>
                  <a:srgbClr val="92D050"/>
                </a:solidFill>
              </a:rPr>
              <a:t>pada</a:t>
            </a:r>
            <a:r>
              <a:rPr lang="en-US" sz="2400" dirty="0">
                <a:solidFill>
                  <a:srgbClr val="92D050"/>
                </a:solidFill>
              </a:rPr>
              <a:t> </a:t>
            </a:r>
            <a:r>
              <a:rPr lang="en-US" sz="2400" dirty="0" err="1">
                <a:solidFill>
                  <a:srgbClr val="92D050"/>
                </a:solidFill>
              </a:rPr>
              <a:t>musim</a:t>
            </a:r>
            <a:r>
              <a:rPr lang="en-US" sz="2400" dirty="0">
                <a:solidFill>
                  <a:srgbClr val="92D050"/>
                </a:solidFill>
              </a:rPr>
              <a:t> </a:t>
            </a:r>
            <a:r>
              <a:rPr lang="en-US" sz="2400" dirty="0" err="1">
                <a:solidFill>
                  <a:srgbClr val="92D050"/>
                </a:solidFill>
              </a:rPr>
              <a:t>tertentu</a:t>
            </a:r>
            <a:r>
              <a:rPr lang="en-US" sz="2400" dirty="0">
                <a:solidFill>
                  <a:srgbClr val="92D050"/>
                </a:solidFill>
              </a:rPr>
              <a:t>, </a:t>
            </a:r>
            <a:r>
              <a:rPr lang="en-US" sz="2400" dirty="0" err="1">
                <a:solidFill>
                  <a:srgbClr val="92D050"/>
                </a:solidFill>
              </a:rPr>
              <a:t>sehingga</a:t>
            </a:r>
            <a:r>
              <a:rPr lang="en-US" sz="2400" dirty="0">
                <a:solidFill>
                  <a:srgbClr val="92D050"/>
                </a:solidFill>
              </a:rPr>
              <a:t> </a:t>
            </a:r>
            <a:r>
              <a:rPr lang="en-US" sz="2400" dirty="0" err="1">
                <a:solidFill>
                  <a:srgbClr val="92D050"/>
                </a:solidFill>
              </a:rPr>
              <a:t>kekurangan</a:t>
            </a:r>
            <a:r>
              <a:rPr lang="en-US" sz="2400" dirty="0">
                <a:solidFill>
                  <a:srgbClr val="92D050"/>
                </a:solidFill>
              </a:rPr>
              <a:t> </a:t>
            </a:r>
            <a:r>
              <a:rPr lang="en-US" sz="2400" dirty="0" err="1">
                <a:solidFill>
                  <a:srgbClr val="92D050"/>
                </a:solidFill>
              </a:rPr>
              <a:t>radiasi</a:t>
            </a:r>
            <a:r>
              <a:rPr lang="en-US" sz="2400" dirty="0">
                <a:solidFill>
                  <a:srgbClr val="92D050"/>
                </a:solidFill>
              </a:rPr>
              <a:t> </a:t>
            </a:r>
            <a:r>
              <a:rPr lang="en-US" sz="2400" dirty="0" err="1">
                <a:solidFill>
                  <a:srgbClr val="92D050"/>
                </a:solidFill>
              </a:rPr>
              <a:t>matahari</a:t>
            </a:r>
            <a:r>
              <a:rPr lang="en-US" sz="2400" dirty="0">
                <a:solidFill>
                  <a:srgbClr val="92D050"/>
                </a:solidFill>
              </a:rPr>
              <a:t> </a:t>
            </a:r>
            <a:r>
              <a:rPr lang="en-US" sz="2400" dirty="0" err="1">
                <a:solidFill>
                  <a:srgbClr val="92D050"/>
                </a:solidFill>
              </a:rPr>
              <a:t>merupakan</a:t>
            </a:r>
            <a:r>
              <a:rPr lang="en-US" sz="2400" dirty="0">
                <a:solidFill>
                  <a:srgbClr val="92D050"/>
                </a:solidFill>
              </a:rPr>
              <a:t> </a:t>
            </a:r>
            <a:r>
              <a:rPr lang="en-US" sz="2400" dirty="0" err="1">
                <a:solidFill>
                  <a:srgbClr val="92D050"/>
                </a:solidFill>
              </a:rPr>
              <a:t>kendala</a:t>
            </a:r>
            <a:r>
              <a:rPr lang="en-US" sz="2400" dirty="0">
                <a:solidFill>
                  <a:srgbClr val="92D050"/>
                </a:solidFill>
              </a:rPr>
              <a:t> </a:t>
            </a:r>
            <a:r>
              <a:rPr lang="en-US" sz="2400" dirty="0" err="1">
                <a:solidFill>
                  <a:srgbClr val="92D050"/>
                </a:solidFill>
              </a:rPr>
              <a:t>utama</a:t>
            </a:r>
            <a:r>
              <a:rPr lang="en-US" sz="2400" dirty="0">
                <a:solidFill>
                  <a:srgbClr val="92D050"/>
                </a:solidFill>
              </a:rPr>
              <a:t> </a:t>
            </a:r>
            <a:r>
              <a:rPr lang="en-US" sz="2400" dirty="0" err="1">
                <a:solidFill>
                  <a:srgbClr val="92D050"/>
                </a:solidFill>
              </a:rPr>
              <a:t>pertanian</a:t>
            </a:r>
            <a:r>
              <a:rPr lang="en-US" sz="2400" dirty="0">
                <a:solidFill>
                  <a:srgbClr val="92D050"/>
                </a:solidFill>
              </a:rPr>
              <a:t> di sub-</a:t>
            </a:r>
            <a:r>
              <a:rPr lang="en-US" sz="2400" dirty="0" err="1">
                <a:solidFill>
                  <a:srgbClr val="92D050"/>
                </a:solidFill>
              </a:rPr>
              <a:t>tropik</a:t>
            </a:r>
            <a:endParaRPr lang="en-US" sz="2400" dirty="0">
              <a:solidFill>
                <a:srgbClr val="92D050"/>
              </a:solidFill>
            </a:endParaRPr>
          </a:p>
          <a:p>
            <a:pPr marL="347663" indent="-301625">
              <a:spcBef>
                <a:spcPts val="2400"/>
              </a:spcBef>
            </a:pPr>
            <a:r>
              <a:rPr lang="en-US" sz="2400" dirty="0" err="1"/>
              <a:t>Panjang</a:t>
            </a:r>
            <a:r>
              <a:rPr lang="en-US" sz="2400" dirty="0"/>
              <a:t> </a:t>
            </a:r>
            <a:r>
              <a:rPr lang="en-US" sz="2400" dirty="0" err="1"/>
              <a:t>hari</a:t>
            </a:r>
            <a:r>
              <a:rPr lang="en-US" sz="2400" dirty="0"/>
              <a:t> di </a:t>
            </a:r>
            <a:r>
              <a:rPr lang="en-US" sz="2400" dirty="0" err="1"/>
              <a:t>daerah</a:t>
            </a:r>
            <a:r>
              <a:rPr lang="en-US" sz="2400" dirty="0"/>
              <a:t> </a:t>
            </a:r>
            <a:r>
              <a:rPr lang="en-US" sz="2400" dirty="0" err="1"/>
              <a:t>tropik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terlalu</a:t>
            </a:r>
            <a:r>
              <a:rPr lang="en-US" sz="2400" dirty="0"/>
              <a:t> </a:t>
            </a:r>
            <a:r>
              <a:rPr lang="en-US" sz="2400" dirty="0" err="1"/>
              <a:t>menimbulkan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 (</a:t>
            </a:r>
            <a:r>
              <a:rPr lang="en-US" sz="2400" dirty="0" err="1"/>
              <a:t>bukan</a:t>
            </a:r>
            <a:r>
              <a:rPr lang="en-US" sz="2400" dirty="0"/>
              <a:t> </a:t>
            </a:r>
            <a:r>
              <a:rPr lang="en-US" sz="2400" dirty="0" err="1"/>
              <a:t>faktor</a:t>
            </a:r>
            <a:r>
              <a:rPr lang="en-US" sz="2400" dirty="0"/>
              <a:t> </a:t>
            </a:r>
            <a:r>
              <a:rPr lang="en-US" sz="2400" dirty="0" err="1"/>
              <a:t>pembatas</a:t>
            </a:r>
            <a:r>
              <a:rPr lang="en-US" sz="2400" dirty="0"/>
              <a:t>), </a:t>
            </a:r>
            <a:r>
              <a:rPr lang="en-US" sz="2400" dirty="0" err="1"/>
              <a:t>relatif</a:t>
            </a:r>
            <a:r>
              <a:rPr lang="en-US" sz="2400" dirty="0"/>
              <a:t> </a:t>
            </a:r>
            <a:r>
              <a:rPr lang="en-US" sz="2400" dirty="0" err="1"/>
              <a:t>konstan</a:t>
            </a:r>
            <a:r>
              <a:rPr lang="en-US" sz="2400" dirty="0"/>
              <a:t>, </a:t>
            </a:r>
            <a:r>
              <a:rPr lang="en-US" sz="2400" dirty="0" smtClean="0"/>
              <a:t>               12 </a:t>
            </a:r>
            <a:r>
              <a:rPr lang="en-US" sz="2400" dirty="0"/>
              <a:t>jam/</a:t>
            </a:r>
            <a:r>
              <a:rPr lang="en-US" sz="2400" dirty="0" err="1"/>
              <a:t>hari</a:t>
            </a:r>
            <a:endParaRPr lang="en-US" sz="2400" dirty="0"/>
          </a:p>
          <a:p>
            <a:pPr marL="347663" indent="-301625">
              <a:spcBef>
                <a:spcPts val="2400"/>
              </a:spcBef>
            </a:pPr>
            <a:r>
              <a:rPr lang="en-US" sz="2400" dirty="0">
                <a:solidFill>
                  <a:srgbClr val="92D050"/>
                </a:solidFill>
              </a:rPr>
              <a:t>Yang </a:t>
            </a:r>
            <a:r>
              <a:rPr lang="en-US" sz="2400" dirty="0" err="1">
                <a:solidFill>
                  <a:srgbClr val="92D050"/>
                </a:solidFill>
              </a:rPr>
              <a:t>sering</a:t>
            </a:r>
            <a:r>
              <a:rPr lang="en-US" sz="2400" dirty="0">
                <a:solidFill>
                  <a:srgbClr val="92D050"/>
                </a:solidFill>
              </a:rPr>
              <a:t> </a:t>
            </a:r>
            <a:r>
              <a:rPr lang="en-US" sz="2400" dirty="0" err="1">
                <a:solidFill>
                  <a:srgbClr val="92D050"/>
                </a:solidFill>
              </a:rPr>
              <a:t>menjadi</a:t>
            </a:r>
            <a:r>
              <a:rPr lang="en-US" sz="2400" dirty="0">
                <a:solidFill>
                  <a:srgbClr val="92D050"/>
                </a:solidFill>
              </a:rPr>
              <a:t> </a:t>
            </a:r>
            <a:r>
              <a:rPr lang="en-US" sz="2400" dirty="0" err="1">
                <a:solidFill>
                  <a:srgbClr val="92D050"/>
                </a:solidFill>
              </a:rPr>
              <a:t>faktor</a:t>
            </a:r>
            <a:r>
              <a:rPr lang="en-US" sz="2400" dirty="0">
                <a:solidFill>
                  <a:srgbClr val="92D050"/>
                </a:solidFill>
              </a:rPr>
              <a:t> </a:t>
            </a:r>
            <a:r>
              <a:rPr lang="en-US" sz="2400" dirty="0" err="1">
                <a:solidFill>
                  <a:srgbClr val="92D050"/>
                </a:solidFill>
              </a:rPr>
              <a:t>pembatas</a:t>
            </a:r>
            <a:r>
              <a:rPr lang="en-US" sz="2400" dirty="0">
                <a:solidFill>
                  <a:srgbClr val="92D050"/>
                </a:solidFill>
              </a:rPr>
              <a:t> </a:t>
            </a:r>
            <a:r>
              <a:rPr lang="en-US" sz="2400" dirty="0" err="1">
                <a:solidFill>
                  <a:srgbClr val="92D050"/>
                </a:solidFill>
              </a:rPr>
              <a:t>adalah</a:t>
            </a:r>
            <a:r>
              <a:rPr lang="en-US" sz="2400" dirty="0">
                <a:solidFill>
                  <a:srgbClr val="92D050"/>
                </a:solidFill>
              </a:rPr>
              <a:t> </a:t>
            </a:r>
            <a:r>
              <a:rPr lang="en-US" sz="2400" dirty="0" err="1">
                <a:solidFill>
                  <a:srgbClr val="92D050"/>
                </a:solidFill>
              </a:rPr>
              <a:t>masalah</a:t>
            </a:r>
            <a:r>
              <a:rPr lang="en-US" sz="2400" dirty="0">
                <a:solidFill>
                  <a:srgbClr val="92D050"/>
                </a:solidFill>
              </a:rPr>
              <a:t> </a:t>
            </a:r>
            <a:r>
              <a:rPr lang="en-US" sz="2400" dirty="0" err="1">
                <a:solidFill>
                  <a:srgbClr val="92D050"/>
                </a:solidFill>
              </a:rPr>
              <a:t>kelebihan</a:t>
            </a:r>
            <a:r>
              <a:rPr lang="en-US" sz="2400" dirty="0">
                <a:solidFill>
                  <a:srgbClr val="92D050"/>
                </a:solidFill>
              </a:rPr>
              <a:t> </a:t>
            </a:r>
            <a:r>
              <a:rPr lang="en-US" sz="2400" dirty="0" err="1">
                <a:solidFill>
                  <a:srgbClr val="92D050"/>
                </a:solidFill>
              </a:rPr>
              <a:t>radiasi</a:t>
            </a:r>
            <a:r>
              <a:rPr lang="en-US" sz="2400" dirty="0">
                <a:solidFill>
                  <a:srgbClr val="92D050"/>
                </a:solidFill>
              </a:rPr>
              <a:t> (</a:t>
            </a:r>
            <a:r>
              <a:rPr lang="en-US" sz="2400" dirty="0" err="1">
                <a:solidFill>
                  <a:srgbClr val="92D050"/>
                </a:solidFill>
              </a:rPr>
              <a:t>intensitas</a:t>
            </a:r>
            <a:r>
              <a:rPr lang="en-US" sz="2400" dirty="0">
                <a:solidFill>
                  <a:srgbClr val="92D050"/>
                </a:solidFill>
              </a:rPr>
              <a:t> </a:t>
            </a:r>
            <a:r>
              <a:rPr lang="en-US" sz="2400" dirty="0" err="1">
                <a:solidFill>
                  <a:srgbClr val="92D050"/>
                </a:solidFill>
              </a:rPr>
              <a:t>matahari</a:t>
            </a:r>
            <a:r>
              <a:rPr lang="en-US" sz="2400" dirty="0">
                <a:solidFill>
                  <a:srgbClr val="92D05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xmlns="" val="31105087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415</TotalTime>
  <Words>940</Words>
  <Application>Microsoft Office PowerPoint</Application>
  <PresentationFormat>On-screen Show (4:3)</PresentationFormat>
  <Paragraphs>140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Perspective</vt:lpstr>
      <vt:lpstr>PENGARUH CAHAYA PADA KEHIDUPAN TANAMAN</vt:lpstr>
      <vt:lpstr>Slide 2</vt:lpstr>
      <vt:lpstr>Slide 3</vt:lpstr>
      <vt:lpstr>Slide 4</vt:lpstr>
      <vt:lpstr>Cahaya</vt:lpstr>
      <vt:lpstr>Slide 6</vt:lpstr>
      <vt:lpstr>Slide 7</vt:lpstr>
      <vt:lpstr>Faktor yang Menentukan Besarnya Radiasi Matahari ke Bumi </vt:lpstr>
      <vt:lpstr>Slide 9</vt:lpstr>
      <vt:lpstr>Naungan</vt:lpstr>
      <vt:lpstr>Slide 11</vt:lpstr>
      <vt:lpstr>Dampak pemberian naungan terhadap iklim mikro</vt:lpstr>
      <vt:lpstr>Hasil penelitian pada tembakau</vt:lpstr>
      <vt:lpstr>Tanaman muda</vt:lpstr>
      <vt:lpstr>Slide 15</vt:lpstr>
      <vt:lpstr>Slide 16</vt:lpstr>
      <vt:lpstr>Kekurangan Air diatasi dg naungan</vt:lpstr>
      <vt:lpstr>Slide 18</vt:lpstr>
      <vt:lpstr>Slide 19</vt:lpstr>
      <vt:lpstr>Respon Morfologi</vt:lpstr>
    </vt:vector>
  </TitlesOfParts>
  <Company>SigmaCom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PENGARUH CAHAYA PADA KEHIDUPAN TANAMAN</dc:title>
  <dc:creator>Ifa</dc:creator>
  <cp:lastModifiedBy>Endah BI</cp:lastModifiedBy>
  <cp:revision>17</cp:revision>
  <dcterms:created xsi:type="dcterms:W3CDTF">2011-03-20T18:55:39Z</dcterms:created>
  <dcterms:modified xsi:type="dcterms:W3CDTF">2016-09-29T02:18:29Z</dcterms:modified>
</cp:coreProperties>
</file>