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94757" autoAdjust="0"/>
  </p:normalViewPr>
  <p:slideViewPr>
    <p:cSldViewPr snapToGrid="0">
      <p:cViewPr varScale="1">
        <p:scale>
          <a:sx n="83" d="100"/>
          <a:sy n="83" d="100"/>
        </p:scale>
        <p:origin x="480" y="8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8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10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88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02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91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12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70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59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1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2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93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00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3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5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13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8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3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8/19/2018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8/19/2018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8/19/2018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8/19/2018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8/19/2018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310" y="4057650"/>
            <a:ext cx="10981507" cy="123497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Culture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022" y="5432564"/>
            <a:ext cx="10889673" cy="785356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UPN “Veteran” Yogyakarta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9550"/>
            <a:ext cx="10972800" cy="1227363"/>
          </a:xfrm>
        </p:spPr>
        <p:txBody>
          <a:bodyPr/>
          <a:lstStyle/>
          <a:p>
            <a:r>
              <a:rPr lang="en-US" dirty="0" smtClean="0"/>
              <a:t>Organizational socialization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59812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Organizational socialization the process through which an employee’s pattern of behavior, values, attitudes, and motives is influenced to conform to that of the organization.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2" y="2209800"/>
            <a:ext cx="10972800" cy="38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9550"/>
            <a:ext cx="10972800" cy="1227363"/>
          </a:xfrm>
        </p:spPr>
        <p:txBody>
          <a:bodyPr/>
          <a:lstStyle/>
          <a:p>
            <a:r>
              <a:rPr lang="en-US" dirty="0" smtClean="0"/>
              <a:t>Organizational socialization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59812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Organizational socialization the process through which an employee’s pattern of behavior, values, attitudes, and motives is influenced to conform to that of the organization.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2" y="2209800"/>
            <a:ext cx="10972800" cy="3825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42" y="476250"/>
            <a:ext cx="10972799" cy="573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9550"/>
            <a:ext cx="10972800" cy="1227363"/>
          </a:xfrm>
        </p:spPr>
        <p:txBody>
          <a:bodyPr/>
          <a:lstStyle/>
          <a:p>
            <a:r>
              <a:rPr lang="en-US" dirty="0" smtClean="0"/>
              <a:t>Organizational socialization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59812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Pre arrival stage of socialization the period of learning in the process that occurs before an applicant joins an organization.</a:t>
            </a:r>
          </a:p>
          <a:p>
            <a:pPr algn="just"/>
            <a:r>
              <a:rPr lang="en-US" dirty="0" smtClean="0"/>
              <a:t>Encounter stage of socialization the period during which the new recruit learns about organizational expectations.</a:t>
            </a:r>
          </a:p>
          <a:p>
            <a:pPr algn="just"/>
            <a:r>
              <a:rPr lang="en-US" dirty="0" smtClean="0"/>
              <a:t>Role modelling a form of socialization in which an individual learns by example, copying the behavior of established organization members.</a:t>
            </a:r>
          </a:p>
          <a:p>
            <a:pPr algn="just"/>
            <a:r>
              <a:rPr lang="en-US" dirty="0" smtClean="0"/>
              <a:t>Metamorphosis stage of socialization the period in which the new employee adjust to their organization’s values, attitudes, motives, norms, and required behavior.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1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9550"/>
            <a:ext cx="10972800" cy="1227363"/>
          </a:xfrm>
        </p:spPr>
        <p:txBody>
          <a:bodyPr/>
          <a:lstStyle/>
          <a:p>
            <a:r>
              <a:rPr lang="en-US" dirty="0" smtClean="0"/>
              <a:t>Perspectives on culture contrasted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598127"/>
          </a:xfrm>
        </p:spPr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2" y="1436914"/>
            <a:ext cx="10972799" cy="44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9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9550"/>
            <a:ext cx="10972800" cy="1227363"/>
          </a:xfrm>
        </p:spPr>
        <p:txBody>
          <a:bodyPr/>
          <a:lstStyle/>
          <a:p>
            <a:r>
              <a:rPr lang="en-US" dirty="0"/>
              <a:t>Perspectives on culture contrasted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59812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Integration (or unitary) perspective on culture a perspective which regards culture as monolithic, characterized by consistency, organization-wide </a:t>
            </a:r>
            <a:r>
              <a:rPr lang="en-US" dirty="0" err="1" smtClean="0"/>
              <a:t>condensus</a:t>
            </a:r>
            <a:r>
              <a:rPr lang="en-US" dirty="0" smtClean="0"/>
              <a:t>, and clarity.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2197688"/>
            <a:ext cx="10839450" cy="36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9550"/>
            <a:ext cx="10972800" cy="1227363"/>
          </a:xfrm>
        </p:spPr>
        <p:txBody>
          <a:bodyPr/>
          <a:lstStyle/>
          <a:p>
            <a:r>
              <a:rPr lang="en-US" dirty="0"/>
              <a:t>Perspectives on culture contrasted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59812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Differentiation perspective on culture a perspective which sees organizations as consisting of subcultures, each with its own characteristics, which differ from those of its </a:t>
            </a:r>
            <a:r>
              <a:rPr lang="en-US" dirty="0" err="1" smtClean="0"/>
              <a:t>neighbours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Fragmentation (or conflict) perspective on culture a perspective which regards culture as consisting of an incompletely shared set of elements that are loosely structured, constantly changing, and generally in conflict.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9550"/>
            <a:ext cx="10972800" cy="1227363"/>
          </a:xfrm>
        </p:spPr>
        <p:txBody>
          <a:bodyPr/>
          <a:lstStyle/>
          <a:p>
            <a:r>
              <a:rPr lang="en-US" dirty="0" smtClean="0"/>
              <a:t>Culture strength and organizational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59812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Strong culture a culture in which an organization’s core values are widely shared among employees and intensely held by them, and which guides their behavior.</a:t>
            </a:r>
          </a:p>
          <a:p>
            <a:pPr algn="just"/>
            <a:r>
              <a:rPr lang="en-US" dirty="0" smtClean="0"/>
              <a:t>Weak culture a culture in which there is little agreement among employees about their organization’s core values, the way things are supposed to be, or what is expected of them.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2958465"/>
            <a:ext cx="10692592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3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9550"/>
            <a:ext cx="10972800" cy="1227363"/>
          </a:xfrm>
        </p:spPr>
        <p:txBody>
          <a:bodyPr/>
          <a:lstStyle/>
          <a:p>
            <a:r>
              <a:rPr lang="en-US" dirty="0" smtClean="0"/>
              <a:t>Culture strength and organizational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59812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Internal integration the process through which employees adjust to each other, work together, and perceive themselves as a collective entity.</a:t>
            </a:r>
          </a:p>
          <a:p>
            <a:pPr algn="just"/>
            <a:r>
              <a:rPr lang="en-US" dirty="0" smtClean="0"/>
              <a:t>External adaptation the process through which employees adjust to changing environmental circumstances to attain organizational goals.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9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9550"/>
            <a:ext cx="10972800" cy="1227363"/>
          </a:xfrm>
        </p:spPr>
        <p:txBody>
          <a:bodyPr/>
          <a:lstStyle/>
          <a:p>
            <a:r>
              <a:rPr lang="en-US" dirty="0" smtClean="0"/>
              <a:t>Types of organizational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59812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Internal integration the process through which employees adjust to each other, work together, and perceive themselves as a collective entity.</a:t>
            </a:r>
          </a:p>
          <a:p>
            <a:pPr algn="just"/>
            <a:r>
              <a:rPr lang="en-US" dirty="0" smtClean="0"/>
              <a:t>External adaptation the process through which employees adjust to changing environmental circumstances to attain organizational goals.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2" y="1471612"/>
            <a:ext cx="10972800" cy="456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6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9550"/>
            <a:ext cx="10972800" cy="1227363"/>
          </a:xfrm>
        </p:spPr>
        <p:txBody>
          <a:bodyPr/>
          <a:lstStyle/>
          <a:p>
            <a:r>
              <a:rPr lang="en-US" dirty="0" smtClean="0"/>
              <a:t>National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59812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Internal integration the process through which employees adjust to each other, work together, and perceive themselves as a collective entity.</a:t>
            </a:r>
          </a:p>
          <a:p>
            <a:pPr algn="just"/>
            <a:r>
              <a:rPr lang="en-US" dirty="0" smtClean="0"/>
              <a:t>External adaptation the process through which employees adjust to changing environmental circumstances to attain organizational goals.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2" y="1436914"/>
            <a:ext cx="10972800" cy="420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2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0296"/>
            <a:ext cx="10972800" cy="1236617"/>
          </a:xfrm>
        </p:spPr>
        <p:txBody>
          <a:bodyPr/>
          <a:lstStyle/>
          <a:p>
            <a:r>
              <a:rPr lang="en-US" dirty="0" smtClean="0"/>
              <a:t>Why study organizational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354288"/>
          </a:xfrm>
        </p:spPr>
        <p:txBody>
          <a:bodyPr/>
          <a:lstStyle/>
          <a:p>
            <a:pPr algn="just"/>
            <a:r>
              <a:rPr lang="en-US" dirty="0" smtClean="0"/>
              <a:t>Culture can be thought of as the personality of an organization. It is also often referred to as corporate culture. It deals how things are done in a company on a daily basis. Ann </a:t>
            </a:r>
            <a:r>
              <a:rPr lang="en-US" dirty="0" err="1" smtClean="0"/>
              <a:t>cunlife</a:t>
            </a:r>
            <a:r>
              <a:rPr lang="en-US" dirty="0" smtClean="0"/>
              <a:t> (2008) states that Organizational culture is important because it:</a:t>
            </a:r>
          </a:p>
          <a:p>
            <a:pPr lvl="1" algn="just"/>
            <a:r>
              <a:rPr lang="en-US" dirty="0" smtClean="0"/>
              <a:t>Shapes the image that the public has of an organization</a:t>
            </a:r>
          </a:p>
          <a:p>
            <a:pPr lvl="1" algn="just"/>
            <a:r>
              <a:rPr lang="en-US" dirty="0" smtClean="0"/>
              <a:t>Influences organizational effectiveness</a:t>
            </a:r>
          </a:p>
          <a:p>
            <a:pPr lvl="1" algn="just"/>
            <a:r>
              <a:rPr lang="en-US" dirty="0" smtClean="0"/>
              <a:t>Provides direction for the company</a:t>
            </a:r>
          </a:p>
          <a:p>
            <a:pPr lvl="1" algn="just"/>
            <a:r>
              <a:rPr lang="en-US" dirty="0" smtClean="0"/>
              <a:t>Helps to attract, retain and motivate staff.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9550"/>
            <a:ext cx="10972800" cy="1227363"/>
          </a:xfrm>
        </p:spPr>
        <p:txBody>
          <a:bodyPr/>
          <a:lstStyle/>
          <a:p>
            <a:r>
              <a:rPr lang="en-US" dirty="0" smtClean="0"/>
              <a:t>National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54478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Social orientation the relative importance of the interests of the individual versus the interest of the individual versus the interest of the group – individualism vs collectivism</a:t>
            </a:r>
          </a:p>
          <a:p>
            <a:pPr algn="just"/>
            <a:r>
              <a:rPr lang="en-US" dirty="0" smtClean="0"/>
              <a:t>Power orientation the appropriateness of power/authority within organizations – respect versus tolerance.</a:t>
            </a:r>
          </a:p>
          <a:p>
            <a:pPr algn="just"/>
            <a:r>
              <a:rPr lang="en-US" dirty="0" smtClean="0"/>
              <a:t>Uncertainty orientation the emotional response to uncertainty and change – acceptance versus avoidance.</a:t>
            </a:r>
          </a:p>
          <a:p>
            <a:pPr algn="just"/>
            <a:r>
              <a:rPr lang="en-US" dirty="0" smtClean="0"/>
              <a:t>Goal orientation the motivation to achieve goals – aggressive masculinity versus passive </a:t>
            </a:r>
            <a:r>
              <a:rPr lang="en-US" dirty="0" err="1" smtClean="0"/>
              <a:t>feminity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Time orientation the time outlook on work and life – short term versus long term.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3809999"/>
          </a:xfrm>
        </p:spPr>
        <p:txBody>
          <a:bodyPr/>
          <a:lstStyle/>
          <a:p>
            <a:r>
              <a:rPr lang="en-US" dirty="0" err="1" smtClean="0"/>
              <a:t>Huczynski</a:t>
            </a:r>
            <a:r>
              <a:rPr lang="en-US" dirty="0" smtClean="0"/>
              <a:t>, Buchanan, 2013 , </a:t>
            </a:r>
            <a:r>
              <a:rPr lang="en-US" i="1" dirty="0" smtClean="0"/>
              <a:t>Organizational </a:t>
            </a:r>
            <a:r>
              <a:rPr lang="en-US" i="1" dirty="0" err="1" smtClean="0"/>
              <a:t>Behaviour</a:t>
            </a:r>
            <a:r>
              <a:rPr lang="en-US" i="1" dirty="0" smtClean="0"/>
              <a:t>, </a:t>
            </a:r>
            <a:r>
              <a:rPr lang="en-US" dirty="0" smtClean="0"/>
              <a:t>Pearson</a:t>
            </a:r>
          </a:p>
          <a:p>
            <a:r>
              <a:rPr lang="en-US" dirty="0" err="1" smtClean="0"/>
              <a:t>Umam</a:t>
            </a:r>
            <a:r>
              <a:rPr lang="en-US" dirty="0" smtClean="0"/>
              <a:t>, </a:t>
            </a:r>
            <a:r>
              <a:rPr lang="en-US" dirty="0" err="1" smtClean="0"/>
              <a:t>Khaerul</a:t>
            </a:r>
            <a:r>
              <a:rPr lang="en-US" dirty="0" smtClean="0"/>
              <a:t>, 2012, </a:t>
            </a:r>
            <a:r>
              <a:rPr lang="en-US" i="1" dirty="0" err="1" smtClean="0"/>
              <a:t>Manajemen</a:t>
            </a:r>
            <a:r>
              <a:rPr lang="en-US" i="1" dirty="0" smtClean="0"/>
              <a:t> </a:t>
            </a:r>
            <a:r>
              <a:rPr lang="en-US" i="1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 err="1" smtClean="0"/>
              <a:t>Setia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Wardiah</a:t>
            </a:r>
            <a:r>
              <a:rPr lang="en-US" dirty="0" smtClean="0"/>
              <a:t>, Mia </a:t>
            </a:r>
            <a:r>
              <a:rPr lang="en-US" dirty="0" err="1" smtClean="0"/>
              <a:t>Lasmi</a:t>
            </a:r>
            <a:r>
              <a:rPr lang="en-US" dirty="0" smtClean="0"/>
              <a:t>, </a:t>
            </a:r>
            <a:r>
              <a:rPr lang="en-US" i="1" dirty="0" err="1" smtClean="0"/>
              <a:t>Teori</a:t>
            </a:r>
            <a:r>
              <a:rPr lang="en-US" i="1" dirty="0" smtClean="0"/>
              <a:t> </a:t>
            </a:r>
            <a:r>
              <a:rPr lang="en-US" i="1" dirty="0" err="1" smtClean="0"/>
              <a:t>perilaku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budaya</a:t>
            </a:r>
            <a:r>
              <a:rPr lang="en-US" i="1" dirty="0" smtClean="0"/>
              <a:t> </a:t>
            </a:r>
            <a:r>
              <a:rPr lang="en-US" i="1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 err="1" smtClean="0"/>
              <a:t>Setia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9550"/>
            <a:ext cx="10972800" cy="1227363"/>
          </a:xfrm>
        </p:spPr>
        <p:txBody>
          <a:bodyPr/>
          <a:lstStyle/>
          <a:p>
            <a:r>
              <a:rPr lang="en-US" dirty="0" smtClean="0"/>
              <a:t>Rise of organizational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57476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Organizational culture the shared values, beliefs, and norms which influence the way employees think, feel, and act towards others inside and outside the organization.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199" y="2116179"/>
            <a:ext cx="10972800" cy="5440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Culture: surface manifestations, values, and basic assumptions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199" y="2660251"/>
            <a:ext cx="10972800" cy="3322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Surface manifestations of organizational culture culture’s most accessible forms, which are visible and audible behavior patterns and objects.</a:t>
            </a:r>
          </a:p>
          <a:p>
            <a:pPr algn="just"/>
            <a:r>
              <a:rPr lang="en-US" dirty="0" smtClean="0"/>
              <a:t>Three </a:t>
            </a:r>
            <a:r>
              <a:rPr lang="en-US" dirty="0" err="1" smtClean="0"/>
              <a:t>schein</a:t>
            </a:r>
            <a:r>
              <a:rPr lang="en-US" dirty="0" smtClean="0"/>
              <a:t> model surface levels, values levels and basic assumptions.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9550"/>
            <a:ext cx="10972800" cy="1227363"/>
          </a:xfrm>
        </p:spPr>
        <p:txBody>
          <a:bodyPr/>
          <a:lstStyle/>
          <a:p>
            <a:r>
              <a:rPr lang="en-US" dirty="0" smtClean="0"/>
              <a:t>Rise of organizational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57476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Organizational culture the shared values, beliefs, and norms which influence the way employees think, feel, and act towards others inside and outside the organization.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199" y="2116179"/>
            <a:ext cx="10972800" cy="5440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Culture: surface manifestations, values, and basic assumptions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199" y="2660251"/>
            <a:ext cx="10972800" cy="3322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Surface manifestations of organizational culture culture’s most accessible forms, which are visible and audible behavior patterns and objects.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99" y="1"/>
            <a:ext cx="10972799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1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9550"/>
            <a:ext cx="10972800" cy="1227363"/>
          </a:xfrm>
        </p:spPr>
        <p:txBody>
          <a:bodyPr/>
          <a:lstStyle/>
          <a:p>
            <a:r>
              <a:rPr lang="en-US" dirty="0" smtClean="0"/>
              <a:t>Rise of organizational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57476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Organizational culture the shared values, beliefs, and norms which influence the way employees think, feel, and act towards others inside and outside the organization.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199" y="2116179"/>
            <a:ext cx="10972800" cy="5440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Culture: surface manifestations, values, and basic assumptions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199" y="2660251"/>
            <a:ext cx="10972800" cy="3322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Surface manifestations of organizational culture culture’s most accessible forms, which are visible and audible behavior patterns and objects.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99" y="209550"/>
            <a:ext cx="10972800" cy="57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9550"/>
            <a:ext cx="10972800" cy="1227363"/>
          </a:xfrm>
        </p:spPr>
        <p:txBody>
          <a:bodyPr/>
          <a:lstStyle/>
          <a:p>
            <a:r>
              <a:rPr lang="en-US" dirty="0" smtClean="0"/>
              <a:t>Rise of organizational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57476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Organizational culture the shared values, beliefs, and norms which influence the way employees think, feel, and act towards others inside and outside the organization.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199" y="2116179"/>
            <a:ext cx="10972800" cy="5440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Culture: surface manifestations, values, and basic assumptions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199" y="2660251"/>
            <a:ext cx="10972800" cy="3322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Surface manifestations of organizational culture culture’s most accessible forms, which are visible and audible behavior patterns and objects.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2" y="209550"/>
            <a:ext cx="10972800" cy="660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6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32" y="200296"/>
            <a:ext cx="11042468" cy="56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9550"/>
            <a:ext cx="10972800" cy="1227363"/>
          </a:xfrm>
        </p:spPr>
        <p:txBody>
          <a:bodyPr/>
          <a:lstStyle/>
          <a:p>
            <a:r>
              <a:rPr lang="en-US" dirty="0" smtClean="0"/>
              <a:t>Organizational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59812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accumulated beliefs held about how work should be done and situations dealt with that guide employee behavior.</a:t>
            </a:r>
          </a:p>
          <a:p>
            <a:pPr algn="just"/>
            <a:r>
              <a:rPr lang="en-US" dirty="0" smtClean="0"/>
              <a:t>Sources of  values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2664276"/>
            <a:ext cx="10654492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9550"/>
            <a:ext cx="10972800" cy="1227363"/>
          </a:xfrm>
        </p:spPr>
        <p:txBody>
          <a:bodyPr/>
          <a:lstStyle/>
          <a:p>
            <a:r>
              <a:rPr lang="en-US" dirty="0" smtClean="0"/>
              <a:t>Organizational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59812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Mechanistic organization structure an organization structure that possesses a high degree of task specialization, many rules, tight specification of individual responsibility and authority, and centralized decision making.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Organic organization structure an organization structure that possesses little task specialization, few rules, and a high degree of individual responsibility and authority, and in which decision making is delegated.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Basic assumptions invisible, preconscious, unspoken, ‘taken-for granted’ understandings held by individuals within an organization concerning human behavior, the nature of reality, and the organization’s relationship to its environments.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3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244</TotalTime>
  <Words>1071</Words>
  <Application>Microsoft Office PowerPoint</Application>
  <PresentationFormat>Widescreen</PresentationFormat>
  <Paragraphs>178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Diamond Grid 16x9</vt:lpstr>
      <vt:lpstr>Culture</vt:lpstr>
      <vt:lpstr>Why study organizational culture?</vt:lpstr>
      <vt:lpstr>Rise of organizational culture?</vt:lpstr>
      <vt:lpstr>Rise of organizational culture?</vt:lpstr>
      <vt:lpstr>Rise of organizational culture?</vt:lpstr>
      <vt:lpstr>Rise of organizational culture?</vt:lpstr>
      <vt:lpstr>PowerPoint Presentation</vt:lpstr>
      <vt:lpstr>Organizational values</vt:lpstr>
      <vt:lpstr>Organizational values</vt:lpstr>
      <vt:lpstr>Organizational socialization</vt:lpstr>
      <vt:lpstr>Organizational socialization</vt:lpstr>
      <vt:lpstr>Organizational socialization</vt:lpstr>
      <vt:lpstr>Perspectives on culture contrasted</vt:lpstr>
      <vt:lpstr>Perspectives on culture contrasted</vt:lpstr>
      <vt:lpstr>Perspectives on culture contrasted</vt:lpstr>
      <vt:lpstr>Culture strength and organizational performance</vt:lpstr>
      <vt:lpstr>Culture strength and organizational performance</vt:lpstr>
      <vt:lpstr>Types of organizational culture</vt:lpstr>
      <vt:lpstr>National culture</vt:lpstr>
      <vt:lpstr>National culture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Hari Prapcoyo</dc:creator>
  <cp:lastModifiedBy>Hari Prapcoyo</cp:lastModifiedBy>
  <cp:revision>39</cp:revision>
  <dcterms:created xsi:type="dcterms:W3CDTF">2018-07-28T17:33:13Z</dcterms:created>
  <dcterms:modified xsi:type="dcterms:W3CDTF">2018-08-19T14:05:02Z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