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210F-5977-4B7D-8972-C2C73561F590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B68C-3FEA-4C19-97E2-0B66234FEE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210F-5977-4B7D-8972-C2C73561F590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B68C-3FEA-4C19-97E2-0B66234FE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210F-5977-4B7D-8972-C2C73561F590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B68C-3FEA-4C19-97E2-0B66234FE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210F-5977-4B7D-8972-C2C73561F590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B68C-3FEA-4C19-97E2-0B66234FE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210F-5977-4B7D-8972-C2C73561F590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319B68C-3FEA-4C19-97E2-0B66234FE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210F-5977-4B7D-8972-C2C73561F590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B68C-3FEA-4C19-97E2-0B66234FE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210F-5977-4B7D-8972-C2C73561F590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B68C-3FEA-4C19-97E2-0B66234FE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210F-5977-4B7D-8972-C2C73561F590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B68C-3FEA-4C19-97E2-0B66234FE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210F-5977-4B7D-8972-C2C73561F590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B68C-3FEA-4C19-97E2-0B66234FE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210F-5977-4B7D-8972-C2C73561F590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B68C-3FEA-4C19-97E2-0B66234FE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210F-5977-4B7D-8972-C2C73561F590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B68C-3FEA-4C19-97E2-0B66234FE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16D210F-5977-4B7D-8972-C2C73561F590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319B68C-3FEA-4C19-97E2-0B66234FE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"/>
            <a:ext cx="7772400" cy="785794"/>
          </a:xfrm>
        </p:spPr>
        <p:txBody>
          <a:bodyPr/>
          <a:lstStyle/>
          <a:p>
            <a:r>
              <a:rPr lang="en-US" dirty="0" smtClean="0"/>
              <a:t>ROTASI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357562"/>
            <a:ext cx="9144000" cy="3357586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11100" b="1" dirty="0" err="1" smtClean="0"/>
              <a:t>Rotasi</a:t>
            </a:r>
            <a:r>
              <a:rPr lang="en-US" sz="11100" b="1" dirty="0" smtClean="0"/>
              <a:t> </a:t>
            </a:r>
            <a:r>
              <a:rPr lang="en-US" sz="11100" b="1" dirty="0" err="1" smtClean="0"/>
              <a:t>dinyatakan</a:t>
            </a:r>
            <a:r>
              <a:rPr lang="en-US" sz="11100" b="1" dirty="0" smtClean="0"/>
              <a:t> </a:t>
            </a:r>
            <a:r>
              <a:rPr lang="en-US" sz="11100" b="1" dirty="0" err="1" smtClean="0"/>
              <a:t>dengan</a:t>
            </a:r>
            <a:r>
              <a:rPr lang="en-US" sz="11100" b="1" dirty="0" smtClean="0"/>
              <a:t> radian </a:t>
            </a:r>
            <a:r>
              <a:rPr lang="en-US" sz="11100" b="1" dirty="0" err="1" smtClean="0"/>
              <a:t>dengan</a:t>
            </a:r>
            <a:r>
              <a:rPr lang="en-US" sz="11100" b="1" dirty="0" smtClean="0"/>
              <a:t> </a:t>
            </a:r>
            <a:r>
              <a:rPr lang="en-US" sz="11100" b="1" dirty="0" err="1" smtClean="0"/>
              <a:t>mengukur</a:t>
            </a:r>
            <a:r>
              <a:rPr lang="en-US" sz="11100" b="1" dirty="0" smtClean="0"/>
              <a:t> </a:t>
            </a:r>
            <a:r>
              <a:rPr lang="en-US" sz="11100" b="1" dirty="0" err="1" smtClean="0"/>
              <a:t>sudut</a:t>
            </a:r>
            <a:r>
              <a:rPr lang="en-US" sz="11100" b="1" dirty="0" smtClean="0"/>
              <a:t> φ</a:t>
            </a:r>
          </a:p>
          <a:p>
            <a:pPr algn="l"/>
            <a:r>
              <a:rPr lang="en-US" sz="11100" b="1" dirty="0" smtClean="0"/>
              <a:t> 1 radian ( 1 </a:t>
            </a:r>
            <a:r>
              <a:rPr lang="en-US" sz="11100" b="1" dirty="0" err="1" smtClean="0"/>
              <a:t>rad</a:t>
            </a:r>
            <a:r>
              <a:rPr lang="en-US" sz="11100" b="1" dirty="0" smtClean="0"/>
              <a:t>) </a:t>
            </a:r>
            <a:r>
              <a:rPr lang="en-US" sz="11100" b="1" dirty="0" err="1" smtClean="0"/>
              <a:t>adalah</a:t>
            </a:r>
            <a:r>
              <a:rPr lang="en-US" sz="11100" b="1" dirty="0" smtClean="0"/>
              <a:t> </a:t>
            </a:r>
            <a:r>
              <a:rPr lang="en-US" sz="11100" b="1" dirty="0" err="1" smtClean="0"/>
              <a:t>sudut</a:t>
            </a:r>
            <a:r>
              <a:rPr lang="en-US" sz="11100" b="1" dirty="0" smtClean="0"/>
              <a:t> </a:t>
            </a:r>
            <a:r>
              <a:rPr lang="en-US" sz="11100" b="1" dirty="0" err="1" smtClean="0"/>
              <a:t>pada</a:t>
            </a:r>
            <a:r>
              <a:rPr lang="en-US" sz="11100" b="1" dirty="0" smtClean="0"/>
              <a:t> </a:t>
            </a:r>
            <a:r>
              <a:rPr lang="en-US" sz="11100" b="1" dirty="0" err="1" smtClean="0"/>
              <a:t>pusat</a:t>
            </a:r>
            <a:r>
              <a:rPr lang="en-US" sz="11100" b="1" dirty="0" smtClean="0"/>
              <a:t> </a:t>
            </a:r>
            <a:r>
              <a:rPr lang="en-US" sz="11100" b="1" dirty="0" err="1" smtClean="0"/>
              <a:t>lingkaran</a:t>
            </a:r>
            <a:r>
              <a:rPr lang="en-US" sz="11100" b="1" dirty="0" smtClean="0"/>
              <a:t> yang </a:t>
            </a:r>
            <a:r>
              <a:rPr lang="en-US" sz="11100" b="1" dirty="0" err="1" smtClean="0"/>
              <a:t>dibentuk</a:t>
            </a:r>
            <a:r>
              <a:rPr lang="en-US" sz="11100" b="1" dirty="0" smtClean="0"/>
              <a:t> </a:t>
            </a:r>
            <a:r>
              <a:rPr lang="en-US" sz="11100" b="1" dirty="0" err="1" smtClean="0"/>
              <a:t>oleh</a:t>
            </a:r>
            <a:r>
              <a:rPr lang="en-US" sz="11100" b="1" dirty="0" smtClean="0"/>
              <a:t> </a:t>
            </a:r>
            <a:r>
              <a:rPr lang="en-US" sz="11100" b="1" dirty="0" err="1" smtClean="0"/>
              <a:t>busur</a:t>
            </a:r>
            <a:r>
              <a:rPr lang="en-US" sz="11100" b="1" dirty="0" smtClean="0"/>
              <a:t> yang </a:t>
            </a:r>
            <a:r>
              <a:rPr lang="en-US" sz="11100" b="1" dirty="0" err="1" smtClean="0"/>
              <a:t>panjangnya</a:t>
            </a:r>
            <a:r>
              <a:rPr lang="en-US" sz="11100" b="1" dirty="0" smtClean="0"/>
              <a:t> = </a:t>
            </a:r>
            <a:r>
              <a:rPr lang="en-US" sz="11100" b="1" dirty="0" err="1" smtClean="0"/>
              <a:t>jari-jari</a:t>
            </a:r>
            <a:r>
              <a:rPr lang="en-US" sz="11100" b="1" dirty="0" smtClean="0"/>
              <a:t> </a:t>
            </a:r>
            <a:r>
              <a:rPr lang="en-US" sz="11100" b="1" dirty="0" err="1" smtClean="0"/>
              <a:t>lingkaran</a:t>
            </a:r>
            <a:r>
              <a:rPr lang="en-US" sz="11100" b="1" dirty="0" smtClean="0"/>
              <a:t>.</a:t>
            </a:r>
          </a:p>
          <a:p>
            <a:pPr algn="l"/>
            <a:endParaRPr lang="en-US" sz="11100" b="1" dirty="0" smtClean="0"/>
          </a:p>
          <a:p>
            <a:pPr algn="l"/>
            <a:r>
              <a:rPr lang="en-US" sz="11100" b="1" dirty="0"/>
              <a:t> </a:t>
            </a:r>
            <a:r>
              <a:rPr lang="en-US" sz="11100" b="1" dirty="0" smtClean="0"/>
              <a:t>S = r , </a:t>
            </a:r>
            <a:r>
              <a:rPr lang="en-US" sz="11100" b="1" dirty="0" err="1" smtClean="0"/>
              <a:t>jika</a:t>
            </a:r>
            <a:r>
              <a:rPr lang="en-US" sz="11100" b="1" dirty="0" smtClean="0"/>
              <a:t> s</a:t>
            </a:r>
            <a:r>
              <a:rPr lang="en-US" sz="12800" b="1" dirty="0" smtClean="0"/>
              <a:t>≠ r </a:t>
            </a:r>
            <a:r>
              <a:rPr lang="en-US" sz="11200" b="1" dirty="0" err="1" smtClean="0"/>
              <a:t>maka</a:t>
            </a:r>
            <a:r>
              <a:rPr lang="en-US" sz="12800" b="1" dirty="0" smtClean="0"/>
              <a:t> s = φ r, </a:t>
            </a:r>
            <a:r>
              <a:rPr lang="en-US" sz="12800" b="1" dirty="0" err="1" smtClean="0"/>
              <a:t>sudut</a:t>
            </a:r>
            <a:r>
              <a:rPr lang="en-US" sz="12800" b="1" dirty="0" smtClean="0"/>
              <a:t> φ = s/r</a:t>
            </a:r>
          </a:p>
          <a:p>
            <a:pPr algn="l"/>
            <a:r>
              <a:rPr lang="en-US" sz="11200" b="1" dirty="0" err="1" smtClean="0"/>
              <a:t>Jika</a:t>
            </a:r>
            <a:r>
              <a:rPr lang="en-US" sz="11200" b="1" dirty="0" smtClean="0"/>
              <a:t> s = 3 m &amp; r = 2 m </a:t>
            </a:r>
            <a:r>
              <a:rPr lang="en-US" sz="11200" b="1" dirty="0" err="1" smtClean="0"/>
              <a:t>maka</a:t>
            </a:r>
            <a:r>
              <a:rPr lang="en-US" sz="11200" b="1" dirty="0" smtClean="0"/>
              <a:t> φ= 3m/2 m = 1,5 </a:t>
            </a:r>
            <a:r>
              <a:rPr lang="en-US" sz="11200" b="1" dirty="0" err="1" smtClean="0"/>
              <a:t>rad</a:t>
            </a:r>
            <a:endParaRPr lang="en-US" sz="11100" dirty="0" smtClean="0"/>
          </a:p>
          <a:p>
            <a:pPr algn="l"/>
            <a:r>
              <a:rPr lang="en-US" sz="5900" dirty="0"/>
              <a:t> </a:t>
            </a:r>
            <a:r>
              <a:rPr lang="en-US" sz="5900" dirty="0" smtClean="0"/>
              <a:t>    </a:t>
            </a:r>
            <a:endParaRPr lang="en-US" sz="5900" dirty="0"/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pPr algn="l"/>
            <a:endParaRPr lang="en-US" b="1" dirty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285852" y="785794"/>
            <a:ext cx="2214577" cy="2500330"/>
            <a:chOff x="3180" y="6027"/>
            <a:chExt cx="1624" cy="1908"/>
          </a:xfrm>
        </p:grpSpPr>
        <p:sp>
          <p:nvSpPr>
            <p:cNvPr id="1027" name="Oval 3"/>
            <p:cNvSpPr>
              <a:spLocks noChangeArrowheads="1"/>
            </p:cNvSpPr>
            <p:nvPr/>
          </p:nvSpPr>
          <p:spPr bwMode="auto">
            <a:xfrm>
              <a:off x="3180" y="6300"/>
              <a:ext cx="1590" cy="16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028" name="AutoShape 4"/>
            <p:cNvCxnSpPr>
              <a:cxnSpLocks noChangeShapeType="1"/>
            </p:cNvCxnSpPr>
            <p:nvPr/>
          </p:nvCxnSpPr>
          <p:spPr bwMode="auto">
            <a:xfrm>
              <a:off x="3990" y="6300"/>
              <a:ext cx="0" cy="8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29" name="AutoShape 5"/>
            <p:cNvCxnSpPr>
              <a:cxnSpLocks noChangeShapeType="1"/>
            </p:cNvCxnSpPr>
            <p:nvPr/>
          </p:nvCxnSpPr>
          <p:spPr bwMode="auto">
            <a:xfrm flipV="1">
              <a:off x="3990" y="6855"/>
              <a:ext cx="780" cy="27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4255" y="6027"/>
              <a:ext cx="549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1" name="Text Box 7"/>
            <p:cNvSpPr txBox="1">
              <a:spLocks noChangeArrowheads="1"/>
            </p:cNvSpPr>
            <p:nvPr/>
          </p:nvSpPr>
          <p:spPr bwMode="auto">
            <a:xfrm>
              <a:off x="4180" y="6609"/>
              <a:ext cx="549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r</a:t>
              </a:r>
              <a:endPara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4786314" y="500042"/>
            <a:ext cx="2286016" cy="2571768"/>
            <a:chOff x="5730" y="5970"/>
            <a:chExt cx="1590" cy="1980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730" y="6315"/>
              <a:ext cx="1590" cy="16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034" name="AutoShape 10"/>
            <p:cNvCxnSpPr>
              <a:cxnSpLocks noChangeShapeType="1"/>
            </p:cNvCxnSpPr>
            <p:nvPr/>
          </p:nvCxnSpPr>
          <p:spPr bwMode="auto">
            <a:xfrm>
              <a:off x="6540" y="6315"/>
              <a:ext cx="0" cy="8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035" name="Text Box 11"/>
            <p:cNvSpPr txBox="1">
              <a:spLocks noChangeArrowheads="1"/>
            </p:cNvSpPr>
            <p:nvPr/>
          </p:nvSpPr>
          <p:spPr bwMode="auto">
            <a:xfrm>
              <a:off x="6655" y="5970"/>
              <a:ext cx="549" cy="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6" name="Text Box 12"/>
            <p:cNvSpPr txBox="1">
              <a:spLocks noChangeArrowheads="1"/>
            </p:cNvSpPr>
            <p:nvPr/>
          </p:nvSpPr>
          <p:spPr bwMode="auto">
            <a:xfrm>
              <a:off x="6730" y="6624"/>
              <a:ext cx="549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r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037" name="AutoShape 13"/>
            <p:cNvCxnSpPr>
              <a:cxnSpLocks noChangeShapeType="1"/>
            </p:cNvCxnSpPr>
            <p:nvPr/>
          </p:nvCxnSpPr>
          <p:spPr bwMode="auto">
            <a:xfrm flipV="1">
              <a:off x="6540" y="6532"/>
              <a:ext cx="540" cy="59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6475" y="6635"/>
              <a:ext cx="549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φ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9" name="Arc 15"/>
            <p:cNvSpPr>
              <a:spLocks/>
            </p:cNvSpPr>
            <p:nvPr/>
          </p:nvSpPr>
          <p:spPr bwMode="auto">
            <a:xfrm>
              <a:off x="6599" y="6675"/>
              <a:ext cx="265" cy="14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878684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/>
              <a:t>Keliling</a:t>
            </a:r>
            <a:r>
              <a:rPr lang="en-US" sz="2400" b="1" dirty="0"/>
              <a:t> </a:t>
            </a:r>
            <a:r>
              <a:rPr lang="en-US" sz="2400" b="1" dirty="0" err="1"/>
              <a:t>lingkaran</a:t>
            </a:r>
            <a:r>
              <a:rPr lang="en-US" sz="2400" b="1" dirty="0"/>
              <a:t> = </a:t>
            </a:r>
            <a:r>
              <a:rPr lang="en-US" sz="2400" b="1" dirty="0" smtClean="0"/>
              <a:t>2 </a:t>
            </a:r>
            <a:r>
              <a:rPr lang="en-US" sz="2400" b="1" dirty="0"/>
              <a:t>π </a:t>
            </a:r>
            <a:r>
              <a:rPr lang="en-US" sz="2400" b="1" dirty="0" smtClean="0"/>
              <a:t>r</a:t>
            </a:r>
          </a:p>
          <a:p>
            <a:r>
              <a:rPr lang="en-US" sz="2400" b="1" dirty="0" smtClean="0"/>
              <a:t>1 </a:t>
            </a:r>
            <a:r>
              <a:rPr lang="en-US" sz="2400" b="1" dirty="0" err="1" smtClean="0"/>
              <a:t>rad</a:t>
            </a:r>
            <a:r>
              <a:rPr lang="en-US" sz="2400" b="1" dirty="0" smtClean="0"/>
              <a:t> =360</a:t>
            </a:r>
            <a:r>
              <a:rPr lang="en-US" sz="2400" b="1" baseline="30000" dirty="0" smtClean="0"/>
              <a:t>0</a:t>
            </a:r>
            <a:r>
              <a:rPr lang="en-US" sz="2400" b="1" dirty="0" smtClean="0"/>
              <a:t> / 2 π = 57,3</a:t>
            </a:r>
            <a:r>
              <a:rPr lang="en-US" sz="2400" b="1" baseline="30000" dirty="0" smtClean="0"/>
              <a:t> 0</a:t>
            </a:r>
            <a:r>
              <a:rPr lang="en-US" sz="2400" b="1" dirty="0"/>
              <a:t> </a:t>
            </a:r>
            <a:r>
              <a:rPr lang="en-US" sz="2400" b="1" dirty="0" smtClean="0"/>
              <a:t>  ; 180</a:t>
            </a:r>
            <a:r>
              <a:rPr lang="en-US" sz="2400" b="1" baseline="30000" dirty="0" smtClean="0"/>
              <a:t>0</a:t>
            </a:r>
            <a:r>
              <a:rPr lang="en-US" sz="2400" b="1" dirty="0" smtClean="0"/>
              <a:t> = π </a:t>
            </a:r>
            <a:r>
              <a:rPr lang="en-US" sz="2400" b="1" dirty="0" err="1" smtClean="0"/>
              <a:t>rad</a:t>
            </a:r>
            <a:r>
              <a:rPr lang="en-US" sz="2400" b="1" dirty="0" smtClean="0"/>
              <a:t> ; 90</a:t>
            </a:r>
            <a:r>
              <a:rPr lang="en-US" sz="2400" b="1" baseline="30000" dirty="0" smtClean="0"/>
              <a:t>0</a:t>
            </a:r>
            <a:r>
              <a:rPr lang="en-US" sz="2400" b="1" dirty="0" smtClean="0"/>
              <a:t> = π/2 </a:t>
            </a:r>
            <a:r>
              <a:rPr lang="en-US" sz="2400" b="1" dirty="0" err="1" smtClean="0"/>
              <a:t>rad</a:t>
            </a:r>
            <a:endParaRPr lang="en-US" sz="2400" b="1" dirty="0" smtClean="0"/>
          </a:p>
          <a:p>
            <a:r>
              <a:rPr lang="en-US" sz="2400" b="1" dirty="0" err="1" smtClean="0"/>
              <a:t>Kecepatan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sudut</a:t>
            </a:r>
            <a:r>
              <a:rPr lang="en-US" sz="2400" b="1" dirty="0" smtClean="0"/>
              <a:t> (</a:t>
            </a:r>
            <a:r>
              <a:rPr lang="el-GR" sz="2400" b="1" dirty="0" smtClean="0"/>
              <a:t>ω</a:t>
            </a:r>
            <a:r>
              <a:rPr lang="en-US" sz="2400" b="1" dirty="0" smtClean="0"/>
              <a:t> ) rata-rata = </a:t>
            </a:r>
          </a:p>
          <a:p>
            <a:r>
              <a:rPr lang="en-US" sz="2400" b="1" dirty="0" smtClean="0"/>
              <a:t>  </a:t>
            </a:r>
          </a:p>
          <a:p>
            <a:endParaRPr lang="en-US" sz="2400" b="1" dirty="0" smtClean="0"/>
          </a:p>
          <a:p>
            <a:r>
              <a:rPr lang="en-US" sz="2400" b="1" dirty="0" err="1" smtClean="0"/>
              <a:t>Kecepatan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sudut</a:t>
            </a:r>
            <a:r>
              <a:rPr lang="en-US" sz="2400" b="1" dirty="0" smtClean="0"/>
              <a:t> (Ω ) </a:t>
            </a:r>
            <a:r>
              <a:rPr lang="en-US" sz="2400" b="1" dirty="0" err="1" smtClean="0"/>
              <a:t>sesaat</a:t>
            </a:r>
            <a:r>
              <a:rPr lang="en-US" sz="2400" b="1" dirty="0" smtClean="0"/>
              <a:t> = 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b="1" dirty="0" err="1" smtClean="0"/>
              <a:t>Kecepatan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putaran</a:t>
            </a:r>
            <a:r>
              <a:rPr lang="en-US" sz="2400" b="1" dirty="0" smtClean="0"/>
              <a:t> per </a:t>
            </a:r>
            <a:r>
              <a:rPr lang="en-US" sz="2400" b="1" dirty="0" err="1" smtClean="0"/>
              <a:t>menit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rotasi</a:t>
            </a:r>
            <a:r>
              <a:rPr lang="en-US" sz="2400" b="1" dirty="0" smtClean="0"/>
              <a:t>/</a:t>
            </a:r>
            <a:r>
              <a:rPr lang="en-US" sz="2400" b="1" dirty="0" err="1" smtClean="0"/>
              <a:t>menit</a:t>
            </a:r>
            <a:r>
              <a:rPr lang="en-US" sz="2400" b="1" dirty="0" smtClean="0"/>
              <a:t>) = rpm</a:t>
            </a:r>
          </a:p>
          <a:p>
            <a:r>
              <a:rPr lang="en-US" sz="2400" b="1" dirty="0" smtClean="0"/>
              <a:t>1 </a:t>
            </a:r>
            <a:r>
              <a:rPr lang="en-US" sz="2400" b="1" dirty="0" err="1" smtClean="0"/>
              <a:t>putaran</a:t>
            </a:r>
            <a:r>
              <a:rPr lang="en-US" sz="2400" b="1" dirty="0" smtClean="0"/>
              <a:t> =2</a:t>
            </a:r>
            <a:r>
              <a:rPr lang="el-GR" sz="2400" b="1" dirty="0" smtClean="0"/>
              <a:t>π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rad</a:t>
            </a:r>
            <a:endParaRPr lang="en-US" sz="2400" b="1" dirty="0" smtClean="0"/>
          </a:p>
          <a:p>
            <a:r>
              <a:rPr lang="en-US" sz="2400" b="1" dirty="0" smtClean="0"/>
              <a:t>1 </a:t>
            </a:r>
            <a:r>
              <a:rPr lang="en-US" sz="2400" b="1" dirty="0" err="1" smtClean="0"/>
              <a:t>putaran</a:t>
            </a:r>
            <a:r>
              <a:rPr lang="en-US" sz="2400" b="1" dirty="0" smtClean="0"/>
              <a:t> /</a:t>
            </a:r>
            <a:r>
              <a:rPr lang="en-US" sz="2400" b="1" dirty="0" err="1" smtClean="0"/>
              <a:t>detik</a:t>
            </a:r>
            <a:r>
              <a:rPr lang="en-US" sz="2400" b="1" dirty="0" smtClean="0"/>
              <a:t> =2</a:t>
            </a:r>
            <a:r>
              <a:rPr lang="el-GR" sz="2400" b="1" dirty="0" smtClean="0"/>
              <a:t>π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rad</a:t>
            </a:r>
            <a:r>
              <a:rPr lang="en-US" sz="2400" b="1" dirty="0" smtClean="0"/>
              <a:t>/s</a:t>
            </a:r>
          </a:p>
          <a:p>
            <a:r>
              <a:rPr lang="en-US" sz="2400" b="1" dirty="0" smtClean="0"/>
              <a:t>1 </a:t>
            </a:r>
            <a:r>
              <a:rPr lang="en-US" sz="2400" b="1" dirty="0" err="1" smtClean="0"/>
              <a:t>putaran</a:t>
            </a:r>
            <a:r>
              <a:rPr lang="en-US" sz="2400" b="1" dirty="0" smtClean="0"/>
              <a:t> /min = 1 rpm = 2</a:t>
            </a:r>
            <a:r>
              <a:rPr lang="el-GR" sz="2400" b="1" dirty="0" smtClean="0"/>
              <a:t>π</a:t>
            </a:r>
            <a:r>
              <a:rPr lang="en-US" sz="2400" b="1" dirty="0" smtClean="0"/>
              <a:t>/60 </a:t>
            </a:r>
            <a:r>
              <a:rPr lang="en-US" sz="2400" b="1" dirty="0" err="1" smtClean="0"/>
              <a:t>rad</a:t>
            </a:r>
            <a:r>
              <a:rPr lang="en-US" sz="2400" b="1" dirty="0" smtClean="0"/>
              <a:t>/s</a:t>
            </a:r>
          </a:p>
          <a:p>
            <a:r>
              <a:rPr lang="en-US" sz="2400" dirty="0" err="1" smtClean="0"/>
              <a:t>Contoh</a:t>
            </a:r>
            <a:r>
              <a:rPr lang="en-US" sz="2400" dirty="0" smtClean="0"/>
              <a:t> : </a:t>
            </a:r>
            <a:r>
              <a:rPr lang="en-US" sz="2400" dirty="0" err="1" smtClean="0"/>
              <a:t>Posisi</a:t>
            </a:r>
            <a:r>
              <a:rPr lang="en-US" sz="2400" dirty="0" smtClean="0"/>
              <a:t>  </a:t>
            </a:r>
            <a:r>
              <a:rPr lang="en-US" sz="2400" dirty="0" err="1" smtClean="0"/>
              <a:t>sudut</a:t>
            </a:r>
            <a:r>
              <a:rPr lang="en-US" sz="2400" dirty="0" smtClean="0"/>
              <a:t> </a:t>
            </a:r>
            <a:r>
              <a:rPr lang="el-GR" sz="2400" dirty="0" smtClean="0"/>
              <a:t>θ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roda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                               , diameter  </a:t>
            </a:r>
            <a:r>
              <a:rPr lang="en-US" sz="2400" dirty="0" err="1" smtClean="0"/>
              <a:t>Roda</a:t>
            </a:r>
            <a:r>
              <a:rPr lang="en-US" sz="2400" dirty="0" smtClean="0"/>
              <a:t> = 0,36 m</a:t>
            </a:r>
          </a:p>
          <a:p>
            <a:r>
              <a:rPr lang="en-US" sz="2400" dirty="0" err="1" smtClean="0"/>
              <a:t>Hitung</a:t>
            </a:r>
            <a:r>
              <a:rPr lang="en-US" sz="2400" dirty="0" smtClean="0"/>
              <a:t>: a. t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=2 s , t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5 s , b. </a:t>
            </a:r>
            <a:r>
              <a:rPr lang="en-US" sz="2400" dirty="0" err="1" smtClean="0"/>
              <a:t>Jarak</a:t>
            </a:r>
            <a:r>
              <a:rPr lang="en-US" sz="2400" dirty="0" smtClean="0"/>
              <a:t> </a:t>
            </a:r>
            <a:r>
              <a:rPr lang="en-US" sz="2400" dirty="0" err="1" smtClean="0"/>
              <a:t>selama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tsb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c. </a:t>
            </a:r>
            <a:r>
              <a:rPr lang="en-US" sz="2400" dirty="0" err="1" smtClean="0"/>
              <a:t>Kecepatan</a:t>
            </a:r>
            <a:r>
              <a:rPr lang="en-US" sz="2400" dirty="0" smtClean="0"/>
              <a:t> </a:t>
            </a:r>
            <a:r>
              <a:rPr lang="en-US" sz="2400" dirty="0" err="1" smtClean="0"/>
              <a:t>sudut</a:t>
            </a:r>
            <a:r>
              <a:rPr lang="en-US" sz="2400" dirty="0" smtClean="0"/>
              <a:t> rata-rata (</a:t>
            </a:r>
            <a:r>
              <a:rPr lang="en-US" sz="2400" dirty="0" err="1" smtClean="0"/>
              <a:t>rad</a:t>
            </a:r>
            <a:r>
              <a:rPr lang="en-US" sz="2400" dirty="0" smtClean="0"/>
              <a:t>/s &amp; rev/min)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tsb</a:t>
            </a:r>
            <a:r>
              <a:rPr lang="en-US" sz="2400" dirty="0" smtClean="0"/>
              <a:t>.   </a:t>
            </a:r>
          </a:p>
          <a:p>
            <a:r>
              <a:rPr lang="en-US" sz="2400" dirty="0" smtClean="0"/>
              <a:t>d. </a:t>
            </a:r>
            <a:r>
              <a:rPr lang="en-US" sz="2400" dirty="0" err="1" smtClean="0"/>
              <a:t>Kecepatan</a:t>
            </a:r>
            <a:r>
              <a:rPr lang="en-US" sz="2400" dirty="0" smtClean="0"/>
              <a:t> </a:t>
            </a:r>
            <a:r>
              <a:rPr lang="en-US" sz="2400" dirty="0" err="1" smtClean="0"/>
              <a:t>sudut</a:t>
            </a:r>
            <a:r>
              <a:rPr lang="en-US" sz="2400" dirty="0" smtClean="0"/>
              <a:t> </a:t>
            </a:r>
            <a:r>
              <a:rPr lang="en-US" sz="2400" dirty="0" err="1" smtClean="0"/>
              <a:t>sesaat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t = 3 s            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2214554"/>
            <a:ext cx="2286016" cy="7793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1214422"/>
            <a:ext cx="2571768" cy="808863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4214818"/>
            <a:ext cx="1928826" cy="8572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"/>
            <a:ext cx="7772400" cy="785794"/>
          </a:xfrm>
        </p:spPr>
        <p:txBody>
          <a:bodyPr/>
          <a:lstStyle/>
          <a:p>
            <a:pPr algn="l"/>
            <a:r>
              <a:rPr lang="en-US" dirty="0" err="1" smtClean="0"/>
              <a:t>Penyelesaian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857232"/>
            <a:ext cx="8929718" cy="4781568"/>
          </a:xfrm>
        </p:spPr>
        <p:txBody>
          <a:bodyPr>
            <a:normAutofit/>
          </a:bodyPr>
          <a:lstStyle/>
          <a:p>
            <a:pPr marL="514350" indent="-514350" algn="l">
              <a:buAutoNum type="alphaLcPeriod"/>
            </a:pPr>
            <a:r>
              <a:rPr lang="en-US" dirty="0" smtClean="0"/>
              <a:t>t </a:t>
            </a:r>
            <a:r>
              <a:rPr lang="en-US" dirty="0" err="1" smtClean="0"/>
              <a:t>disubstitusi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endParaRPr lang="en-US" dirty="0" smtClean="0"/>
          </a:p>
          <a:p>
            <a:pPr marL="514350" indent="-514350" algn="l"/>
            <a:r>
              <a:rPr lang="en-US" dirty="0"/>
              <a:t>	</a:t>
            </a:r>
            <a:r>
              <a:rPr lang="en-US" dirty="0" smtClean="0"/>
              <a:t>  </a:t>
            </a:r>
          </a:p>
          <a:p>
            <a:pPr marL="514350" indent="-514350" algn="l"/>
            <a:endParaRPr lang="en-US" dirty="0"/>
          </a:p>
          <a:p>
            <a:pPr marL="514350" indent="-514350" algn="l"/>
            <a:endParaRPr lang="en-US" dirty="0" smtClean="0"/>
          </a:p>
          <a:p>
            <a:pPr marL="514350" indent="-514350" algn="l"/>
            <a:r>
              <a:rPr lang="en-US" dirty="0" smtClean="0"/>
              <a:t>b. </a:t>
            </a:r>
            <a:r>
              <a:rPr lang="en-US" dirty="0" err="1" smtClean="0"/>
              <a:t>Roda</a:t>
            </a:r>
            <a:r>
              <a:rPr lang="en-US" dirty="0" smtClean="0"/>
              <a:t> </a:t>
            </a:r>
            <a:r>
              <a:rPr lang="en-US" dirty="0" err="1" smtClean="0"/>
              <a:t>berotasi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lintasan</a:t>
            </a:r>
            <a:r>
              <a:rPr lang="en-US" dirty="0" smtClean="0"/>
              <a:t> </a:t>
            </a:r>
            <a:r>
              <a:rPr lang="el-GR" dirty="0" smtClean="0"/>
              <a:t>θ</a:t>
            </a:r>
            <a:r>
              <a:rPr lang="en-US" baseline="-25000" dirty="0" smtClean="0"/>
              <a:t>2</a:t>
            </a:r>
            <a:r>
              <a:rPr lang="en-US" dirty="0" smtClean="0"/>
              <a:t> – </a:t>
            </a:r>
            <a:r>
              <a:rPr lang="el-GR" dirty="0" smtClean="0"/>
              <a:t>θ</a:t>
            </a:r>
            <a:r>
              <a:rPr lang="en-US" baseline="-25000" dirty="0" smtClean="0"/>
              <a:t>1</a:t>
            </a:r>
            <a:r>
              <a:rPr lang="en-US" dirty="0" smtClean="0"/>
              <a:t> =</a:t>
            </a:r>
          </a:p>
          <a:p>
            <a:pPr marL="514350" indent="-514350" algn="l"/>
            <a:r>
              <a:rPr lang="en-US" dirty="0"/>
              <a:t> </a:t>
            </a:r>
            <a:r>
              <a:rPr lang="en-US" dirty="0" smtClean="0"/>
              <a:t>    = 250 </a:t>
            </a:r>
            <a:r>
              <a:rPr lang="en-US" dirty="0" err="1" smtClean="0"/>
              <a:t>rad</a:t>
            </a:r>
            <a:r>
              <a:rPr lang="en-US" dirty="0" smtClean="0"/>
              <a:t> – 16 </a:t>
            </a:r>
            <a:r>
              <a:rPr lang="en-US" dirty="0" err="1" smtClean="0"/>
              <a:t>rad</a:t>
            </a:r>
            <a:r>
              <a:rPr lang="en-US" dirty="0" smtClean="0"/>
              <a:t> = 234 </a:t>
            </a:r>
            <a:r>
              <a:rPr lang="en-US" dirty="0" err="1" smtClean="0"/>
              <a:t>rad</a:t>
            </a:r>
            <a:endParaRPr lang="en-US" dirty="0" smtClean="0"/>
          </a:p>
          <a:p>
            <a:pPr marL="514350" indent="-514350" algn="l"/>
            <a:r>
              <a:rPr lang="en-US" dirty="0"/>
              <a:t> </a:t>
            </a:r>
            <a:r>
              <a:rPr lang="en-US" dirty="0" smtClean="0"/>
              <a:t>    r = D/2 = 0,36 m/2 = 0,18 m</a:t>
            </a:r>
          </a:p>
          <a:p>
            <a:pPr marL="514350" indent="-514350" algn="l"/>
            <a:r>
              <a:rPr lang="en-US" dirty="0"/>
              <a:t> </a:t>
            </a:r>
            <a:r>
              <a:rPr lang="en-US" dirty="0" smtClean="0"/>
              <a:t>    s = r </a:t>
            </a:r>
            <a:r>
              <a:rPr lang="el-GR" dirty="0" smtClean="0"/>
              <a:t>θ</a:t>
            </a:r>
            <a:r>
              <a:rPr lang="en-US" dirty="0" smtClean="0"/>
              <a:t> = 0,18 m(234 </a:t>
            </a:r>
            <a:r>
              <a:rPr lang="en-US" dirty="0" err="1" smtClean="0"/>
              <a:t>rad</a:t>
            </a:r>
            <a:r>
              <a:rPr lang="en-US" dirty="0" smtClean="0"/>
              <a:t>) = 42 m</a:t>
            </a:r>
          </a:p>
          <a:p>
            <a:pPr marL="514350" indent="-514350" algn="l"/>
            <a:r>
              <a:rPr lang="en-US" dirty="0" smtClean="0"/>
              <a:t>c.             , </a:t>
            </a:r>
            <a:endParaRPr lang="en-US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1571612"/>
            <a:ext cx="1446620" cy="642942"/>
          </a:xfrm>
          <a:prstGeom prst="rect">
            <a:avLst/>
          </a:prstGeom>
          <a:noFill/>
        </p:spPr>
      </p:pic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1428736"/>
            <a:ext cx="5695196" cy="714380"/>
          </a:xfrm>
          <a:prstGeom prst="rect">
            <a:avLst/>
          </a:prstGeom>
          <a:noFill/>
        </p:spPr>
      </p:pic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2285991"/>
            <a:ext cx="6000792" cy="679335"/>
          </a:xfrm>
          <a:prstGeom prst="rect">
            <a:avLst/>
          </a:prstGeom>
          <a:noFill/>
        </p:spPr>
      </p:pic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72" name="Picture 1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5000636"/>
            <a:ext cx="5500726" cy="785818"/>
          </a:xfrm>
          <a:prstGeom prst="rect">
            <a:avLst/>
          </a:prstGeom>
          <a:noFill/>
        </p:spPr>
      </p:pic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75" name="Picture 1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5857892"/>
            <a:ext cx="5500726" cy="642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71414"/>
            <a:ext cx="4500594" cy="689453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0"/>
            <a:ext cx="4220643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1" dirty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1" dirty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/>
              <a:t>Pada</a:t>
            </a:r>
            <a:r>
              <a:rPr lang="en-US" sz="2400" b="1" dirty="0"/>
              <a:t>  t = 3 </a:t>
            </a:r>
            <a:r>
              <a:rPr lang="en-US" sz="2400" b="1" dirty="0" smtClean="0"/>
              <a:t>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/>
              <a:t>Percepatan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sudut</a:t>
            </a:r>
            <a:r>
              <a:rPr lang="en-US" sz="2400" b="1" dirty="0" smtClean="0"/>
              <a:t> rata-rata (</a:t>
            </a:r>
            <a:r>
              <a:rPr lang="el-GR" sz="2400" b="1" dirty="0" smtClean="0"/>
              <a:t>α</a:t>
            </a:r>
            <a:r>
              <a:rPr lang="en-US" sz="2400" b="1" baseline="-25000" dirty="0" smtClean="0"/>
              <a:t>n</a:t>
            </a:r>
            <a:r>
              <a:rPr lang="en-US" sz="2400" b="1" dirty="0" smtClean="0"/>
              <a:t> 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/>
              <a:t>Percepatan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sudut</a:t>
            </a:r>
            <a:r>
              <a:rPr lang="en-US" sz="2400" b="1" dirty="0" smtClean="0"/>
              <a:t>  se </a:t>
            </a:r>
            <a:r>
              <a:rPr lang="en-US" sz="2400" b="1" dirty="0" err="1" smtClean="0"/>
              <a:t>saat</a:t>
            </a:r>
            <a:r>
              <a:rPr lang="en-US" sz="2400" b="1" dirty="0" smtClean="0"/>
              <a:t> (</a:t>
            </a:r>
            <a:r>
              <a:rPr lang="el-GR" sz="2400" b="1" dirty="0" smtClean="0"/>
              <a:t>α</a:t>
            </a:r>
            <a:r>
              <a:rPr lang="en-US" sz="2400" b="1" dirty="0" smtClean="0"/>
              <a:t> )</a:t>
            </a:r>
            <a:endParaRPr lang="en-US" sz="2400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928670"/>
            <a:ext cx="1714512" cy="771530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1571612"/>
            <a:ext cx="4462891" cy="928694"/>
          </a:xfrm>
          <a:prstGeom prst="rect">
            <a:avLst/>
          </a:prstGeom>
          <a:noFill/>
        </p:spPr>
      </p:pic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43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3143248"/>
            <a:ext cx="3143272" cy="935783"/>
          </a:xfrm>
          <a:prstGeom prst="rect">
            <a:avLst/>
          </a:prstGeom>
          <a:noFill/>
        </p:spPr>
      </p:pic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46" name="Picture 1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4643446"/>
            <a:ext cx="3071834" cy="1047216"/>
          </a:xfrm>
          <a:prstGeom prst="rect">
            <a:avLst/>
          </a:prstGeom>
          <a:noFill/>
        </p:spPr>
      </p:pic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49" name="Picture 1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5715016"/>
            <a:ext cx="2643206" cy="913108"/>
          </a:xfrm>
          <a:prstGeom prst="rect">
            <a:avLst/>
          </a:prstGeom>
          <a:noFill/>
        </p:spPr>
      </p:pic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0" y="819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28593" y="142852"/>
          <a:ext cx="7715306" cy="2928960"/>
        </p:xfrm>
        <a:graphic>
          <a:graphicData uri="http://schemas.openxmlformats.org/drawingml/2006/table">
            <a:tbl>
              <a:tblPr/>
              <a:tblGrid>
                <a:gridCol w="2069539"/>
                <a:gridCol w="2822220"/>
                <a:gridCol w="2823547"/>
              </a:tblGrid>
              <a:tr h="585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Calibri"/>
                          <a:ea typeface="Times New Roman"/>
                          <a:cs typeface="Times New Roman"/>
                        </a:rPr>
                        <a:t>Gerak</a:t>
                      </a:r>
                      <a:r>
                        <a:rPr lang="en-US" sz="20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Calibri"/>
                          <a:ea typeface="Times New Roman"/>
                          <a:cs typeface="Times New Roman"/>
                        </a:rPr>
                        <a:t>lurus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Times New Roman"/>
                        </a:rPr>
                        <a:t>gerak berputar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Calibri"/>
                          <a:ea typeface="Times New Roman"/>
                          <a:cs typeface="Times New Roman"/>
                        </a:rPr>
                        <a:t>Percepatan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α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Calibri"/>
                          <a:ea typeface="Times New Roman"/>
                          <a:cs typeface="Times New Roman"/>
                        </a:rPr>
                        <a:t>Kecepatan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V = v</a:t>
                      </a:r>
                      <a:r>
                        <a:rPr lang="en-US" sz="2400" b="1" baseline="-25000" dirty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 + a t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ω =ω</a:t>
                      </a:r>
                      <a:r>
                        <a:rPr lang="en-US" sz="2400" b="1" baseline="-25000" dirty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 + α t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Calibri"/>
                          <a:ea typeface="Times New Roman"/>
                          <a:cs typeface="Times New Roman"/>
                        </a:rPr>
                        <a:t>Lintasan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X =x</a:t>
                      </a:r>
                      <a:r>
                        <a:rPr lang="en-US" sz="2400" b="1" baseline="-25000" dirty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 + v</a:t>
                      </a:r>
                      <a:r>
                        <a:rPr lang="en-US" sz="2400" b="1" baseline="-25000" dirty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t +1/2 a t</a:t>
                      </a:r>
                      <a:r>
                        <a:rPr lang="en-US" sz="2400" b="1" baseline="30000" dirty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Θ = θ</a:t>
                      </a:r>
                      <a:r>
                        <a:rPr lang="en-US" sz="2400" b="1" baseline="-25000" dirty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 + ω</a:t>
                      </a:r>
                      <a:r>
                        <a:rPr lang="en-US" sz="2400" b="1" baseline="-25000" dirty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t + ½ α t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en-US" sz="2400" b="1" baseline="30000" dirty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=v</a:t>
                      </a:r>
                      <a:r>
                        <a:rPr lang="en-US" sz="2400" b="1" baseline="-25000" dirty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en-US" sz="2400" b="1" baseline="30000" dirty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 +2 a (x – x</a:t>
                      </a:r>
                      <a:r>
                        <a:rPr lang="en-US" sz="2400" b="1" baseline="-25000" dirty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ω</a:t>
                      </a:r>
                      <a:r>
                        <a:rPr lang="en-US" sz="2400" b="1" baseline="30000" dirty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 =ω</a:t>
                      </a:r>
                      <a:r>
                        <a:rPr lang="en-US" sz="2400" b="1" baseline="-25000" dirty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en-US" sz="2400" b="1" baseline="30000" dirty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 +2 α(θ- θ</a:t>
                      </a:r>
                      <a:r>
                        <a:rPr lang="en-US" sz="2400" b="1" baseline="-25000" dirty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3714752"/>
            <a:ext cx="85725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/>
              <a:t>Kecepatan</a:t>
            </a:r>
            <a:r>
              <a:rPr lang="en-US" sz="2800" dirty="0"/>
              <a:t> </a:t>
            </a:r>
            <a:r>
              <a:rPr lang="en-US" sz="2800" dirty="0" err="1"/>
              <a:t>sudut</a:t>
            </a:r>
            <a:r>
              <a:rPr lang="en-US" sz="2800" dirty="0"/>
              <a:t> </a:t>
            </a:r>
            <a:r>
              <a:rPr lang="en-US" sz="2800" dirty="0" err="1"/>
              <a:t>sesaat</a:t>
            </a:r>
            <a:r>
              <a:rPr lang="en-US" sz="2800" dirty="0"/>
              <a:t> ω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rad</a:t>
            </a:r>
            <a:r>
              <a:rPr lang="en-US" sz="2800" dirty="0"/>
              <a:t>/s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diubah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kecepatan</a:t>
            </a:r>
            <a:r>
              <a:rPr lang="en-US" sz="2800" dirty="0"/>
              <a:t> </a:t>
            </a:r>
            <a:r>
              <a:rPr lang="en-US" sz="2800" dirty="0" smtClean="0"/>
              <a:t>linier </a:t>
            </a:r>
            <a:r>
              <a:rPr lang="en-US" sz="2800" dirty="0" err="1" smtClean="0"/>
              <a:t>maka</a:t>
            </a:r>
            <a:r>
              <a:rPr lang="en-US" sz="2800" dirty="0" smtClean="0"/>
              <a:t>  v = r </a:t>
            </a:r>
            <a:r>
              <a:rPr lang="el-GR" sz="2800" dirty="0" smtClean="0"/>
              <a:t>ω</a:t>
            </a:r>
            <a:endParaRPr lang="en-US" sz="2800" dirty="0"/>
          </a:p>
          <a:p>
            <a:r>
              <a:rPr lang="en-US" sz="2800" dirty="0" err="1" smtClean="0"/>
              <a:t>Percepatan</a:t>
            </a:r>
            <a:r>
              <a:rPr lang="en-US" sz="2800" dirty="0" smtClean="0"/>
              <a:t> </a:t>
            </a:r>
            <a:r>
              <a:rPr lang="en-US" sz="2800" dirty="0" err="1" smtClean="0"/>
              <a:t>tangensial</a:t>
            </a:r>
            <a:r>
              <a:rPr lang="en-US" sz="2800" dirty="0" smtClean="0"/>
              <a:t>  </a:t>
            </a:r>
          </a:p>
          <a:p>
            <a:endParaRPr lang="en-US" sz="2800" dirty="0"/>
          </a:p>
          <a:p>
            <a:r>
              <a:rPr lang="en-US" sz="2800" dirty="0" err="1" smtClean="0"/>
              <a:t>Percepatan</a:t>
            </a:r>
            <a:r>
              <a:rPr lang="en-US" sz="2800" dirty="0" smtClean="0"/>
              <a:t> </a:t>
            </a:r>
            <a:r>
              <a:rPr lang="en-US" sz="2800" dirty="0" err="1" smtClean="0"/>
              <a:t>sentripetal</a:t>
            </a:r>
            <a:r>
              <a:rPr lang="en-US" sz="2800" dirty="0" smtClean="0"/>
              <a:t>  </a:t>
            </a:r>
          </a:p>
          <a:p>
            <a:endParaRPr lang="en-US" sz="2800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82585" y="4572008"/>
            <a:ext cx="3155178" cy="7143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819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5286388"/>
            <a:ext cx="2857520" cy="9286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742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3000364" y="214290"/>
            <a:ext cx="3286148" cy="3500462"/>
            <a:chOff x="3285" y="8970"/>
            <a:chExt cx="2535" cy="3093"/>
          </a:xfrm>
        </p:grpSpPr>
        <p:sp>
          <p:nvSpPr>
            <p:cNvPr id="20483" name="Oval 3"/>
            <p:cNvSpPr>
              <a:spLocks noChangeArrowheads="1"/>
            </p:cNvSpPr>
            <p:nvPr/>
          </p:nvSpPr>
          <p:spPr bwMode="auto">
            <a:xfrm>
              <a:off x="3285" y="9453"/>
              <a:ext cx="2535" cy="261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20484" name="AutoShape 4"/>
            <p:cNvCxnSpPr>
              <a:cxnSpLocks noChangeShapeType="1"/>
            </p:cNvCxnSpPr>
            <p:nvPr/>
          </p:nvCxnSpPr>
          <p:spPr bwMode="auto">
            <a:xfrm>
              <a:off x="4530" y="9453"/>
              <a:ext cx="0" cy="26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485" name="AutoShape 5"/>
            <p:cNvCxnSpPr>
              <a:cxnSpLocks noChangeShapeType="1"/>
            </p:cNvCxnSpPr>
            <p:nvPr/>
          </p:nvCxnSpPr>
          <p:spPr bwMode="auto">
            <a:xfrm flipV="1">
              <a:off x="4530" y="9798"/>
              <a:ext cx="855" cy="10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486" name="AutoShape 6"/>
            <p:cNvCxnSpPr>
              <a:cxnSpLocks noChangeShapeType="1"/>
            </p:cNvCxnSpPr>
            <p:nvPr/>
          </p:nvCxnSpPr>
          <p:spPr bwMode="auto">
            <a:xfrm flipH="1">
              <a:off x="5010" y="9798"/>
              <a:ext cx="375" cy="4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487" name="AutoShape 7"/>
            <p:cNvCxnSpPr>
              <a:cxnSpLocks noChangeShapeType="1"/>
            </p:cNvCxnSpPr>
            <p:nvPr/>
          </p:nvCxnSpPr>
          <p:spPr bwMode="auto">
            <a:xfrm flipH="1" flipV="1">
              <a:off x="4905" y="9348"/>
              <a:ext cx="480" cy="4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0488" name="Text Box 8"/>
            <p:cNvSpPr txBox="1">
              <a:spLocks noChangeArrowheads="1"/>
            </p:cNvSpPr>
            <p:nvPr/>
          </p:nvSpPr>
          <p:spPr bwMode="auto">
            <a:xfrm>
              <a:off x="4611" y="8970"/>
              <a:ext cx="647" cy="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a</a:t>
              </a:r>
              <a:r>
                <a:rPr kumimoji="0" lang="en-US" sz="2400" b="0" i="0" u="none" strike="noStrike" cap="none" normalizeH="0" baseline="-25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tan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489" name="Text Box 9"/>
            <p:cNvSpPr txBox="1">
              <a:spLocks noChangeArrowheads="1"/>
            </p:cNvSpPr>
            <p:nvPr/>
          </p:nvSpPr>
          <p:spPr bwMode="auto">
            <a:xfrm>
              <a:off x="4992" y="10099"/>
              <a:ext cx="718" cy="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a</a:t>
              </a:r>
              <a:r>
                <a:rPr kumimoji="0" lang="en-US" sz="2400" b="0" i="0" u="none" strike="noStrike" cap="none" normalizeH="0" baseline="-25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rad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3643314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Contoh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Baling-baling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pesawat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berputar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dengan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kecepatan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2400 rpm,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kecepatan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udara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yang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menuju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pesawat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75 m/s (270 km/jam),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kecepatan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ujung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baling-baling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udara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harus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&lt; 270 m/s = 0,8 x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kecepatan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suara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jika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ujung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baling-baling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berputar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&gt;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kecepatan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suara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maka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akan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bising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, 0,8 x 340 m/s = 272 m/s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Berapa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jari-jari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baling-baling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maksimum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agar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tidak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bising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Berapa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kecepatan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ujung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baling-baling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8486748" cy="64291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Penyelesaian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14356"/>
            <a:ext cx="9144000" cy="6143644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a.   </a:t>
            </a:r>
            <a:r>
              <a:rPr lang="el-GR" dirty="0" smtClean="0"/>
              <a:t>ω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rad</a:t>
            </a:r>
            <a:r>
              <a:rPr lang="en-US" dirty="0" smtClean="0"/>
              <a:t>/</a:t>
            </a:r>
            <a:r>
              <a:rPr lang="en-US" dirty="0" err="1" smtClean="0"/>
              <a:t>detik</a:t>
            </a:r>
            <a:endParaRPr lang="en-US" dirty="0" smtClean="0"/>
          </a:p>
          <a:p>
            <a:pPr algn="l"/>
            <a:r>
              <a:rPr lang="en-US" dirty="0" smtClean="0"/>
              <a:t>       </a:t>
            </a:r>
            <a:r>
              <a:rPr lang="el-GR" dirty="0" smtClean="0"/>
              <a:t>ω</a:t>
            </a:r>
            <a:r>
              <a:rPr lang="en-US" dirty="0" smtClean="0"/>
              <a:t>  = 2400 rpm = </a:t>
            </a:r>
          </a:p>
          <a:p>
            <a:pPr algn="l"/>
            <a:r>
              <a:rPr lang="en-US" dirty="0" smtClean="0"/>
              <a:t>           = 251 </a:t>
            </a:r>
            <a:r>
              <a:rPr lang="en-US" dirty="0" err="1" smtClean="0"/>
              <a:t>rad</a:t>
            </a:r>
            <a:r>
              <a:rPr lang="en-US" dirty="0" smtClean="0"/>
              <a:t>/s</a:t>
            </a:r>
          </a:p>
          <a:p>
            <a:pPr algn="l"/>
            <a:r>
              <a:rPr lang="en-US" dirty="0" smtClean="0"/>
              <a:t>      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tan</a:t>
            </a:r>
            <a:r>
              <a:rPr lang="en-US" dirty="0" smtClean="0"/>
              <a:t>  = r </a:t>
            </a:r>
            <a:r>
              <a:rPr lang="el-GR" dirty="0" smtClean="0"/>
              <a:t>ω</a:t>
            </a:r>
            <a:r>
              <a:rPr lang="en-US" dirty="0" smtClean="0"/>
              <a:t> = </a:t>
            </a:r>
            <a:r>
              <a:rPr lang="en-US" dirty="0" err="1" smtClean="0"/>
              <a:t>kecep</a:t>
            </a:r>
            <a:r>
              <a:rPr lang="en-US" dirty="0" smtClean="0"/>
              <a:t> </a:t>
            </a:r>
            <a:r>
              <a:rPr lang="en-US" dirty="0" err="1" smtClean="0"/>
              <a:t>putar</a:t>
            </a:r>
            <a:r>
              <a:rPr lang="en-US" dirty="0" smtClean="0"/>
              <a:t> baling</a:t>
            </a:r>
            <a:r>
              <a:rPr lang="en-US" baseline="30000" dirty="0" smtClean="0"/>
              <a:t>2</a:t>
            </a:r>
            <a:r>
              <a:rPr lang="en-US" dirty="0" smtClean="0"/>
              <a:t>,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A</a:t>
            </a:r>
            <a:r>
              <a:rPr lang="en-US" dirty="0" smtClean="0"/>
              <a:t> = </a:t>
            </a:r>
            <a:r>
              <a:rPr lang="en-US" dirty="0" err="1" smtClean="0"/>
              <a:t>arak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pesawat</a:t>
            </a:r>
            <a:r>
              <a:rPr lang="en-US" dirty="0" smtClean="0"/>
              <a:t>  </a:t>
            </a:r>
          </a:p>
          <a:p>
            <a:pPr algn="l"/>
            <a:r>
              <a:rPr lang="en-US" dirty="0" smtClean="0"/>
              <a:t>   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total (</a:t>
            </a:r>
            <a:r>
              <a:rPr lang="en-US" dirty="0" err="1" smtClean="0"/>
              <a:t>v</a:t>
            </a:r>
            <a:r>
              <a:rPr lang="en-US" baseline="-25000" dirty="0" err="1" smtClean="0"/>
              <a:t>t</a:t>
            </a:r>
            <a:r>
              <a:rPr lang="en-US" dirty="0" smtClean="0"/>
              <a:t> )</a:t>
            </a:r>
          </a:p>
          <a:p>
            <a:pPr algn="l"/>
            <a:r>
              <a:rPr lang="en-US" dirty="0" smtClean="0"/>
              <a:t>    v</a:t>
            </a:r>
            <a:r>
              <a:rPr lang="en-US" baseline="-25000" dirty="0" smtClean="0"/>
              <a:t>t</a:t>
            </a:r>
            <a:r>
              <a:rPr lang="en-US" baseline="30000" dirty="0" smtClean="0"/>
              <a:t>2</a:t>
            </a:r>
            <a:r>
              <a:rPr lang="en-US" dirty="0" smtClean="0"/>
              <a:t> = v</a:t>
            </a:r>
            <a:r>
              <a:rPr lang="en-US" baseline="-25000" dirty="0" smtClean="0"/>
              <a:t>A</a:t>
            </a:r>
            <a:r>
              <a:rPr lang="en-US" baseline="30000" dirty="0" smtClean="0"/>
              <a:t>2</a:t>
            </a:r>
            <a:r>
              <a:rPr lang="en-US" dirty="0" smtClean="0"/>
              <a:t>  +  v</a:t>
            </a:r>
            <a:r>
              <a:rPr lang="en-US" baseline="-25000" dirty="0" smtClean="0"/>
              <a:t>tan</a:t>
            </a:r>
            <a:r>
              <a:rPr lang="en-US" baseline="30000" dirty="0" smtClean="0"/>
              <a:t>2</a:t>
            </a:r>
            <a:r>
              <a:rPr lang="en-US" dirty="0" smtClean="0"/>
              <a:t>  = v</a:t>
            </a:r>
            <a:r>
              <a:rPr lang="en-US" baseline="-25000" dirty="0" smtClean="0"/>
              <a:t>A</a:t>
            </a:r>
            <a:r>
              <a:rPr lang="en-US" baseline="30000" dirty="0" smtClean="0"/>
              <a:t>2</a:t>
            </a:r>
            <a:r>
              <a:rPr lang="en-US" dirty="0" smtClean="0"/>
              <a:t> + r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l-GR" dirty="0" smtClean="0"/>
              <a:t>ω</a:t>
            </a:r>
            <a:r>
              <a:rPr lang="en-US" baseline="30000" dirty="0" smtClean="0"/>
              <a:t>2     </a:t>
            </a:r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    = 1,03 m</a:t>
            </a:r>
          </a:p>
          <a:p>
            <a:pPr algn="l"/>
            <a:r>
              <a:rPr lang="en-US" dirty="0" smtClean="0"/>
              <a:t>b.  a  = r </a:t>
            </a:r>
            <a:r>
              <a:rPr lang="el-GR" dirty="0" smtClean="0"/>
              <a:t>ω</a:t>
            </a:r>
            <a:r>
              <a:rPr lang="en-US" baseline="30000" dirty="0" smtClean="0"/>
              <a:t>2</a:t>
            </a:r>
            <a:r>
              <a:rPr lang="en-US" dirty="0" smtClean="0"/>
              <a:t> = (1,03 m) (251 </a:t>
            </a:r>
            <a:r>
              <a:rPr lang="en-US" dirty="0" err="1" smtClean="0"/>
              <a:t>rad</a:t>
            </a:r>
            <a:r>
              <a:rPr lang="en-US" dirty="0" smtClean="0"/>
              <a:t>/s)</a:t>
            </a:r>
          </a:p>
          <a:p>
            <a:pPr algn="l"/>
            <a:r>
              <a:rPr lang="en-US" dirty="0" smtClean="0"/>
              <a:t>          = 6,5 10</a:t>
            </a:r>
            <a:r>
              <a:rPr lang="en-US" baseline="30000" dirty="0" smtClean="0"/>
              <a:t>4</a:t>
            </a:r>
            <a:r>
              <a:rPr lang="en-US" dirty="0" smtClean="0"/>
              <a:t>  m/s</a:t>
            </a:r>
            <a:r>
              <a:rPr lang="en-US" baseline="30000" dirty="0" smtClean="0"/>
              <a:t>2</a:t>
            </a:r>
            <a:r>
              <a:rPr lang="en-US" dirty="0" smtClean="0"/>
              <a:t>       </a:t>
            </a:r>
          </a:p>
          <a:p>
            <a:pPr algn="l"/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1071546"/>
            <a:ext cx="3143272" cy="716887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3830326"/>
            <a:ext cx="6786610" cy="1384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272</TotalTime>
  <Words>459</Words>
  <Application>Microsoft Office PowerPoint</Application>
  <PresentationFormat>On-screen Show (4:3)</PresentationFormat>
  <Paragraphs>89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ROTASI</vt:lpstr>
      <vt:lpstr>PowerPoint Presentation</vt:lpstr>
      <vt:lpstr>Penyelesaian</vt:lpstr>
      <vt:lpstr>PowerPoint Presentation</vt:lpstr>
      <vt:lpstr>PowerPoint Presentation</vt:lpstr>
      <vt:lpstr>PowerPoint Presentation</vt:lpstr>
      <vt:lpstr>Penyelesaian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ROTASI</dc:title>
  <dc:creator>MyComp</dc:creator>
  <cp:lastModifiedBy>ismail - [2010]</cp:lastModifiedBy>
  <cp:revision>29</cp:revision>
  <dcterms:created xsi:type="dcterms:W3CDTF">2011-09-21T13:48:34Z</dcterms:created>
  <dcterms:modified xsi:type="dcterms:W3CDTF">2017-01-15T13:27:34Z</dcterms:modified>
</cp:coreProperties>
</file>