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26" r:id="rId3"/>
    <p:sldId id="327" r:id="rId4"/>
    <p:sldId id="329" r:id="rId5"/>
    <p:sldId id="330" r:id="rId6"/>
    <p:sldId id="332" r:id="rId7"/>
    <p:sldId id="333" r:id="rId8"/>
    <p:sldId id="334" r:id="rId9"/>
    <p:sldId id="335" r:id="rId10"/>
    <p:sldId id="336" r:id="rId11"/>
    <p:sldId id="337" r:id="rId12"/>
    <p:sldId id="331" r:id="rId13"/>
    <p:sldId id="338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8F9-B800-470C-BF56-B1F24035EEF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D3BAA-C941-4448-8A31-AD8B2F863D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223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692696"/>
            <a:ext cx="6660232" cy="3888432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solidFill>
                  <a:schemeClr val="tx1"/>
                </a:solidFill>
              </a:rPr>
              <a:t>Azas – Azas Teknik Kimia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dirty="0" smtClean="0">
                <a:solidFill>
                  <a:srgbClr val="C00000"/>
                </a:solidFill>
              </a:rPr>
              <a:t>“Pertemuan ke 6”</a:t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/>
              <a:t>Prodi D3 Teknik Kimia</a:t>
            </a:r>
            <a:br>
              <a:rPr lang="id-ID" dirty="0" smtClean="0"/>
            </a:br>
            <a:r>
              <a:rPr lang="id-ID" dirty="0" smtClean="0"/>
              <a:t>fakultas teknik industri</a:t>
            </a:r>
            <a:br>
              <a:rPr lang="id-ID" dirty="0" smtClean="0"/>
            </a:br>
            <a:r>
              <a:rPr lang="id-ID" dirty="0" smtClean="0"/>
              <a:t>upn veteran yogyakarta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5229200"/>
            <a:ext cx="3888432" cy="1371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Retno Ringgani, S.T., M.Eng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28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887462"/>
            <a:ext cx="7467600" cy="4873752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Komposisi komponen (vitamin dan air) arus </a:t>
            </a:r>
            <a:r>
              <a:rPr lang="id-ID" dirty="0" smtClean="0"/>
              <a:t>1, 2, dan 6 </a:t>
            </a:r>
            <a:r>
              <a:rPr lang="id-ID" dirty="0"/>
              <a:t>sudah </a:t>
            </a:r>
            <a:r>
              <a:rPr lang="id-ID" dirty="0" smtClean="0"/>
              <a:t>diketahui</a:t>
            </a:r>
          </a:p>
          <a:p>
            <a:pPr marL="0" indent="0">
              <a:buNone/>
            </a:pPr>
            <a:r>
              <a:rPr lang="id-ID" dirty="0" smtClean="0"/>
              <a:t>Arus 1 dan 6 sudah dihitung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Sehinga </a:t>
            </a:r>
            <a:r>
              <a:rPr lang="id-ID" b="1" u="sng" dirty="0" smtClean="0">
                <a:solidFill>
                  <a:srgbClr val="FF0000"/>
                </a:solidFill>
              </a:rPr>
              <a:t>F2 bisa </a:t>
            </a:r>
            <a:r>
              <a:rPr lang="id-ID" b="1" u="sng" dirty="0">
                <a:solidFill>
                  <a:srgbClr val="FF0000"/>
                </a:solidFill>
              </a:rPr>
              <a:t>dihitung</a:t>
            </a:r>
          </a:p>
          <a:p>
            <a:endParaRPr lang="id-ID" dirty="0"/>
          </a:p>
        </p:txBody>
      </p:sp>
      <p:sp>
        <p:nvSpPr>
          <p:cNvPr id="4" name="Rounded Rectangle 3"/>
          <p:cNvSpPr/>
          <p:nvPr/>
        </p:nvSpPr>
        <p:spPr>
          <a:xfrm>
            <a:off x="1926043" y="1190492"/>
            <a:ext cx="522806" cy="69697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CV 1</a:t>
            </a:r>
            <a:endParaRPr lang="id-ID" sz="14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>
            <a:endCxn id="4" idx="1"/>
          </p:cNvCxnSpPr>
          <p:nvPr/>
        </p:nvCxnSpPr>
        <p:spPr>
          <a:xfrm>
            <a:off x="1293609" y="1538977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48849" y="1538977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189485" y="548680"/>
            <a:ext cx="12775" cy="64490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848786" y="1198876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1</a:t>
            </a:r>
            <a:endParaRPr lang="id-ID" b="1" dirty="0"/>
          </a:p>
        </p:txBody>
      </p:sp>
      <p:sp>
        <p:nvSpPr>
          <p:cNvPr id="9" name="Oval 8"/>
          <p:cNvSpPr/>
          <p:nvPr/>
        </p:nvSpPr>
        <p:spPr>
          <a:xfrm>
            <a:off x="1640550" y="456602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6</a:t>
            </a:r>
            <a:endParaRPr lang="id-ID" b="1" dirty="0"/>
          </a:p>
        </p:txBody>
      </p:sp>
      <p:sp>
        <p:nvSpPr>
          <p:cNvPr id="10" name="Oval 9"/>
          <p:cNvSpPr/>
          <p:nvPr/>
        </p:nvSpPr>
        <p:spPr>
          <a:xfrm>
            <a:off x="2765066" y="964850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2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36696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Arus 2 dan arus 4 sudah dihitung,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Sehingga </a:t>
            </a:r>
            <a:r>
              <a:rPr lang="id-ID" b="1" u="sng" dirty="0" smtClean="0">
                <a:solidFill>
                  <a:srgbClr val="FF0000"/>
                </a:solidFill>
              </a:rPr>
              <a:t>arus 3 bisa dihitung</a:t>
            </a:r>
            <a:endParaRPr lang="id-ID" b="1" u="sng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475656" y="692696"/>
            <a:ext cx="648072" cy="585279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>
                <a:solidFill>
                  <a:schemeClr val="tx1"/>
                </a:solidFill>
              </a:rPr>
              <a:t>CV </a:t>
            </a:r>
            <a:r>
              <a:rPr lang="id-ID" sz="1400" dirty="0" smtClean="0">
                <a:solidFill>
                  <a:schemeClr val="tx1"/>
                </a:solidFill>
              </a:rPr>
              <a:t>2</a:t>
            </a:r>
            <a:endParaRPr lang="id-ID" sz="1400" dirty="0">
              <a:solidFill>
                <a:schemeClr val="tx1"/>
              </a:solidFill>
            </a:endParaRPr>
          </a:p>
          <a:p>
            <a:pPr algn="ctr"/>
            <a:endParaRPr lang="id-ID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56101" y="944101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956294" y="364612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2</a:t>
            </a:r>
            <a:endParaRPr lang="id-ID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799692" y="1260672"/>
            <a:ext cx="12775" cy="64490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129892" y="944101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870959" y="1437521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3</a:t>
            </a:r>
            <a:endParaRPr lang="id-ID" b="1" dirty="0"/>
          </a:p>
        </p:txBody>
      </p:sp>
      <p:sp>
        <p:nvSpPr>
          <p:cNvPr id="10" name="Oval 9"/>
          <p:cNvSpPr/>
          <p:nvPr/>
        </p:nvSpPr>
        <p:spPr>
          <a:xfrm>
            <a:off x="2330278" y="364612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4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75329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Kasus </a:t>
            </a:r>
            <a:r>
              <a:rPr lang="id-ID" dirty="0" smtClean="0"/>
              <a:t>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Umpan segar berupa larutan KNO3 20% setelah dicampur recycle dari crystalizer ( 0,6 kg KNO3/kg H2O) campuran diumpankan ke dalam evaporator, sehingga sebagian besar H2O teruapkan keluar. Larutan KNO3 keluar </a:t>
            </a:r>
            <a:r>
              <a:rPr lang="id-ID" dirty="0" smtClean="0"/>
              <a:t>evaporator </a:t>
            </a:r>
            <a:r>
              <a:rPr lang="id-ID" dirty="0" smtClean="0"/>
              <a:t>masih mengandung air 50%, </a:t>
            </a:r>
            <a:r>
              <a:rPr lang="id-ID" dirty="0" smtClean="0"/>
              <a:t>kemudian </a:t>
            </a:r>
            <a:r>
              <a:rPr lang="id-ID" dirty="0" smtClean="0"/>
              <a:t>dimasukkan ke crystalizer berupa KNO3 </a:t>
            </a:r>
            <a:r>
              <a:rPr lang="id-ID" dirty="0" smtClean="0"/>
              <a:t>kristal. Produk bawah Crystalizer mengandung </a:t>
            </a:r>
            <a:r>
              <a:rPr lang="id-ID" dirty="0" smtClean="0"/>
              <a:t>air 4%, </a:t>
            </a:r>
            <a:r>
              <a:rPr lang="id-ID" dirty="0" smtClean="0"/>
              <a:t>sedangkan produk atas </a:t>
            </a:r>
            <a:r>
              <a:rPr lang="id-ID" dirty="0" smtClean="0"/>
              <a:t>larutan sisanya dimasukkan ke sistem </a:t>
            </a:r>
            <a:r>
              <a:rPr lang="id-ID" dirty="0" smtClean="0"/>
              <a:t>secara recycle </a:t>
            </a:r>
            <a:r>
              <a:rPr lang="id-ID" dirty="0" smtClean="0"/>
              <a:t>dicampur dengan umpan segar.</a:t>
            </a:r>
          </a:p>
          <a:p>
            <a:pPr marL="0" indent="0" algn="just">
              <a:buNone/>
            </a:pPr>
            <a:r>
              <a:rPr lang="id-ID" dirty="0" smtClean="0"/>
              <a:t>Jika umpan segar sebanyak 1000 kg/jam, tentukan semua arus yang belum diketahui!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5886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88640"/>
            <a:ext cx="10047831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9066726" y="1628800"/>
            <a:ext cx="981104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12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459432"/>
            <a:ext cx="7467600" cy="1143000"/>
          </a:xfrm>
        </p:spPr>
        <p:txBody>
          <a:bodyPr/>
          <a:lstStyle/>
          <a:p>
            <a:r>
              <a:rPr lang="id-ID" b="1" dirty="0" smtClean="0"/>
              <a:t>Neraca Massa Dengan Recycle</a:t>
            </a:r>
            <a:endParaRPr lang="id-ID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8064896" cy="547260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dirty="0" smtClean="0"/>
              <a:t>Perhitungannya sama dengan Menghitung Neraca Massa sistem tanpa recycle.</a:t>
            </a:r>
          </a:p>
          <a:p>
            <a:pPr marL="0" lvl="0" indent="0">
              <a:buNone/>
            </a:pPr>
            <a:endParaRPr lang="id-ID" dirty="0"/>
          </a:p>
          <a:p>
            <a:pPr marL="0" lvl="0" indent="0">
              <a:buNone/>
            </a:pPr>
            <a:r>
              <a:rPr lang="id-ID" dirty="0" smtClean="0"/>
              <a:t>Note : </a:t>
            </a:r>
          </a:p>
          <a:p>
            <a:pPr marL="0" lvl="0" indent="0">
              <a:buNone/>
            </a:pPr>
            <a:r>
              <a:rPr lang="id-ID" dirty="0" smtClean="0"/>
              <a:t>Ada arus yang dimasukkan ke dalam sistem kembali.</a:t>
            </a:r>
          </a:p>
          <a:p>
            <a:pPr marL="0" lvl="0" indent="0">
              <a:buNone/>
            </a:pPr>
            <a:r>
              <a:rPr lang="id-ID" dirty="0" smtClean="0"/>
              <a:t>Dicampur dengan arus umpan masuk sistem, sehingga </a:t>
            </a:r>
          </a:p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r>
              <a:rPr lang="id-ID" dirty="0" smtClean="0"/>
              <a:t>Arus Masuk Sistem = </a:t>
            </a:r>
          </a:p>
          <a:p>
            <a:pPr marL="0" lvl="0" indent="0">
              <a:buNone/>
            </a:pPr>
            <a:r>
              <a:rPr lang="id-ID" dirty="0" smtClean="0"/>
              <a:t>Arus recycle + </a:t>
            </a:r>
            <a:r>
              <a:rPr lang="id-ID" dirty="0" smtClean="0"/>
              <a:t>arus </a:t>
            </a:r>
            <a:r>
              <a:rPr lang="id-ID" dirty="0" smtClean="0"/>
              <a:t>umpan segar (Fresh Feed)</a:t>
            </a:r>
          </a:p>
        </p:txBody>
      </p:sp>
      <p:sp>
        <p:nvSpPr>
          <p:cNvPr id="3" name="Rectangle 2"/>
          <p:cNvSpPr/>
          <p:nvPr/>
        </p:nvSpPr>
        <p:spPr>
          <a:xfrm>
            <a:off x="395536" y="3804570"/>
            <a:ext cx="7776864" cy="13681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691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920880" cy="5688632"/>
          </a:xfrm>
        </p:spPr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u="sng" dirty="0" smtClean="0"/>
              <a:t>Aliran Recycle</a:t>
            </a:r>
          </a:p>
          <a:p>
            <a:pPr marL="0" indent="0">
              <a:buNone/>
            </a:pPr>
            <a:endParaRPr lang="id-ID" b="1" u="sng" dirty="0"/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r>
              <a:rPr lang="id-ID" dirty="0"/>
              <a:t>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7591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6575345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95736" y="2989339"/>
            <a:ext cx="43796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00709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66034" y="4486881"/>
            <a:ext cx="1026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</a:rPr>
              <a:t>Mixer</a:t>
            </a:r>
            <a:endParaRPr lang="id-ID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5571" y="442885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00B0F0"/>
                </a:solidFill>
              </a:rPr>
              <a:t>Separator</a:t>
            </a:r>
            <a:endParaRPr lang="id-ID" b="1" dirty="0">
              <a:solidFill>
                <a:srgbClr val="00B0F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82451" y="4140825"/>
            <a:ext cx="288032" cy="28803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61262" y="4130429"/>
            <a:ext cx="288032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3635896" y="262289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Recycle</a:t>
            </a:r>
            <a:endParaRPr lang="id-ID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31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0" grpId="0" animBg="1"/>
      <p:bldP spid="13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920880" cy="5688632"/>
          </a:xfrm>
        </p:spPr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u="sng" dirty="0" smtClean="0"/>
              <a:t>Kasus 1_Pabrik MSG</a:t>
            </a:r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r>
              <a:rPr lang="id-ID" b="1" dirty="0" smtClean="0"/>
              <a:t> </a:t>
            </a:r>
            <a:r>
              <a:rPr lang="id-ID" dirty="0" smtClean="0"/>
              <a:t> Reaksi :  A          B</a:t>
            </a:r>
            <a:endParaRPr lang="id-ID" b="1" dirty="0"/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r>
              <a:rPr lang="id-ID" dirty="0"/>
              <a:t>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7591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6575345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95736" y="2989339"/>
            <a:ext cx="43796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00709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66034" y="4486881"/>
            <a:ext cx="1026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</a:rPr>
              <a:t>Mixer</a:t>
            </a:r>
            <a:endParaRPr lang="id-ID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5571" y="442885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00B0F0"/>
                </a:solidFill>
              </a:rPr>
              <a:t>Separator</a:t>
            </a:r>
            <a:endParaRPr lang="id-ID" b="1" dirty="0">
              <a:solidFill>
                <a:srgbClr val="00B0F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82451" y="4140825"/>
            <a:ext cx="288032" cy="28803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61262" y="4130429"/>
            <a:ext cx="288032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3635896" y="262289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Recycle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27584" y="3534126"/>
            <a:ext cx="1254867" cy="714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Umpan Segar 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06348" y="2265613"/>
            <a:ext cx="1274356" cy="714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A sisa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58748" y="2559682"/>
            <a:ext cx="1274356" cy="389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A sisa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92634" y="3662917"/>
            <a:ext cx="1274356" cy="531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B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83801" y="3310743"/>
            <a:ext cx="732814" cy="909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chemeClr val="tx1"/>
                </a:solidFill>
              </a:rPr>
              <a:t>Umpan Segar A + A sisa</a:t>
            </a:r>
            <a:endParaRPr lang="id-ID" sz="12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41320" y="3573887"/>
            <a:ext cx="979363" cy="909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A sisa</a:t>
            </a:r>
          </a:p>
          <a:p>
            <a:pPr algn="ctr"/>
            <a:r>
              <a:rPr lang="id-ID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35896" y="3507174"/>
            <a:ext cx="1274356" cy="389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X = 30%</a:t>
            </a:r>
            <a:endParaRPr lang="id-ID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79162" y="1988840"/>
            <a:ext cx="65041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42164" y="5517232"/>
            <a:ext cx="7314212" cy="5319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Tujuan </a:t>
            </a:r>
            <a:r>
              <a:rPr lang="id-ID" dirty="0" smtClean="0">
                <a:solidFill>
                  <a:schemeClr val="tx1"/>
                </a:solidFill>
              </a:rPr>
              <a:t>Recycle </a:t>
            </a:r>
            <a:r>
              <a:rPr lang="id-ID" dirty="0" smtClean="0">
                <a:solidFill>
                  <a:schemeClr val="tx1"/>
                </a:solidFill>
              </a:rPr>
              <a:t>: untuk menaikkan konversi menjadi 100%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47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1_ hal.307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Suatu umpan segar vitamin 20% yang masih mengandung banyak air akan dipekatkan menggunakan unit proses sentrifuge. Produk keluaran sentrifuge berupa vitamin 60%, selanjutnya vitamin 60% diumpankan ke dalam filter continues, produk bawah menghasilkan vitamin yang masih mengandung 4% air, sedangkan produk atas masih banyak mengandung vitamin maka dikembalikan ke sistem secara recycle sebanyak 0,4 </a:t>
            </a:r>
            <a:r>
              <a:rPr lang="id-ID" dirty="0" smtClean="0"/>
              <a:t>kgVit/kgH2O</a:t>
            </a:r>
            <a:r>
              <a:rPr lang="id-ID" dirty="0" smtClean="0"/>
              <a:t>.</a:t>
            </a:r>
          </a:p>
          <a:p>
            <a:pPr marL="0" indent="0" algn="just">
              <a:buNone/>
            </a:pPr>
            <a:r>
              <a:rPr lang="id-ID" dirty="0" smtClean="0"/>
              <a:t>Tentukan arus yang belum diketahui !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5048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32" y="404664"/>
            <a:ext cx="10116616" cy="351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544811" y="1196752"/>
            <a:ext cx="1584684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Oval 4"/>
          <p:cNvSpPr/>
          <p:nvPr/>
        </p:nvSpPr>
        <p:spPr>
          <a:xfrm>
            <a:off x="1218498" y="1628800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1</a:t>
            </a:r>
            <a:endParaRPr lang="id-ID" b="1" dirty="0"/>
          </a:p>
        </p:txBody>
      </p:sp>
      <p:sp>
        <p:nvSpPr>
          <p:cNvPr id="7" name="Oval 6"/>
          <p:cNvSpPr/>
          <p:nvPr/>
        </p:nvSpPr>
        <p:spPr>
          <a:xfrm>
            <a:off x="1691680" y="2348880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2</a:t>
            </a:r>
            <a:endParaRPr lang="id-ID" b="1" dirty="0"/>
          </a:p>
        </p:txBody>
      </p:sp>
      <p:sp>
        <p:nvSpPr>
          <p:cNvPr id="8" name="Oval 7"/>
          <p:cNvSpPr/>
          <p:nvPr/>
        </p:nvSpPr>
        <p:spPr>
          <a:xfrm>
            <a:off x="7020272" y="2969332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5</a:t>
            </a:r>
            <a:endParaRPr lang="id-ID" b="1" dirty="0"/>
          </a:p>
        </p:txBody>
      </p:sp>
      <p:sp>
        <p:nvSpPr>
          <p:cNvPr id="9" name="Oval 8"/>
          <p:cNvSpPr/>
          <p:nvPr/>
        </p:nvSpPr>
        <p:spPr>
          <a:xfrm>
            <a:off x="2538859" y="2740291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3</a:t>
            </a:r>
            <a:endParaRPr lang="id-ID" b="1" dirty="0"/>
          </a:p>
        </p:txBody>
      </p:sp>
      <p:sp>
        <p:nvSpPr>
          <p:cNvPr id="10" name="Oval 9"/>
          <p:cNvSpPr/>
          <p:nvPr/>
        </p:nvSpPr>
        <p:spPr>
          <a:xfrm>
            <a:off x="5220072" y="2240868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4</a:t>
            </a:r>
            <a:endParaRPr lang="id-ID" b="1" dirty="0"/>
          </a:p>
        </p:txBody>
      </p:sp>
      <p:sp>
        <p:nvSpPr>
          <p:cNvPr id="11" name="Oval 10"/>
          <p:cNvSpPr/>
          <p:nvPr/>
        </p:nvSpPr>
        <p:spPr>
          <a:xfrm>
            <a:off x="4572000" y="836712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6</a:t>
            </a:r>
            <a:endParaRPr lang="id-ID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957328" y="1484784"/>
            <a:ext cx="2448272" cy="1484548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ounded Rectangle 12"/>
          <p:cNvSpPr/>
          <p:nvPr/>
        </p:nvSpPr>
        <p:spPr>
          <a:xfrm>
            <a:off x="6228184" y="1484784"/>
            <a:ext cx="2448272" cy="1484548"/>
          </a:xfrm>
          <a:prstGeom prst="roundRect">
            <a:avLst/>
          </a:prstGeom>
          <a:noFill/>
          <a:ln w="28575">
            <a:solidFill>
              <a:schemeClr val="bg2">
                <a:lumMod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ounded Rectangle 13"/>
          <p:cNvSpPr/>
          <p:nvPr/>
        </p:nvSpPr>
        <p:spPr>
          <a:xfrm>
            <a:off x="1370127" y="1862826"/>
            <a:ext cx="522806" cy="69697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Rounded Rectangle 14"/>
          <p:cNvSpPr/>
          <p:nvPr/>
        </p:nvSpPr>
        <p:spPr>
          <a:xfrm>
            <a:off x="1218498" y="620689"/>
            <a:ext cx="7925502" cy="2587654"/>
          </a:xfrm>
          <a:prstGeom prst="roundRect">
            <a:avLst/>
          </a:prstGeom>
          <a:noFill/>
          <a:ln w="285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Rounded Rectangle 16"/>
          <p:cNvSpPr/>
          <p:nvPr/>
        </p:nvSpPr>
        <p:spPr>
          <a:xfrm>
            <a:off x="1472793" y="5301208"/>
            <a:ext cx="522806" cy="69697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CV 1</a:t>
            </a:r>
            <a:endParaRPr lang="id-ID" sz="14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endCxn id="17" idx="1"/>
          </p:cNvCxnSpPr>
          <p:nvPr/>
        </p:nvCxnSpPr>
        <p:spPr>
          <a:xfrm>
            <a:off x="840359" y="5649693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995599" y="5649693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736235" y="4659396"/>
            <a:ext cx="12775" cy="64490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4392721" y="5169624"/>
            <a:ext cx="648072" cy="585279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>
                <a:solidFill>
                  <a:schemeClr val="tx1"/>
                </a:solidFill>
              </a:rPr>
              <a:t>CV </a:t>
            </a:r>
            <a:r>
              <a:rPr lang="id-ID" sz="1400" dirty="0" smtClean="0">
                <a:solidFill>
                  <a:schemeClr val="tx1"/>
                </a:solidFill>
              </a:rPr>
              <a:t>2</a:t>
            </a:r>
            <a:endParaRPr lang="id-ID" sz="1400" dirty="0">
              <a:solidFill>
                <a:schemeClr val="tx1"/>
              </a:solidFill>
            </a:endParaRPr>
          </a:p>
          <a:p>
            <a:pPr algn="ctr"/>
            <a:endParaRPr lang="id-ID" dirty="0"/>
          </a:p>
        </p:txBody>
      </p:sp>
      <p:sp>
        <p:nvSpPr>
          <p:cNvPr id="24" name="Oval 23"/>
          <p:cNvSpPr/>
          <p:nvPr/>
        </p:nvSpPr>
        <p:spPr>
          <a:xfrm>
            <a:off x="395536" y="5309592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1</a:t>
            </a:r>
            <a:endParaRPr lang="id-ID" b="1" dirty="0"/>
          </a:p>
        </p:txBody>
      </p:sp>
      <p:sp>
        <p:nvSpPr>
          <p:cNvPr id="25" name="Oval 24"/>
          <p:cNvSpPr/>
          <p:nvPr/>
        </p:nvSpPr>
        <p:spPr>
          <a:xfrm>
            <a:off x="1187300" y="4567318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6</a:t>
            </a:r>
            <a:endParaRPr lang="id-ID" b="1" dirty="0"/>
          </a:p>
        </p:txBody>
      </p:sp>
      <p:sp>
        <p:nvSpPr>
          <p:cNvPr id="26" name="Oval 25"/>
          <p:cNvSpPr/>
          <p:nvPr/>
        </p:nvSpPr>
        <p:spPr>
          <a:xfrm>
            <a:off x="2311816" y="5075566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2</a:t>
            </a:r>
            <a:endParaRPr lang="id-ID" b="1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73166" y="5421029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873359" y="4841540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2</a:t>
            </a:r>
            <a:endParaRPr lang="id-ID" b="1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4716757" y="5737600"/>
            <a:ext cx="12775" cy="64490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046957" y="5421029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788024" y="5914449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3</a:t>
            </a:r>
            <a:endParaRPr lang="id-ID" b="1" dirty="0"/>
          </a:p>
        </p:txBody>
      </p:sp>
      <p:sp>
        <p:nvSpPr>
          <p:cNvPr id="32" name="Oval 31"/>
          <p:cNvSpPr/>
          <p:nvPr/>
        </p:nvSpPr>
        <p:spPr>
          <a:xfrm>
            <a:off x="5247343" y="4841540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4</a:t>
            </a:r>
            <a:endParaRPr lang="id-ID" b="1" dirty="0"/>
          </a:p>
        </p:txBody>
      </p:sp>
      <p:sp>
        <p:nvSpPr>
          <p:cNvPr id="33" name="Rounded Rectangle 32"/>
          <p:cNvSpPr/>
          <p:nvPr/>
        </p:nvSpPr>
        <p:spPr>
          <a:xfrm>
            <a:off x="6912260" y="5128389"/>
            <a:ext cx="648072" cy="585279"/>
          </a:xfrm>
          <a:prstGeom prst="roundRect">
            <a:avLst/>
          </a:prstGeom>
          <a:noFill/>
          <a:ln w="28575">
            <a:solidFill>
              <a:schemeClr val="accent4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>
                <a:solidFill>
                  <a:schemeClr val="tx1"/>
                </a:solidFill>
              </a:rPr>
              <a:t>CV </a:t>
            </a:r>
            <a:r>
              <a:rPr lang="id-ID" sz="1400" dirty="0" smtClean="0">
                <a:solidFill>
                  <a:schemeClr val="tx1"/>
                </a:solidFill>
              </a:rPr>
              <a:t>3</a:t>
            </a:r>
            <a:endParaRPr lang="id-ID" sz="1400" dirty="0">
              <a:solidFill>
                <a:schemeClr val="tx1"/>
              </a:solidFill>
            </a:endParaRPr>
          </a:p>
          <a:p>
            <a:pPr algn="ctr"/>
            <a:endParaRPr lang="id-ID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6279826" y="5421028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7236296" y="4562384"/>
            <a:ext cx="7819" cy="54844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237727" y="5713668"/>
            <a:ext cx="12775" cy="64490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344308" y="5826024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5</a:t>
            </a:r>
            <a:endParaRPr lang="id-ID" b="1" dirty="0"/>
          </a:p>
        </p:txBody>
      </p:sp>
      <p:sp>
        <p:nvSpPr>
          <p:cNvPr id="39" name="Oval 38"/>
          <p:cNvSpPr/>
          <p:nvPr/>
        </p:nvSpPr>
        <p:spPr>
          <a:xfrm>
            <a:off x="6279826" y="4894363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4</a:t>
            </a:r>
            <a:endParaRPr lang="id-ID" b="1" dirty="0"/>
          </a:p>
        </p:txBody>
      </p:sp>
      <p:sp>
        <p:nvSpPr>
          <p:cNvPr id="40" name="Oval 39"/>
          <p:cNvSpPr/>
          <p:nvPr/>
        </p:nvSpPr>
        <p:spPr>
          <a:xfrm>
            <a:off x="7292600" y="4497852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6</a:t>
            </a:r>
            <a:endParaRPr lang="id-ID" b="1" dirty="0"/>
          </a:p>
        </p:txBody>
      </p:sp>
      <p:sp>
        <p:nvSpPr>
          <p:cNvPr id="41" name="Rounded Rectangle 40"/>
          <p:cNvSpPr/>
          <p:nvPr/>
        </p:nvSpPr>
        <p:spPr>
          <a:xfrm>
            <a:off x="4139952" y="3861048"/>
            <a:ext cx="648072" cy="576065"/>
          </a:xfrm>
          <a:prstGeom prst="roundRect">
            <a:avLst/>
          </a:prstGeom>
          <a:noFill/>
          <a:ln w="285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>
                <a:solidFill>
                  <a:schemeClr val="tx1"/>
                </a:solidFill>
              </a:rPr>
              <a:t>CV </a:t>
            </a:r>
            <a:r>
              <a:rPr lang="id-ID" sz="1400" dirty="0" smtClean="0">
                <a:solidFill>
                  <a:schemeClr val="tx1"/>
                </a:solidFill>
              </a:rPr>
              <a:t>4</a:t>
            </a:r>
            <a:endParaRPr lang="id-ID" sz="1400" dirty="0">
              <a:solidFill>
                <a:schemeClr val="tx1"/>
              </a:solidFill>
            </a:endParaRPr>
          </a:p>
          <a:p>
            <a:pPr algn="ctr"/>
            <a:endParaRPr lang="id-ID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503795" y="4142801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803662" y="4149080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3010585" y="3861048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1</a:t>
            </a:r>
            <a:endParaRPr lang="id-ID" b="1" dirty="0"/>
          </a:p>
        </p:txBody>
      </p:sp>
      <p:sp>
        <p:nvSpPr>
          <p:cNvPr id="47" name="Oval 46"/>
          <p:cNvSpPr/>
          <p:nvPr/>
        </p:nvSpPr>
        <p:spPr>
          <a:xfrm>
            <a:off x="5436096" y="3861048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5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99573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6" grpId="0" animBg="1"/>
      <p:bldP spid="13" grpId="0" animBg="1"/>
      <p:bldP spid="14" grpId="0" animBg="1"/>
      <p:bldP spid="15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31" grpId="0" animBg="1"/>
      <p:bldP spid="32" grpId="0" animBg="1"/>
      <p:bldP spid="33" grpId="0" animBg="1"/>
      <p:bldP spid="38" grpId="0" animBg="1"/>
      <p:bldP spid="39" grpId="0" animBg="1"/>
      <p:bldP spid="40" grpId="0" animBg="1"/>
      <p:bldP spid="41" grpId="0" animBg="1"/>
      <p:bldP spid="46" grpId="0" animBg="1"/>
      <p:bldP spid="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id-ID" dirty="0" smtClean="0"/>
                  <a:t>Pada CV 4</a:t>
                </a:r>
              </a:p>
              <a:p>
                <a:pPr marL="0" indent="0">
                  <a:buNone/>
                </a:pPr>
                <a:r>
                  <a:rPr lang="id-ID" dirty="0" smtClean="0"/>
                  <a:t>Terlihat komponen </a:t>
                </a:r>
                <a:r>
                  <a:rPr lang="id-ID" b="1" u="sng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vitamin</a:t>
                </a:r>
                <a:r>
                  <a:rPr lang="id-ID" dirty="0" smtClean="0"/>
                  <a:t> menjadi </a:t>
                </a:r>
                <a:r>
                  <a:rPr lang="id-ID" b="1" dirty="0" smtClean="0">
                    <a:solidFill>
                      <a:srgbClr val="FF0000"/>
                    </a:solidFill>
                  </a:rPr>
                  <a:t>komponen penghubung </a:t>
                </a:r>
              </a:p>
              <a:p>
                <a:pPr marL="0" indent="0">
                  <a:buNone/>
                </a:pPr>
                <a:endParaRPr lang="id-ID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id-ID" dirty="0" smtClean="0"/>
                  <a:t>Vitamin pada arus 1 = Vitamin pada arus 5</a:t>
                </a:r>
              </a:p>
              <a:p>
                <a:pPr marL="0" indent="0">
                  <a:buNone/>
                </a:pPr>
                <a:r>
                  <a:rPr lang="id-ID" dirty="0" smtClean="0"/>
                  <a:t>F1.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 b="0" i="0" smtClean="0">
                            <a:latin typeface="Cambria Math"/>
                          </a:rPr>
                          <m:t>Xvit</m:t>
                        </m:r>
                      </m:e>
                      <m:sub>
                        <m:r>
                          <a:rPr lang="id-ID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id-ID" dirty="0" smtClean="0"/>
                  <a:t>  = F5.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>
                            <a:latin typeface="Cambria Math"/>
                          </a:rPr>
                          <m:t>Xvit</m:t>
                        </m:r>
                      </m:e>
                      <m:sub>
                        <m:r>
                          <a:rPr lang="id-ID" b="0" i="1" smtClean="0">
                            <a:latin typeface="Cambria Math"/>
                          </a:rPr>
                          <m:t>5</m:t>
                        </m:r>
                      </m:sub>
                    </m:sSub>
                  </m:oMath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100. 0,8 = 0,96 . F5</a:t>
                </a:r>
              </a:p>
              <a:p>
                <a:pPr marL="0" indent="0">
                  <a:buNone/>
                </a:pPr>
                <a:r>
                  <a:rPr lang="id-ID" dirty="0" smtClean="0"/>
                  <a:t>F5 = ........</a:t>
                </a:r>
              </a:p>
              <a:p>
                <a:pPr marL="0" indent="0">
                  <a:buNone/>
                </a:pPr>
                <a:endParaRPr lang="id-ID" b="1" u="sng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id-ID" b="1" u="sng" dirty="0" smtClean="0">
                    <a:solidFill>
                      <a:srgbClr val="FF0000"/>
                    </a:solidFill>
                  </a:rPr>
                  <a:t>F5 bisa diketahui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224" t="-100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4055634" y="1268760"/>
            <a:ext cx="648072" cy="576065"/>
          </a:xfrm>
          <a:prstGeom prst="roundRect">
            <a:avLst/>
          </a:prstGeom>
          <a:noFill/>
          <a:ln w="285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>
                <a:solidFill>
                  <a:schemeClr val="tx1"/>
                </a:solidFill>
              </a:rPr>
              <a:t>CV </a:t>
            </a:r>
            <a:r>
              <a:rPr lang="id-ID" sz="1400" dirty="0" smtClean="0">
                <a:solidFill>
                  <a:schemeClr val="tx1"/>
                </a:solidFill>
              </a:rPr>
              <a:t>4</a:t>
            </a:r>
            <a:endParaRPr lang="id-ID" sz="1400" dirty="0">
              <a:solidFill>
                <a:schemeClr val="tx1"/>
              </a:solidFill>
            </a:endParaRPr>
          </a:p>
          <a:p>
            <a:pPr algn="ctr"/>
            <a:endParaRPr lang="id-ID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419477" y="1550513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719344" y="1556792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926267" y="1268760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1</a:t>
            </a:r>
            <a:endParaRPr lang="id-ID" b="1" dirty="0"/>
          </a:p>
        </p:txBody>
      </p:sp>
      <p:sp>
        <p:nvSpPr>
          <p:cNvPr id="12" name="Oval 11"/>
          <p:cNvSpPr/>
          <p:nvPr/>
        </p:nvSpPr>
        <p:spPr>
          <a:xfrm>
            <a:off x="5351778" y="1268760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5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76314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id-ID" b="1" dirty="0" smtClean="0"/>
                  <a:t>Perhatikan Arus 6 (arus recycle)</a:t>
                </a:r>
              </a:p>
              <a:p>
                <a:pPr marL="0" indent="0">
                  <a:buNone/>
                </a:pPr>
                <a:r>
                  <a:rPr lang="id-ID" dirty="0" smtClean="0"/>
                  <a:t>F6 = 0,4 lb Vit/ lb H2O</a:t>
                </a:r>
              </a:p>
              <a:p>
                <a:pPr marL="0" indent="0">
                  <a:buNone/>
                </a:pPr>
                <a:endParaRPr lang="id-ID" dirty="0"/>
              </a:p>
              <a:p>
                <a:pPr marL="0" indent="0">
                  <a:buNone/>
                </a:pPr>
                <a:r>
                  <a:rPr lang="id-ID" dirty="0" smtClean="0"/>
                  <a:t>Artinya :</a:t>
                </a:r>
              </a:p>
              <a:p>
                <a:pPr marL="0" indent="0">
                  <a:buNone/>
                </a:pPr>
                <a:r>
                  <a:rPr lang="id-ID" dirty="0" smtClean="0"/>
                  <a:t>Arus 6 mengandung 0,4 lb Vitamin dan 1 lb H2O</a:t>
                </a:r>
              </a:p>
              <a:p>
                <a:pPr marL="0" indent="0">
                  <a:buNone/>
                </a:pPr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Sehingga komposisi (persentase komponen) pada arus 6 bisa dihitung </a:t>
                </a:r>
              </a:p>
              <a:p>
                <a:pPr marL="0" indent="0">
                  <a:buNone/>
                </a:pPr>
                <a:r>
                  <a:rPr lang="id-ID" dirty="0" smtClean="0"/>
                  <a:t>% Vitamin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d-ID" b="0" i="1" smtClean="0">
                            <a:latin typeface="Cambria Math"/>
                          </a:rPr>
                          <m:t>0,4</m:t>
                        </m:r>
                      </m:num>
                      <m:den>
                        <m:r>
                          <a:rPr lang="id-ID" b="0" i="1" smtClean="0">
                            <a:latin typeface="Cambria Math"/>
                          </a:rPr>
                          <m:t>1,4</m:t>
                        </m:r>
                      </m:den>
                    </m:f>
                  </m:oMath>
                </a14:m>
                <a:r>
                  <a:rPr lang="id-ID" dirty="0" smtClean="0"/>
                  <a:t> x 100 % </a:t>
                </a:r>
              </a:p>
              <a:p>
                <a:pPr marL="0" indent="0">
                  <a:buNone/>
                </a:pPr>
                <a:r>
                  <a:rPr lang="id-ID" dirty="0" smtClean="0"/>
                  <a:t>% H2O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id-ID" i="1">
                            <a:latin typeface="Cambria Math"/>
                          </a:rPr>
                          <m:t>0,4</m:t>
                        </m:r>
                      </m:num>
                      <m:den>
                        <m:r>
                          <a:rPr lang="id-ID" i="1">
                            <a:latin typeface="Cambria Math"/>
                          </a:rPr>
                          <m:t>1</m:t>
                        </m:r>
                        <m:r>
                          <a:rPr lang="id-ID" b="0" i="1" smtClean="0">
                            <a:latin typeface="Cambria Math"/>
                          </a:rPr>
                          <m:t>,4</m:t>
                        </m:r>
                      </m:den>
                    </m:f>
                  </m:oMath>
                </a14:m>
                <a:r>
                  <a:rPr lang="id-ID" dirty="0"/>
                  <a:t> x 100 % </a:t>
                </a:r>
              </a:p>
              <a:p>
                <a:pPr marL="0" indent="0">
                  <a:buNone/>
                </a:pPr>
                <a:endParaRPr lang="id-ID" dirty="0" smtClean="0"/>
              </a:p>
              <a:p>
                <a:pPr marL="0" indent="0">
                  <a:buNone/>
                </a:pPr>
                <a:endParaRPr lang="id-ID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224" t="-1001" b="-1789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689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0168" y="1511095"/>
            <a:ext cx="7467600" cy="4873752"/>
          </a:xfrm>
        </p:spPr>
        <p:txBody>
          <a:bodyPr/>
          <a:lstStyle/>
          <a:p>
            <a:endParaRPr lang="id-ID" dirty="0" smtClean="0"/>
          </a:p>
          <a:p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Komposisi komponen (vitamin dan air) arus 4, 5, 6 sudah diketahui</a:t>
            </a:r>
          </a:p>
          <a:p>
            <a:pPr marL="0" indent="0">
              <a:buNone/>
            </a:pPr>
            <a:r>
              <a:rPr lang="id-ID" dirty="0" smtClean="0"/>
              <a:t>Sehinga </a:t>
            </a:r>
            <a:r>
              <a:rPr lang="id-ID" b="1" u="sng" dirty="0" smtClean="0">
                <a:solidFill>
                  <a:srgbClr val="FF0000"/>
                </a:solidFill>
              </a:rPr>
              <a:t>F4 dan F6 bisa dihitung</a:t>
            </a:r>
            <a:endParaRPr lang="id-ID" b="1" u="sng" dirty="0">
              <a:solidFill>
                <a:srgbClr val="FF000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700378" y="1511095"/>
            <a:ext cx="648072" cy="585279"/>
          </a:xfrm>
          <a:prstGeom prst="roundRect">
            <a:avLst/>
          </a:prstGeom>
          <a:noFill/>
          <a:ln w="28575">
            <a:solidFill>
              <a:schemeClr val="accent4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>
                <a:solidFill>
                  <a:schemeClr val="tx1"/>
                </a:solidFill>
              </a:rPr>
              <a:t>CV </a:t>
            </a:r>
            <a:r>
              <a:rPr lang="id-ID" sz="1400" dirty="0" smtClean="0">
                <a:solidFill>
                  <a:schemeClr val="tx1"/>
                </a:solidFill>
              </a:rPr>
              <a:t>3</a:t>
            </a:r>
            <a:endParaRPr lang="id-ID" sz="1400" dirty="0">
              <a:solidFill>
                <a:schemeClr val="tx1"/>
              </a:solidFill>
            </a:endParaRPr>
          </a:p>
          <a:p>
            <a:pPr algn="ctr"/>
            <a:endParaRPr lang="id-ID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067944" y="1803734"/>
            <a:ext cx="6324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5024414" y="945090"/>
            <a:ext cx="7819" cy="54844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025845" y="2096374"/>
            <a:ext cx="12775" cy="64490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132426" y="2208730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5</a:t>
            </a:r>
            <a:endParaRPr lang="id-ID" b="1" dirty="0"/>
          </a:p>
        </p:txBody>
      </p:sp>
      <p:sp>
        <p:nvSpPr>
          <p:cNvPr id="23" name="Oval 22"/>
          <p:cNvSpPr/>
          <p:nvPr/>
        </p:nvSpPr>
        <p:spPr>
          <a:xfrm>
            <a:off x="4067944" y="1277069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4</a:t>
            </a:r>
            <a:endParaRPr lang="id-ID" b="1" dirty="0"/>
          </a:p>
        </p:txBody>
      </p:sp>
      <p:sp>
        <p:nvSpPr>
          <p:cNvPr id="24" name="Oval 23"/>
          <p:cNvSpPr/>
          <p:nvPr/>
        </p:nvSpPr>
        <p:spPr>
          <a:xfrm>
            <a:off x="5080718" y="880558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6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62716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 animBg="1"/>
      <p:bldP spid="23" grpId="0" animBg="1"/>
      <p:bldP spid="2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1840</TotalTime>
  <Words>475</Words>
  <Application>Microsoft Office PowerPoint</Application>
  <PresentationFormat>On-screen Show (4:3)</PresentationFormat>
  <Paragraphs>116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Azas – Azas Teknik Kimia  “Pertemuan ke 6”  Prodi D3 Teknik Kimia fakultas teknik industri upn veteran yogyakarta </vt:lpstr>
      <vt:lpstr>Neraca Massa Dengan Recycle</vt:lpstr>
      <vt:lpstr>PowerPoint Presentation</vt:lpstr>
      <vt:lpstr>PowerPoint Presentation</vt:lpstr>
      <vt:lpstr>Kasus 1_ hal.307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Kasus 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Azas – Azas Teknik Kimia</dc:title>
  <dc:creator>Dell</dc:creator>
  <cp:lastModifiedBy>Dell</cp:lastModifiedBy>
  <cp:revision>354</cp:revision>
  <dcterms:created xsi:type="dcterms:W3CDTF">2017-02-08T07:33:59Z</dcterms:created>
  <dcterms:modified xsi:type="dcterms:W3CDTF">2017-03-24T04:12:13Z</dcterms:modified>
</cp:coreProperties>
</file>