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Lst>
  <p:notesMasterIdLst>
    <p:notesMasterId r:id="rId44"/>
  </p:notesMasterIdLst>
  <p:handoutMasterIdLst>
    <p:handoutMasterId r:id="rId45"/>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8" autoAdjust="0"/>
    <p:restoredTop sz="86410"/>
  </p:normalViewPr>
  <p:slideViewPr>
    <p:cSldViewPr>
      <p:cViewPr varScale="1">
        <p:scale>
          <a:sx n="58" d="100"/>
          <a:sy n="58" d="100"/>
        </p:scale>
        <p:origin x="58" y="706"/>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n-US"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n-US" smtClean="0"/>
              <a:pPr/>
              <a:t>1/17/2019</a:t>
            </a:fld>
            <a:endParaRPr lang="en-US"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n-US"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n-US" smtClean="0"/>
              <a:pPr/>
              <a:t>‹#›</a:t>
            </a:fld>
            <a:endParaRPr lang="en-US"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n-US" smtClean="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n-US" smtClean="0"/>
              <a:pPr/>
              <a:t>1/17/2019</a:t>
            </a:fld>
            <a:endParaRPr lang="en-US" smtClean="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n-US" smtClean="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lang="en-US" smtClean="0"/>
              <a:pPr/>
              <a:t>‹#›</a:t>
            </a:fld>
            <a:endParaRPr lang="en-US" smtClean="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1/17/2019</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1/17/2019</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7" name="Date Placeholder 6"/>
          <p:cNvSpPr>
            <a:spLocks noGrp="1"/>
          </p:cNvSpPr>
          <p:nvPr>
            <p:ph type="dt" sz="half" idx="10"/>
          </p:nvPr>
        </p:nvSpPr>
        <p:spPr/>
        <p:txBody>
          <a:bodyPr/>
          <a:lstStyle/>
          <a:p>
            <a:fld id="{5C14FD69-4A85-4715-A222-ABB225B63BC6}" type="datetimeFigureOut">
              <a:rPr lang="en-US" smtClean="0"/>
              <a:pPr/>
              <a:t>1/17/2019</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n-US" smtClean="0"/>
              <a:pPr/>
              <a:t>1/17/2019</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1/17/2019</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1/17/2019</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Rectangle 17"/>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9" name="Date Placeholder 8"/>
          <p:cNvSpPr>
            <a:spLocks noGrp="1"/>
          </p:cNvSpPr>
          <p:nvPr>
            <p:ph type="dt" sz="half" idx="10"/>
          </p:nvPr>
        </p:nvSpPr>
        <p:spPr/>
        <p:txBody>
          <a:bodyPr/>
          <a:lstStyle/>
          <a:p>
            <a:fld id="{5C14FD69-4A85-4715-A222-ABB225B63BC6}" type="datetimeFigureOut">
              <a:rPr lang="en-US" smtClean="0"/>
              <a:pPr/>
              <a:t>1/17/2019</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5C14FD69-4A85-4715-A222-ABB225B63BC6}" type="datetimeFigureOut">
              <a:rPr lang="en-US" smtClean="0"/>
              <a:pPr/>
              <a:t>1/17/2019</a:t>
            </a:fld>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492734" y="5094577"/>
            <a:ext cx="6194066" cy="1382423"/>
          </a:xfrm>
        </p:spPr>
        <p:txBody>
          <a:bodyPr>
            <a:normAutofit fontScale="70000" lnSpcReduction="20000"/>
          </a:bodyPr>
          <a:lstStyle/>
          <a:p>
            <a:r>
              <a:rPr lang="en-US" dirty="0" smtClean="0"/>
              <a:t>E-Commerce</a:t>
            </a:r>
          </a:p>
          <a:p>
            <a:r>
              <a:rPr lang="en-US" dirty="0" smtClean="0"/>
              <a:t>Chapter 6</a:t>
            </a:r>
          </a:p>
          <a:p>
            <a:r>
              <a:rPr lang="en-US" dirty="0"/>
              <a:t>Hari </a:t>
            </a:r>
            <a:r>
              <a:rPr lang="en-US" dirty="0" err="1"/>
              <a:t>Prapcoyo,S.Kom</a:t>
            </a:r>
            <a:r>
              <a:rPr lang="en-US" dirty="0"/>
              <a:t>., M.ICT</a:t>
            </a:r>
          </a:p>
          <a:p>
            <a:endParaRPr lang="en-US" dirty="0" smtClean="0"/>
          </a:p>
          <a:p>
            <a:r>
              <a:rPr lang="en-US" dirty="0" err="1" smtClean="0"/>
              <a:t>Sistem</a:t>
            </a:r>
            <a:r>
              <a:rPr lang="en-US" dirty="0" smtClean="0"/>
              <a:t> </a:t>
            </a:r>
            <a:r>
              <a:rPr lang="en-US" dirty="0" err="1" smtClean="0"/>
              <a:t>Informasi</a:t>
            </a:r>
            <a:endParaRPr lang="en-US" dirty="0"/>
          </a:p>
        </p:txBody>
      </p:sp>
      <p:sp>
        <p:nvSpPr>
          <p:cNvPr id="3" name="Title 2"/>
          <p:cNvSpPr>
            <a:spLocks noGrp="1"/>
          </p:cNvSpPr>
          <p:nvPr>
            <p:ph type="ctrTitle"/>
          </p:nvPr>
        </p:nvSpPr>
        <p:spPr/>
        <p:txBody>
          <a:bodyPr/>
          <a:lstStyle/>
          <a:p>
            <a:r>
              <a:rPr lang="en-US" dirty="0" smtClean="0"/>
              <a:t>UPN “VETERAN” YOGYAKARTA</a:t>
            </a:r>
            <a:endParaRPr lang="en-US" dirty="0"/>
          </a:p>
        </p:txBody>
      </p:sp>
    </p:spTree>
    <p:extLst>
      <p:ext uri="{BB962C8B-B14F-4D97-AF65-F5344CB8AC3E}">
        <p14:creationId xmlns:p14="http://schemas.microsoft.com/office/powerpoint/2010/main" val="650237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Customer experience : the totality of experiences that a customer has with a firm, including the search, informing, purchase, consumption, and after sales support for its products, services and various retail channels.</a:t>
            </a:r>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fontScale="90000"/>
          </a:bodyPr>
          <a:lstStyle/>
          <a:p>
            <a:r>
              <a:rPr lang="en-US" dirty="0" smtClean="0"/>
              <a:t>The website as a marketing platform : establishing the customer relationship</a:t>
            </a:r>
            <a:endParaRPr lang="en-US" dirty="0"/>
          </a:p>
        </p:txBody>
      </p:sp>
    </p:spTree>
    <p:extLst>
      <p:ext uri="{BB962C8B-B14F-4D97-AF65-F5344CB8AC3E}">
        <p14:creationId xmlns:p14="http://schemas.microsoft.com/office/powerpoint/2010/main" val="3677903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Online advertising : a paid message on a website, online service, or other interactive medium</a:t>
            </a:r>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fontScale="90000"/>
          </a:bodyPr>
          <a:lstStyle/>
          <a:p>
            <a:r>
              <a:rPr lang="en-US" dirty="0" smtClean="0"/>
              <a:t>Traditional online marketing and advertising tools</a:t>
            </a:r>
            <a:endParaRPr lang="en-US" dirty="0"/>
          </a:p>
        </p:txBody>
      </p:sp>
      <p:pic>
        <p:nvPicPr>
          <p:cNvPr id="4" name="Picture 3"/>
          <p:cNvPicPr>
            <a:picLocks noChangeAspect="1"/>
          </p:cNvPicPr>
          <p:nvPr/>
        </p:nvPicPr>
        <p:blipFill>
          <a:blip r:embed="rId2"/>
          <a:stretch>
            <a:fillRect/>
          </a:stretch>
        </p:blipFill>
        <p:spPr>
          <a:xfrm>
            <a:off x="457200" y="2514600"/>
            <a:ext cx="8382000" cy="4191000"/>
          </a:xfrm>
          <a:prstGeom prst="rect">
            <a:avLst/>
          </a:prstGeom>
        </p:spPr>
      </p:pic>
    </p:spTree>
    <p:extLst>
      <p:ext uri="{BB962C8B-B14F-4D97-AF65-F5344CB8AC3E}">
        <p14:creationId xmlns:p14="http://schemas.microsoft.com/office/powerpoint/2010/main" val="2171786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Online advertising : a paid message on a website, online service, or other interactive medium</a:t>
            </a:r>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fontScale="90000"/>
          </a:bodyPr>
          <a:lstStyle/>
          <a:p>
            <a:r>
              <a:rPr lang="en-US" dirty="0" smtClean="0"/>
              <a:t>Traditional online marketing and advertising tools</a:t>
            </a:r>
            <a:endParaRPr lang="en-US" dirty="0"/>
          </a:p>
        </p:txBody>
      </p:sp>
      <p:pic>
        <p:nvPicPr>
          <p:cNvPr id="5" name="Picture 4"/>
          <p:cNvPicPr>
            <a:picLocks noChangeAspect="1"/>
          </p:cNvPicPr>
          <p:nvPr/>
        </p:nvPicPr>
        <p:blipFill>
          <a:blip r:embed="rId2"/>
          <a:stretch>
            <a:fillRect/>
          </a:stretch>
        </p:blipFill>
        <p:spPr>
          <a:xfrm>
            <a:off x="457200" y="1357312"/>
            <a:ext cx="8229600" cy="5424488"/>
          </a:xfrm>
          <a:prstGeom prst="rect">
            <a:avLst/>
          </a:prstGeom>
        </p:spPr>
      </p:pic>
    </p:spTree>
    <p:extLst>
      <p:ext uri="{BB962C8B-B14F-4D97-AF65-F5344CB8AC3E}">
        <p14:creationId xmlns:p14="http://schemas.microsoft.com/office/powerpoint/2010/main" val="3462321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382000" cy="5029200"/>
          </a:xfrm>
        </p:spPr>
        <p:txBody>
          <a:bodyPr>
            <a:normAutofit fontScale="92500" lnSpcReduction="10000"/>
          </a:bodyPr>
          <a:lstStyle/>
          <a:p>
            <a:pPr algn="just"/>
            <a:r>
              <a:rPr lang="en-US" dirty="0" smtClean="0"/>
              <a:t>Ad targeting : the sending of market messages to specific subgroups in the population</a:t>
            </a:r>
          </a:p>
          <a:p>
            <a:pPr algn="just"/>
            <a:r>
              <a:rPr lang="en-US" dirty="0" smtClean="0"/>
              <a:t>Search engine marketing (SEM) : involves the use of search engines to build and sustain brands.</a:t>
            </a:r>
          </a:p>
          <a:p>
            <a:pPr algn="just"/>
            <a:r>
              <a:rPr lang="en-US" dirty="0" smtClean="0"/>
              <a:t>Search engine advertising : involves the use of search engines to support direct sales to online.</a:t>
            </a:r>
          </a:p>
          <a:p>
            <a:pPr algn="just"/>
            <a:r>
              <a:rPr lang="en-US" dirty="0" smtClean="0"/>
              <a:t>Organic search : inclusion and ranking of sites depends on a more or less unbiased application of a set of rules imposed by the search engine.</a:t>
            </a:r>
          </a:p>
          <a:p>
            <a:pPr algn="just"/>
            <a:r>
              <a:rPr lang="en-US" dirty="0" smtClean="0"/>
              <a:t>Paid inclusion : for a fee, guarantees a website’s inclusion in its list of sites, more frequent visits by its web crawler, and suggestions for improving the results of organic searching.</a:t>
            </a:r>
            <a:endParaRPr lang="en-US" dirty="0"/>
          </a:p>
          <a:p>
            <a:pPr algn="just"/>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534400" cy="859735"/>
          </a:xfrm>
        </p:spPr>
        <p:txBody>
          <a:bodyPr>
            <a:normAutofit fontScale="90000"/>
          </a:bodyPr>
          <a:lstStyle/>
          <a:p>
            <a:r>
              <a:rPr lang="en-US" dirty="0" smtClean="0"/>
              <a:t>Traditional online marketing and advertising tools</a:t>
            </a:r>
            <a:endParaRPr lang="en-US" dirty="0"/>
          </a:p>
        </p:txBody>
      </p:sp>
    </p:spTree>
    <p:extLst>
      <p:ext uri="{BB962C8B-B14F-4D97-AF65-F5344CB8AC3E}">
        <p14:creationId xmlns:p14="http://schemas.microsoft.com/office/powerpoint/2010/main" val="1564429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fontScale="92500"/>
          </a:bodyPr>
          <a:lstStyle/>
          <a:p>
            <a:pPr algn="just"/>
            <a:r>
              <a:rPr lang="en-US" dirty="0" smtClean="0"/>
              <a:t>Pay-per-click (PPC)search ad : primary type of search engine advertising.</a:t>
            </a:r>
          </a:p>
          <a:p>
            <a:pPr algn="just"/>
            <a:r>
              <a:rPr lang="en-US" dirty="0" smtClean="0"/>
              <a:t>Keyword advertising : merchants purchase keywords through a bidding process at search sites and whenever a consumer searches for that word, their advertisement shows up somewhere on the page.</a:t>
            </a:r>
          </a:p>
          <a:p>
            <a:pPr algn="just"/>
            <a:r>
              <a:rPr lang="en-US" dirty="0" smtClean="0"/>
              <a:t>Network keyword advertising (context advertising) : publishers accept ads placed by google on their websites, and receive a fee for any click-through from those ads</a:t>
            </a:r>
          </a:p>
          <a:p>
            <a:pPr algn="just"/>
            <a:r>
              <a:rPr lang="en-US" dirty="0" smtClean="0"/>
              <a:t>Search engine optimization (SEO) : techniques to improve the ranking of web pages generated by search engine algorithms</a:t>
            </a:r>
            <a:endParaRPr lang="en-US" dirty="0"/>
          </a:p>
          <a:p>
            <a:pPr algn="just"/>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fontScale="90000"/>
          </a:bodyPr>
          <a:lstStyle/>
          <a:p>
            <a:r>
              <a:rPr lang="en-US" dirty="0" smtClean="0"/>
              <a:t>Traditional online marketing and advertising tools</a:t>
            </a:r>
            <a:endParaRPr lang="en-US" dirty="0"/>
          </a:p>
        </p:txBody>
      </p:sp>
    </p:spTree>
    <p:extLst>
      <p:ext uri="{BB962C8B-B14F-4D97-AF65-F5344CB8AC3E}">
        <p14:creationId xmlns:p14="http://schemas.microsoft.com/office/powerpoint/2010/main" val="2821514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fontScale="92500" lnSpcReduction="20000"/>
          </a:bodyPr>
          <a:lstStyle/>
          <a:p>
            <a:pPr algn="just"/>
            <a:r>
              <a:rPr lang="en-US" dirty="0" smtClean="0"/>
              <a:t>Banner ad : displays a promotional message in a rectangular box at the top or bottom of a computer screen.</a:t>
            </a:r>
          </a:p>
          <a:p>
            <a:pPr algn="just"/>
            <a:r>
              <a:rPr lang="en-US" dirty="0" smtClean="0"/>
              <a:t>Rich media ad : ad employing animation, sound and interactivity, using flash, HTML5, java and </a:t>
            </a:r>
            <a:r>
              <a:rPr lang="en-US" dirty="0" err="1" smtClean="0"/>
              <a:t>javascript</a:t>
            </a:r>
            <a:r>
              <a:rPr lang="en-US" dirty="0" smtClean="0"/>
              <a:t>.</a:t>
            </a:r>
          </a:p>
          <a:p>
            <a:pPr algn="just"/>
            <a:r>
              <a:rPr lang="en-US" dirty="0" smtClean="0"/>
              <a:t>Interstitial ad : a way of placing a </a:t>
            </a:r>
            <a:r>
              <a:rPr lang="en-US" dirty="0" err="1" smtClean="0"/>
              <a:t>fullpage</a:t>
            </a:r>
            <a:r>
              <a:rPr lang="en-US" dirty="0" smtClean="0"/>
              <a:t> message between the current and destination pages of a user. </a:t>
            </a:r>
          </a:p>
          <a:p>
            <a:pPr algn="just"/>
            <a:r>
              <a:rPr lang="en-US" dirty="0" smtClean="0"/>
              <a:t>Video ad : TV-like advertisement that appears as an in page video commercial or before during, or after content.</a:t>
            </a:r>
          </a:p>
          <a:p>
            <a:pPr algn="just"/>
            <a:r>
              <a:rPr lang="en-US" dirty="0" smtClean="0"/>
              <a:t>Sponsorship : a paid effort to tie an advertiser’s name to information, an event, or a venue in a way that reinforces its brand in a positive yet not overtly commercial manner.</a:t>
            </a:r>
          </a:p>
          <a:p>
            <a:pPr algn="just"/>
            <a:r>
              <a:rPr lang="en-US" dirty="0" smtClean="0"/>
              <a:t>Native advertising : advertising that looks similar to editorial content</a:t>
            </a:r>
            <a:endParaRPr lang="en-US" dirty="0"/>
          </a:p>
          <a:p>
            <a:pPr algn="just"/>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a:bodyPr>
          <a:lstStyle/>
          <a:p>
            <a:r>
              <a:rPr lang="en-US" dirty="0" smtClean="0"/>
              <a:t>Display ad marketing</a:t>
            </a:r>
            <a:endParaRPr lang="en-US" dirty="0"/>
          </a:p>
        </p:txBody>
      </p:sp>
    </p:spTree>
    <p:extLst>
      <p:ext uri="{BB962C8B-B14F-4D97-AF65-F5344CB8AC3E}">
        <p14:creationId xmlns:p14="http://schemas.microsoft.com/office/powerpoint/2010/main" val="2884485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a:bodyPr>
          <a:lstStyle/>
          <a:p>
            <a:pPr algn="just"/>
            <a:r>
              <a:rPr lang="en-US" dirty="0" smtClean="0"/>
              <a:t>Banner ad : displays a promotional message in a rectangular box at the top or bottom of a computer screen.</a:t>
            </a:r>
          </a:p>
          <a:p>
            <a:pPr algn="just"/>
            <a:r>
              <a:rPr lang="en-US" dirty="0" smtClean="0"/>
              <a:t>Rich media ad : ad employing animation, sound and interactivity, using flash, HTML5, java and </a:t>
            </a:r>
            <a:r>
              <a:rPr lang="en-US" dirty="0" err="1" smtClean="0"/>
              <a:t>javascript</a:t>
            </a:r>
            <a:r>
              <a:rPr lang="en-US" dirty="0" smtClean="0"/>
              <a:t>.</a:t>
            </a:r>
          </a:p>
          <a:p>
            <a:pPr algn="just"/>
            <a:r>
              <a:rPr lang="en-US" dirty="0" smtClean="0"/>
              <a:t>Interstitial ad : a way of placing a </a:t>
            </a:r>
            <a:r>
              <a:rPr lang="en-US" dirty="0" err="1" smtClean="0"/>
              <a:t>fullpage</a:t>
            </a:r>
            <a:r>
              <a:rPr lang="en-US" dirty="0" smtClean="0"/>
              <a:t> message between the current and destination pages of a user. </a:t>
            </a:r>
            <a:endParaRPr lang="en-US" dirty="0"/>
          </a:p>
          <a:p>
            <a:pPr algn="just"/>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a:bodyPr>
          <a:lstStyle/>
          <a:p>
            <a:r>
              <a:rPr lang="en-US" dirty="0" smtClean="0"/>
              <a:t>Display ad marketing</a:t>
            </a:r>
            <a:endParaRPr lang="en-US" dirty="0"/>
          </a:p>
        </p:txBody>
      </p:sp>
      <p:pic>
        <p:nvPicPr>
          <p:cNvPr id="4" name="Picture 3"/>
          <p:cNvPicPr>
            <a:picLocks noChangeAspect="1"/>
          </p:cNvPicPr>
          <p:nvPr/>
        </p:nvPicPr>
        <p:blipFill>
          <a:blip r:embed="rId2"/>
          <a:stretch>
            <a:fillRect/>
          </a:stretch>
        </p:blipFill>
        <p:spPr>
          <a:xfrm>
            <a:off x="609600" y="1600200"/>
            <a:ext cx="8305800" cy="5029201"/>
          </a:xfrm>
          <a:prstGeom prst="rect">
            <a:avLst/>
          </a:prstGeom>
        </p:spPr>
      </p:pic>
    </p:spTree>
    <p:extLst>
      <p:ext uri="{BB962C8B-B14F-4D97-AF65-F5344CB8AC3E}">
        <p14:creationId xmlns:p14="http://schemas.microsoft.com/office/powerpoint/2010/main" val="2295729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a:bodyPr>
          <a:lstStyle/>
          <a:p>
            <a:pPr algn="just"/>
            <a:r>
              <a:rPr lang="en-US" dirty="0" smtClean="0"/>
              <a:t>Banner ad : displays a promotional message in a rectangular box at the top or bottom of a computer screen.</a:t>
            </a:r>
          </a:p>
          <a:p>
            <a:pPr algn="just"/>
            <a:r>
              <a:rPr lang="en-US" dirty="0" smtClean="0"/>
              <a:t>Rich media ad : ad employing animation, sound and interactivity, using flash, HTML5, java and </a:t>
            </a:r>
            <a:r>
              <a:rPr lang="en-US" dirty="0" err="1" smtClean="0"/>
              <a:t>javascript</a:t>
            </a:r>
            <a:r>
              <a:rPr lang="en-US" dirty="0" smtClean="0"/>
              <a:t>.</a:t>
            </a:r>
          </a:p>
          <a:p>
            <a:pPr algn="just"/>
            <a:r>
              <a:rPr lang="en-US" dirty="0" smtClean="0"/>
              <a:t>Interstitial ad : a way of placing a </a:t>
            </a:r>
            <a:r>
              <a:rPr lang="en-US" dirty="0" err="1" smtClean="0"/>
              <a:t>fullpage</a:t>
            </a:r>
            <a:r>
              <a:rPr lang="en-US" dirty="0" smtClean="0"/>
              <a:t> message between the current and destination pages of a user. </a:t>
            </a:r>
            <a:endParaRPr lang="en-US" dirty="0"/>
          </a:p>
          <a:p>
            <a:pPr algn="just"/>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a:bodyPr>
          <a:lstStyle/>
          <a:p>
            <a:r>
              <a:rPr lang="en-US" dirty="0" smtClean="0"/>
              <a:t>Display ad marketing</a:t>
            </a:r>
            <a:endParaRPr lang="en-US" dirty="0"/>
          </a:p>
        </p:txBody>
      </p:sp>
      <p:pic>
        <p:nvPicPr>
          <p:cNvPr id="5" name="Picture 4"/>
          <p:cNvPicPr>
            <a:picLocks noChangeAspect="1"/>
          </p:cNvPicPr>
          <p:nvPr/>
        </p:nvPicPr>
        <p:blipFill>
          <a:blip r:embed="rId2"/>
          <a:stretch>
            <a:fillRect/>
          </a:stretch>
        </p:blipFill>
        <p:spPr>
          <a:xfrm>
            <a:off x="228600" y="359465"/>
            <a:ext cx="8686800" cy="6269935"/>
          </a:xfrm>
          <a:prstGeom prst="rect">
            <a:avLst/>
          </a:prstGeom>
        </p:spPr>
      </p:pic>
    </p:spTree>
    <p:extLst>
      <p:ext uri="{BB962C8B-B14F-4D97-AF65-F5344CB8AC3E}">
        <p14:creationId xmlns:p14="http://schemas.microsoft.com/office/powerpoint/2010/main" val="2860817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fontScale="85000" lnSpcReduction="10000"/>
          </a:bodyPr>
          <a:lstStyle/>
          <a:p>
            <a:pPr algn="just"/>
            <a:r>
              <a:rPr lang="en-US" dirty="0" smtClean="0"/>
              <a:t>Advertising networks : connect online marketers with published by displaying ads to consumers based on detailed customer information.</a:t>
            </a:r>
          </a:p>
          <a:p>
            <a:pPr algn="just"/>
            <a:r>
              <a:rPr lang="en-US" dirty="0" smtClean="0"/>
              <a:t>Ad exchanges : auction-based digital marketplace where ad networks sell ad space to marketers.</a:t>
            </a:r>
          </a:p>
          <a:p>
            <a:pPr algn="just"/>
            <a:r>
              <a:rPr lang="en-US" dirty="0" smtClean="0"/>
              <a:t>Programmatic advertising : automated, auction-based method for matching demand and supply for online display ads.</a:t>
            </a:r>
          </a:p>
          <a:p>
            <a:pPr algn="just"/>
            <a:r>
              <a:rPr lang="en-US" dirty="0" smtClean="0"/>
              <a:t>Real-time bidding(RTB)process : used to match advertiser demand for display ads with publisher supply of web page space.</a:t>
            </a:r>
          </a:p>
          <a:p>
            <a:pPr algn="just"/>
            <a:r>
              <a:rPr lang="en-US" dirty="0" smtClean="0"/>
              <a:t>Ad fraud : falsifying web or mobile traffic in order to charge advertisers for impressions, clicks, or other actions that never actually occurred.</a:t>
            </a:r>
            <a:endParaRPr lang="en-US" dirty="0"/>
          </a:p>
          <a:p>
            <a:pPr algn="just"/>
            <a:r>
              <a:rPr lang="en-US" dirty="0" smtClean="0"/>
              <a:t>Direct e-mail marketing : email marketing messages sent directly to interested users</a:t>
            </a:r>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a:bodyPr>
          <a:lstStyle/>
          <a:p>
            <a:r>
              <a:rPr lang="en-US" dirty="0" smtClean="0"/>
              <a:t>Display ad marketing</a:t>
            </a:r>
            <a:endParaRPr lang="en-US" dirty="0"/>
          </a:p>
        </p:txBody>
      </p:sp>
    </p:spTree>
    <p:extLst>
      <p:ext uri="{BB962C8B-B14F-4D97-AF65-F5344CB8AC3E}">
        <p14:creationId xmlns:p14="http://schemas.microsoft.com/office/powerpoint/2010/main" val="2519678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fontScale="92500" lnSpcReduction="20000"/>
          </a:bodyPr>
          <a:lstStyle/>
          <a:p>
            <a:pPr algn="just"/>
            <a:r>
              <a:rPr lang="en-US" dirty="0" smtClean="0"/>
              <a:t>Affiliate marketing : commissions paid by advertisers to affiliate websites for referring potential customers to their websites.</a:t>
            </a:r>
          </a:p>
          <a:p>
            <a:pPr algn="just"/>
            <a:r>
              <a:rPr lang="en-US" dirty="0" smtClean="0"/>
              <a:t>Viral marketing : the process of getting customers to pass along a company’s marketing message to friends, family and colleagues.</a:t>
            </a:r>
          </a:p>
          <a:p>
            <a:pPr algn="just"/>
            <a:r>
              <a:rPr lang="en-US" dirty="0" smtClean="0"/>
              <a:t>Lead generation marketing : uses multiple e-commerce presences to generate leads for businesses who later can be contacted and converted into customers.</a:t>
            </a:r>
          </a:p>
          <a:p>
            <a:pPr algn="just"/>
            <a:r>
              <a:rPr lang="en-US" dirty="0" smtClean="0"/>
              <a:t>One to one marketing (personalization) : segmenting the market based on a precise and timely understanding of an individual’s needs, targeting specific marketing messages to these individuals, and then positioning the product vis a vis competitors to be truly unique.</a:t>
            </a:r>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a:bodyPr>
          <a:lstStyle/>
          <a:p>
            <a:r>
              <a:rPr lang="en-US" dirty="0" smtClean="0"/>
              <a:t>Display ad marketing</a:t>
            </a:r>
            <a:endParaRPr lang="en-US" dirty="0"/>
          </a:p>
        </p:txBody>
      </p:sp>
    </p:spTree>
    <p:extLst>
      <p:ext uri="{BB962C8B-B14F-4D97-AF65-F5344CB8AC3E}">
        <p14:creationId xmlns:p14="http://schemas.microsoft.com/office/powerpoint/2010/main" val="2297295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Learning objective:</a:t>
            </a:r>
          </a:p>
          <a:p>
            <a:pPr lvl="1">
              <a:buFont typeface="Wingdings" panose="05000000000000000000" pitchFamily="2" charset="2"/>
              <a:buChar char="Ø"/>
            </a:pPr>
            <a:r>
              <a:rPr lang="en-US" dirty="0" smtClean="0"/>
              <a:t>The key features of the internet audience, the basic concepts of consumer behavior and purchasing and how consumer behave online.</a:t>
            </a:r>
          </a:p>
          <a:p>
            <a:pPr lvl="1">
              <a:buFont typeface="Wingdings" panose="05000000000000000000" pitchFamily="2" charset="2"/>
              <a:buChar char="Ø"/>
            </a:pPr>
            <a:r>
              <a:rPr lang="en-US" dirty="0" smtClean="0"/>
              <a:t>Identify and describe the basic digital commerce marketing and advertising strategies and tools.</a:t>
            </a:r>
          </a:p>
          <a:p>
            <a:pPr lvl="1">
              <a:buFont typeface="Wingdings" panose="05000000000000000000" pitchFamily="2" charset="2"/>
              <a:buChar char="Ø"/>
            </a:pPr>
            <a:r>
              <a:rPr lang="en-US" dirty="0" smtClean="0"/>
              <a:t>Identify and describe the main technologies that support online marketing</a:t>
            </a:r>
          </a:p>
          <a:p>
            <a:pPr lvl="1">
              <a:buFont typeface="Wingdings" panose="05000000000000000000" pitchFamily="2" charset="2"/>
              <a:buChar char="Ø"/>
            </a:pPr>
            <a:r>
              <a:rPr lang="en-US" dirty="0" smtClean="0"/>
              <a:t>Understand the costs and benefits of online marketing communications.</a:t>
            </a:r>
          </a:p>
          <a:p>
            <a:pPr marL="457200" lvl="1" indent="0">
              <a:buNone/>
            </a:pPr>
            <a:endParaRPr lang="en-US" dirty="0" smtClean="0"/>
          </a:p>
          <a:p>
            <a:pPr lvl="1">
              <a:buFont typeface="Wingdings" panose="05000000000000000000" pitchFamily="2" charset="2"/>
              <a:buChar char="Ø"/>
            </a:pPr>
            <a:endParaRPr lang="en-US" dirty="0"/>
          </a:p>
        </p:txBody>
      </p:sp>
      <p:sp>
        <p:nvSpPr>
          <p:cNvPr id="3" name="Title 2"/>
          <p:cNvSpPr>
            <a:spLocks noGrp="1"/>
          </p:cNvSpPr>
          <p:nvPr>
            <p:ph type="title"/>
          </p:nvPr>
        </p:nvSpPr>
        <p:spPr/>
        <p:txBody>
          <a:bodyPr>
            <a:normAutofit fontScale="90000"/>
          </a:bodyPr>
          <a:lstStyle/>
          <a:p>
            <a:r>
              <a:rPr lang="en-US" dirty="0" smtClean="0"/>
              <a:t>E-commerce marketing &amp; advertising concepts</a:t>
            </a:r>
            <a:endParaRPr lang="en-US" dirty="0"/>
          </a:p>
        </p:txBody>
      </p:sp>
    </p:spTree>
    <p:extLst>
      <p:ext uri="{BB962C8B-B14F-4D97-AF65-F5344CB8AC3E}">
        <p14:creationId xmlns:p14="http://schemas.microsoft.com/office/powerpoint/2010/main" val="4081960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lnSpcReduction="10000"/>
          </a:bodyPr>
          <a:lstStyle/>
          <a:p>
            <a:pPr algn="just"/>
            <a:r>
              <a:rPr lang="en-US" dirty="0" smtClean="0"/>
              <a:t>Behavioral targeting : involves using online and offline behavior of consumers to adjust the advertising messages delivered to them online.</a:t>
            </a:r>
          </a:p>
          <a:p>
            <a:pPr algn="just"/>
            <a:r>
              <a:rPr lang="en-US" dirty="0" smtClean="0"/>
              <a:t>Interest-based advertising (IBA) (behavioral targeting) : another name for behavior targeting.</a:t>
            </a:r>
          </a:p>
          <a:p>
            <a:pPr algn="just"/>
            <a:r>
              <a:rPr lang="en-US" dirty="0" smtClean="0"/>
              <a:t>Retargeting : showing the same ad to individuals across multiple websites.</a:t>
            </a:r>
          </a:p>
          <a:p>
            <a:pPr algn="just"/>
            <a:r>
              <a:rPr lang="en-US" dirty="0" smtClean="0"/>
              <a:t>Customization : changing the product, not just the marketing message, according to user preferences.</a:t>
            </a:r>
          </a:p>
          <a:p>
            <a:pPr algn="just"/>
            <a:r>
              <a:rPr lang="en-US" dirty="0" smtClean="0"/>
              <a:t>Customer co-production : in the web environment takes customization one step further by allowing the customer to interactively create the product.</a:t>
            </a:r>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a:bodyPr>
          <a:lstStyle/>
          <a:p>
            <a:r>
              <a:rPr lang="en-US" dirty="0" smtClean="0"/>
              <a:t>Display ad marketing</a:t>
            </a:r>
            <a:endParaRPr lang="en-US" dirty="0"/>
          </a:p>
        </p:txBody>
      </p:sp>
    </p:spTree>
    <p:extLst>
      <p:ext uri="{BB962C8B-B14F-4D97-AF65-F5344CB8AC3E}">
        <p14:creationId xmlns:p14="http://schemas.microsoft.com/office/powerpoint/2010/main" val="3523510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a:bodyPr>
          <a:lstStyle/>
          <a:p>
            <a:pPr algn="just"/>
            <a:r>
              <a:rPr lang="en-US" dirty="0" smtClean="0"/>
              <a:t>Frequently Asked Questions (FAQ) : a text based listing of common questions and answers.</a:t>
            </a:r>
          </a:p>
          <a:p>
            <a:pPr algn="just"/>
            <a:r>
              <a:rPr lang="en-US" dirty="0" smtClean="0"/>
              <a:t>Real time customer service chat systems : a company’s customer service representatives interactively exchange text-based messages with one or more customers on a real time basis.</a:t>
            </a:r>
          </a:p>
          <a:p>
            <a:pPr algn="just"/>
            <a:r>
              <a:rPr lang="en-US" dirty="0" smtClean="0"/>
              <a:t>Automated response system : sends e-mail order confirmations and acknowledgements of e-mailed inquiries</a:t>
            </a:r>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a:bodyPr>
          <a:lstStyle/>
          <a:p>
            <a:r>
              <a:rPr lang="en-US" dirty="0" smtClean="0"/>
              <a:t>Display ad marketing</a:t>
            </a:r>
            <a:endParaRPr lang="en-US" dirty="0"/>
          </a:p>
        </p:txBody>
      </p:sp>
    </p:spTree>
    <p:extLst>
      <p:ext uri="{BB962C8B-B14F-4D97-AF65-F5344CB8AC3E}">
        <p14:creationId xmlns:p14="http://schemas.microsoft.com/office/powerpoint/2010/main" val="1510089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a:bodyPr>
          <a:lstStyle/>
          <a:p>
            <a:pPr algn="just"/>
            <a:r>
              <a:rPr lang="en-US" dirty="0" smtClean="0"/>
              <a:t>Law of one price : with complete price transparency in a perfect information marketplace, there will be one world price for every product.</a:t>
            </a:r>
          </a:p>
          <a:p>
            <a:pPr algn="just"/>
            <a:r>
              <a:rPr lang="en-US" dirty="0" smtClean="0"/>
              <a:t>Pricing : putting a value on goods and services.</a:t>
            </a:r>
          </a:p>
          <a:p>
            <a:pPr algn="just"/>
            <a:r>
              <a:rPr lang="en-US" dirty="0" smtClean="0"/>
              <a:t>Demand curve: the quantity of goods that can be sold at various prices.</a:t>
            </a:r>
          </a:p>
          <a:p>
            <a:pPr algn="just"/>
            <a:r>
              <a:rPr lang="en-US" dirty="0" smtClean="0"/>
              <a:t>Price discrimination : selling products to different people and groups based on their willingness to pay.</a:t>
            </a:r>
          </a:p>
          <a:p>
            <a:pPr algn="just"/>
            <a:r>
              <a:rPr lang="en-US" dirty="0" smtClean="0"/>
              <a:t>Versioning : creating multiple versions of information goods and </a:t>
            </a:r>
            <a:r>
              <a:rPr lang="en-US" smtClean="0"/>
              <a:t>selling essentially</a:t>
            </a:r>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a:bodyPr>
          <a:lstStyle/>
          <a:p>
            <a:r>
              <a:rPr lang="en-US" dirty="0" smtClean="0"/>
              <a:t>Pricing strategies</a:t>
            </a:r>
            <a:endParaRPr lang="en-US" dirty="0"/>
          </a:p>
        </p:txBody>
      </p:sp>
    </p:spTree>
    <p:extLst>
      <p:ext uri="{BB962C8B-B14F-4D97-AF65-F5344CB8AC3E}">
        <p14:creationId xmlns:p14="http://schemas.microsoft.com/office/powerpoint/2010/main" val="2874954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a:bodyPr>
          <a:lstStyle/>
          <a:p>
            <a:pPr algn="just"/>
            <a:r>
              <a:rPr lang="en-US" dirty="0" smtClean="0"/>
              <a:t>Bundling : offers consumers two or more goods for a reduced price.</a:t>
            </a:r>
          </a:p>
          <a:p>
            <a:pPr algn="just"/>
            <a:r>
              <a:rPr lang="en-US" dirty="0" smtClean="0"/>
              <a:t>Dynamic pricing : the price of the product varies, depending on the demand characteristics of the customer and the supply situation of the seller.</a:t>
            </a:r>
          </a:p>
          <a:p>
            <a:pPr algn="just"/>
            <a:r>
              <a:rPr lang="en-US" dirty="0" smtClean="0"/>
              <a:t>Long tail marketing : a colloquial name given to various statistical distributions characterized by a small number of events of high amplitude and a very large number of events with low amplitude.</a:t>
            </a:r>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a:bodyPr>
          <a:lstStyle/>
          <a:p>
            <a:r>
              <a:rPr lang="en-US" dirty="0" smtClean="0"/>
              <a:t>Pricing strategies</a:t>
            </a:r>
            <a:endParaRPr lang="en-US" dirty="0"/>
          </a:p>
        </p:txBody>
      </p:sp>
    </p:spTree>
    <p:extLst>
      <p:ext uri="{BB962C8B-B14F-4D97-AF65-F5344CB8AC3E}">
        <p14:creationId xmlns:p14="http://schemas.microsoft.com/office/powerpoint/2010/main" val="3459764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a:bodyPr>
          <a:lstStyle/>
          <a:p>
            <a:pPr algn="just"/>
            <a:r>
              <a:rPr lang="en-US" dirty="0" smtClean="0"/>
              <a:t>Bundling : offers consumers two or more goods for a reduced price.</a:t>
            </a:r>
          </a:p>
          <a:p>
            <a:pPr algn="just"/>
            <a:r>
              <a:rPr lang="en-US" dirty="0" smtClean="0"/>
              <a:t>Dynamic pricing : the price of the product varies, depending on the demand characteristics of the customer and the supply situation of the seller.</a:t>
            </a:r>
          </a:p>
          <a:p>
            <a:pPr algn="just"/>
            <a:r>
              <a:rPr lang="en-US" dirty="0" smtClean="0"/>
              <a:t>Long tail marketing : a colloquial name given to various statistical distributions characterized by a small number of events of high amplitude and a very large number of events with low amplitude.</a:t>
            </a:r>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a:bodyPr>
          <a:lstStyle/>
          <a:p>
            <a:r>
              <a:rPr lang="en-US" dirty="0" smtClean="0"/>
              <a:t>Internet marketing technologies</a:t>
            </a:r>
            <a:endParaRPr lang="en-US" dirty="0"/>
          </a:p>
        </p:txBody>
      </p:sp>
      <p:pic>
        <p:nvPicPr>
          <p:cNvPr id="4" name="Picture 3"/>
          <p:cNvPicPr>
            <a:picLocks noChangeAspect="1"/>
          </p:cNvPicPr>
          <p:nvPr/>
        </p:nvPicPr>
        <p:blipFill>
          <a:blip r:embed="rId2"/>
          <a:stretch>
            <a:fillRect/>
          </a:stretch>
        </p:blipFill>
        <p:spPr>
          <a:xfrm>
            <a:off x="457200" y="1371600"/>
            <a:ext cx="8458200" cy="5486400"/>
          </a:xfrm>
          <a:prstGeom prst="rect">
            <a:avLst/>
          </a:prstGeom>
        </p:spPr>
      </p:pic>
    </p:spTree>
    <p:extLst>
      <p:ext uri="{BB962C8B-B14F-4D97-AF65-F5344CB8AC3E}">
        <p14:creationId xmlns:p14="http://schemas.microsoft.com/office/powerpoint/2010/main" val="1752496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a:bodyPr>
          <a:lstStyle/>
          <a:p>
            <a:pPr algn="just"/>
            <a:r>
              <a:rPr lang="en-US" dirty="0" smtClean="0"/>
              <a:t>Transaction log : records user activity at a website</a:t>
            </a:r>
          </a:p>
          <a:p>
            <a:pPr algn="just"/>
            <a:r>
              <a:rPr lang="en-US" dirty="0" smtClean="0"/>
              <a:t>Registration forms : gather personal data on name, address, phone, zip code, e-mail address, and other optional self-confessed information on interests and tastes.</a:t>
            </a:r>
          </a:p>
          <a:p>
            <a:pPr algn="just"/>
            <a:r>
              <a:rPr lang="en-US" dirty="0" smtClean="0"/>
              <a:t>Shopping cart database : captures all the item selection, purchase, and payment data.</a:t>
            </a:r>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fontScale="90000"/>
          </a:bodyPr>
          <a:lstStyle/>
          <a:p>
            <a:r>
              <a:rPr lang="en-US" dirty="0" smtClean="0"/>
              <a:t>Internet marketing technologies(web transaction logs)</a:t>
            </a:r>
            <a:endParaRPr lang="en-US" dirty="0"/>
          </a:p>
        </p:txBody>
      </p:sp>
    </p:spTree>
    <p:extLst>
      <p:ext uri="{BB962C8B-B14F-4D97-AF65-F5344CB8AC3E}">
        <p14:creationId xmlns:p14="http://schemas.microsoft.com/office/powerpoint/2010/main" val="2092753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a:bodyPr>
          <a:lstStyle/>
          <a:p>
            <a:pPr algn="just"/>
            <a:r>
              <a:rPr lang="en-US" dirty="0" smtClean="0"/>
              <a:t>Cookie : small text file that websites place on the hard disk of visitors’ client computers that allows the website to store data about the visitor on the computer and later retrieve it.</a:t>
            </a:r>
          </a:p>
          <a:p>
            <a:pPr algn="just"/>
            <a:r>
              <a:rPr lang="en-US" dirty="0" smtClean="0"/>
              <a:t>Deterministic cross device tracking : relies on personally identifiable information such as e-mail address used to log into an app and website on different devices.</a:t>
            </a:r>
          </a:p>
          <a:p>
            <a:pPr algn="just"/>
            <a:r>
              <a:rPr lang="en-US" dirty="0" smtClean="0"/>
              <a:t>Probabilistic cross device tracking : uses algorithms to analyze thousands of anonymous data points to create a possible match.</a:t>
            </a:r>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fontScale="90000"/>
          </a:bodyPr>
          <a:lstStyle/>
          <a:p>
            <a:r>
              <a:rPr lang="en-US" dirty="0" smtClean="0"/>
              <a:t>Supplementing the logs : cookies and other tracking files</a:t>
            </a:r>
            <a:endParaRPr lang="en-US" dirty="0"/>
          </a:p>
        </p:txBody>
      </p:sp>
    </p:spTree>
    <p:extLst>
      <p:ext uri="{BB962C8B-B14F-4D97-AF65-F5344CB8AC3E}">
        <p14:creationId xmlns:p14="http://schemas.microsoft.com/office/powerpoint/2010/main" val="3104666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fontScale="92500" lnSpcReduction="10000"/>
          </a:bodyPr>
          <a:lstStyle/>
          <a:p>
            <a:pPr algn="just"/>
            <a:r>
              <a:rPr lang="en-US" dirty="0" smtClean="0"/>
              <a:t>Profiling : uses a variety of tools to create a digital image for each consumer.</a:t>
            </a:r>
          </a:p>
          <a:p>
            <a:pPr algn="just"/>
            <a:r>
              <a:rPr lang="en-US" dirty="0" smtClean="0"/>
              <a:t>Database : a software application that stores records and attributes.</a:t>
            </a:r>
          </a:p>
          <a:p>
            <a:pPr algn="just"/>
            <a:r>
              <a:rPr lang="en-US" dirty="0" smtClean="0"/>
              <a:t>Database management system : a software application used by organization to create maintain, and access databases.</a:t>
            </a:r>
          </a:p>
          <a:p>
            <a:pPr algn="just"/>
            <a:r>
              <a:rPr lang="en-US" dirty="0" smtClean="0"/>
              <a:t>SQL : industry-standard database query language used in relational databases.</a:t>
            </a:r>
          </a:p>
          <a:p>
            <a:pPr algn="just"/>
            <a:r>
              <a:rPr lang="en-US" dirty="0" smtClean="0"/>
              <a:t>Relational databases : represent data as two dimensional tables with records in rows and attributes in columns; data within different tables can be flexibly related as long as the tables share a common data element.</a:t>
            </a:r>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fontScale="90000"/>
          </a:bodyPr>
          <a:lstStyle/>
          <a:p>
            <a:r>
              <a:rPr lang="en-US" dirty="0" smtClean="0"/>
              <a:t>Databases, data warehouse, data mining and big data</a:t>
            </a:r>
            <a:endParaRPr lang="en-US" dirty="0"/>
          </a:p>
        </p:txBody>
      </p:sp>
    </p:spTree>
    <p:extLst>
      <p:ext uri="{BB962C8B-B14F-4D97-AF65-F5344CB8AC3E}">
        <p14:creationId xmlns:p14="http://schemas.microsoft.com/office/powerpoint/2010/main" val="1989084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fontScale="92500" lnSpcReduction="10000"/>
          </a:bodyPr>
          <a:lstStyle/>
          <a:p>
            <a:pPr algn="just"/>
            <a:r>
              <a:rPr lang="en-US" dirty="0" smtClean="0"/>
              <a:t>Data warehouse : a database that collects a firm’s transactional and customer data in a single location for offline analysis.</a:t>
            </a:r>
          </a:p>
          <a:p>
            <a:pPr algn="just"/>
            <a:r>
              <a:rPr lang="en-US" dirty="0" smtClean="0"/>
              <a:t>Data mining : a set of analytical techniques that look for patterns in the data of database or data warehouse, or seek to model the behavior of customers.</a:t>
            </a:r>
          </a:p>
          <a:p>
            <a:pPr algn="just"/>
            <a:r>
              <a:rPr lang="en-US" dirty="0" smtClean="0"/>
              <a:t>Customer profile : a description of the typical behavior of a customer or a group of customer at a website.</a:t>
            </a:r>
          </a:p>
          <a:p>
            <a:pPr algn="just"/>
            <a:r>
              <a:rPr lang="en-US" dirty="0" smtClean="0"/>
              <a:t>Query-driven data mining : data mining based on specific queries.</a:t>
            </a:r>
          </a:p>
          <a:p>
            <a:pPr algn="just"/>
            <a:r>
              <a:rPr lang="en-US" dirty="0" smtClean="0"/>
              <a:t>Model-driven data mining : involves the use of a model that analyzes the ke</a:t>
            </a:r>
            <a:r>
              <a:rPr lang="en-US" dirty="0" smtClean="0"/>
              <a:t>y variables of interest to decision makers.</a:t>
            </a:r>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fontScale="90000"/>
          </a:bodyPr>
          <a:lstStyle/>
          <a:p>
            <a:r>
              <a:rPr lang="en-US" dirty="0" smtClean="0"/>
              <a:t>Databases, data warehouse, data mining and big data</a:t>
            </a:r>
            <a:endParaRPr lang="en-US" dirty="0"/>
          </a:p>
        </p:txBody>
      </p:sp>
    </p:spTree>
    <p:extLst>
      <p:ext uri="{BB962C8B-B14F-4D97-AF65-F5344CB8AC3E}">
        <p14:creationId xmlns:p14="http://schemas.microsoft.com/office/powerpoint/2010/main" val="1370073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a:bodyPr>
          <a:lstStyle/>
          <a:p>
            <a:pPr algn="just"/>
            <a:r>
              <a:rPr lang="en-US" dirty="0" smtClean="0"/>
              <a:t>Big data : huge data sets, often from different sources, in the petabyte and Exabyte range.</a:t>
            </a:r>
          </a:p>
          <a:p>
            <a:pPr algn="just"/>
            <a:r>
              <a:rPr lang="en-US" dirty="0" smtClean="0"/>
              <a:t>Hadoop : a software framework for working with various big data sets.</a:t>
            </a:r>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fontScale="90000"/>
          </a:bodyPr>
          <a:lstStyle/>
          <a:p>
            <a:r>
              <a:rPr lang="en-US" dirty="0" smtClean="0"/>
              <a:t>Databases, data warehouse, data mining and big data</a:t>
            </a:r>
            <a:endParaRPr lang="en-US" dirty="0"/>
          </a:p>
        </p:txBody>
      </p:sp>
    </p:spTree>
    <p:extLst>
      <p:ext uri="{BB962C8B-B14F-4D97-AF65-F5344CB8AC3E}">
        <p14:creationId xmlns:p14="http://schemas.microsoft.com/office/powerpoint/2010/main" val="305786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What’s the idea? (the visioning process)</a:t>
            </a:r>
          </a:p>
          <a:p>
            <a:pPr algn="just"/>
            <a:r>
              <a:rPr lang="en-US" dirty="0" smtClean="0"/>
              <a:t>Where’s the money: business and revenue model.</a:t>
            </a:r>
          </a:p>
          <a:p>
            <a:pPr algn="just"/>
            <a:r>
              <a:rPr lang="en-US" dirty="0" smtClean="0"/>
              <a:t>Who and where is the target audience?</a:t>
            </a:r>
          </a:p>
          <a:p>
            <a:pPr algn="just"/>
            <a:r>
              <a:rPr lang="en-US" dirty="0" smtClean="0"/>
              <a:t>Characterize the marketplace</a:t>
            </a:r>
          </a:p>
          <a:p>
            <a:pPr algn="just"/>
            <a:r>
              <a:rPr lang="en-US" dirty="0" smtClean="0"/>
              <a:t>Where’s the content coming from?</a:t>
            </a:r>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fontScale="90000"/>
          </a:bodyPr>
          <a:lstStyle/>
          <a:p>
            <a:r>
              <a:rPr lang="en-US" dirty="0" smtClean="0"/>
              <a:t>Consumer online : the internet audience and consumer behavior</a:t>
            </a:r>
            <a:endParaRPr lang="en-US" dirty="0"/>
          </a:p>
        </p:txBody>
      </p:sp>
      <p:pic>
        <p:nvPicPr>
          <p:cNvPr id="5" name="Picture 4"/>
          <p:cNvPicPr>
            <a:picLocks noChangeAspect="1"/>
          </p:cNvPicPr>
          <p:nvPr/>
        </p:nvPicPr>
        <p:blipFill>
          <a:blip r:embed="rId2"/>
          <a:stretch>
            <a:fillRect/>
          </a:stretch>
        </p:blipFill>
        <p:spPr>
          <a:xfrm>
            <a:off x="457200" y="1371600"/>
            <a:ext cx="8229600" cy="5334000"/>
          </a:xfrm>
          <a:prstGeom prst="rect">
            <a:avLst/>
          </a:prstGeom>
        </p:spPr>
      </p:pic>
    </p:spTree>
    <p:extLst>
      <p:ext uri="{BB962C8B-B14F-4D97-AF65-F5344CB8AC3E}">
        <p14:creationId xmlns:p14="http://schemas.microsoft.com/office/powerpoint/2010/main" val="989835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a:bodyPr>
          <a:lstStyle/>
          <a:p>
            <a:pPr algn="just"/>
            <a:r>
              <a:rPr lang="en-US" dirty="0" smtClean="0"/>
              <a:t>Marketing automation systems : software tools that marketers use to track all the steps in the lead generation part of the marketing process.</a:t>
            </a:r>
          </a:p>
          <a:p>
            <a:pPr algn="just"/>
            <a:r>
              <a:rPr lang="en-US" dirty="0" smtClean="0"/>
              <a:t>CRM system : a repository of customer information that records all of the contacts that a customer has with a firm and generates a customer profile available to everyone in the firm with a need to “know the customer”</a:t>
            </a:r>
          </a:p>
          <a:p>
            <a:pPr algn="just"/>
            <a:r>
              <a:rPr lang="en-US" dirty="0" smtClean="0"/>
              <a:t>Customer touchpoints : the ways in which customers interact with the firm.</a:t>
            </a:r>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a:bodyPr>
          <a:lstStyle/>
          <a:p>
            <a:r>
              <a:rPr lang="en-US" dirty="0" smtClean="0"/>
              <a:t>Marketing automation and CRM systems</a:t>
            </a:r>
            <a:endParaRPr lang="en-US" dirty="0"/>
          </a:p>
        </p:txBody>
      </p:sp>
    </p:spTree>
    <p:extLst>
      <p:ext uri="{BB962C8B-B14F-4D97-AF65-F5344CB8AC3E}">
        <p14:creationId xmlns:p14="http://schemas.microsoft.com/office/powerpoint/2010/main" val="3567640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a:bodyPr>
          <a:lstStyle/>
          <a:p>
            <a:pPr algn="just"/>
            <a:r>
              <a:rPr lang="en-US" dirty="0" smtClean="0"/>
              <a:t>Marketing automation systems : software tools that marketers use to track all the steps in the lead generation part of the marketing process.</a:t>
            </a:r>
          </a:p>
          <a:p>
            <a:pPr algn="just"/>
            <a:r>
              <a:rPr lang="en-US" dirty="0" smtClean="0"/>
              <a:t>CRM system : a repository of customer information that records all of the contacts that a customer has with a firm and generates a customer profile available to everyone in the firm with a need to “know the customer”</a:t>
            </a:r>
          </a:p>
          <a:p>
            <a:pPr algn="just"/>
            <a:r>
              <a:rPr lang="en-US" dirty="0" smtClean="0"/>
              <a:t>Customer touchpoints : the ways in which customers </a:t>
            </a:r>
            <a:r>
              <a:rPr lang="en-US" smtClean="0"/>
              <a:t>interact with the firm.</a:t>
            </a:r>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a:bodyPr>
          <a:lstStyle/>
          <a:p>
            <a:r>
              <a:rPr lang="en-US" dirty="0" smtClean="0"/>
              <a:t>Marketing automation and CRM systems</a:t>
            </a:r>
            <a:endParaRPr lang="en-US" dirty="0"/>
          </a:p>
        </p:txBody>
      </p:sp>
      <p:pic>
        <p:nvPicPr>
          <p:cNvPr id="4" name="Picture 3"/>
          <p:cNvPicPr>
            <a:picLocks noChangeAspect="1"/>
          </p:cNvPicPr>
          <p:nvPr/>
        </p:nvPicPr>
        <p:blipFill>
          <a:blip r:embed="rId2"/>
          <a:stretch>
            <a:fillRect/>
          </a:stretch>
        </p:blipFill>
        <p:spPr>
          <a:xfrm>
            <a:off x="228600" y="1371600"/>
            <a:ext cx="8686799" cy="5257800"/>
          </a:xfrm>
          <a:prstGeom prst="rect">
            <a:avLst/>
          </a:prstGeom>
        </p:spPr>
      </p:pic>
    </p:spTree>
    <p:extLst>
      <p:ext uri="{BB962C8B-B14F-4D97-AF65-F5344CB8AC3E}">
        <p14:creationId xmlns:p14="http://schemas.microsoft.com/office/powerpoint/2010/main" val="362952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a:bodyPr>
          <a:lstStyle/>
          <a:p>
            <a:pPr algn="just"/>
            <a:r>
              <a:rPr lang="en-US" dirty="0" smtClean="0"/>
              <a:t>Impressions : number of times an ad is served.</a:t>
            </a:r>
          </a:p>
          <a:p>
            <a:pPr algn="just"/>
            <a:r>
              <a:rPr lang="en-US" dirty="0" smtClean="0"/>
              <a:t>Click-through rate (CTR) : the percentage of people exposed to an online advertisement who actually click on the banner.</a:t>
            </a:r>
          </a:p>
          <a:p>
            <a:pPr algn="just"/>
            <a:r>
              <a:rPr lang="en-US" dirty="0" smtClean="0"/>
              <a:t>View-through rate (VTR) : measures the 30-day response rate to an ad.</a:t>
            </a:r>
            <a:endParaRPr lang="en-US" dirty="0" smtClean="0"/>
          </a:p>
          <a:p>
            <a:pPr algn="just"/>
            <a:r>
              <a:rPr lang="en-US" dirty="0" smtClean="0"/>
              <a:t>Hits : number of http requests received by a firm’s server.</a:t>
            </a:r>
          </a:p>
          <a:p>
            <a:pPr algn="just"/>
            <a:r>
              <a:rPr lang="en-US" dirty="0" smtClean="0"/>
              <a:t>Page views : number of pages requested by visitors.</a:t>
            </a:r>
          </a:p>
          <a:p>
            <a:pPr algn="just"/>
            <a:r>
              <a:rPr lang="en-US" dirty="0" err="1" smtClean="0"/>
              <a:t>Viewability</a:t>
            </a:r>
            <a:r>
              <a:rPr lang="en-US" dirty="0" smtClean="0"/>
              <a:t> rate : percentage of ads that are actually seen by people online.</a:t>
            </a:r>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fontScale="90000"/>
          </a:bodyPr>
          <a:lstStyle/>
          <a:p>
            <a:r>
              <a:rPr lang="en-US" dirty="0" smtClean="0"/>
              <a:t>Understanding the costs &amp; benefits of online marketing communications</a:t>
            </a:r>
            <a:endParaRPr lang="en-US" dirty="0"/>
          </a:p>
        </p:txBody>
      </p:sp>
    </p:spTree>
    <p:extLst>
      <p:ext uri="{BB962C8B-B14F-4D97-AF65-F5344CB8AC3E}">
        <p14:creationId xmlns:p14="http://schemas.microsoft.com/office/powerpoint/2010/main" val="3127504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lnSpcReduction="10000"/>
          </a:bodyPr>
          <a:lstStyle/>
          <a:p>
            <a:pPr algn="just"/>
            <a:r>
              <a:rPr lang="en-US" dirty="0" smtClean="0"/>
              <a:t>Unique visitors : the number of distinct, unique visitors to a site.</a:t>
            </a:r>
          </a:p>
          <a:p>
            <a:pPr algn="just"/>
            <a:r>
              <a:rPr lang="en-US" dirty="0" smtClean="0"/>
              <a:t>Loyalty : percentage of purchasers who return in a year.</a:t>
            </a:r>
          </a:p>
          <a:p>
            <a:pPr algn="just"/>
            <a:r>
              <a:rPr lang="en-US" dirty="0" smtClean="0"/>
              <a:t>Reach : percentage of the total number of consumers in a market who will visit a site.</a:t>
            </a:r>
          </a:p>
          <a:p>
            <a:pPr algn="just"/>
            <a:r>
              <a:rPr lang="en-US" dirty="0" err="1" smtClean="0"/>
              <a:t>Recency</a:t>
            </a:r>
            <a:r>
              <a:rPr lang="en-US" dirty="0" smtClean="0"/>
              <a:t> : average number of days elapsed between visits.</a:t>
            </a:r>
          </a:p>
          <a:p>
            <a:pPr algn="just"/>
            <a:r>
              <a:rPr lang="en-US" dirty="0" err="1" smtClean="0"/>
              <a:t>Stickness</a:t>
            </a:r>
            <a:r>
              <a:rPr lang="en-US" dirty="0" smtClean="0"/>
              <a:t> (duration) : average length of time visitors remain at a site.</a:t>
            </a:r>
          </a:p>
          <a:p>
            <a:pPr algn="just"/>
            <a:r>
              <a:rPr lang="en-US" dirty="0" smtClean="0"/>
              <a:t>Acquisition rate : percentage of visitors who register or visit product pages.</a:t>
            </a:r>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fontScale="90000"/>
          </a:bodyPr>
          <a:lstStyle/>
          <a:p>
            <a:r>
              <a:rPr lang="en-US" dirty="0" smtClean="0"/>
              <a:t>Understanding the costs &amp; benefits of online marketing communications</a:t>
            </a:r>
            <a:endParaRPr lang="en-US" dirty="0"/>
          </a:p>
        </p:txBody>
      </p:sp>
    </p:spTree>
    <p:extLst>
      <p:ext uri="{BB962C8B-B14F-4D97-AF65-F5344CB8AC3E}">
        <p14:creationId xmlns:p14="http://schemas.microsoft.com/office/powerpoint/2010/main" val="4108905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lnSpcReduction="10000"/>
          </a:bodyPr>
          <a:lstStyle/>
          <a:p>
            <a:pPr algn="just"/>
            <a:r>
              <a:rPr lang="en-US" dirty="0" smtClean="0"/>
              <a:t>Conversion rate : percentage of visitors who purchase something.</a:t>
            </a:r>
          </a:p>
          <a:p>
            <a:pPr algn="just"/>
            <a:r>
              <a:rPr lang="en-US" dirty="0" smtClean="0"/>
              <a:t>Browse-to-buy ratio : ratio of items purchased to product views.</a:t>
            </a:r>
          </a:p>
          <a:p>
            <a:pPr algn="just"/>
            <a:r>
              <a:rPr lang="en-US" dirty="0" smtClean="0"/>
              <a:t>View to cart ratio : ratio of “add to cart” clicks to product views.</a:t>
            </a:r>
          </a:p>
          <a:p>
            <a:pPr algn="just"/>
            <a:r>
              <a:rPr lang="en-US" dirty="0" smtClean="0"/>
              <a:t>Cart conversion rate : ratio of actual orders to “add to cart” clicks.</a:t>
            </a:r>
          </a:p>
          <a:p>
            <a:pPr algn="just"/>
            <a:r>
              <a:rPr lang="en-US" dirty="0" smtClean="0"/>
              <a:t>Checkout conversion rate : ratio of actual order to checkouts started.</a:t>
            </a:r>
          </a:p>
          <a:p>
            <a:pPr algn="just"/>
            <a:r>
              <a:rPr lang="en-US" dirty="0" smtClean="0"/>
              <a:t>Abandonment rate : % of shoppers who begin a shopping cart, but then fail to complete it.</a:t>
            </a:r>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fontScale="90000"/>
          </a:bodyPr>
          <a:lstStyle/>
          <a:p>
            <a:r>
              <a:rPr lang="en-US" dirty="0" smtClean="0"/>
              <a:t>Understanding the costs &amp; benefits of online marketing communications</a:t>
            </a:r>
            <a:endParaRPr lang="en-US" dirty="0"/>
          </a:p>
        </p:txBody>
      </p:sp>
    </p:spTree>
    <p:extLst>
      <p:ext uri="{BB962C8B-B14F-4D97-AF65-F5344CB8AC3E}">
        <p14:creationId xmlns:p14="http://schemas.microsoft.com/office/powerpoint/2010/main" val="784574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a:bodyPr>
          <a:lstStyle/>
          <a:p>
            <a:pPr algn="just"/>
            <a:r>
              <a:rPr lang="en-US" dirty="0" smtClean="0"/>
              <a:t>Retention rate : % of existing customers who continue to buy.</a:t>
            </a:r>
          </a:p>
          <a:p>
            <a:pPr algn="just"/>
            <a:r>
              <a:rPr lang="en-US" dirty="0" smtClean="0"/>
              <a:t>Attrition rate : % of customers who purchase once, but do not return within a year.</a:t>
            </a:r>
          </a:p>
          <a:p>
            <a:pPr algn="just"/>
            <a:r>
              <a:rPr lang="en-US" dirty="0" smtClean="0"/>
              <a:t>View time : how long the video ad actually stays in view while it plays.</a:t>
            </a:r>
          </a:p>
          <a:p>
            <a:pPr algn="just"/>
            <a:r>
              <a:rPr lang="en-US" dirty="0" smtClean="0"/>
              <a:t>Completion rate : how many viewers watch the complete video ad.</a:t>
            </a:r>
          </a:p>
          <a:p>
            <a:pPr algn="just"/>
            <a:r>
              <a:rPr lang="en-US" dirty="0" smtClean="0"/>
              <a:t>Open rate : % of customers who open e-mail.</a:t>
            </a:r>
          </a:p>
          <a:p>
            <a:pPr algn="just"/>
            <a:r>
              <a:rPr lang="en-US" dirty="0" smtClean="0"/>
              <a:t>Delivery rate : % of e-mail recipients who received e-mail.</a:t>
            </a:r>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fontScale="90000"/>
          </a:bodyPr>
          <a:lstStyle/>
          <a:p>
            <a:r>
              <a:rPr lang="en-US" dirty="0" smtClean="0"/>
              <a:t>Understanding the costs &amp; benefits of online marketing communications</a:t>
            </a:r>
            <a:endParaRPr lang="en-US" dirty="0"/>
          </a:p>
        </p:txBody>
      </p:sp>
    </p:spTree>
    <p:extLst>
      <p:ext uri="{BB962C8B-B14F-4D97-AF65-F5344CB8AC3E}">
        <p14:creationId xmlns:p14="http://schemas.microsoft.com/office/powerpoint/2010/main" val="1474874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a:bodyPr>
          <a:lstStyle/>
          <a:p>
            <a:pPr algn="just"/>
            <a:r>
              <a:rPr lang="en-US" dirty="0" smtClean="0"/>
              <a:t>Click-through rate (e-mail) : % of e-mail recipients who clicked through to the offer.</a:t>
            </a:r>
          </a:p>
          <a:p>
            <a:pPr algn="just"/>
            <a:r>
              <a:rPr lang="en-US" dirty="0" smtClean="0"/>
              <a:t>Bounce-back rate : percentage of e-mails that could not be delivered.</a:t>
            </a:r>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fontScale="90000"/>
          </a:bodyPr>
          <a:lstStyle/>
          <a:p>
            <a:r>
              <a:rPr lang="en-US" dirty="0" smtClean="0"/>
              <a:t>Understanding the costs &amp; benefits of online marketing communications</a:t>
            </a:r>
            <a:endParaRPr lang="en-US" dirty="0"/>
          </a:p>
        </p:txBody>
      </p:sp>
    </p:spTree>
    <p:extLst>
      <p:ext uri="{BB962C8B-B14F-4D97-AF65-F5344CB8AC3E}">
        <p14:creationId xmlns:p14="http://schemas.microsoft.com/office/powerpoint/2010/main" val="601032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a:bodyPr>
          <a:lstStyle/>
          <a:p>
            <a:pPr algn="just"/>
            <a:r>
              <a:rPr lang="en-US" dirty="0" smtClean="0"/>
              <a:t>Click-through rate (e-mail) : % of e-mail recipients who clicked through to the offer.</a:t>
            </a:r>
          </a:p>
          <a:p>
            <a:pPr algn="just"/>
            <a:r>
              <a:rPr lang="en-US" dirty="0" smtClean="0"/>
              <a:t>Bounce-back rate : percentage of e-mails that could not be delivered.</a:t>
            </a:r>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fontScale="90000"/>
          </a:bodyPr>
          <a:lstStyle/>
          <a:p>
            <a:r>
              <a:rPr lang="en-US" dirty="0" smtClean="0"/>
              <a:t>Understanding the costs &amp; benefits of online marketing communications</a:t>
            </a:r>
            <a:endParaRPr lang="en-US" dirty="0"/>
          </a:p>
        </p:txBody>
      </p:sp>
      <p:pic>
        <p:nvPicPr>
          <p:cNvPr id="4" name="Picture 3"/>
          <p:cNvPicPr>
            <a:picLocks noChangeAspect="1"/>
          </p:cNvPicPr>
          <p:nvPr/>
        </p:nvPicPr>
        <p:blipFill>
          <a:blip r:embed="rId2"/>
          <a:stretch>
            <a:fillRect/>
          </a:stretch>
        </p:blipFill>
        <p:spPr>
          <a:xfrm>
            <a:off x="304800" y="152399"/>
            <a:ext cx="8610600" cy="6477001"/>
          </a:xfrm>
          <a:prstGeom prst="rect">
            <a:avLst/>
          </a:prstGeom>
        </p:spPr>
      </p:pic>
    </p:spTree>
    <p:extLst>
      <p:ext uri="{BB962C8B-B14F-4D97-AF65-F5344CB8AC3E}">
        <p14:creationId xmlns:p14="http://schemas.microsoft.com/office/powerpoint/2010/main" val="97151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a:bodyPr>
          <a:lstStyle/>
          <a:p>
            <a:pPr algn="just"/>
            <a:r>
              <a:rPr lang="en-US" dirty="0" smtClean="0"/>
              <a:t>Cross-platform attribution : understanding how to assign appropriate credit to different marketing initiatives that may have influenced a consumer on the way to a purchase.</a:t>
            </a:r>
          </a:p>
          <a:p>
            <a:pPr algn="just"/>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a:bodyPr>
          <a:lstStyle/>
          <a:p>
            <a:r>
              <a:rPr lang="en-US" dirty="0" smtClean="0"/>
              <a:t>How well does online advertising work?</a:t>
            </a:r>
            <a:endParaRPr lang="en-US" dirty="0"/>
          </a:p>
        </p:txBody>
      </p:sp>
    </p:spTree>
    <p:extLst>
      <p:ext uri="{BB962C8B-B14F-4D97-AF65-F5344CB8AC3E}">
        <p14:creationId xmlns:p14="http://schemas.microsoft.com/office/powerpoint/2010/main" val="2241031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5029200"/>
          </a:xfrm>
        </p:spPr>
        <p:txBody>
          <a:bodyPr>
            <a:normAutofit/>
          </a:bodyPr>
          <a:lstStyle/>
          <a:p>
            <a:pPr algn="just"/>
            <a:r>
              <a:rPr lang="en-US" dirty="0" smtClean="0"/>
              <a:t>Cross-platform attribution : understanding how to assign appropriate credit to different marketing initiatives that may have influenced a consumer on the way to a purchase.</a:t>
            </a:r>
          </a:p>
          <a:p>
            <a:pPr algn="just"/>
            <a:endParaRPr lang="en-US" dirty="0"/>
          </a:p>
          <a:p>
            <a:pPr algn="just"/>
            <a:endParaRPr lang="en-US" dirty="0"/>
          </a:p>
        </p:txBody>
      </p:sp>
      <p:sp>
        <p:nvSpPr>
          <p:cNvPr id="3" name="Title 2"/>
          <p:cNvSpPr>
            <a:spLocks noGrp="1"/>
          </p:cNvSpPr>
          <p:nvPr>
            <p:ph type="title"/>
          </p:nvPr>
        </p:nvSpPr>
        <p:spPr>
          <a:xfrm>
            <a:off x="457200" y="359465"/>
            <a:ext cx="8610600" cy="859735"/>
          </a:xfrm>
        </p:spPr>
        <p:txBody>
          <a:bodyPr>
            <a:normAutofit/>
          </a:bodyPr>
          <a:lstStyle/>
          <a:p>
            <a:r>
              <a:rPr lang="en-US" dirty="0" smtClean="0"/>
              <a:t>How well does online advertising work?</a:t>
            </a:r>
            <a:endParaRPr lang="en-US" dirty="0"/>
          </a:p>
        </p:txBody>
      </p:sp>
      <p:pic>
        <p:nvPicPr>
          <p:cNvPr id="5" name="Picture 4"/>
          <p:cNvPicPr>
            <a:picLocks noChangeAspect="1"/>
          </p:cNvPicPr>
          <p:nvPr/>
        </p:nvPicPr>
        <p:blipFill>
          <a:blip r:embed="rId2"/>
          <a:stretch>
            <a:fillRect/>
          </a:stretch>
        </p:blipFill>
        <p:spPr>
          <a:xfrm>
            <a:off x="381000" y="533400"/>
            <a:ext cx="8534400" cy="5943600"/>
          </a:xfrm>
          <a:prstGeom prst="rect">
            <a:avLst/>
          </a:prstGeom>
        </p:spPr>
      </p:pic>
    </p:spTree>
    <p:extLst>
      <p:ext uri="{BB962C8B-B14F-4D97-AF65-F5344CB8AC3E}">
        <p14:creationId xmlns:p14="http://schemas.microsoft.com/office/powerpoint/2010/main" val="4148831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Intensity and scope of usage</a:t>
            </a:r>
          </a:p>
          <a:p>
            <a:pPr algn="just"/>
            <a:r>
              <a:rPr lang="en-US" dirty="0" smtClean="0"/>
              <a:t>Demographics and access</a:t>
            </a:r>
          </a:p>
          <a:p>
            <a:pPr algn="just"/>
            <a:r>
              <a:rPr lang="en-US" dirty="0" smtClean="0"/>
              <a:t>Type of internet connection : broadband and mobile impacts</a:t>
            </a:r>
          </a:p>
          <a:p>
            <a:pPr algn="just"/>
            <a:r>
              <a:rPr lang="en-US" dirty="0" smtClean="0"/>
              <a:t>Community effects : social contagion in social networks</a:t>
            </a:r>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fontScale="90000"/>
          </a:bodyPr>
          <a:lstStyle/>
          <a:p>
            <a:r>
              <a:rPr lang="en-US" dirty="0" smtClean="0"/>
              <a:t>Consumer online : the internet audience and consumer behavior</a:t>
            </a:r>
            <a:endParaRPr lang="en-US" dirty="0"/>
          </a:p>
        </p:txBody>
      </p:sp>
    </p:spTree>
    <p:extLst>
      <p:ext uri="{BB962C8B-B14F-4D97-AF65-F5344CB8AC3E}">
        <p14:creationId xmlns:p14="http://schemas.microsoft.com/office/powerpoint/2010/main" val="1774617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Consumer behavior : a social science discipline that attempts to model and understand the behavior of humans in a marketplace.</a:t>
            </a:r>
          </a:p>
          <a:p>
            <a:pPr algn="just"/>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Consumer behavior</a:t>
            </a:r>
            <a:endParaRPr lang="en-US" dirty="0"/>
          </a:p>
        </p:txBody>
      </p:sp>
      <p:pic>
        <p:nvPicPr>
          <p:cNvPr id="4" name="Picture 3"/>
          <p:cNvPicPr>
            <a:picLocks noChangeAspect="1"/>
          </p:cNvPicPr>
          <p:nvPr/>
        </p:nvPicPr>
        <p:blipFill>
          <a:blip r:embed="rId2"/>
          <a:stretch>
            <a:fillRect/>
          </a:stretch>
        </p:blipFill>
        <p:spPr>
          <a:xfrm>
            <a:off x="762000" y="2895599"/>
            <a:ext cx="7924799" cy="3810001"/>
          </a:xfrm>
          <a:prstGeom prst="rect">
            <a:avLst/>
          </a:prstGeom>
        </p:spPr>
      </p:pic>
    </p:spTree>
    <p:extLst>
      <p:ext uri="{BB962C8B-B14F-4D97-AF65-F5344CB8AC3E}">
        <p14:creationId xmlns:p14="http://schemas.microsoft.com/office/powerpoint/2010/main" val="1627215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The online purchasing decision</a:t>
            </a:r>
            <a:endParaRPr lang="en-US" dirty="0"/>
          </a:p>
        </p:txBody>
      </p:sp>
      <p:pic>
        <p:nvPicPr>
          <p:cNvPr id="5" name="Picture 4"/>
          <p:cNvPicPr>
            <a:picLocks noChangeAspect="1"/>
          </p:cNvPicPr>
          <p:nvPr/>
        </p:nvPicPr>
        <p:blipFill>
          <a:blip r:embed="rId2"/>
          <a:stretch>
            <a:fillRect/>
          </a:stretch>
        </p:blipFill>
        <p:spPr>
          <a:xfrm>
            <a:off x="457200" y="1443037"/>
            <a:ext cx="8229600" cy="4957763"/>
          </a:xfrm>
          <a:prstGeom prst="rect">
            <a:avLst/>
          </a:prstGeom>
        </p:spPr>
      </p:pic>
    </p:spTree>
    <p:extLst>
      <p:ext uri="{BB962C8B-B14F-4D97-AF65-F5344CB8AC3E}">
        <p14:creationId xmlns:p14="http://schemas.microsoft.com/office/powerpoint/2010/main" val="2196311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The online purchasing decision</a:t>
            </a:r>
            <a:endParaRPr lang="en-US" dirty="0"/>
          </a:p>
        </p:txBody>
      </p:sp>
      <p:pic>
        <p:nvPicPr>
          <p:cNvPr id="4" name="Picture 3"/>
          <p:cNvPicPr>
            <a:picLocks noChangeAspect="1"/>
          </p:cNvPicPr>
          <p:nvPr/>
        </p:nvPicPr>
        <p:blipFill>
          <a:blip r:embed="rId2"/>
          <a:stretch>
            <a:fillRect/>
          </a:stretch>
        </p:blipFill>
        <p:spPr>
          <a:xfrm>
            <a:off x="228600" y="359466"/>
            <a:ext cx="8763000" cy="6269934"/>
          </a:xfrm>
          <a:prstGeom prst="rect">
            <a:avLst/>
          </a:prstGeom>
        </p:spPr>
      </p:pic>
    </p:spTree>
    <p:extLst>
      <p:ext uri="{BB962C8B-B14F-4D97-AF65-F5344CB8AC3E}">
        <p14:creationId xmlns:p14="http://schemas.microsoft.com/office/powerpoint/2010/main" val="213870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The online purchasing decision</a:t>
            </a:r>
            <a:endParaRPr lang="en-US" dirty="0"/>
          </a:p>
        </p:txBody>
      </p:sp>
      <p:pic>
        <p:nvPicPr>
          <p:cNvPr id="5" name="Picture 4"/>
          <p:cNvPicPr>
            <a:picLocks noChangeAspect="1"/>
          </p:cNvPicPr>
          <p:nvPr/>
        </p:nvPicPr>
        <p:blipFill>
          <a:blip r:embed="rId2"/>
          <a:stretch>
            <a:fillRect/>
          </a:stretch>
        </p:blipFill>
        <p:spPr>
          <a:xfrm>
            <a:off x="457200" y="359465"/>
            <a:ext cx="8229599" cy="6269935"/>
          </a:xfrm>
          <a:prstGeom prst="rect">
            <a:avLst/>
          </a:prstGeom>
        </p:spPr>
      </p:pic>
    </p:spTree>
    <p:extLst>
      <p:ext uri="{BB962C8B-B14F-4D97-AF65-F5344CB8AC3E}">
        <p14:creationId xmlns:p14="http://schemas.microsoft.com/office/powerpoint/2010/main" val="3496244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Clickstream behavior : the transaction log that consumers establish as they move about the web.</a:t>
            </a:r>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fontScale="90000"/>
          </a:bodyPr>
          <a:lstStyle/>
          <a:p>
            <a:r>
              <a:rPr lang="en-US" dirty="0" smtClean="0"/>
              <a:t>Digital commerce marketing and advertising strategies and tools</a:t>
            </a:r>
            <a:endParaRPr lang="en-US" dirty="0"/>
          </a:p>
        </p:txBody>
      </p:sp>
      <p:pic>
        <p:nvPicPr>
          <p:cNvPr id="4" name="Picture 3"/>
          <p:cNvPicPr>
            <a:picLocks noChangeAspect="1"/>
          </p:cNvPicPr>
          <p:nvPr/>
        </p:nvPicPr>
        <p:blipFill>
          <a:blip r:embed="rId2"/>
          <a:stretch>
            <a:fillRect/>
          </a:stretch>
        </p:blipFill>
        <p:spPr>
          <a:xfrm>
            <a:off x="457200" y="1371599"/>
            <a:ext cx="8229600" cy="5334001"/>
          </a:xfrm>
          <a:prstGeom prst="rect">
            <a:avLst/>
          </a:prstGeom>
        </p:spPr>
      </p:pic>
    </p:spTree>
    <p:extLst>
      <p:ext uri="{BB962C8B-B14F-4D97-AF65-F5344CB8AC3E}">
        <p14:creationId xmlns:p14="http://schemas.microsoft.com/office/powerpoint/2010/main" val="1259062411"/>
      </p:ext>
    </p:extLst>
  </p:cSld>
  <p:clrMapOvr>
    <a:masterClrMapping/>
  </p:clrMapOvr>
</p:sld>
</file>

<file path=ppt/theme/theme1.xml><?xml version="1.0" encoding="utf-8"?>
<a:theme xmlns:a="http://schemas.openxmlformats.org/drawingml/2006/main" name="Custom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english</DirectSourceMarket>
    <MarketSpecific xmlns="4873beb7-5857-4685-be1f-d57550cc96cc" xsi:nil="true"/>
    <ApprovalStatus xmlns="4873beb7-5857-4685-be1f-d57550cc96cc">InProgress</ApprovalStatus>
    <PrimaryImageGen xmlns="4873beb7-5857-4685-be1f-d57550cc96cc">true</PrimaryImageGen>
    <ThumbnailAssetId xmlns="4873beb7-5857-4685-be1f-d57550cc96cc" xsi:nil="true"/>
    <NumericId xmlns="4873beb7-5857-4685-be1f-d57550cc96cc">-1</NumericId>
    <TPFriendlyName xmlns="4873beb7-5857-4685-be1f-d57550cc96cc">Contemporary blue design template</TPFriendlyName>
    <BusinessGroup xmlns="4873beb7-5857-4685-be1f-d57550cc96cc" xsi:nil="true"/>
    <APEditor xmlns="4873beb7-5857-4685-be1f-d57550cc96cc">
      <UserInfo>
        <DisplayName>REDMOND\v-luannv</DisplayName>
        <AccountId>92</AccountId>
        <AccountType/>
      </UserInfo>
    </APEditor>
    <SourceTitle xmlns="4873beb7-5857-4685-be1f-d57550cc96cc">Contemporary blue design template</SourceTitle>
    <OpenTemplate xmlns="4873beb7-5857-4685-be1f-d57550cc96cc">true</OpenTemplate>
    <UALocComments xmlns="4873beb7-5857-4685-be1f-d57550cc96cc" xsi:nil="true"/>
    <ParentAssetId xmlns="4873beb7-5857-4685-be1f-d57550cc96cc" xsi:nil="true"/>
    <PublishStatusLookup xmlns="4873beb7-5857-4685-be1f-d57550cc96cc">
      <Value>71365</Value>
      <Value>1583080</Value>
    </PublishStatusLookup>
    <IntlLangReviewDate xmlns="4873beb7-5857-4685-be1f-d57550cc96cc" xsi:nil="true"/>
    <MachineTranslated xmlns="4873beb7-5857-4685-be1f-d57550cc96cc">false</MachineTranslated>
    <OriginalSourceMarket xmlns="4873beb7-5857-4685-be1f-d57550cc96cc">english</OriginalSourceMarket>
    <TPInstallLocation xmlns="4873beb7-5857-4685-be1f-d57550cc96cc">{My Templates}</TPInstallLocation>
    <APDescription xmlns="4873beb7-5857-4685-be1f-d57550cc96cc" xsi:nil="true"/>
    <IntlLangReview xmlns="4873beb7-5857-4685-be1f-d57550cc96cc" xsi:nil="true"/>
    <UAProjectedTotalWords xmlns="4873beb7-5857-4685-be1f-d57550cc96cc" xsi:nil="true"/>
    <OutputCachingOn xmlns="4873beb7-5857-4685-be1f-d57550cc96cc">false</OutputCachingOn>
    <ContentItem xmlns="4873beb7-5857-4685-be1f-d57550cc96cc" xsi:nil="true"/>
    <ClipArtFilename xmlns="4873beb7-5857-4685-be1f-d57550cc96cc" xsi:nil="true"/>
    <AverageRating xmlns="4873beb7-5857-4685-be1f-d57550cc96cc" xsi:nil="true"/>
    <APAuthor xmlns="4873beb7-5857-4685-be1f-d57550cc96cc">
      <UserInfo>
        <DisplayName>REDMOND\cynvey</DisplayName>
        <AccountId>191</AccountId>
        <AccountType/>
      </UserInfo>
    </APAuthor>
    <TPAppVersion xmlns="4873beb7-5857-4685-be1f-d57550cc96cc">12</TPAppVersion>
    <TPCommandLine xmlns="4873beb7-5857-4685-be1f-d57550cc96cc">{PP} /n {FilePath}</TPCommandLine>
    <PublishTargets xmlns="4873beb7-5857-4685-be1f-d57550cc96cc">OfficeOnline</PublishTargets>
    <TPLaunchHelpLinkType xmlns="4873beb7-5857-4685-be1f-d57550cc96cc">Template</TPLaunchHelpLinkType>
    <EditorialStatus xmlns="4873beb7-5857-4685-be1f-d57550cc96cc" xsi:nil="true"/>
    <LastModifiedDateTime xmlns="4873beb7-5857-4685-be1f-d57550cc96cc" xsi:nil="true"/>
    <TimesCloned xmlns="4873beb7-5857-4685-be1f-d57550cc96cc" xsi:nil="true"/>
    <Provider xmlns="4873beb7-5857-4685-be1f-d57550cc96cc">EY006220130</Provider>
    <AcquiredFrom xmlns="4873beb7-5857-4685-be1f-d57550cc96cc" xsi:nil="true"/>
    <AssetStart xmlns="4873beb7-5857-4685-be1f-d57550cc96cc">2009-05-30T20:29:00+00:00</AssetStart>
    <LastHandOff xmlns="4873beb7-5857-4685-be1f-d57550cc96cc" xsi:nil="true"/>
    <TPClientViewer xmlns="4873beb7-5857-4685-be1f-d57550cc96cc">Microsoft Office PowerPoint</TPClientViewer>
    <ArtSampleDocs xmlns="4873beb7-5857-4685-be1f-d57550cc96cc" xsi:nil="true"/>
    <UACurrentWords xmlns="4873beb7-5857-4685-be1f-d57550cc96cc">0</UACurrentWords>
    <UALocRecommendation xmlns="4873beb7-5857-4685-be1f-d57550cc96cc">Localize</UALocRecommendation>
    <IsDeleted xmlns="4873beb7-5857-4685-be1f-d57550cc96cc">false</IsDeleted>
    <ShowIn xmlns="4873beb7-5857-4685-be1f-d57550cc96cc">Show everywhere</ShowIn>
    <UANotes xmlns="4873beb7-5857-4685-be1f-d57550cc96cc">online only. Removed PPT 12 design template appver per bug AWS Intl Support bug 22543 as it was causing problems with download.. O14_beta1FedEx</UANotes>
    <TemplateStatus xmlns="4873beb7-5857-4685-be1f-d57550cc96cc">Complete</TemplateStatus>
    <CSXHash xmlns="4873beb7-5857-4685-be1f-d57550cc96cc" xsi:nil="true"/>
    <VoteCount xmlns="4873beb7-5857-4685-be1f-d57550cc96cc" xsi:nil="true"/>
    <AssetExpire xmlns="4873beb7-5857-4685-be1f-d57550cc96cc">2100-01-01T00:00:00+00:00</AssetExpire>
    <CSXSubmissionMarket xmlns="4873beb7-5857-4685-be1f-d57550cc96cc" xsi:nil="true"/>
    <DSATActionTaken xmlns="4873beb7-5857-4685-be1f-d57550cc96cc" xsi:nil="true"/>
    <TPExecutable xmlns="4873beb7-5857-4685-be1f-d57550cc96cc" xsi:nil="true"/>
    <SubmitterId xmlns="4873beb7-5857-4685-be1f-d57550cc96cc" xsi:nil="true"/>
    <AssetType xmlns="4873beb7-5857-4685-be1f-d57550cc96cc">TP</AssetType>
    <BugNumber xmlns="4873beb7-5857-4685-be1f-d57550cc96cc">426091. 537272</BugNumber>
    <CSXSubmissionDate xmlns="4873beb7-5857-4685-be1f-d57550cc96cc" xsi:nil="true"/>
    <CSXUpdate xmlns="4873beb7-5857-4685-be1f-d57550cc96cc">false</CSXUpdate>
    <ApprovalLog xmlns="4873beb7-5857-4685-be1f-d57550cc96cc" xsi:nil="true"/>
    <Milestone xmlns="4873beb7-5857-4685-be1f-d57550cc96cc" xsi:nil="true"/>
    <OriginAsset xmlns="4873beb7-5857-4685-be1f-d57550cc96cc" xsi:nil="true"/>
    <TPComponent xmlns="4873beb7-5857-4685-be1f-d57550cc96cc">PPTFiles</TPComponent>
    <AssetId xmlns="4873beb7-5857-4685-be1f-d57550cc96cc">TP010073846</AssetId>
    <TPApplication xmlns="4873beb7-5857-4685-be1f-d57550cc96cc">PowerPoint</TPApplication>
    <TPLaunchHelpLink xmlns="4873beb7-5857-4685-be1f-d57550cc96cc" xsi:nil="true"/>
    <IntlLocPriority xmlns="4873beb7-5857-4685-be1f-d57550cc96cc" xsi:nil="true"/>
    <HandoffToMSDN xmlns="4873beb7-5857-4685-be1f-d57550cc96cc" xsi:nil="true"/>
    <PlannedPubDate xmlns="4873beb7-5857-4685-be1f-d57550cc96cc" xsi:nil="true"/>
    <CrawlForDependencies xmlns="4873beb7-5857-4685-be1f-d57550cc96cc">false</CrawlForDependencies>
    <IntlLangReviewer xmlns="4873beb7-5857-4685-be1f-d57550cc96cc" xsi:nil="true"/>
    <TrustLevel xmlns="4873beb7-5857-4685-be1f-d57550cc96cc">1 Microsoft Managed Content</TrustLevel>
    <IsSearchable xmlns="4873beb7-5857-4685-be1f-d57550cc96cc">false</IsSearchable>
    <TPNamespace xmlns="4873beb7-5857-4685-be1f-d57550cc96cc">POWERPNT</TPNamespace>
    <Markets xmlns="4873beb7-5857-4685-be1f-d57550cc96cc"/>
    <LastPublishResultLookup xmlns="4873beb7-5857-4685-be1f-d57550cc96cc" xsi:nil="true"/>
    <PolicheckWords xmlns="4873beb7-5857-4685-be1f-d57550cc96cc" xsi:nil="true"/>
    <FriendlyTitle xmlns="4873beb7-5857-4685-be1f-d57550cc96cc" xsi:nil="true"/>
    <Manager xmlns="4873beb7-5857-4685-be1f-d57550cc96cc" xsi:nil="true"/>
    <EditorialTags xmlns="4873beb7-5857-4685-be1f-d57550cc96cc" xsi:nil="true"/>
    <LegacyData xmlns="4873beb7-5857-4685-be1f-d57550cc96cc" xsi:nil="true"/>
    <Downloads xmlns="4873beb7-5857-4685-be1f-d57550cc96cc">0</Downloads>
    <Providers xmlns="4873beb7-5857-4685-be1f-d57550cc96cc" xsi:nil="true"/>
    <TemplateTemplateType xmlns="4873beb7-5857-4685-be1f-d57550cc96cc">PowerPoint 12 Default</TemplateTemplateType>
    <OOCacheId xmlns="4873beb7-5857-4685-be1f-d57550cc96cc" xsi:nil="true"/>
    <BlockPublish xmlns="4873beb7-5857-4685-be1f-d57550cc96cc" xsi:nil="true"/>
    <CampaignTagsTaxHTField0 xmlns="4873beb7-5857-4685-be1f-d57550cc96cc">
      <Terms xmlns="http://schemas.microsoft.com/office/infopath/2007/PartnerControls"/>
    </CampaignTagsTaxHTField0>
    <LocLastLocAttemptVersionLookup xmlns="4873beb7-5857-4685-be1f-d57550cc96cc">118287</LocLastLocAttemptVersionLookup>
    <LocLastLocAttemptVersionTypeLookup xmlns="4873beb7-5857-4685-be1f-d57550cc96cc" xsi:nil="true"/>
    <LocOverallPreviewStatusLookup xmlns="4873beb7-5857-4685-be1f-d57550cc96cc" xsi:nil="true"/>
    <LocOverallPublishStatusLookup xmlns="4873beb7-5857-4685-be1f-d57550cc96cc" xsi:nil="true"/>
    <TaxCatchAll xmlns="4873beb7-5857-4685-be1f-d57550cc96cc"/>
    <LocNewPublishedVersionLookup xmlns="4873beb7-5857-4685-be1f-d57550cc96cc" xsi:nil="true"/>
    <LocPublishedDependentAssetsLookup xmlns="4873beb7-5857-4685-be1f-d57550cc96cc" xsi:nil="true"/>
    <LocComments xmlns="4873beb7-5857-4685-be1f-d57550cc96cc" xsi:nil="true"/>
    <LocProcessedForMarketsLookup xmlns="4873beb7-5857-4685-be1f-d57550cc96cc" xsi:nil="true"/>
    <LocRecommendedHandoff xmlns="4873beb7-5857-4685-be1f-d57550cc96cc" xsi:nil="true"/>
    <LocManualTestRequired xmlns="4873beb7-5857-4685-be1f-d57550cc96cc" xsi:nil="true"/>
    <LocProcessedForHandoffsLookup xmlns="4873beb7-5857-4685-be1f-d57550cc96cc" xsi:nil="true"/>
    <LocOverallHandbackStatusLookup xmlns="4873beb7-5857-4685-be1f-d57550cc96cc" xsi:nil="true"/>
    <LocalizationTagsTaxHTField0 xmlns="4873beb7-5857-4685-be1f-d57550cc96cc">
      <Terms xmlns="http://schemas.microsoft.com/office/infopath/2007/PartnerControls"/>
    </LocalizationTagsTaxHTField0>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InternalTagsTaxHTField0 xmlns="4873beb7-5857-4685-be1f-d57550cc96cc">
      <Terms xmlns="http://schemas.microsoft.com/office/infopath/2007/PartnerControls"/>
    </InternalTagsTaxHTField0>
    <RecommendationsModifier xmlns="4873beb7-5857-4685-be1f-d57550cc96cc" xsi:nil="true"/>
    <ScenarioTagsTaxHTField0 xmlns="4873beb7-5857-4685-be1f-d57550cc96cc">
      <Terms xmlns="http://schemas.microsoft.com/office/infopath/2007/PartnerControls"/>
    </ScenarioTagsTaxHTField0>
    <OriginalRelease xmlns="4873beb7-5857-4685-be1f-d57550cc96cc">14</OriginalReleas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DA6A27F-3C5D-4FBA-9D24-506479B57DAA}">
  <ds:schemaRefs>
    <ds:schemaRef ds:uri="http://schemas.microsoft.com/office/infopath/2007/PartnerControls"/>
    <ds:schemaRef ds:uri="http://www.w3.org/XML/1998/namespace"/>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4873beb7-5857-4685-be1f-d57550cc96cc"/>
    <ds:schemaRef ds:uri="http://purl.org/dc/terms/"/>
  </ds:schemaRefs>
</ds:datastoreItem>
</file>

<file path=customXml/itemProps2.xml><?xml version="1.0" encoding="utf-8"?>
<ds:datastoreItem xmlns:ds="http://schemas.openxmlformats.org/officeDocument/2006/customXml" ds:itemID="{D8FD1B72-46CC-4A99-8A37-DBF68CD60E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B57212-D278-4F09-9602-9B26806117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TF10073846</Template>
  <TotalTime>0</TotalTime>
  <Words>2470</Words>
  <Application>Microsoft Office PowerPoint</Application>
  <PresentationFormat>On-screen Show (4:3)</PresentationFormat>
  <Paragraphs>201</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MS PGothic</vt:lpstr>
      <vt:lpstr>Calibri</vt:lpstr>
      <vt:lpstr>Corbel</vt:lpstr>
      <vt:lpstr>Wingdings</vt:lpstr>
      <vt:lpstr>Custom Theme</vt:lpstr>
      <vt:lpstr>UPN “VETERAN” YOGYAKARTA</vt:lpstr>
      <vt:lpstr>E-commerce marketing &amp; advertising concepts</vt:lpstr>
      <vt:lpstr>Consumer online : the internet audience and consumer behavior</vt:lpstr>
      <vt:lpstr>Consumer online : the internet audience and consumer behavior</vt:lpstr>
      <vt:lpstr>Consumer behavior</vt:lpstr>
      <vt:lpstr>The online purchasing decision</vt:lpstr>
      <vt:lpstr>The online purchasing decision</vt:lpstr>
      <vt:lpstr>The online purchasing decision</vt:lpstr>
      <vt:lpstr>Digital commerce marketing and advertising strategies and tools</vt:lpstr>
      <vt:lpstr>The website as a marketing platform : establishing the customer relationship</vt:lpstr>
      <vt:lpstr>Traditional online marketing and advertising tools</vt:lpstr>
      <vt:lpstr>Traditional online marketing and advertising tools</vt:lpstr>
      <vt:lpstr>Traditional online marketing and advertising tools</vt:lpstr>
      <vt:lpstr>Traditional online marketing and advertising tools</vt:lpstr>
      <vt:lpstr>Display ad marketing</vt:lpstr>
      <vt:lpstr>Display ad marketing</vt:lpstr>
      <vt:lpstr>Display ad marketing</vt:lpstr>
      <vt:lpstr>Display ad marketing</vt:lpstr>
      <vt:lpstr>Display ad marketing</vt:lpstr>
      <vt:lpstr>Display ad marketing</vt:lpstr>
      <vt:lpstr>Display ad marketing</vt:lpstr>
      <vt:lpstr>Pricing strategies</vt:lpstr>
      <vt:lpstr>Pricing strategies</vt:lpstr>
      <vt:lpstr>Internet marketing technologies</vt:lpstr>
      <vt:lpstr>Internet marketing technologies(web transaction logs)</vt:lpstr>
      <vt:lpstr>Supplementing the logs : cookies and other tracking files</vt:lpstr>
      <vt:lpstr>Databases, data warehouse, data mining and big data</vt:lpstr>
      <vt:lpstr>Databases, data warehouse, data mining and big data</vt:lpstr>
      <vt:lpstr>Databases, data warehouse, data mining and big data</vt:lpstr>
      <vt:lpstr>Marketing automation and CRM systems</vt:lpstr>
      <vt:lpstr>Marketing automation and CRM systems</vt:lpstr>
      <vt:lpstr>Understanding the costs &amp; benefits of online marketing communications</vt:lpstr>
      <vt:lpstr>Understanding the costs &amp; benefits of online marketing communications</vt:lpstr>
      <vt:lpstr>Understanding the costs &amp; benefits of online marketing communications</vt:lpstr>
      <vt:lpstr>Understanding the costs &amp; benefits of online marketing communications</vt:lpstr>
      <vt:lpstr>Understanding the costs &amp; benefits of online marketing communications</vt:lpstr>
      <vt:lpstr>Understanding the costs &amp; benefits of online marketing communications</vt:lpstr>
      <vt:lpstr>How well does online advertising work?</vt:lpstr>
      <vt:lpstr>How well does online advertising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2019-01-13T20:37:35Z</dcterms:created>
  <dcterms:modified xsi:type="dcterms:W3CDTF">2019-01-17T02:31:01Z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Applications">
    <vt:lpwstr>65;#zpp120;#439;#tpl140;#79;#tpl120;#419;#zpp140;#496;#ppd140;#67;#ppd120</vt:lpwstr>
  </property>
  <property fmtid="{D5CDD505-2E9C-101B-9397-08002B2CF9AE}" pid="4" name="APTrustLevel">
    <vt:r8>1</vt:r8>
  </property>
</Properties>
</file>