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72" r:id="rId6"/>
    <p:sldId id="260" r:id="rId7"/>
    <p:sldId id="273" r:id="rId8"/>
    <p:sldId id="279" r:id="rId9"/>
    <p:sldId id="261" r:id="rId10"/>
    <p:sldId id="274" r:id="rId11"/>
    <p:sldId id="262" r:id="rId12"/>
    <p:sldId id="280" r:id="rId13"/>
    <p:sldId id="276" r:id="rId14"/>
    <p:sldId id="281" r:id="rId15"/>
    <p:sldId id="263" r:id="rId16"/>
    <p:sldId id="282" r:id="rId17"/>
    <p:sldId id="269" r:id="rId18"/>
    <p:sldId id="264" r:id="rId19"/>
    <p:sldId id="265" r:id="rId20"/>
    <p:sldId id="277" r:id="rId21"/>
    <p:sldId id="266" r:id="rId22"/>
    <p:sldId id="267" r:id="rId23"/>
    <p:sldId id="283" r:id="rId24"/>
    <p:sldId id="284" r:id="rId25"/>
    <p:sldId id="271" r:id="rId26"/>
    <p:sldId id="268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5" autoAdjust="0"/>
    <p:restoredTop sz="94660"/>
  </p:normalViewPr>
  <p:slideViewPr>
    <p:cSldViewPr>
      <p:cViewPr varScale="1">
        <p:scale>
          <a:sx n="67" d="100"/>
          <a:sy n="67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411A53-D5E8-45DB-8C79-E5D3553C4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422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d-ID" altLang="id-ID" smtClean="0">
              <a:latin typeface="Arial" panose="020B0604020202020204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FB8EBA9-BD59-4CF2-B0C4-0D45D0BAE5FB}" type="slidenum">
              <a:rPr lang="en-US" altLang="en-US" smtClean="0">
                <a:latin typeface="Arial" panose="020B0604020202020204" pitchFamily="34" charset="0"/>
              </a:rPr>
              <a:pPr/>
              <a:t>8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6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Freeform 4"/>
          <p:cNvSpPr/>
          <p:nvPr/>
        </p:nvSpPr>
        <p:spPr>
          <a:xfrm>
            <a:off x="4763" y="0"/>
            <a:ext cx="9139237" cy="457200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B888E-53BD-4982-BA49-D8E261C906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DE2B1-4B65-47DF-9184-F1A146C116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73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 flipV="1">
            <a:off x="7543800" y="173038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C6E6B-3623-47D6-A8B0-6341055E47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16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13420-810E-4D52-B0B3-09C9F67C9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3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Freeform 4"/>
          <p:cNvSpPr/>
          <p:nvPr/>
        </p:nvSpPr>
        <p:spPr>
          <a:xfrm>
            <a:off x="4763" y="0"/>
            <a:ext cx="9139237" cy="457200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94A43-7083-4257-AF64-7EBB22826D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94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6677-5D9D-477B-9BAE-CBAC3C6C3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02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2C511-FD6B-4EB5-880D-D4BA3E2EA2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46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E650D-A895-4B68-BB35-F28A953A6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3253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14F89-EB9B-4ACA-A31F-3C390A8E5F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49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B835-5388-478C-9EFD-3D3C5B2554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80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/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279D5-A999-478C-81C4-63925F54CF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80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8350" y="2286000"/>
            <a:ext cx="7289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smtClean="0"/>
              <a:t>Click to edit Master text styles</a:t>
            </a:r>
          </a:p>
          <a:p>
            <a:pPr lvl="1"/>
            <a:r>
              <a:rPr lang="en-US" altLang="id-ID" smtClean="0"/>
              <a:t>Second level</a:t>
            </a:r>
          </a:p>
          <a:p>
            <a:pPr lvl="2"/>
            <a:r>
              <a:rPr lang="en-US" altLang="id-ID" smtClean="0"/>
              <a:t>Third level</a:t>
            </a:r>
          </a:p>
          <a:p>
            <a:pPr lvl="3"/>
            <a:r>
              <a:rPr lang="en-US" altLang="id-ID" smtClean="0"/>
              <a:t>Fourth level</a:t>
            </a:r>
          </a:p>
          <a:p>
            <a:pPr lvl="4"/>
            <a:r>
              <a:rPr lang="en-US" altLang="id-ID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350" y="6470650"/>
            <a:ext cx="1616075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650"/>
            <a:ext cx="44259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650"/>
            <a:ext cx="7302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3A01E332-37A8-4306-9A3C-13F91D3F1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708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1" r:id="rId2"/>
    <p:sldLayoutId id="2147483768" r:id="rId3"/>
    <p:sldLayoutId id="2147483762" r:id="rId4"/>
    <p:sldLayoutId id="2147483763" r:id="rId5"/>
    <p:sldLayoutId id="2147483764" r:id="rId6"/>
    <p:sldLayoutId id="2147483769" r:id="rId7"/>
    <p:sldLayoutId id="2147483765" r:id="rId8"/>
    <p:sldLayoutId id="2147483770" r:id="rId9"/>
    <p:sldLayoutId id="2147483766" r:id="rId10"/>
    <p:sldLayoutId id="2147483771" r:id="rId11"/>
  </p:sldLayoutIdLst>
  <p:hf hdr="0" ftr="0" dt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Tw Cen MT Condensed" panose="020B0606020104020203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4959350"/>
            <a:ext cx="5829300" cy="14636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KOMUNIKASI </a:t>
            </a: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</a:rPr>
              <a:t>MASSA </a:t>
            </a:r>
            <a:b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7950" y="4959350"/>
            <a:ext cx="2400300" cy="1463675"/>
          </a:xfrm>
        </p:spPr>
        <p:txBody>
          <a:bodyPr rtlCol="0"/>
          <a:lstStyle/>
          <a:p>
            <a:pPr marL="63500" fontAlgn="auto">
              <a:defRPr/>
            </a:pPr>
            <a:r>
              <a:rPr lang="id-ID" altLang="en-US" smtClean="0"/>
              <a:t>Dr. Meilan Sugiarto</a:t>
            </a:r>
            <a:endParaRPr lang="en-US" altLang="en-US" smtClean="0"/>
          </a:p>
        </p:txBody>
      </p:sp>
      <p:sp>
        <p:nvSpPr>
          <p:cNvPr id="8196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4F201B4-0C0C-4A5B-9431-8AB47195E665}" type="slidenum">
              <a:rPr lang="en-US" altLang="en-US">
                <a:solidFill>
                  <a:schemeClr val="tx2"/>
                </a:solidFill>
              </a:rPr>
              <a:pPr/>
              <a:t>1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altLang="en-US" sz="47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AUDIENS</a:t>
            </a:r>
            <a:endParaRPr lang="en-US" altLang="en-US" sz="470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387" name="Content Placeholder 1"/>
          <p:cNvSpPr>
            <a:spLocks noGrp="1"/>
          </p:cNvSpPr>
          <p:nvPr>
            <p:ph idx="1"/>
          </p:nvPr>
        </p:nvSpPr>
        <p:spPr>
          <a:xfrm>
            <a:off x="768350" y="2286000"/>
            <a:ext cx="7289800" cy="3276600"/>
          </a:xfrm>
        </p:spPr>
        <p:txBody>
          <a:bodyPr rtlCol="0">
            <a:normAutofit/>
          </a:bodyPr>
          <a:lstStyle/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800" smtClean="0"/>
              <a:t>Audiens </a:t>
            </a:r>
            <a:r>
              <a:rPr lang="sv-SE" altLang="en-US" sz="2800" u="sng" smtClean="0"/>
              <a:t>adalah</a:t>
            </a:r>
            <a:r>
              <a:rPr lang="sv-SE" altLang="en-US" sz="2800" smtClean="0"/>
              <a:t> sejumlah individu yang memiliki potensi untuk </a:t>
            </a:r>
            <a:r>
              <a:rPr lang="id-ID" altLang="en-US" sz="2800" smtClean="0"/>
              <a:t>menerima</a:t>
            </a:r>
            <a:r>
              <a:rPr lang="sv-SE" altLang="en-US" sz="2800" smtClean="0"/>
              <a:t> dan menggunakan produk dan jasa informasi.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800" smtClean="0"/>
              <a:t>Media </a:t>
            </a:r>
            <a:r>
              <a:rPr lang="sv-SE" altLang="en-US" sz="2800" smtClean="0"/>
              <a:t>tradisional</a:t>
            </a:r>
            <a:r>
              <a:rPr lang="id-ID" altLang="en-US" sz="2800" smtClean="0"/>
              <a:t> (surat kabar, televisi) untuk</a:t>
            </a:r>
            <a:r>
              <a:rPr lang="sv-SE" altLang="en-US" sz="2800" smtClean="0"/>
              <a:t> kelompok yang besar dan beragam.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800" smtClean="0"/>
              <a:t>M</a:t>
            </a:r>
            <a:r>
              <a:rPr lang="sv-SE" altLang="en-US" sz="2800" smtClean="0"/>
              <a:t>edia baru</a:t>
            </a:r>
            <a:r>
              <a:rPr lang="id-ID" altLang="en-US" sz="2800" smtClean="0"/>
              <a:t> (Sosial media, email) untuk </a:t>
            </a:r>
            <a:r>
              <a:rPr lang="sv-SE" altLang="en-US" sz="2800" smtClean="0"/>
              <a:t>audiens spesifik dan khusus. 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sv-SE" altLang="en-US" sz="2800" smtClean="0"/>
          </a:p>
          <a:p>
            <a:pPr marL="91440" indent="-91440" fontAlgn="auto">
              <a:defRPr/>
            </a:pPr>
            <a:endParaRPr lang="en-US" altLang="en-US" sz="1800" smtClean="0"/>
          </a:p>
        </p:txBody>
      </p:sp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4D0C28DC-37C4-4E7E-8D33-5BF06607B565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19062"/>
            <a:ext cx="3175000" cy="1932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EMPAT FUNGSI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DASAR </a:t>
            </a:r>
            <a:r>
              <a:rPr lang="sv-SE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KOMUNIKASI</a:t>
            </a:r>
            <a:r>
              <a:rPr lang="id-ID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MASSA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438400"/>
            <a:ext cx="4953000" cy="3676650"/>
          </a:xfrm>
        </p:spPr>
        <p:txBody>
          <a:bodyPr rtlCol="0">
            <a:normAutofit lnSpcReduction="10000"/>
          </a:bodyPr>
          <a:lstStyle/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sv-SE" altLang="en-US" sz="2800" smtClean="0">
                <a:solidFill>
                  <a:srgbClr val="FF0000"/>
                </a:solidFill>
              </a:rPr>
              <a:t>PENGAWASAN</a:t>
            </a:r>
          </a:p>
          <a:p>
            <a:pPr marL="442913" indent="-442913" fontAlgn="auto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en-US" sz="2400" smtClean="0"/>
              <a:t>Media memberikan berita yang mengalir terus menerus</a:t>
            </a:r>
            <a:r>
              <a:rPr lang="id-ID" altLang="en-US" sz="2400" smtClean="0"/>
              <a:t>,</a:t>
            </a:r>
            <a:r>
              <a:rPr lang="sv-SE" altLang="en-US" sz="2400" smtClean="0"/>
              <a:t> sehingga audiens sadar apa yang terjadi di lingkungannya. </a:t>
            </a:r>
          </a:p>
          <a:p>
            <a:pPr marL="442913" indent="-442913" fontAlgn="auto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en-US" sz="2400" smtClean="0"/>
              <a:t>Pengawasan dapat terdiri dari fungsi pemberitahuan bahaya, mengingatkan anggota akan bahaya. </a:t>
            </a:r>
          </a:p>
          <a:p>
            <a:pPr marL="442913" indent="-442913" fontAlgn="auto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en-US" sz="2400" smtClean="0"/>
              <a:t>Contoh</a:t>
            </a:r>
            <a:r>
              <a:rPr lang="id-ID" altLang="en-US" sz="2400" smtClean="0"/>
              <a:t>:</a:t>
            </a:r>
            <a:r>
              <a:rPr lang="sv-SE" altLang="en-US" sz="2400" smtClean="0"/>
              <a:t> badai atau polusi udara, korupsi, dll.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sv-SE" altLang="en-US" sz="2400" b="1" i="1" smtClean="0"/>
          </a:p>
          <a:p>
            <a:pPr marL="91440" indent="-91440" fontAlgn="auto">
              <a:lnSpc>
                <a:spcPct val="80000"/>
              </a:lnSpc>
              <a:defRPr/>
            </a:pPr>
            <a:endParaRPr lang="sv-SE" altLang="en-US" sz="2400" b="1" i="1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1461DD8F-68FE-4A90-9DD0-1CA73D1E283D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6150" y="3352800"/>
            <a:ext cx="2832100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4"/>
          <p:cNvSpPr>
            <a:spLocks noGrp="1"/>
          </p:cNvSpPr>
          <p:nvPr>
            <p:ph type="title"/>
          </p:nvPr>
        </p:nvSpPr>
        <p:spPr>
          <a:xfrm>
            <a:off x="762000" y="2295525"/>
            <a:ext cx="3657600" cy="5572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altLang="en-US" sz="3200" smtClean="0">
                <a:solidFill>
                  <a:srgbClr val="FF0000"/>
                </a:solidFill>
                <a:latin typeface="+mn-lt"/>
              </a:rPr>
              <a:t>Korelasi</a:t>
            </a:r>
            <a:endParaRPr lang="en-US" altLang="en-US"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483" name="Content Placeholder 3"/>
          <p:cNvSpPr>
            <a:spLocks noGrp="1"/>
          </p:cNvSpPr>
          <p:nvPr>
            <p:ph sz="half" idx="1"/>
          </p:nvPr>
        </p:nvSpPr>
        <p:spPr>
          <a:xfrm>
            <a:off x="768350" y="2895600"/>
            <a:ext cx="3565525" cy="3413125"/>
          </a:xfrm>
        </p:spPr>
        <p:txBody>
          <a:bodyPr/>
          <a:lstStyle/>
          <a:p>
            <a:pPr marL="319088" indent="-319088">
              <a:spcAft>
                <a:spcPct val="0"/>
              </a:spcAft>
              <a:buFont typeface="Wingdings" panose="05000000000000000000" pitchFamily="2" charset="2"/>
              <a:buChar char=""/>
            </a:pPr>
            <a:r>
              <a:rPr lang="sv-SE" altLang="id-ID" sz="2400" smtClean="0"/>
              <a:t>Media massa berfungsi sebagai penghubung dan penafsir pesan tentang kejadian hari ini. </a:t>
            </a:r>
          </a:p>
          <a:p>
            <a:pPr marL="319088" indent="-319088">
              <a:spcAft>
                <a:spcPct val="0"/>
              </a:spcAft>
              <a:buFont typeface="Wingdings" panose="05000000000000000000" pitchFamily="2" charset="2"/>
              <a:buChar char=""/>
            </a:pPr>
            <a:r>
              <a:rPr lang="sv-SE" altLang="id-ID" sz="2400" smtClean="0"/>
              <a:t>Korelasi berfungsi untuk menolong audiens menentukan relevansi informasi pengawasan. </a:t>
            </a:r>
            <a:endParaRPr lang="sv-SE" altLang="id-ID" sz="2400" b="1" i="1" smtClean="0"/>
          </a:p>
          <a:p>
            <a:pPr marL="319088" indent="-319088">
              <a:spcAft>
                <a:spcPct val="0"/>
              </a:spcAft>
              <a:buFont typeface="Wingdings" panose="05000000000000000000" pitchFamily="2" charset="2"/>
              <a:buChar char=""/>
            </a:pPr>
            <a:endParaRPr lang="en-US" altLang="id-ID" smtClean="0"/>
          </a:p>
          <a:p>
            <a:pPr marL="319088" indent="-319088">
              <a:spcAft>
                <a:spcPct val="0"/>
              </a:spcAft>
              <a:buFont typeface="Wingdings" panose="05000000000000000000" pitchFamily="2" charset="2"/>
              <a:buChar char=""/>
            </a:pPr>
            <a:endParaRPr lang="en-US" altLang="id-ID" smtClean="0"/>
          </a:p>
        </p:txBody>
      </p:sp>
      <p:pic>
        <p:nvPicPr>
          <p:cNvPr id="19460" name="Picture 5" descr="977655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5262" y="2424747"/>
            <a:ext cx="2819400" cy="3884613"/>
          </a:xfrm>
          <a:effectLst>
            <a:softEdge rad="112500"/>
          </a:effectLst>
        </p:spPr>
      </p:pic>
      <p:sp>
        <p:nvSpPr>
          <p:cNvPr id="2048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60012500-15D3-477E-BAAB-0216CAE0EBCE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533400"/>
            <a:ext cx="7289800" cy="1500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 b="1" smtClean="0"/>
              <a:t>EMPAT FUNGSI </a:t>
            </a:r>
            <a:br>
              <a:rPr lang="sv-SE" b="1" smtClean="0"/>
            </a:br>
            <a:r>
              <a:rPr lang="sv-SE" b="1" smtClean="0"/>
              <a:t>DASAR KOMUNIKASI</a:t>
            </a:r>
            <a:r>
              <a:rPr lang="id-ID" b="1" smtClean="0"/>
              <a:t> MASSA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286000"/>
            <a:ext cx="5632450" cy="3962400"/>
          </a:xfrm>
        </p:spPr>
        <p:txBody>
          <a:bodyPr rtlCol="0">
            <a:normAutofit/>
          </a:bodyPr>
          <a:lstStyle/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sv-SE" altLang="en-US" sz="2800" smtClean="0">
                <a:solidFill>
                  <a:srgbClr val="FF0000"/>
                </a:solidFill>
              </a:rPr>
              <a:t>SOSIALISASI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400"/>
              <a:t>M</a:t>
            </a:r>
            <a:r>
              <a:rPr lang="sv-SE" altLang="en-US" sz="2400" smtClean="0"/>
              <a:t>edia massa berfungsi sebagai media sosialisasi sehingga masyarakat dapat melakukan partisipasi terhadap berbagai kegiatan.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Media massa memberikan panduan mengenai apa yang harus dilakukan.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400" smtClean="0"/>
              <a:t>M</a:t>
            </a:r>
            <a:r>
              <a:rPr lang="sv-SE" altLang="en-US" sz="2400" smtClean="0"/>
              <a:t>edia massa dapat berfungsi sebagai penyebaran budaya antar generasi. </a:t>
            </a:r>
            <a:endParaRPr lang="sv-SE" altLang="en-US" sz="2400" b="1" i="1" smtClean="0"/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sv-SE" altLang="en-US" b="1" i="1" smtClean="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141F897F-4F70-4D8D-B692-BF136AB54EC2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533400"/>
            <a:ext cx="7289800" cy="1500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 b="1" smtClean="0"/>
              <a:t>EMPAT FUNGSI </a:t>
            </a:r>
            <a:br>
              <a:rPr lang="sv-SE" b="1" smtClean="0"/>
            </a:br>
            <a:r>
              <a:rPr lang="sv-SE" b="1" smtClean="0"/>
              <a:t>DASAR KOMUNIKASI</a:t>
            </a:r>
            <a:r>
              <a:rPr lang="id-ID" b="1" smtClean="0"/>
              <a:t> MASSA</a:t>
            </a:r>
            <a:endParaRPr lang="en-US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810" y="3886200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altLang="en-US" sz="3200" smtClean="0">
                <a:solidFill>
                  <a:srgbClr val="FF0000"/>
                </a:solidFill>
                <a:latin typeface="+mn-lt"/>
              </a:rPr>
              <a:t>Hiburan</a:t>
            </a:r>
            <a:endParaRPr lang="en-US" altLang="en-US"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2531" name="Content Placeholder 3"/>
          <p:cNvSpPr>
            <a:spLocks noGrp="1"/>
          </p:cNvSpPr>
          <p:nvPr>
            <p:ph idx="1"/>
          </p:nvPr>
        </p:nvSpPr>
        <p:spPr>
          <a:xfrm>
            <a:off x="768350" y="2286000"/>
            <a:ext cx="72898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2800" smtClean="0"/>
              <a:t>Media massa merupakan sumber utama hiburan massa dan menyediakan sarana pelepasan ketegangan bagi masyarakat. </a:t>
            </a:r>
            <a:endParaRPr lang="en-US" altLang="en-US" sz="2800" smtClean="0"/>
          </a:p>
          <a:p>
            <a:pPr>
              <a:lnSpc>
                <a:spcPct val="80000"/>
              </a:lnSpc>
            </a:pPr>
            <a:endParaRPr lang="en-US" altLang="en-US" sz="2800" smtClean="0"/>
          </a:p>
          <a:p>
            <a:endParaRPr lang="en-US" altLang="en-US" sz="1800" smtClean="0"/>
          </a:p>
        </p:txBody>
      </p:sp>
      <p:sp>
        <p:nvSpPr>
          <p:cNvPr id="2253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7B849217-9B85-451F-A9B1-6D3A8AA91E31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3598" y="3630169"/>
            <a:ext cx="4012821" cy="2840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b="1">
                <a:solidFill>
                  <a:schemeClr val="tx1">
                    <a:lumMod val="95000"/>
                    <a:lumOff val="5000"/>
                  </a:schemeClr>
                </a:solidFill>
              </a:rPr>
              <a:t>Katz Dan Lazarsfeld </a:t>
            </a:r>
            <a:br>
              <a:rPr lang="en-US" sz="2800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2800" b="1">
                <a:solidFill>
                  <a:schemeClr val="tx1">
                    <a:lumMod val="95000"/>
                    <a:lumOff val="5000"/>
                  </a:schemeClr>
                </a:solidFill>
              </a:rPr>
              <a:t>Two Step Flow Model Of Mass Media And Personal Influence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3200" smtClean="0"/>
              <a:t>Teori ini menyatakan bahwa ada hubungan yang erat antara opinion leader dan personal influence.</a:t>
            </a:r>
            <a:endParaRPr lang="it-IT" altLang="en-US" sz="32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en-US" sz="3200" smtClean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AB5E71A8-5E45-4613-B65D-F847D9C8B1E1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15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ASUMSI DASAR TWO STEP 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8350" y="2084388"/>
            <a:ext cx="8089900" cy="4164012"/>
          </a:xfrm>
        </p:spPr>
        <p:txBody>
          <a:bodyPr rtlCol="0">
            <a:noAutofit/>
          </a:bodyPr>
          <a:lstStyle/>
          <a:p>
            <a:pPr marL="442913" indent="-442913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it-IT" sz="2400" dirty="0" smtClean="0"/>
              <a:t>Individu </a:t>
            </a:r>
            <a:r>
              <a:rPr lang="it-IT" sz="2400"/>
              <a:t>bukan </a:t>
            </a:r>
            <a:r>
              <a:rPr lang="it-IT" sz="2400" smtClean="0"/>
              <a:t>seseorang </a:t>
            </a:r>
            <a:r>
              <a:rPr lang="it-IT" sz="2400" dirty="0"/>
              <a:t>yang terisolasi, tetapi anggota kelompok sosial yang berinteraksi dengan orang lain.</a:t>
            </a:r>
            <a:endParaRPr lang="en-US" sz="2400" dirty="0"/>
          </a:p>
          <a:p>
            <a:pPr marL="442913" indent="-442913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it-IT" sz="2400" dirty="0"/>
              <a:t>Respon dan reaksi terhadap pesan media tidak langsung </a:t>
            </a:r>
            <a:r>
              <a:rPr lang="it-IT" sz="2400"/>
              <a:t>dan </a:t>
            </a:r>
            <a:r>
              <a:rPr lang="it-IT" sz="2400" smtClean="0"/>
              <a:t>segera</a:t>
            </a:r>
            <a:r>
              <a:rPr lang="id-ID" sz="2400" smtClean="0"/>
              <a:t>,</a:t>
            </a:r>
            <a:r>
              <a:rPr lang="it-IT" sz="2400" smtClean="0"/>
              <a:t> </a:t>
            </a:r>
            <a:r>
              <a:rPr lang="it-IT" sz="2400"/>
              <a:t>tetapi </a:t>
            </a:r>
            <a:r>
              <a:rPr lang="it-IT" sz="2400" smtClean="0"/>
              <a:t>di</a:t>
            </a:r>
            <a:r>
              <a:rPr lang="id-ID" sz="2400" smtClean="0"/>
              <a:t>mediasi </a:t>
            </a:r>
            <a:r>
              <a:rPr lang="it-IT" sz="2400" smtClean="0"/>
              <a:t>dan </a:t>
            </a:r>
            <a:r>
              <a:rPr lang="it-IT" sz="2400" dirty="0"/>
              <a:t>dipengaruhi oleh </a:t>
            </a:r>
            <a:r>
              <a:rPr lang="it-IT" sz="2400"/>
              <a:t>hubungan </a:t>
            </a:r>
            <a:r>
              <a:rPr lang="it-IT" sz="2400" smtClean="0"/>
              <a:t>sosial</a:t>
            </a:r>
            <a:r>
              <a:rPr lang="id-ID" sz="2400" smtClean="0"/>
              <a:t>.</a:t>
            </a:r>
            <a:endParaRPr lang="en-US" sz="2400" dirty="0"/>
          </a:p>
          <a:p>
            <a:pPr marL="442913" indent="-442913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it-IT" sz="2400" dirty="0"/>
              <a:t>Tidak semua individu setara di mata media tetapi memiliki berbagai proses yang berbeda pada proses </a:t>
            </a:r>
            <a:r>
              <a:rPr lang="it-IT" sz="2400"/>
              <a:t>komunikasi</a:t>
            </a:r>
            <a:r>
              <a:rPr lang="it-IT" sz="2400" smtClean="0"/>
              <a:t>.</a:t>
            </a:r>
            <a:r>
              <a:rPr lang="id-ID" sz="2400" smtClean="0"/>
              <a:t> Ada </a:t>
            </a:r>
            <a:r>
              <a:rPr lang="it-IT" sz="2400" smtClean="0"/>
              <a:t>individu </a:t>
            </a:r>
            <a:r>
              <a:rPr lang="it-IT" sz="2400" dirty="0"/>
              <a:t>yang aktif dan pasif. </a:t>
            </a:r>
            <a:endParaRPr lang="it-IT" sz="2400" dirty="0" smtClean="0"/>
          </a:p>
          <a:p>
            <a:pPr marL="442913" indent="-442913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it-IT" sz="2400" dirty="0" smtClean="0"/>
              <a:t>Para </a:t>
            </a:r>
            <a:r>
              <a:rPr lang="it-IT" sz="2400" dirty="0"/>
              <a:t>opinion leader merupakan pengguna aktif media, memiliki persepsi diri sebagai seseorang yang berpengaruh dan memiliki peran sebagai sumber dan petunjuk.</a:t>
            </a:r>
            <a:endParaRPr lang="en-US" sz="2400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sz="1600" dirty="0"/>
          </a:p>
        </p:txBody>
      </p:sp>
      <p:sp>
        <p:nvSpPr>
          <p:cNvPr id="2458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A5A2BD94-932C-4E30-B2D0-2138F4F5C8C8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16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MODEL KATZ DAN LASARFELD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3F71A0AB-C826-4FBC-B58F-924A4761B740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25604" name="Picture 7" descr="Hypodermic_Needle_Theory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93541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Two-Step Flow Theory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563" y="1752600"/>
            <a:ext cx="39560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ROBINSON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112963"/>
            <a:ext cx="7289800" cy="4024312"/>
          </a:xfrm>
        </p:spPr>
        <p:txBody>
          <a:bodyPr/>
          <a:lstStyle/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Robinson membedakan antara orang yang terlibat pada jaringan sosial (opinion givers), dan ada yang tidak terlibat serta ada yang rentan akan pengaruh media massa. </a:t>
            </a:r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Pengaruh opinion leader ini sangat luas. </a:t>
            </a:r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Pada area perilaku konsumen, pengaruh personal sering sekali sangat kuat pada beberapa keadaan sehingga mempengaruhi sikap dan perilaku. </a:t>
            </a:r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Selain itu, pengaruh personal sangat tepat pada model struktur sosial tradisional. </a:t>
            </a:r>
            <a:endParaRPr lang="en-US" altLang="en-US" sz="2400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E18B28D5-8A17-4045-A483-E81DC2B6DF1D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18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</a:rPr>
              <a:t>Roger And Shoemaker </a:t>
            </a:r>
            <a:b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</a:rPr>
              <a:t>Model Innovation Diffusion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286000"/>
            <a:ext cx="7289800" cy="2590800"/>
          </a:xfrm>
        </p:spPr>
        <p:txBody>
          <a:bodyPr/>
          <a:lstStyle/>
          <a:p>
            <a:pPr marL="271463" indent="-271463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400" smtClean="0"/>
              <a:t>Proses adopsi inovasi. </a:t>
            </a:r>
          </a:p>
          <a:p>
            <a:pPr marL="271463" indent="-271463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v-SE" altLang="en-US" sz="2400" smtClean="0"/>
              <a:t>Ada kebutuhan yang tidak sesuai lagi dengan perubahan sosial dan teknologi yang harus diganti. </a:t>
            </a:r>
          </a:p>
          <a:p>
            <a:pPr marL="271463" indent="-271463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v-SE" altLang="en-US" sz="2400" smtClean="0"/>
              <a:t>Sasaran diffusi inovasi adalah para petani dan masyarakat pedesaan di Amerika Serikat tahun 1920-1930an dan saat ini banyak sekali diterapkan di dunia negara ketiga. 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0ECA1B9F-344A-4DE7-8458-91F2F54BD39C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19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altLang="en-US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DEFINISI KOMUNIKASI MASSA</a:t>
            </a:r>
            <a:endParaRPr lang="en-US" altLang="en-US" b="1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286000"/>
            <a:ext cx="7289800" cy="3124200"/>
          </a:xfrm>
        </p:spPr>
        <p:txBody>
          <a:bodyPr/>
          <a:lstStyle/>
          <a:p>
            <a:pPr marL="357188" indent="-357188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v-SE" altLang="en-US" sz="2400" smtClean="0"/>
              <a:t>Komunikasi massa mengacu kepada situasi di mana pesan diciptakan dan disebarkan kepada penerima dalam jumlah banyak, tidak personal. </a:t>
            </a:r>
          </a:p>
          <a:p>
            <a:pPr marL="357188" indent="-357188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v-SE" altLang="en-US" sz="2400" smtClean="0"/>
              <a:t>Komunikasi massa: surat kabar dan majalah, televisi dan radio</a:t>
            </a:r>
            <a:endParaRPr lang="en-US" altLang="en-US" sz="2400" smtClean="0"/>
          </a:p>
          <a:p>
            <a:pPr marL="357188" indent="-357188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d-ID" altLang="en-US" sz="2400" smtClean="0"/>
              <a:t>K</a:t>
            </a:r>
            <a:r>
              <a:rPr lang="sv-SE" altLang="en-US" sz="2400" smtClean="0"/>
              <a:t>omunikasi publik; Public speaking, konser musik, teater dan debat publik. </a:t>
            </a: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18BDCF91-5FA9-4DB9-B05F-D30424181369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Model Innovation Diffusion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5738" indent="-185738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Diffusi inovasi tidak hanya berkutat dengan pertanian, tetapi pada kehidupan sosial-politik dan kesehatan. </a:t>
            </a:r>
          </a:p>
          <a:p>
            <a:pPr marL="185738" indent="-185738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Pada ilmu komunikasi massa, fitur penting pada diffusi inovasi adalah penekanan pada non-media yaitu sumber personal seperti tetangga, pakar dan lain-lain; </a:t>
            </a:r>
          </a:p>
          <a:p>
            <a:pPr marL="185738" indent="-185738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Eksistensi pada situasi kampanye di mana perubahan perilaku terjadi karena adanya informasi dan pengaruh motivasi dan sikap. </a:t>
            </a:r>
          </a:p>
          <a:p>
            <a:pPr marL="91440" indent="-91440" fontAlgn="auto">
              <a:buFont typeface="Wingdings" panose="05000000000000000000" pitchFamily="2" charset="2"/>
              <a:buChar char="§"/>
              <a:defRPr/>
            </a:pPr>
            <a:endParaRPr lang="en-US" altLang="en-US" sz="2400" smtClean="0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AB615971-00F5-45B8-A0F0-E3BA2DDAEE99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20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it-IT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Langkah Diffusi Inovasi</a:t>
            </a:r>
            <a:endParaRPr lang="en-US" altLang="en-US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289800" cy="4495800"/>
          </a:xfrm>
        </p:spPr>
        <p:txBody>
          <a:bodyPr rtlCol="0">
            <a:noAutofit/>
          </a:bodyPr>
          <a:lstStyle/>
          <a:p>
            <a:pPr marL="357188" indent="-357188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t-IT" sz="2400" b="1" smtClean="0">
                <a:solidFill>
                  <a:srgbClr val="0070C0"/>
                </a:solidFill>
              </a:rPr>
              <a:t>Pengetahuan</a:t>
            </a:r>
            <a:r>
              <a:rPr lang="it-IT" sz="2400" smtClean="0"/>
              <a:t>: individu terpapar oleh kesadaran akan eksistensi inovasi dan mendapatkan pemahaman akan inovasi.</a:t>
            </a:r>
            <a:endParaRPr lang="en-US" sz="2400" smtClean="0"/>
          </a:p>
          <a:p>
            <a:pPr marL="357188" indent="-357188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t-IT" sz="2400" b="1" smtClean="0">
                <a:solidFill>
                  <a:srgbClr val="C00000"/>
                </a:solidFill>
              </a:rPr>
              <a:t>Persuasi</a:t>
            </a:r>
            <a:r>
              <a:rPr lang="it-IT" sz="2400" smtClean="0"/>
              <a:t>: individu membentuk sikap suka atau tidak suka terhadap inovasi</a:t>
            </a:r>
          </a:p>
          <a:p>
            <a:pPr marL="357188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t-IT" sz="2400" b="1" smtClean="0">
                <a:solidFill>
                  <a:srgbClr val="7030A0"/>
                </a:solidFill>
              </a:rPr>
              <a:t>Pengambilan keputusan</a:t>
            </a:r>
            <a:r>
              <a:rPr lang="it-IT" sz="2400" smtClean="0"/>
              <a:t>: individu melakukan aktivitas yang mengarah kepada pilihan untuk mengadopsi atau menolak inovasi.</a:t>
            </a:r>
            <a:endParaRPr lang="en-US" sz="2400" smtClean="0"/>
          </a:p>
          <a:p>
            <a:pPr marL="357188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t-IT" sz="2400" b="1" smtClean="0"/>
              <a:t>Konfirmasi</a:t>
            </a:r>
            <a:r>
              <a:rPr lang="it-IT" sz="2400" smtClean="0"/>
              <a:t>: individu mencari dukungan untuk pengambilan keputusan inovasi, tetapi mungkin mengambil keputusan sebaliknya jika ia terpapar pada pesan konflik tentang inovasi</a:t>
            </a:r>
            <a:endParaRPr lang="en-US" sz="2400" dirty="0"/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2400" dirty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6325B75C-BABD-4C29-A977-7F77413CD542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21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585788"/>
            <a:ext cx="7289800" cy="8620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PROSES DIFFUSI INOVASI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2800" b="1" i="1" smtClean="0"/>
              <a:t>Anteseden</a:t>
            </a:r>
            <a:r>
              <a:rPr lang="sv-SE" altLang="en-US" sz="2800" smtClean="0"/>
              <a:t> adalah keadaan perist</a:t>
            </a:r>
            <a:r>
              <a:rPr lang="id-ID" altLang="en-US" sz="2800" smtClean="0"/>
              <a:t>i</a:t>
            </a:r>
            <a:r>
              <a:rPr lang="sv-SE" altLang="en-US" sz="2800" smtClean="0"/>
              <a:t>wa atau karakteristik orang yang terlibat yang menyebabkan individu terpapar akan informasi inovasi. </a:t>
            </a:r>
          </a:p>
          <a:p>
            <a:pPr>
              <a:lnSpc>
                <a:spcPct val="80000"/>
              </a:lnSpc>
            </a:pPr>
            <a:r>
              <a:rPr lang="sv-SE" altLang="en-US" sz="2800" u="sng" smtClean="0"/>
              <a:t>Contohnya</a:t>
            </a:r>
            <a:r>
              <a:rPr lang="sv-SE" altLang="en-US" sz="2800" smtClean="0"/>
              <a:t> adopsi inovasi lebih sering terjadi pada orang yang memiliki sikap positif terhadap perubahan, menghargai kebutuhan akan inovasi dan mencari informasi baru. 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04370A09-E90A-4030-A750-BA92A7AF623C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0725" name="TextBox 1"/>
          <p:cNvSpPr txBox="1">
            <a:spLocks noChangeArrowheads="1"/>
          </p:cNvSpPr>
          <p:nvPr/>
        </p:nvSpPr>
        <p:spPr bwMode="auto">
          <a:xfrm>
            <a:off x="990600" y="1263650"/>
            <a:ext cx="3910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id-ID" altLang="id-ID"/>
              <a:t>Anteseden </a:t>
            </a:r>
            <a:r>
              <a:rPr lang="id-ID" altLang="id-ID">
                <a:sym typeface="Wingdings" panose="05000000000000000000" pitchFamily="2" charset="2"/>
              </a:rPr>
              <a:t> Proses  Konsekuensi</a:t>
            </a:r>
            <a:endParaRPr lang="id-ID" alt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800" b="1" i="1" smtClean="0"/>
              <a:t>Proses</a:t>
            </a:r>
            <a:r>
              <a:rPr lang="sv-SE" altLang="en-US" sz="2800" b="1" smtClean="0"/>
              <a:t> </a:t>
            </a:r>
            <a:r>
              <a:rPr lang="sv-SE" altLang="en-US" sz="2800" smtClean="0"/>
              <a:t>adalah</a:t>
            </a:r>
            <a:r>
              <a:rPr lang="sv-SE" altLang="en-US" sz="2800" b="1" smtClean="0"/>
              <a:t> </a:t>
            </a:r>
            <a:r>
              <a:rPr lang="sv-SE" altLang="en-US" sz="2800" smtClean="0"/>
              <a:t>belajar, perubahan sikap, dan pengambilan keputusan.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800" smtClean="0"/>
              <a:t>Di sini karakteristik inovasi berperan penting.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800" smtClean="0"/>
              <a:t>Kadang-kadang perubahan dianggap sebagai seseuatu yang tidak dapat diterima secara moral dan budaya atau mengancam struktur hubungan sosial.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800" u="sng" smtClean="0"/>
              <a:t>Contohnya</a:t>
            </a:r>
            <a:r>
              <a:rPr lang="sv-SE" altLang="en-US" sz="2800" smtClean="0"/>
              <a:t>, adalah Akio Morita yang dianggap bermimpi ketika memiliki ide Walkman. </a:t>
            </a:r>
          </a:p>
        </p:txBody>
      </p:sp>
      <p:sp>
        <p:nvSpPr>
          <p:cNvPr id="3174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F92F4C4B-43D5-4C00-8374-CC2C20E84D82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585788"/>
            <a:ext cx="7289800" cy="10461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PROSES DIFFUSI INOVASI</a:t>
            </a:r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990600" y="1263650"/>
            <a:ext cx="3910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id-ID" altLang="id-ID"/>
              <a:t>Anteseden </a:t>
            </a:r>
            <a:r>
              <a:rPr lang="id-ID" altLang="id-ID">
                <a:sym typeface="Wingdings" panose="05000000000000000000" pitchFamily="2" charset="2"/>
              </a:rPr>
              <a:t> Proses  Konsekuensi</a:t>
            </a:r>
            <a:endParaRPr lang="id-ID" alt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2800" b="1" i="1" smtClean="0"/>
              <a:t>Konsekuensi</a:t>
            </a:r>
            <a:r>
              <a:rPr lang="sv-SE" altLang="en-US" sz="2800" smtClean="0"/>
              <a:t> mengacu kepada sejarah hal-hal yang ditinggalkan akibat inovasi. </a:t>
            </a:r>
          </a:p>
          <a:p>
            <a:pPr>
              <a:lnSpc>
                <a:spcPct val="80000"/>
              </a:lnSpc>
            </a:pPr>
            <a:r>
              <a:rPr lang="sv-SE" altLang="en-US" sz="2800" u="sng" smtClean="0"/>
              <a:t>Contohnya</a:t>
            </a:r>
            <a:r>
              <a:rPr lang="sv-SE" altLang="en-US" sz="2800" smtClean="0"/>
              <a:t>, adalah pager yang tidak dipakai akibat munculnya teknologi seluler. </a:t>
            </a:r>
            <a:endParaRPr lang="en-US" altLang="en-US" sz="2800" smtClean="0"/>
          </a:p>
          <a:p>
            <a:pPr>
              <a:lnSpc>
                <a:spcPct val="80000"/>
              </a:lnSpc>
            </a:pPr>
            <a:endParaRPr lang="en-US" altLang="en-US" sz="2800" smtClean="0"/>
          </a:p>
          <a:p>
            <a:endParaRPr lang="en-US" altLang="en-US" sz="2800" smtClean="0"/>
          </a:p>
          <a:p>
            <a:endParaRPr lang="en-US" altLang="en-US" sz="2800" smtClean="0"/>
          </a:p>
        </p:txBody>
      </p:sp>
      <p:sp>
        <p:nvSpPr>
          <p:cNvPr id="327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05404870-1386-443D-9422-9D7C0615C18E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585788"/>
            <a:ext cx="7289800" cy="10461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PROSES DIFFUSI INOVASI</a:t>
            </a:r>
          </a:p>
        </p:txBody>
      </p:sp>
      <p:sp>
        <p:nvSpPr>
          <p:cNvPr id="32773" name="TextBox 5"/>
          <p:cNvSpPr txBox="1">
            <a:spLocks noChangeArrowheads="1"/>
          </p:cNvSpPr>
          <p:nvPr/>
        </p:nvSpPr>
        <p:spPr bwMode="auto">
          <a:xfrm>
            <a:off x="990600" y="1263650"/>
            <a:ext cx="3910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id-ID" altLang="id-ID"/>
              <a:t>Anteseden </a:t>
            </a:r>
            <a:r>
              <a:rPr lang="id-ID" altLang="id-ID">
                <a:sym typeface="Wingdings" panose="05000000000000000000" pitchFamily="2" charset="2"/>
              </a:rPr>
              <a:t> Proses  Konsekuensi</a:t>
            </a:r>
            <a:endParaRPr lang="id-ID" alt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PROSES DIFFUSI INOVASI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Georgia"/>
              <a:buChar char="•"/>
              <a:defRPr/>
            </a:pPr>
            <a:r>
              <a:rPr lang="sv-SE" altLang="en-US" sz="2500" smtClean="0"/>
              <a:t>ada kebutuhan untuk memisahkan antara pengetahuan, persuasi, pengambilan keputusan dan konfirmasi pada diffusi inovasi. Berbagai proses komunikasi berbeda harus digunakan pada setiap tahap tersebut. </a:t>
            </a:r>
            <a:endParaRPr lang="en-US" altLang="en-US" sz="2500" smtClean="0"/>
          </a:p>
          <a:p>
            <a:pPr marL="365760" indent="-256032" fontAlgn="auto">
              <a:spcAft>
                <a:spcPts val="0"/>
              </a:spcAft>
              <a:buFont typeface="Georgia"/>
              <a:buChar char="•"/>
              <a:defRPr/>
            </a:pPr>
            <a:r>
              <a:rPr lang="sv-SE" altLang="en-US" sz="2500" smtClean="0"/>
              <a:t>diffusi inovasi biasanya menyangkut berbagai sumber komunikasi seperti media massa, periklanan, materi komunikasi, kontak sosial informal, </a:t>
            </a:r>
          </a:p>
          <a:p>
            <a:pPr marL="365760" indent="-256032" fontAlgn="auto">
              <a:spcAft>
                <a:spcPts val="0"/>
              </a:spcAft>
              <a:buFont typeface="Georgia"/>
              <a:buChar char="•"/>
              <a:defRPr/>
            </a:pPr>
            <a:r>
              <a:rPr lang="sv-SE" altLang="en-US" sz="2500" smtClean="0"/>
              <a:t>Media massa dan periklanan menghasilkan awareness, dan official agent melakukan persuasi, personal influence penting bagi keputusan untuk melakukan adopsi dan pengalaman untuk menggunakan memberikan sumber konfirmasi. </a:t>
            </a:r>
            <a:endParaRPr lang="en-US" altLang="en-US" sz="2500" smtClean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BB6E56DB-F769-4ACA-BBB0-A6886E180317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25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Pengembangan Diffusi Inovasi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Ada pertanyaan akan untuk menjangkau ’critical mass; dari adopter pada teknologi komunikasi interaktif. </a:t>
            </a:r>
            <a:r>
              <a:rPr lang="it-IT" altLang="en-US" sz="2400" smtClean="0"/>
              <a:t>Ini mengacu kepada ambang batas untuk mengacu percepatan diffusi inovasi. </a:t>
            </a:r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Media baru adalah ’tool technologies’. Adopsi dan implementasi tergantung kepada re-invention untuk memenuhi kebutuhan khusus.</a:t>
            </a:r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Implementasi berkelanjutan lebih penting daripada proses adopsi. Ada berbagai tipe inovasi yang berhubungan dengan proses inovasi. </a:t>
            </a:r>
            <a:endParaRPr lang="en-US" altLang="en-US" sz="2400" smtClean="0"/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endParaRPr lang="en-US" altLang="en-US" sz="2400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55486A75-4095-4CAA-B3A6-E5DDAF45B417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26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ctrTitle"/>
          </p:nvPr>
        </p:nvSpPr>
        <p:spPr>
          <a:xfrm>
            <a:off x="342900" y="4959350"/>
            <a:ext cx="5829300" cy="14636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id-ID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Terima kasih</a:t>
            </a:r>
          </a:p>
        </p:txBody>
      </p:sp>
      <p:sp>
        <p:nvSpPr>
          <p:cNvPr id="358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A109312-6027-4959-A2D1-745C339AF787}" type="slidenum">
              <a:rPr lang="en-US" altLang="en-US">
                <a:solidFill>
                  <a:schemeClr val="tx2"/>
                </a:solidFill>
              </a:rPr>
              <a:pPr/>
              <a:t>27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  <a:t>Karakteristik </a:t>
            </a:r>
            <a:b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  <a:t>Komunikasi </a:t>
            </a:r>
            <a:r>
              <a:rPr lang="sv-SE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Massa</a:t>
            </a:r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Audiens: sangat banyak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d-ID" altLang="en-US" sz="2400" smtClean="0"/>
              <a:t>S</a:t>
            </a:r>
            <a:r>
              <a:rPr lang="sv-SE" altLang="en-US" sz="2400" smtClean="0"/>
              <a:t>umber sering tidak mengenal audiens; kesulitan </a:t>
            </a:r>
            <a:r>
              <a:rPr lang="id-ID" altLang="en-US" sz="2400" smtClean="0"/>
              <a:t>penyampaian </a:t>
            </a:r>
            <a:r>
              <a:rPr lang="sv-SE" altLang="en-US" sz="2400" smtClean="0"/>
              <a:t>pesan ”personal”.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Direncanakan, dapat diramalkan dan bersifat formal.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d-ID" altLang="en-US" sz="2400" smtClean="0"/>
              <a:t>S</a:t>
            </a:r>
            <a:r>
              <a:rPr lang="it-IT" altLang="en-US" sz="2400" smtClean="0"/>
              <a:t>umber tidak memiliki kendali yang cukup untuk pesan. </a:t>
            </a:r>
            <a:endParaRPr lang="en-US" altLang="en-US" sz="2400" smtClean="0"/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t-IT" altLang="en-US" sz="2400" smtClean="0"/>
              <a:t>U</a:t>
            </a:r>
            <a:r>
              <a:rPr lang="sv-SE" altLang="en-US" sz="2400" smtClean="0"/>
              <a:t>mpan balik rendah. </a:t>
            </a:r>
            <a:endParaRPr lang="en-US" altLang="en-US" sz="2400" smtClean="0"/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id-ID" altLang="en-US" sz="2400" smtClean="0"/>
              <a:t>Akses </a:t>
            </a:r>
            <a:r>
              <a:rPr lang="sv-SE" altLang="en-US" sz="2400" smtClean="0"/>
              <a:t>langsung tetapi penerima tidak memiliki akses terhadap </a:t>
            </a:r>
            <a:r>
              <a:rPr lang="id-ID" altLang="en-US" sz="2400" smtClean="0"/>
              <a:t>pengirim pesan</a:t>
            </a:r>
            <a:r>
              <a:rPr lang="sv-SE" altLang="en-US" sz="2400" smtClean="0"/>
              <a:t>. </a:t>
            </a:r>
            <a:endParaRPr lang="en-US" altLang="en-US" sz="2400" smtClean="0"/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endParaRPr lang="en-US" altLang="en-US" sz="2400" smtClean="0"/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07753179-C0C0-446C-82E3-C98394FE1F8C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3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MEMAHAMI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KOMUNIKASI </a:t>
            </a:r>
            <a:r>
              <a:rPr lang="sv-SE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MASSA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286000"/>
            <a:ext cx="7289800" cy="2514600"/>
          </a:xfrm>
        </p:spPr>
        <p:txBody>
          <a:bodyPr rtlCol="0">
            <a:normAutofit/>
          </a:bodyPr>
          <a:lstStyle/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400" smtClean="0"/>
              <a:t>K</a:t>
            </a:r>
            <a:r>
              <a:rPr lang="sv-SE" altLang="en-US" sz="2400" smtClean="0"/>
              <a:t>omunikasi massa adalah perluasan komunikasi publik.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400" smtClean="0"/>
              <a:t>Melibatkan me</a:t>
            </a:r>
            <a:r>
              <a:rPr lang="it-IT" altLang="en-US" sz="2400" smtClean="0"/>
              <a:t>dia massa tradisional</a:t>
            </a:r>
            <a:r>
              <a:rPr lang="id-ID" altLang="en-US" sz="2400" smtClean="0"/>
              <a:t> dalam </a:t>
            </a:r>
            <a:r>
              <a:rPr lang="it-IT" altLang="en-US" sz="2400" smtClean="0"/>
              <a:t>memberikan informasi, persuasi, bahkan menghibur.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id-ID" altLang="en-US" sz="2400" smtClean="0"/>
              <a:t>Merupakan penggandaan, duplikasi, dan penyebaran </a:t>
            </a:r>
            <a:r>
              <a:rPr lang="sv-SE" altLang="en-US" sz="2400" smtClean="0"/>
              <a:t>komunikasi publik melalui ruang </a:t>
            </a:r>
            <a:r>
              <a:rPr lang="id-ID" altLang="en-US" sz="2400" smtClean="0"/>
              <a:t>yang </a:t>
            </a:r>
            <a:r>
              <a:rPr lang="sv-SE" altLang="en-US" sz="2400" smtClean="0"/>
              <a:t>luas atau </a:t>
            </a:r>
            <a:r>
              <a:rPr lang="id-ID" altLang="en-US" sz="2400" smtClean="0"/>
              <a:t>menggunakan </a:t>
            </a:r>
            <a:r>
              <a:rPr lang="sv-SE" altLang="en-US" sz="2400" smtClean="0"/>
              <a:t>bantuan teknologi</a:t>
            </a:r>
            <a:r>
              <a:rPr lang="id-ID" altLang="en-US" sz="2400" smtClean="0"/>
              <a:t> komunikasi</a:t>
            </a:r>
            <a:r>
              <a:rPr lang="sv-SE" altLang="en-US" sz="2400" smtClean="0"/>
              <a:t>.</a:t>
            </a:r>
          </a:p>
          <a:p>
            <a:pPr marL="0" indent="0" fontAlgn="auto">
              <a:lnSpc>
                <a:spcPct val="80000"/>
              </a:lnSpc>
              <a:buFont typeface="Tw Cen MT" panose="020B0602020104020603" pitchFamily="34" charset="0"/>
              <a:buNone/>
              <a:defRPr/>
            </a:pPr>
            <a:endParaRPr lang="en-US" altLang="en-US" sz="2400" smtClean="0"/>
          </a:p>
        </p:txBody>
      </p:sp>
      <p:sp>
        <p:nvSpPr>
          <p:cNvPr id="1126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7DEB798-0895-4636-9EF9-1781680BE705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1126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572000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MEMAHAMI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KOMUNIKASI MASSA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286000"/>
            <a:ext cx="7289800" cy="2209800"/>
          </a:xfrm>
        </p:spPr>
        <p:txBody>
          <a:bodyPr/>
          <a:lstStyle/>
          <a:p>
            <a:pPr marL="271463" indent="-271463">
              <a:buFont typeface="Wingdings" panose="05000000000000000000" pitchFamily="2" charset="2"/>
              <a:buChar char="§"/>
            </a:pPr>
            <a:r>
              <a:rPr lang="id-ID" altLang="en-US" sz="2400" smtClean="0"/>
              <a:t>K</a:t>
            </a:r>
            <a:r>
              <a:rPr lang="sv-SE" altLang="en-US" sz="2400" smtClean="0"/>
              <a:t>omunikasi massa biasanya bersifat formal, direncanakan, 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id-ID" altLang="en-US" sz="2400" smtClean="0"/>
              <a:t>A</a:t>
            </a:r>
            <a:r>
              <a:rPr lang="sv-SE" altLang="en-US" sz="2400" smtClean="0"/>
              <a:t>da faktor ekonomi</a:t>
            </a:r>
            <a:r>
              <a:rPr lang="id-ID" altLang="en-US" sz="2400" smtClean="0"/>
              <a:t>:</a:t>
            </a:r>
            <a:r>
              <a:rPr lang="sv-SE" altLang="en-US" sz="2400" smtClean="0"/>
              <a:t> biaya produksi berita, iklan, kampanye dan lain-lain. 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id-ID" altLang="en-US" sz="2400" smtClean="0"/>
              <a:t>Ada d</a:t>
            </a:r>
            <a:r>
              <a:rPr lang="sv-SE" altLang="en-US" sz="2400" smtClean="0"/>
              <a:t>ampak sosial </a:t>
            </a:r>
            <a:r>
              <a:rPr lang="id-ID" altLang="en-US" sz="2400" smtClean="0"/>
              <a:t>dari </a:t>
            </a:r>
            <a:r>
              <a:rPr lang="sv-SE" altLang="en-US" sz="2400" smtClean="0"/>
              <a:t>komunikasi massa</a:t>
            </a:r>
            <a:r>
              <a:rPr lang="id-ID" altLang="en-US" sz="2400" smtClean="0"/>
              <a:t>, karena </a:t>
            </a:r>
            <a:r>
              <a:rPr lang="sv-SE" altLang="en-US" sz="2400" smtClean="0"/>
              <a:t>penyebaran pesan melalui media massa tradisional </a:t>
            </a:r>
            <a:r>
              <a:rPr lang="id-ID" altLang="en-US" sz="2400" smtClean="0"/>
              <a:t>maupun</a:t>
            </a:r>
            <a:r>
              <a:rPr lang="sv-SE" altLang="en-US" sz="2400" smtClean="0"/>
              <a:t> modern</a:t>
            </a:r>
            <a:r>
              <a:rPr lang="id-ID" altLang="en-US" sz="2400" smtClean="0"/>
              <a:t>.</a:t>
            </a:r>
            <a:endParaRPr lang="en-US" altLang="en-US" sz="2400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9A664E5D-E1D0-44A5-9A39-72B4850DC1A0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PRODUKSI, DISTRIBUSI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DAN KONSUMSI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350" y="2286000"/>
            <a:ext cx="8153400" cy="2819400"/>
          </a:xfrm>
        </p:spPr>
        <p:txBody>
          <a:bodyPr rtlCol="0">
            <a:normAutofit/>
          </a:bodyPr>
          <a:lstStyle/>
          <a:p>
            <a:pPr marL="271463" indent="-271463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Produksi, mengacu kepada kreasi, pengumpulan, pengemasan pesan. </a:t>
            </a:r>
            <a:endParaRPr lang="en-US" altLang="en-US" sz="2400" smtClean="0"/>
          </a:p>
          <a:p>
            <a:pPr marL="271463" indent="-271463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Distribusi, pergerakan produk komunikasi massa dari titik produksi menuju titik konsumsi. </a:t>
            </a:r>
          </a:p>
          <a:p>
            <a:pPr marL="271463" indent="-271463" fontAlgn="auto"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Pergerakan dapat terjadi segera seperti siaran langsung televisi atau penundaan: majalah, buku, film.</a:t>
            </a:r>
            <a:endParaRPr lang="en-US" altLang="en-US" sz="2400" smtClean="0"/>
          </a:p>
          <a:p>
            <a:pPr marL="91440" indent="-91440" fontAlgn="auto">
              <a:buFont typeface="Wingdings" panose="05000000000000000000" pitchFamily="2" charset="2"/>
              <a:buChar char="§"/>
              <a:defRPr/>
            </a:pPr>
            <a:endParaRPr lang="en-US" altLang="en-US" sz="1600" smtClean="0"/>
          </a:p>
        </p:txBody>
      </p:sp>
      <p:sp>
        <p:nvSpPr>
          <p:cNvPr id="1331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74B8934D-F976-4A4F-9E80-2A347F8BF668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PRODUKSI, DISTRIBUSI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DAN KONSUMSI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39" name="Content Placeholder 1"/>
          <p:cNvSpPr>
            <a:spLocks noGrp="1"/>
          </p:cNvSpPr>
          <p:nvPr>
            <p:ph idx="1"/>
          </p:nvPr>
        </p:nvSpPr>
        <p:spPr>
          <a:xfrm>
            <a:off x="609600" y="2667000"/>
            <a:ext cx="8153400" cy="236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3200" smtClean="0"/>
              <a:t>Konsumsi, mengacu kepada penggunaan, dampak dan akibat komunikasi massa pada individu, hubungan, kelompok, organisasi atau masyarakat. </a:t>
            </a:r>
          </a:p>
          <a:p>
            <a:endParaRPr lang="en-US" altLang="en-US" smtClean="0"/>
          </a:p>
        </p:txBody>
      </p:sp>
      <p:sp>
        <p:nvSpPr>
          <p:cNvPr id="1434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152AE725-4172-4BAA-958A-B3DDFEE99002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4538" y="1909763"/>
            <a:ext cx="7289800" cy="4022725"/>
          </a:xfrm>
        </p:spPr>
        <p:txBody>
          <a:bodyPr rtlCol="0">
            <a:normAutofit/>
          </a:bodyPr>
          <a:lstStyle/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Hubungan ekonomi antara konsumen dan produser dapat bersifat langsung, tidak langsung, atau keduanya.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Contohnya film, langsung ketika membeli tiket.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Televisi dan radio hanya ketika membeli produk yang diiklankan. </a:t>
            </a:r>
          </a:p>
          <a:p>
            <a:pPr marL="271463" indent="-271463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sv-SE" altLang="en-US" sz="2400" smtClean="0"/>
              <a:t>Pada majalah dan koran, dukungan konsumen didapat melalui biaya berlangganan. </a:t>
            </a:r>
            <a:endParaRPr lang="en-US" altLang="en-US" sz="2400" smtClean="0"/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US" altLang="en-US" sz="2400" smtClean="0"/>
          </a:p>
          <a:p>
            <a:pPr marL="91440" indent="-91440" fontAlgn="auto">
              <a:buFont typeface="Wingdings" panose="05000000000000000000" pitchFamily="2" charset="2"/>
              <a:buChar char="§"/>
              <a:defRPr/>
            </a:pPr>
            <a:endParaRPr lang="en-US" altLang="en-US" sz="2400" smtClean="0"/>
          </a:p>
        </p:txBody>
      </p:sp>
      <p:sp>
        <p:nvSpPr>
          <p:cNvPr id="1536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B2A1B1E3-94C3-4388-932C-4885FD45548A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44538" y="409575"/>
            <a:ext cx="7289800" cy="1500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 b="1" smtClean="0"/>
              <a:t>PRODUKSI, DISTRIBUSI </a:t>
            </a:r>
            <a:br>
              <a:rPr lang="sv-SE" b="1" smtClean="0"/>
            </a:br>
            <a:r>
              <a:rPr lang="sv-SE" b="1" smtClean="0"/>
              <a:t>DAN KONSUMSI</a:t>
            </a:r>
            <a:endParaRPr lang="en-US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71" y="4892040"/>
            <a:ext cx="3459828" cy="17158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6773" y="4754770"/>
            <a:ext cx="3128233" cy="1848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PRODUK DAN </a:t>
            </a:r>
            <a:b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v-SE" b="1">
                <a:solidFill>
                  <a:schemeClr val="tx1">
                    <a:lumMod val="95000"/>
                    <a:lumOff val="5000"/>
                  </a:schemeClr>
                </a:solidFill>
              </a:rPr>
              <a:t>JASA INFORMASI</a:t>
            </a:r>
            <a:endParaRPr lang="en-US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Produk informasi adalah koleksi pesan yang ditata sedemikian rupa untuk tujuan khusus oleh audiens khusus. berita, hiburan, hubungan masyarakat dan periklanan, </a:t>
            </a:r>
          </a:p>
          <a:p>
            <a:pPr marL="365125" indent="-255588">
              <a:lnSpc>
                <a:spcPct val="80000"/>
              </a:lnSpc>
              <a:spcAft>
                <a:spcPct val="0"/>
              </a:spcAft>
              <a:buFont typeface="Georgia" panose="02040502050405020303" pitchFamily="18" charset="0"/>
              <a:buChar char="•"/>
            </a:pPr>
            <a:r>
              <a:rPr lang="sv-SE" altLang="en-US" sz="2400" smtClean="0"/>
              <a:t>Pelayanan informasi, aktivitas yang dihubungkan dengan persiapan, distribusi, organisasi, penyimpanan atau pengambilan informasi. riset berita, konsultan hubungan masyarakat, dan pemberian informasi elektronik.</a:t>
            </a:r>
            <a:endParaRPr lang="en-US" altLang="en-US" sz="2400" smtClean="0"/>
          </a:p>
          <a:p>
            <a:pPr marL="365125" indent="-255588">
              <a:spcAft>
                <a:spcPct val="0"/>
              </a:spcAft>
              <a:buFont typeface="Georgia" panose="02040502050405020303" pitchFamily="18" charset="0"/>
              <a:buChar char="•"/>
            </a:pPr>
            <a:endParaRPr lang="en-US" altLang="en-US" sz="1600" smtClean="0"/>
          </a:p>
        </p:txBody>
      </p:sp>
      <p:sp>
        <p:nvSpPr>
          <p:cNvPr id="1741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6D7FF42A-F646-4F56-9A02-7B492879C222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136</TotalTime>
  <Words>1207</Words>
  <Application>Microsoft Office PowerPoint</Application>
  <PresentationFormat>On-screen Show (4:3)</PresentationFormat>
  <Paragraphs>133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Tahoma</vt:lpstr>
      <vt:lpstr>Arial</vt:lpstr>
      <vt:lpstr>Tw Cen MT Condensed</vt:lpstr>
      <vt:lpstr>Tw Cen MT</vt:lpstr>
      <vt:lpstr>Wingdings 3</vt:lpstr>
      <vt:lpstr>Wingdings</vt:lpstr>
      <vt:lpstr>Georgia</vt:lpstr>
      <vt:lpstr>Integral</vt:lpstr>
      <vt:lpstr>KOMUNIKASI MASSA  </vt:lpstr>
      <vt:lpstr>DEFINISI KOMUNIKASI MASSA</vt:lpstr>
      <vt:lpstr>Karakteristik  Komunikasi Massa</vt:lpstr>
      <vt:lpstr>MEMAHAMI  KOMUNIKASI MASSA</vt:lpstr>
      <vt:lpstr>MEMAHAMI  KOMUNIKASI MASSA</vt:lpstr>
      <vt:lpstr>PRODUKSI, DISTRIBUSI  DAN KONSUMSI</vt:lpstr>
      <vt:lpstr>PRODUKSI, DISTRIBUSI  DAN KONSUMSI</vt:lpstr>
      <vt:lpstr>PowerPoint Presentation</vt:lpstr>
      <vt:lpstr>PRODUK DAN  JASA INFORMASI</vt:lpstr>
      <vt:lpstr>AUDIENS</vt:lpstr>
      <vt:lpstr>EMPAT FUNGSI  DASAR KOMUNIKASI MASSA</vt:lpstr>
      <vt:lpstr>Korelasi</vt:lpstr>
      <vt:lpstr>PowerPoint Presentation</vt:lpstr>
      <vt:lpstr>Hiburan</vt:lpstr>
      <vt:lpstr>Katz Dan Lazarsfeld  Two Step Flow Model Of Mass Media And Personal Influence</vt:lpstr>
      <vt:lpstr>ASUMSI DASAR TWO STEP FLOW</vt:lpstr>
      <vt:lpstr>MODEL KATZ DAN LASARFELD</vt:lpstr>
      <vt:lpstr>ROBINSON </vt:lpstr>
      <vt:lpstr>Roger And Shoemaker  Model Innovation Diffusion</vt:lpstr>
      <vt:lpstr>Model Innovation Diffusion</vt:lpstr>
      <vt:lpstr>4 Langkah Diffusi Inovasi</vt:lpstr>
      <vt:lpstr>PROSES DIFFUSI INOVASI</vt:lpstr>
      <vt:lpstr>PROSES DIFFUSI INOVASI</vt:lpstr>
      <vt:lpstr>PROSES DIFFUSI INOVASI</vt:lpstr>
      <vt:lpstr>PROSES DIFFUSI INOVASI</vt:lpstr>
      <vt:lpstr>Pengembangan Diffusi Inovasi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adhi</dc:creator>
  <cp:lastModifiedBy>lenovo</cp:lastModifiedBy>
  <cp:revision>80</cp:revision>
  <dcterms:created xsi:type="dcterms:W3CDTF">2010-05-15T23:28:01Z</dcterms:created>
  <dcterms:modified xsi:type="dcterms:W3CDTF">2017-01-05T13:14:02Z</dcterms:modified>
</cp:coreProperties>
</file>