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16016" y="260648"/>
            <a:ext cx="3313355" cy="1702160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Penyimpanan dan Transportasi Bahan</a:t>
            </a:r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5454" y="4797152"/>
            <a:ext cx="3309803" cy="448080"/>
          </a:xfrm>
        </p:spPr>
        <p:txBody>
          <a:bodyPr>
            <a:normAutofit/>
          </a:bodyPr>
          <a:lstStyle/>
          <a:p>
            <a:r>
              <a:rPr lang="id-ID" sz="1600" b="1" dirty="0" smtClean="0"/>
              <a:t>By Retno Ringgani, S.T., M.Eng</a:t>
            </a:r>
            <a:endParaRPr lang="id-ID" sz="16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44008" y="2492896"/>
            <a:ext cx="3572697" cy="17021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Kontrak Perkuliahan</a:t>
            </a:r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7604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6056" y="-99392"/>
            <a:ext cx="2880320" cy="745152"/>
          </a:xfrm>
        </p:spPr>
        <p:txBody>
          <a:bodyPr>
            <a:normAutofit/>
          </a:bodyPr>
          <a:lstStyle/>
          <a:p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Deskripsi</a:t>
            </a:r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7704856" cy="6408712"/>
          </a:xfrm>
        </p:spPr>
        <p:txBody>
          <a:bodyPr>
            <a:normAutofit/>
          </a:bodyPr>
          <a:lstStyle/>
          <a:p>
            <a:pPr marL="400050" indent="-400050" algn="just">
              <a:buNone/>
              <a:tabLst>
                <a:tab pos="971550" algn="l"/>
              </a:tabLst>
            </a:pPr>
            <a:r>
              <a:rPr lang="id-ID" sz="2000" dirty="0">
                <a:latin typeface="Arial" pitchFamily="34" charset="0"/>
                <a:cs typeface="Arial" pitchFamily="34" charset="0"/>
              </a:rPr>
              <a:t>Mata kuliah Kimia Organik merupakan </a:t>
            </a:r>
            <a:r>
              <a:rPr lang="id-ID" sz="2000" b="1" dirty="0">
                <a:latin typeface="Arial" pitchFamily="34" charset="0"/>
                <a:cs typeface="Arial" pitchFamily="34" charset="0"/>
              </a:rPr>
              <a:t>mata kuliah wajib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000" dirty="0" smtClean="0">
                <a:latin typeface="Arial" pitchFamily="34" charset="0"/>
                <a:cs typeface="Arial" pitchFamily="34" charset="0"/>
              </a:rPr>
              <a:t>di Prodi  D3 Teknik 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Kimia yang </a:t>
            </a:r>
            <a:r>
              <a:rPr lang="id-ID" sz="2000" dirty="0" smtClean="0">
                <a:latin typeface="Arial" pitchFamily="34" charset="0"/>
                <a:cs typeface="Arial" pitchFamily="34" charset="0"/>
              </a:rPr>
              <a:t>mempelajari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</a:t>
            </a:r>
            <a:endParaRPr lang="id-ID" sz="2000" dirty="0" smtClean="0">
              <a:latin typeface="Arial" pitchFamily="34" charset="0"/>
              <a:cs typeface="Arial" pitchFamily="34" charset="0"/>
            </a:endParaRPr>
          </a:p>
          <a:p>
            <a:pPr marL="400050" indent="-400050" algn="just">
              <a:buNone/>
              <a:tabLst>
                <a:tab pos="971550" algn="l"/>
              </a:tabLst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971550" lvl="1" indent="-457200" algn="just">
              <a:buFont typeface="Wingdings" pitchFamily="2" charset="2"/>
              <a:buChar char="q"/>
              <a:tabLst>
                <a:tab pos="971550" algn="l"/>
              </a:tabLs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id-ID" sz="2000" dirty="0" smtClean="0">
                <a:latin typeface="Arial" pitchFamily="34" charset="0"/>
                <a:cs typeface="Arial" pitchFamily="34" charset="0"/>
              </a:rPr>
              <a:t>arakteristik Bahan Padat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971550" lvl="1" indent="-457200" algn="just">
              <a:buFont typeface="Wingdings" pitchFamily="2" charset="2"/>
              <a:buChar char="q"/>
              <a:tabLst>
                <a:tab pos="971550" algn="l"/>
              </a:tabLst>
            </a:pPr>
            <a:r>
              <a:rPr lang="id-ID" sz="2000" dirty="0" smtClean="0">
                <a:latin typeface="Arial" pitchFamily="34" charset="0"/>
                <a:cs typeface="Arial" pitchFamily="34" charset="0"/>
              </a:rPr>
              <a:t>Penyimpanan Bahan Padat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971550" lvl="1" indent="-457200" algn="just">
              <a:buFont typeface="Wingdings" pitchFamily="2" charset="2"/>
              <a:buChar char="q"/>
              <a:tabLst>
                <a:tab pos="971550" algn="l"/>
              </a:tabLst>
            </a:pPr>
            <a:r>
              <a:rPr lang="id-ID" sz="2000" dirty="0" smtClean="0">
                <a:latin typeface="Arial" pitchFamily="34" charset="0"/>
                <a:cs typeface="Arial" pitchFamily="34" charset="0"/>
              </a:rPr>
              <a:t>Alat-alat transportasi Bahan Padat </a:t>
            </a:r>
          </a:p>
          <a:p>
            <a:pPr marL="514350" lvl="1" indent="0" algn="just">
              <a:buNone/>
              <a:tabLst>
                <a:tab pos="971550" algn="l"/>
              </a:tabLst>
            </a:pPr>
            <a:r>
              <a:rPr lang="id-ID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000" dirty="0" smtClean="0">
                <a:latin typeface="Arial" pitchFamily="34" charset="0"/>
                <a:cs typeface="Arial" pitchFamily="34" charset="0"/>
              </a:rPr>
              <a:t>      Belt Conveyor, Bucket Elevator, Screw Conveyor, dll</a:t>
            </a:r>
          </a:p>
          <a:p>
            <a:pPr marL="971550" lvl="1" indent="-457200" algn="just">
              <a:buFont typeface="Wingdings" pitchFamily="2" charset="2"/>
              <a:buChar char="q"/>
              <a:tabLst>
                <a:tab pos="971550" algn="l"/>
              </a:tabLst>
            </a:pPr>
            <a:r>
              <a:rPr lang="id-ID" sz="2000" dirty="0">
                <a:latin typeface="Arial" pitchFamily="34" charset="0"/>
                <a:cs typeface="Arial" pitchFamily="34" charset="0"/>
              </a:rPr>
              <a:t>Alat-alat transportasi Bahan </a:t>
            </a:r>
            <a:r>
              <a:rPr lang="id-ID" sz="2000" dirty="0" smtClean="0">
                <a:latin typeface="Arial" pitchFamily="34" charset="0"/>
                <a:cs typeface="Arial" pitchFamily="34" charset="0"/>
              </a:rPr>
              <a:t>Cair</a:t>
            </a:r>
          </a:p>
          <a:p>
            <a:pPr marL="514350" lvl="1" indent="0" algn="just">
              <a:buNone/>
              <a:tabLst>
                <a:tab pos="971550" algn="l"/>
              </a:tabLst>
            </a:pPr>
            <a:r>
              <a:rPr lang="id-ID" sz="2000" dirty="0" smtClean="0">
                <a:latin typeface="Arial" pitchFamily="34" charset="0"/>
                <a:cs typeface="Arial" pitchFamily="34" charset="0"/>
              </a:rPr>
              <a:t>       Pipa, Pompa, fitting, dll</a:t>
            </a:r>
          </a:p>
          <a:p>
            <a:pPr marL="971550" lvl="1" indent="-457200" algn="just">
              <a:buFont typeface="Wingdings" pitchFamily="2" charset="2"/>
              <a:buChar char="q"/>
              <a:tabLst>
                <a:tab pos="971550" algn="l"/>
              </a:tabLst>
            </a:pPr>
            <a:r>
              <a:rPr lang="id-ID" sz="2000" dirty="0">
                <a:latin typeface="Arial" pitchFamily="34" charset="0"/>
                <a:cs typeface="Arial" pitchFamily="34" charset="0"/>
              </a:rPr>
              <a:t>Alat-alat transportasi Bahan </a:t>
            </a:r>
            <a:r>
              <a:rPr lang="id-ID" sz="2000" dirty="0" smtClean="0">
                <a:latin typeface="Arial" pitchFamily="34" charset="0"/>
                <a:cs typeface="Arial" pitchFamily="34" charset="0"/>
              </a:rPr>
              <a:t>Gas</a:t>
            </a:r>
          </a:p>
          <a:p>
            <a:pPr marL="514350" lvl="1" indent="0" algn="just">
              <a:buNone/>
              <a:tabLst>
                <a:tab pos="971550" algn="l"/>
              </a:tabLst>
            </a:pPr>
            <a:r>
              <a:rPr lang="id-ID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000" dirty="0" smtClean="0">
                <a:latin typeface="Arial" pitchFamily="34" charset="0"/>
                <a:cs typeface="Arial" pitchFamily="34" charset="0"/>
              </a:rPr>
              <a:t>      Compressor</a:t>
            </a:r>
          </a:p>
          <a:p>
            <a:pPr marL="971550" lvl="1" indent="-457200" algn="just">
              <a:buFont typeface="Wingdings" pitchFamily="2" charset="2"/>
              <a:buChar char="q"/>
              <a:tabLst>
                <a:tab pos="971550" algn="l"/>
              </a:tabLst>
            </a:pPr>
            <a:r>
              <a:rPr lang="id-ID" sz="2000" dirty="0" smtClean="0">
                <a:latin typeface="Arial" pitchFamily="34" charset="0"/>
                <a:cs typeface="Arial" pitchFamily="34" charset="0"/>
              </a:rPr>
              <a:t>Alat ukur</a:t>
            </a:r>
          </a:p>
          <a:p>
            <a:pPr marL="514350" lvl="1" indent="0" algn="just">
              <a:buNone/>
              <a:tabLst>
                <a:tab pos="971550" algn="l"/>
              </a:tabLst>
            </a:pPr>
            <a:r>
              <a:rPr lang="id-ID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000" dirty="0" smtClean="0">
                <a:latin typeface="Arial" pitchFamily="34" charset="0"/>
                <a:cs typeface="Arial" pitchFamily="34" charset="0"/>
              </a:rPr>
              <a:t>      Manometer, Rotameter</a:t>
            </a:r>
            <a:endParaRPr lang="id-ID" sz="2000" dirty="0">
              <a:latin typeface="Arial" pitchFamily="34" charset="0"/>
              <a:cs typeface="Arial" pitchFamily="34" charset="0"/>
            </a:endParaRPr>
          </a:p>
          <a:p>
            <a:pPr marL="971550" lvl="1" indent="-457200" algn="just">
              <a:buFont typeface="Wingdings" pitchFamily="2" charset="2"/>
              <a:buChar char="q"/>
              <a:tabLst>
                <a:tab pos="971550" algn="l"/>
              </a:tabLst>
            </a:pPr>
            <a:endParaRPr lang="id-ID" sz="2000" dirty="0" smtClean="0">
              <a:latin typeface="Arial" pitchFamily="34" charset="0"/>
              <a:cs typeface="Arial" pitchFamily="34" charset="0"/>
            </a:endParaRPr>
          </a:p>
          <a:p>
            <a:pPr marL="514350" lvl="1" indent="0" algn="just">
              <a:buNone/>
              <a:tabLst>
                <a:tab pos="971550" algn="l"/>
              </a:tabLst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336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7024744" cy="1143000"/>
          </a:xfrm>
        </p:spPr>
        <p:txBody>
          <a:bodyPr>
            <a:normAutofit/>
          </a:bodyPr>
          <a:lstStyle/>
          <a:p>
            <a:r>
              <a:rPr lang="en-US" sz="3200" b="1" dirty="0" err="1"/>
              <a:t>Tujuan</a:t>
            </a:r>
            <a:r>
              <a:rPr lang="en-US" sz="3200" b="1" dirty="0"/>
              <a:t> </a:t>
            </a:r>
            <a:r>
              <a:rPr lang="en-US" sz="3200" b="1" dirty="0" err="1"/>
              <a:t>Instruksional</a:t>
            </a:r>
            <a:r>
              <a:rPr lang="en-US" sz="3200" b="1" dirty="0"/>
              <a:t> </a:t>
            </a:r>
            <a:r>
              <a:rPr lang="en-US" sz="3200" b="1" dirty="0" err="1"/>
              <a:t>Umum</a:t>
            </a:r>
            <a:r>
              <a:rPr lang="en-US" sz="3200" b="1" dirty="0"/>
              <a:t> (TIU)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28800"/>
            <a:ext cx="7200800" cy="4824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id-ID" dirty="0">
                <a:latin typeface="Arial" pitchFamily="34" charset="0"/>
                <a:cs typeface="Arial" pitchFamily="34" charset="0"/>
              </a:rPr>
              <a:t>Setelah mengikuti mata kuliah ini mahasiswa mampu me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njelaskan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id-ID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id-ID" dirty="0">
                <a:latin typeface="Arial" pitchFamily="34" charset="0"/>
                <a:cs typeface="Arial" pitchFamily="34" charset="0"/>
              </a:rPr>
              <a:t>arakteristik Bahan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Padat, sistem Penyimpanan </a:t>
            </a:r>
            <a:r>
              <a:rPr lang="id-ID" dirty="0">
                <a:latin typeface="Arial" pitchFamily="34" charset="0"/>
                <a:cs typeface="Arial" pitchFamily="34" charset="0"/>
              </a:rPr>
              <a:t>Bahan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Padat, Alat-alat </a:t>
            </a:r>
            <a:r>
              <a:rPr lang="id-ID" dirty="0">
                <a:latin typeface="Arial" pitchFamily="34" charset="0"/>
                <a:cs typeface="Arial" pitchFamily="34" charset="0"/>
              </a:rPr>
              <a:t>transportasi Bahan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Padat (Belt </a:t>
            </a:r>
            <a:r>
              <a:rPr lang="id-ID" dirty="0">
                <a:latin typeface="Arial" pitchFamily="34" charset="0"/>
                <a:cs typeface="Arial" pitchFamily="34" charset="0"/>
              </a:rPr>
              <a:t>Conveyor, Bucket Elevator, Screw Conveyor,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dll), Alat-alat </a:t>
            </a:r>
            <a:r>
              <a:rPr lang="id-ID" dirty="0">
                <a:latin typeface="Arial" pitchFamily="34" charset="0"/>
                <a:cs typeface="Arial" pitchFamily="34" charset="0"/>
              </a:rPr>
              <a:t>transportasi Bahan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Cair (Pipa</a:t>
            </a:r>
            <a:r>
              <a:rPr lang="id-ID" dirty="0">
                <a:latin typeface="Arial" pitchFamily="34" charset="0"/>
                <a:cs typeface="Arial" pitchFamily="34" charset="0"/>
              </a:rPr>
              <a:t>, Pompa, fitting,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dll), Alat-alat </a:t>
            </a:r>
            <a:r>
              <a:rPr lang="id-ID" dirty="0">
                <a:latin typeface="Arial" pitchFamily="34" charset="0"/>
                <a:cs typeface="Arial" pitchFamily="34" charset="0"/>
              </a:rPr>
              <a:t>transportasi Bahan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Gas (Compressor), Alat ukur (Manometer</a:t>
            </a:r>
            <a:r>
              <a:rPr lang="id-ID" dirty="0">
                <a:latin typeface="Arial" pitchFamily="34" charset="0"/>
                <a:cs typeface="Arial" pitchFamily="34" charset="0"/>
              </a:rPr>
              <a:t>,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Rotameter)</a:t>
            </a:r>
            <a:endParaRPr lang="id-ID" dirty="0">
              <a:latin typeface="Arial" pitchFamily="34" charset="0"/>
              <a:cs typeface="Arial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8190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024744" cy="782960"/>
          </a:xfrm>
        </p:spPr>
        <p:txBody>
          <a:bodyPr>
            <a:normAutofit/>
          </a:bodyPr>
          <a:lstStyle/>
          <a:p>
            <a:r>
              <a:rPr lang="id-ID" b="1" dirty="0" smtClean="0"/>
              <a:t>Selama Perkuliahan 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556792"/>
            <a:ext cx="6840760" cy="4392488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id-ID" dirty="0" smtClean="0"/>
              <a:t>Presensi kehadiran min 75%, dari total tatap muka</a:t>
            </a:r>
          </a:p>
          <a:p>
            <a:pPr marL="68580" indent="0">
              <a:buNone/>
            </a:pP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Selama perkuliahan tidak diperkenankan bermain Handphone</a:t>
            </a:r>
          </a:p>
          <a:p>
            <a:pPr>
              <a:buFont typeface="Wingdings" pitchFamily="2" charset="2"/>
              <a:buChar char="Ø"/>
            </a:pP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15 menit diberikan toleransi keterlambatan dan diperbolehkan masuk kelas</a:t>
            </a:r>
          </a:p>
          <a:p>
            <a:pPr>
              <a:buFont typeface="Wingdings" pitchFamily="2" charset="2"/>
              <a:buChar char="Ø"/>
            </a:pPr>
            <a:endParaRPr lang="id-ID" dirty="0"/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Mengumpulkan tugas sesuai dengan jadwal yang ditentukan</a:t>
            </a:r>
          </a:p>
        </p:txBody>
      </p:sp>
    </p:spTree>
    <p:extLst>
      <p:ext uri="{BB962C8B-B14F-4D97-AF65-F5344CB8AC3E}">
        <p14:creationId xmlns:p14="http://schemas.microsoft.com/office/powerpoint/2010/main" val="228644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548680"/>
            <a:ext cx="7024744" cy="1143000"/>
          </a:xfrm>
        </p:spPr>
        <p:txBody>
          <a:bodyPr/>
          <a:lstStyle/>
          <a:p>
            <a:r>
              <a:rPr lang="en-US" b="1" dirty="0" err="1"/>
              <a:t>Penilaian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844824"/>
            <a:ext cx="6777317" cy="3508977"/>
          </a:xfrm>
        </p:spPr>
        <p:txBody>
          <a:bodyPr/>
          <a:lstStyle/>
          <a:p>
            <a:r>
              <a:rPr lang="id-ID" dirty="0"/>
              <a:t>Penilaian dilakukan dengan menggunakan kriteria sebagai berikut </a:t>
            </a:r>
            <a:r>
              <a:rPr lang="id-ID" dirty="0" smtClean="0"/>
              <a:t>: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852936"/>
            <a:ext cx="3736975" cy="232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642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024744" cy="1143000"/>
          </a:xfrm>
        </p:spPr>
        <p:txBody>
          <a:bodyPr/>
          <a:lstStyle/>
          <a:p>
            <a:r>
              <a:rPr lang="en-US" b="1" dirty="0" err="1"/>
              <a:t>Penilaian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696758"/>
            <a:ext cx="6777317" cy="3508977"/>
          </a:xfrm>
        </p:spPr>
        <p:txBody>
          <a:bodyPr/>
          <a:lstStyle/>
          <a:p>
            <a:r>
              <a:rPr lang="id-ID" dirty="0"/>
              <a:t>Bobot untuk komponen-komponen penilaian:</a:t>
            </a:r>
            <a:endParaRPr lang="en-US" dirty="0"/>
          </a:p>
          <a:p>
            <a:endParaRPr lang="id-ID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780928"/>
            <a:ext cx="4316413" cy="2090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977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3071"/>
            <a:ext cx="2952328" cy="1143000"/>
          </a:xfrm>
        </p:spPr>
        <p:txBody>
          <a:bodyPr/>
          <a:lstStyle/>
          <a:p>
            <a:r>
              <a:rPr lang="en-US" b="1" dirty="0" err="1"/>
              <a:t>Referensi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312" y="1556792"/>
            <a:ext cx="8208912" cy="489654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sz="2000" dirty="0" err="1">
                <a:solidFill>
                  <a:schemeClr val="tx1"/>
                </a:solidFill>
              </a:rPr>
              <a:t>G.G.Brown</a:t>
            </a:r>
            <a:r>
              <a:rPr lang="en-US" sz="2000" dirty="0">
                <a:solidFill>
                  <a:schemeClr val="tx1"/>
                </a:solidFill>
              </a:rPr>
              <a:t>, Unit </a:t>
            </a:r>
            <a:r>
              <a:rPr lang="en-US" sz="2000" dirty="0" smtClean="0">
                <a:solidFill>
                  <a:schemeClr val="tx1"/>
                </a:solidFill>
              </a:rPr>
              <a:t>Operation</a:t>
            </a:r>
            <a:endParaRPr lang="id-ID" sz="20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en-US" sz="200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000" dirty="0">
                <a:solidFill>
                  <a:schemeClr val="tx1"/>
                </a:solidFill>
              </a:rPr>
              <a:t>Badger </a:t>
            </a:r>
            <a:r>
              <a:rPr lang="en-US" sz="2000" dirty="0" err="1">
                <a:solidFill>
                  <a:schemeClr val="tx1"/>
                </a:solidFill>
              </a:rPr>
              <a:t>Banchero</a:t>
            </a:r>
            <a:r>
              <a:rPr lang="en-US" sz="2000" dirty="0">
                <a:solidFill>
                  <a:schemeClr val="tx1"/>
                </a:solidFill>
              </a:rPr>
              <a:t>, Introduction to Chemical Engineering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id-ID" sz="20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id-ID" sz="200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id-ID" sz="2000" dirty="0">
                <a:solidFill>
                  <a:schemeClr val="tx1"/>
                </a:solidFill>
              </a:rPr>
              <a:t>Mc. </a:t>
            </a:r>
            <a:r>
              <a:rPr lang="id-ID" sz="2000" smtClean="0">
                <a:solidFill>
                  <a:schemeClr val="tx1"/>
                </a:solidFill>
              </a:rPr>
              <a:t>Cabe </a:t>
            </a:r>
            <a:r>
              <a:rPr lang="id-ID" sz="2000" dirty="0">
                <a:solidFill>
                  <a:schemeClr val="tx1"/>
                </a:solidFill>
              </a:rPr>
              <a:t>Smith, Harried.</a:t>
            </a:r>
            <a:endParaRPr lang="en-US" sz="2000" dirty="0">
              <a:solidFill>
                <a:schemeClr val="tx1"/>
              </a:solidFill>
            </a:endParaRPr>
          </a:p>
          <a:p>
            <a:pPr marL="0" lvl="0" indent="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666600"/>
              </a:buClr>
              <a:buSzPct val="75000"/>
              <a:buNone/>
            </a:pPr>
            <a:endParaRPr lang="en-US" sz="2000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9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240</TotalTime>
  <Words>151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Austin</vt:lpstr>
      <vt:lpstr>Penyimpanan dan Transportasi Bahan</vt:lpstr>
      <vt:lpstr>Deskripsi</vt:lpstr>
      <vt:lpstr>Tujuan Instruksional Umum (TIU)</vt:lpstr>
      <vt:lpstr>Selama Perkuliahan :</vt:lpstr>
      <vt:lpstr>Penilaian</vt:lpstr>
      <vt:lpstr>Penilaian</vt:lpstr>
      <vt:lpstr>Referensi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KIMIA ORGANIK</dc:title>
  <dc:creator>Dell</dc:creator>
  <cp:lastModifiedBy>Dell</cp:lastModifiedBy>
  <cp:revision>39</cp:revision>
  <dcterms:created xsi:type="dcterms:W3CDTF">2017-02-04T08:37:32Z</dcterms:created>
  <dcterms:modified xsi:type="dcterms:W3CDTF">2017-02-07T07:45:19Z</dcterms:modified>
</cp:coreProperties>
</file>