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8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87182-D83A-444E-9269-E673B2AE053F}" type="datetimeFigureOut">
              <a:rPr lang="en-US" smtClean="0"/>
              <a:t>3/27/2016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6E6C9-1F85-4C98-B7E2-06D7E7EC7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68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8441030-3FD8-4184-8C63-C8792740C28B}" type="datetimeFigureOut">
              <a:rPr lang="en-US" smtClean="0"/>
              <a:pPr/>
              <a:t>3/27/2016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18C3ABB-F8DF-4E59-A112-914C050FCF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8915400" cy="1975104"/>
          </a:xfrm>
        </p:spPr>
        <p:txBody>
          <a:bodyPr/>
          <a:lstStyle/>
          <a:p>
            <a:pPr algn="ctr"/>
            <a:r>
              <a:rPr lang="en-US" sz="6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ritannic Bold" pitchFamily="34" charset="0"/>
              </a:rPr>
              <a:t>PRINSIP-PRINSIP EKONOMI DALAM USAHATANI</a:t>
            </a:r>
            <a:endParaRPr lang="en-US" sz="6600" dirty="0">
              <a:solidFill>
                <a:schemeClr val="accent3">
                  <a:lumMod val="60000"/>
                  <a:lumOff val="40000"/>
                </a:schemeClr>
              </a:solidFill>
              <a:latin typeface="Britannic Bold" pitchFamily="34" charset="0"/>
            </a:endParaRPr>
          </a:p>
        </p:txBody>
      </p:sp>
      <p:pic>
        <p:nvPicPr>
          <p:cNvPr id="35842" name="Picture 2" descr="https://encrypted-tbn1.gstatic.com/images?q=tbn:ANd9GcT8ILD60ehK1mlKi5Bs0miianbq9dioq03XyZ0TmQ1dwkl8_qY3p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200"/>
            <a:ext cx="40386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5562600" cy="783336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Candara" pitchFamily="34" charset="0"/>
                <a:cs typeface="Arial" pitchFamily="34" charset="0"/>
              </a:rPr>
              <a:t>Bagi</a:t>
            </a:r>
            <a:r>
              <a:rPr lang="en-US" b="1" dirty="0" smtClean="0">
                <a:solidFill>
                  <a:srgbClr val="FF00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ndara" pitchFamily="34" charset="0"/>
                <a:cs typeface="Arial" pitchFamily="34" charset="0"/>
              </a:rPr>
              <a:t>Petani</a:t>
            </a:r>
            <a:r>
              <a:rPr lang="en-US" b="1" dirty="0" smtClean="0">
                <a:solidFill>
                  <a:srgbClr val="FF00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ndara" pitchFamily="34" charset="0"/>
                <a:cs typeface="Arial" pitchFamily="34" charset="0"/>
              </a:rPr>
              <a:t>Penyakap</a:t>
            </a:r>
            <a:endParaRPr lang="en-US" b="1" dirty="0">
              <a:solidFill>
                <a:srgbClr val="FF0000"/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572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panen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pemilik</a:t>
            </a:r>
            <a:r>
              <a:rPr lang="en-US" sz="2800" dirty="0" smtClean="0"/>
              <a:t> </a:t>
            </a:r>
            <a:r>
              <a:rPr lang="en-US" sz="2800" dirty="0" err="1" smtClean="0"/>
              <a:t>tanah</a:t>
            </a:r>
            <a:r>
              <a:rPr lang="en-US" sz="2800" dirty="0" smtClean="0"/>
              <a:t> ( </a:t>
            </a:r>
            <a:r>
              <a:rPr lang="en-US" sz="2800" dirty="0" err="1" smtClean="0"/>
              <a:t>kira-kira</a:t>
            </a:r>
            <a:r>
              <a:rPr lang="en-US" sz="2800" dirty="0" smtClean="0"/>
              <a:t> 50%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netto</a:t>
            </a:r>
            <a:r>
              <a:rPr lang="en-US" sz="2800" dirty="0" smtClean="0"/>
              <a:t> </a:t>
            </a:r>
            <a:r>
              <a:rPr lang="en-US" sz="2800" dirty="0" err="1" smtClean="0"/>
              <a:t>tergantung</a:t>
            </a:r>
            <a:r>
              <a:rPr lang="en-US" sz="2800" dirty="0" smtClean="0"/>
              <a:t> </a:t>
            </a:r>
            <a:r>
              <a:rPr lang="en-US" sz="2800" dirty="0" err="1" smtClean="0"/>
              <a:t>perjanjian</a:t>
            </a:r>
            <a:r>
              <a:rPr lang="en-US" sz="2800" dirty="0" smtClean="0"/>
              <a:t>)</a:t>
            </a:r>
          </a:p>
          <a:p>
            <a:r>
              <a:rPr lang="en-US" sz="3200" dirty="0" err="1" smtClean="0">
                <a:solidFill>
                  <a:srgbClr val="FFFF00"/>
                </a:solidFill>
              </a:rPr>
              <a:t>Hasil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bersih</a:t>
            </a:r>
            <a:r>
              <a:rPr lang="en-US" sz="3200" dirty="0" smtClean="0">
                <a:solidFill>
                  <a:srgbClr val="FFFF00"/>
                </a:solidFill>
              </a:rPr>
              <a:t> (</a:t>
            </a:r>
            <a:r>
              <a:rPr lang="en-US" sz="3200" dirty="0" err="1" smtClean="0">
                <a:solidFill>
                  <a:srgbClr val="FFFF00"/>
                </a:solidFill>
              </a:rPr>
              <a:t>hasil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netto</a:t>
            </a:r>
            <a:r>
              <a:rPr lang="en-US" sz="3200" dirty="0" smtClean="0">
                <a:solidFill>
                  <a:srgbClr val="FFFF00"/>
                </a:solidFill>
              </a:rPr>
              <a:t>)              </a:t>
            </a:r>
            <a:r>
              <a:rPr lang="en-US" sz="3200" dirty="0" err="1" smtClean="0"/>
              <a:t>setelah</a:t>
            </a:r>
            <a:r>
              <a:rPr lang="en-US" sz="3200" dirty="0" smtClean="0"/>
              <a:t> </a:t>
            </a:r>
            <a:r>
              <a:rPr lang="en-US" sz="3200" dirty="0" err="1" smtClean="0"/>
              <a:t>semua</a:t>
            </a:r>
            <a:r>
              <a:rPr lang="en-US" sz="3200" dirty="0" smtClean="0"/>
              <a:t> </a:t>
            </a:r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dikurangkan</a:t>
            </a:r>
            <a:endParaRPr lang="en-US" sz="3200" dirty="0" smtClean="0"/>
          </a:p>
          <a:p>
            <a:r>
              <a:rPr lang="en-US" sz="3200" dirty="0" err="1" smtClean="0"/>
              <a:t>Apabila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bersih</a:t>
            </a:r>
            <a:r>
              <a:rPr lang="en-US" sz="3200" dirty="0" smtClean="0"/>
              <a:t> </a:t>
            </a:r>
            <a:r>
              <a:rPr lang="en-US" sz="3200" dirty="0" err="1" smtClean="0"/>
              <a:t>usahatani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, </a:t>
            </a:r>
            <a:r>
              <a:rPr lang="en-US" sz="3200" dirty="0" err="1" smtClean="0"/>
              <a:t>mencerminkan</a:t>
            </a:r>
            <a:r>
              <a:rPr lang="en-US" sz="3200" dirty="0" smtClean="0"/>
              <a:t> </a:t>
            </a:r>
            <a:r>
              <a:rPr lang="en-US" sz="3200" dirty="0" err="1" smtClean="0"/>
              <a:t>rasio</a:t>
            </a:r>
            <a:r>
              <a:rPr lang="en-US" sz="3200" dirty="0" smtClean="0"/>
              <a:t>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biaya</a:t>
            </a:r>
            <a:endParaRPr lang="en-US" sz="3200" dirty="0" smtClean="0"/>
          </a:p>
          <a:p>
            <a:r>
              <a:rPr lang="en-US" sz="3200" dirty="0" smtClean="0">
                <a:solidFill>
                  <a:srgbClr val="FFFF00"/>
                </a:solidFill>
              </a:rPr>
              <a:t>Makin </a:t>
            </a:r>
            <a:r>
              <a:rPr lang="en-US" sz="3200" dirty="0" err="1" smtClean="0">
                <a:solidFill>
                  <a:srgbClr val="FFFF00"/>
                </a:solidFill>
              </a:rPr>
              <a:t>tinggi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rasio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berarti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usahatani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makin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efisien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638800" y="3048000"/>
            <a:ext cx="685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315200" cy="9144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Biaya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Uang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Biaya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Natura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7772400" cy="45720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Candara" pitchFamily="34" charset="0"/>
              </a:rPr>
              <a:t>Biaya</a:t>
            </a:r>
            <a:r>
              <a:rPr lang="en-US" sz="3600" dirty="0" smtClean="0">
                <a:latin typeface="Candara" pitchFamily="34" charset="0"/>
              </a:rPr>
              <a:t> </a:t>
            </a:r>
            <a:r>
              <a:rPr lang="en-US" sz="3600" dirty="0" err="1" smtClean="0">
                <a:latin typeface="Candara" pitchFamily="34" charset="0"/>
              </a:rPr>
              <a:t>Produksi</a:t>
            </a:r>
            <a:r>
              <a:rPr lang="en-US" sz="3600" dirty="0" smtClean="0">
                <a:latin typeface="Candara" pitchFamily="34" charset="0"/>
              </a:rPr>
              <a:t> </a:t>
            </a:r>
            <a:r>
              <a:rPr lang="en-US" sz="3600" dirty="0" err="1" smtClean="0">
                <a:latin typeface="Candara" pitchFamily="34" charset="0"/>
              </a:rPr>
              <a:t>dibagi</a:t>
            </a:r>
            <a:r>
              <a:rPr lang="en-US" sz="3600" dirty="0" smtClean="0">
                <a:latin typeface="Candara" pitchFamily="34" charset="0"/>
              </a:rPr>
              <a:t> </a:t>
            </a:r>
            <a:r>
              <a:rPr lang="en-US" sz="3600" dirty="0" err="1" smtClean="0">
                <a:latin typeface="Candara" pitchFamily="34" charset="0"/>
              </a:rPr>
              <a:t>menjadi</a:t>
            </a:r>
            <a:r>
              <a:rPr lang="en-US" sz="3600" dirty="0" smtClean="0">
                <a:latin typeface="Candara" pitchFamily="34" charset="0"/>
              </a:rPr>
              <a:t> 2 :</a:t>
            </a:r>
          </a:p>
          <a:p>
            <a:pPr>
              <a:buNone/>
            </a:pPr>
            <a:r>
              <a:rPr lang="en-US" sz="3200" dirty="0" smtClean="0">
                <a:solidFill>
                  <a:srgbClr val="FFFF00"/>
                </a:solidFill>
                <a:latin typeface="Candara" pitchFamily="34" charset="0"/>
              </a:rPr>
              <a:t>1. </a:t>
            </a:r>
            <a:r>
              <a:rPr lang="en-US" sz="3200" dirty="0" err="1" smtClean="0">
                <a:solidFill>
                  <a:srgbClr val="FFFF00"/>
                </a:solidFill>
                <a:latin typeface="Candara" pitchFamily="34" charset="0"/>
              </a:rPr>
              <a:t>Biaya-biaya</a:t>
            </a:r>
            <a:r>
              <a:rPr lang="en-US" sz="32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Candara" pitchFamily="34" charset="0"/>
              </a:rPr>
              <a:t>yg</a:t>
            </a:r>
            <a:r>
              <a:rPr lang="en-US" sz="32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Candara" pitchFamily="34" charset="0"/>
              </a:rPr>
              <a:t>berupa</a:t>
            </a:r>
            <a:r>
              <a:rPr lang="en-US" sz="32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Candara" pitchFamily="34" charset="0"/>
              </a:rPr>
              <a:t>uang</a:t>
            </a:r>
            <a:r>
              <a:rPr lang="en-US" sz="32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Candara" pitchFamily="34" charset="0"/>
              </a:rPr>
              <a:t>tunai</a:t>
            </a:r>
            <a:r>
              <a:rPr lang="en-US" sz="3200" dirty="0" smtClean="0">
                <a:latin typeface="Candara" pitchFamily="34" charset="0"/>
              </a:rPr>
              <a:t>, </a:t>
            </a:r>
            <a:r>
              <a:rPr lang="en-US" sz="3200" dirty="0" err="1" smtClean="0">
                <a:latin typeface="Candara" pitchFamily="34" charset="0"/>
              </a:rPr>
              <a:t>misal</a:t>
            </a:r>
            <a:r>
              <a:rPr lang="en-US" sz="3200" dirty="0" smtClean="0">
                <a:latin typeface="Candara" pitchFamily="34" charset="0"/>
              </a:rPr>
              <a:t>: </a:t>
            </a:r>
            <a:r>
              <a:rPr lang="en-US" sz="3200" dirty="0" err="1" smtClean="0">
                <a:latin typeface="Candara" pitchFamily="34" charset="0"/>
              </a:rPr>
              <a:t>upah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kerja</a:t>
            </a:r>
            <a:r>
              <a:rPr lang="en-US" sz="3200" dirty="0" smtClean="0">
                <a:latin typeface="Candara" pitchFamily="34" charset="0"/>
              </a:rPr>
              <a:t>, </a:t>
            </a:r>
            <a:r>
              <a:rPr lang="en-US" sz="3200" dirty="0" err="1" smtClean="0">
                <a:latin typeface="Candara" pitchFamily="34" charset="0"/>
              </a:rPr>
              <a:t>biaya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untuk</a:t>
            </a:r>
            <a:r>
              <a:rPr lang="id-ID" sz="3200" dirty="0" smtClean="0">
                <a:latin typeface="Candara" pitchFamily="34" charset="0"/>
              </a:rPr>
              <a:t> membeli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pupuk,pestisida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dll</a:t>
            </a:r>
            <a:endParaRPr lang="en-US" sz="3200" dirty="0" smtClean="0">
              <a:latin typeface="Candara" pitchFamily="34" charset="0"/>
            </a:endParaRPr>
          </a:p>
          <a:p>
            <a:pPr>
              <a:buNone/>
            </a:pPr>
            <a:r>
              <a:rPr lang="en-US" sz="3200" dirty="0" smtClean="0">
                <a:latin typeface="Candara" pitchFamily="34" charset="0"/>
              </a:rPr>
              <a:t>2. </a:t>
            </a:r>
            <a:r>
              <a:rPr lang="en-US" sz="3200" dirty="0" err="1" smtClean="0">
                <a:latin typeface="Candara" pitchFamily="34" charset="0"/>
              </a:rPr>
              <a:t>Biaya-biaya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panen</a:t>
            </a:r>
            <a:r>
              <a:rPr lang="en-US" sz="3200" dirty="0" smtClean="0">
                <a:latin typeface="Candara" pitchFamily="34" charset="0"/>
              </a:rPr>
              <a:t>, </a:t>
            </a:r>
            <a:r>
              <a:rPr lang="en-US" sz="3200" dirty="0" err="1" smtClean="0">
                <a:latin typeface="Candara" pitchFamily="34" charset="0"/>
              </a:rPr>
              <a:t>bagi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hasil</a:t>
            </a:r>
            <a:r>
              <a:rPr lang="en-US" sz="3200" dirty="0" smtClean="0">
                <a:latin typeface="Candara" pitchFamily="34" charset="0"/>
              </a:rPr>
              <a:t>, </a:t>
            </a:r>
            <a:r>
              <a:rPr lang="en-US" sz="3200" dirty="0" err="1" smtClean="0">
                <a:latin typeface="Candara" pitchFamily="34" charset="0"/>
              </a:rPr>
              <a:t>sumbangan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dan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mungkin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juga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pajak-pajak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dibayarkan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dalam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Candara" pitchFamily="34" charset="0"/>
              </a:rPr>
              <a:t>bentuk</a:t>
            </a:r>
            <a:r>
              <a:rPr lang="en-US" sz="32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3200" i="1" dirty="0" smtClean="0">
                <a:solidFill>
                  <a:srgbClr val="FFFF00"/>
                </a:solidFill>
                <a:latin typeface="Candara" pitchFamily="34" charset="0"/>
              </a:rPr>
              <a:t>in </a:t>
            </a:r>
            <a:r>
              <a:rPr lang="en-US" sz="3200" i="1" dirty="0" err="1" smtClean="0">
                <a:solidFill>
                  <a:srgbClr val="FFFF00"/>
                </a:solidFill>
                <a:latin typeface="Candara" pitchFamily="34" charset="0"/>
              </a:rPr>
              <a:t>natura</a:t>
            </a:r>
            <a:endParaRPr lang="en-US" sz="3200" i="1" dirty="0">
              <a:solidFill>
                <a:srgbClr val="FFFF00"/>
              </a:solidFill>
              <a:latin typeface="Candara" pitchFamily="34" charset="0"/>
            </a:endParaRPr>
          </a:p>
        </p:txBody>
      </p:sp>
      <p:sp>
        <p:nvSpPr>
          <p:cNvPr id="4" name="Curved Left Arrow 3"/>
          <p:cNvSpPr/>
          <p:nvPr/>
        </p:nvSpPr>
        <p:spPr>
          <a:xfrm>
            <a:off x="7848600" y="685800"/>
            <a:ext cx="1295400" cy="1676400"/>
          </a:xfrm>
          <a:prstGeom prst="curved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Biaya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Tetap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dan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Biaya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Variabel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90800"/>
            <a:ext cx="7772400" cy="45720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FF00"/>
                </a:solidFill>
              </a:rPr>
              <a:t>Biaya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Tetap</a:t>
            </a:r>
            <a:r>
              <a:rPr lang="en-US" sz="3200" dirty="0" smtClean="0"/>
              <a:t>: </a:t>
            </a:r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 </a:t>
            </a:r>
            <a:r>
              <a:rPr lang="en-US" sz="3200" dirty="0" err="1" smtClean="0"/>
              <a:t>kecilnya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tergantung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 </a:t>
            </a:r>
            <a:r>
              <a:rPr lang="en-US" sz="3200" dirty="0" err="1" smtClean="0"/>
              <a:t>kecilnya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, </a:t>
            </a:r>
            <a:r>
              <a:rPr lang="en-US" sz="3200" dirty="0" err="1" smtClean="0"/>
              <a:t>misalnya</a:t>
            </a:r>
            <a:r>
              <a:rPr lang="en-US" sz="3200" dirty="0" smtClean="0"/>
              <a:t> </a:t>
            </a:r>
            <a:r>
              <a:rPr lang="en-US" sz="3200" dirty="0" err="1" smtClean="0"/>
              <a:t>sewa</a:t>
            </a:r>
            <a:r>
              <a:rPr lang="en-US" sz="3200" dirty="0" smtClean="0"/>
              <a:t> </a:t>
            </a:r>
            <a:r>
              <a:rPr lang="en-US" sz="3200" dirty="0" err="1" smtClean="0"/>
              <a:t>tanah</a:t>
            </a:r>
            <a:r>
              <a:rPr lang="en-US" sz="3200" dirty="0" smtClean="0"/>
              <a:t> </a:t>
            </a:r>
          </a:p>
          <a:p>
            <a:r>
              <a:rPr lang="en-US" sz="3200" dirty="0" err="1" smtClean="0">
                <a:solidFill>
                  <a:srgbClr val="FFFF00"/>
                </a:solidFill>
              </a:rPr>
              <a:t>Biaya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Variabel</a:t>
            </a:r>
            <a:r>
              <a:rPr lang="en-US" sz="3200" dirty="0" smtClean="0"/>
              <a:t>: </a:t>
            </a:r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 </a:t>
            </a:r>
            <a:r>
              <a:rPr lang="en-US" sz="3200" dirty="0" err="1" smtClean="0"/>
              <a:t>kecilnya</a:t>
            </a:r>
            <a:r>
              <a:rPr lang="en-US" sz="3200" dirty="0" smtClean="0"/>
              <a:t> </a:t>
            </a:r>
            <a:r>
              <a:rPr lang="en-US" sz="3200" dirty="0" err="1" smtClean="0"/>
              <a:t>berhubungan</a:t>
            </a:r>
            <a:r>
              <a:rPr lang="en-US" sz="3200" dirty="0" smtClean="0"/>
              <a:t> </a:t>
            </a:r>
            <a:r>
              <a:rPr lang="en-US" sz="3200" dirty="0" err="1" smtClean="0"/>
              <a:t>langsung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id-ID" sz="3200" dirty="0" smtClean="0"/>
              <a:t>, misal: pengeluaran untuk bibit, persiapan dan pengolahan tanah</a:t>
            </a:r>
            <a:endParaRPr lang="en-US" sz="3200" dirty="0"/>
          </a:p>
        </p:txBody>
      </p:sp>
      <p:sp>
        <p:nvSpPr>
          <p:cNvPr id="4" name="Curved Left Arrow 3"/>
          <p:cNvSpPr/>
          <p:nvPr/>
        </p:nvSpPr>
        <p:spPr>
          <a:xfrm>
            <a:off x="8001000" y="838200"/>
            <a:ext cx="960120" cy="1524000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FFC000"/>
                </a:solidFill>
              </a:rPr>
              <a:t>                    </a:t>
            </a:r>
            <a:r>
              <a:rPr lang="id-ID" sz="3600" dirty="0" smtClean="0">
                <a:solidFill>
                  <a:srgbClr val="FFC000"/>
                </a:solidFill>
              </a:rPr>
              <a:t>  </a:t>
            </a:r>
            <a:r>
              <a:rPr lang="en-US" sz="3600" dirty="0" err="1" smtClean="0">
                <a:solidFill>
                  <a:srgbClr val="FFC000"/>
                </a:solidFill>
              </a:rPr>
              <a:t>dan</a:t>
            </a:r>
            <a:r>
              <a:rPr lang="en-US" sz="3600" dirty="0" smtClean="0">
                <a:solidFill>
                  <a:srgbClr val="FFC000"/>
                </a:solidFill>
              </a:rPr>
              <a:t> </a:t>
            </a: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153400" cy="5029200"/>
          </a:xfrm>
          <a:noFill/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Biaya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produksi</a:t>
            </a:r>
            <a:r>
              <a:rPr lang="en-US" dirty="0" smtClean="0">
                <a:solidFill>
                  <a:srgbClr val="FFFF00"/>
                </a:solidFill>
              </a:rPr>
              <a:t> rata-rata =  </a:t>
            </a:r>
            <a:r>
              <a:rPr lang="en-US" dirty="0" smtClean="0"/>
              <a:t> </a:t>
            </a:r>
            <a:r>
              <a:rPr lang="en-US" u="sng" dirty="0" err="1" smtClean="0"/>
              <a:t>Biaya</a:t>
            </a:r>
            <a:r>
              <a:rPr lang="en-US" u="sng" dirty="0" smtClean="0"/>
              <a:t> </a:t>
            </a:r>
            <a:r>
              <a:rPr lang="en-US" u="sng" dirty="0" err="1" smtClean="0"/>
              <a:t>produksi</a:t>
            </a:r>
            <a:r>
              <a:rPr lang="en-US" u="sng" dirty="0" smtClean="0"/>
              <a:t> total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35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3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</a:rPr>
              <a:t>BIAYA BATAS </a:t>
            </a:r>
            <a:r>
              <a:rPr lang="en-US" sz="3300" dirty="0" smtClean="0">
                <a:latin typeface="Calibri" pitchFamily="34" charset="0"/>
              </a:rPr>
              <a:t>: </a:t>
            </a:r>
            <a:r>
              <a:rPr lang="en-US" sz="3300" dirty="0" err="1" smtClean="0">
                <a:latin typeface="Calibri" pitchFamily="34" charset="0"/>
              </a:rPr>
              <a:t>tambahan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biaya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yg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harus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dikeluarkan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petani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untuk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menghasilkan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satu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kesatuan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tambahan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hasil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produksi</a:t>
            </a:r>
            <a:r>
              <a:rPr lang="en-US" sz="3300" dirty="0" smtClean="0">
                <a:latin typeface="Calibri" pitchFamily="34" charset="0"/>
              </a:rPr>
              <a:t>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300" dirty="0" err="1" smtClean="0">
                <a:solidFill>
                  <a:srgbClr val="FFFF00"/>
                </a:solidFill>
              </a:rPr>
              <a:t>Atau</a:t>
            </a:r>
            <a:endParaRPr lang="en-US" sz="33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35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5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</a:rPr>
              <a:t>PENDAPATAN MARGINAL </a:t>
            </a:r>
            <a:r>
              <a:rPr lang="en-US" dirty="0" smtClean="0">
                <a:latin typeface="Calibri" pitchFamily="34" charset="0"/>
              </a:rPr>
              <a:t>: </a:t>
            </a:r>
            <a:r>
              <a:rPr lang="en-US" sz="3500" dirty="0" err="1" smtClean="0">
                <a:latin typeface="Calibri" pitchFamily="34" charset="0"/>
              </a:rPr>
              <a:t>tambahan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pendapatan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yg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didapat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dengan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penambahan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satu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kesatuan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biaya</a:t>
            </a:r>
            <a:r>
              <a:rPr lang="en-US" sz="3500" dirty="0" smtClean="0">
                <a:latin typeface="Calibri" pitchFamily="34" charset="0"/>
              </a:rPr>
              <a:t> (</a:t>
            </a:r>
            <a:r>
              <a:rPr lang="en-US" sz="3500" dirty="0" err="1" smtClean="0">
                <a:latin typeface="Calibri" pitchFamily="34" charset="0"/>
              </a:rPr>
              <a:t>salah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satu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faktor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produksi</a:t>
            </a:r>
            <a:r>
              <a:rPr lang="en-US" sz="3500" dirty="0" smtClean="0">
                <a:latin typeface="Calibri" pitchFamily="34" charset="0"/>
              </a:rPr>
              <a:t> </a:t>
            </a:r>
            <a:r>
              <a:rPr lang="en-US" sz="3500" dirty="0" err="1" smtClean="0">
                <a:latin typeface="Calibri" pitchFamily="34" charset="0"/>
              </a:rPr>
              <a:t>saja</a:t>
            </a:r>
            <a:r>
              <a:rPr lang="en-US" sz="3500" dirty="0" smtClean="0">
                <a:latin typeface="Calibri" pitchFamily="34" charset="0"/>
              </a:rPr>
              <a:t>)</a:t>
            </a:r>
            <a:endParaRPr lang="en-US" sz="35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3046" y="34636"/>
            <a:ext cx="144340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/>
                <a:solidFill>
                  <a:schemeClr val="accent3"/>
                </a:solidFill>
                <a:effectLst/>
              </a:rPr>
              <a:t>BIAYA</a:t>
            </a:r>
            <a:endParaRPr lang="en-US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6454" y="0"/>
            <a:ext cx="26518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/>
                <a:solidFill>
                  <a:schemeClr val="accent3"/>
                </a:solidFill>
                <a:effectLst/>
              </a:rPr>
              <a:t>RATA-RATA </a:t>
            </a:r>
            <a:endParaRPr lang="en-US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91897" y="685800"/>
            <a:ext cx="383829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/>
                <a:solidFill>
                  <a:schemeClr val="accent3"/>
                </a:solidFill>
                <a:effectLst/>
              </a:rPr>
              <a:t>BIAYA MARGINAL</a:t>
            </a:r>
            <a:endParaRPr lang="en-US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0" y="914400"/>
            <a:ext cx="990600" cy="213360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07136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Kombinasi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faktor-faktor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Produksi</a:t>
            </a:r>
            <a:endParaRPr lang="en-U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8001000" cy="4572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MENCAPAI EFISIENSI TERTINGGI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faktor-faktor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dikombinasikan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sedemikian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rasio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tambahan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fisik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marginal physical product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digunakan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3733800" y="1447800"/>
            <a:ext cx="1905000" cy="609600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914400"/>
          </a:xfrm>
        </p:spPr>
        <p:txBody>
          <a:bodyPr/>
          <a:lstStyle/>
          <a:p>
            <a:r>
              <a:rPr lang="en-US" dirty="0" err="1" smtClean="0">
                <a:solidFill>
                  <a:srgbClr val="FFC000"/>
                </a:solidFill>
              </a:rPr>
              <a:t>Dalam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matematika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dituliskan</a:t>
            </a:r>
            <a:r>
              <a:rPr lang="en-US" dirty="0" smtClean="0">
                <a:solidFill>
                  <a:srgbClr val="FFC000"/>
                </a:solidFill>
              </a:rPr>
              <a:t> :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276600"/>
            <a:ext cx="8077200" cy="45720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>
                <a:solidFill>
                  <a:srgbClr val="FFFF00"/>
                </a:solidFill>
              </a:rPr>
              <a:t>HsPP</a:t>
            </a:r>
            <a:r>
              <a:rPr lang="en-US" dirty="0" smtClean="0">
                <a:solidFill>
                  <a:srgbClr val="FFFF00"/>
                </a:solidFill>
              </a:rPr>
              <a:t> x1, </a:t>
            </a:r>
            <a:r>
              <a:rPr lang="en-US" dirty="0" err="1" smtClean="0">
                <a:solidFill>
                  <a:srgbClr val="FFFF00"/>
                </a:solidFill>
              </a:rPr>
              <a:t>HsPP</a:t>
            </a:r>
            <a:r>
              <a:rPr lang="en-US" dirty="0" smtClean="0">
                <a:solidFill>
                  <a:srgbClr val="FFFF00"/>
                </a:solidFill>
              </a:rPr>
              <a:t> x2, </a:t>
            </a:r>
            <a:r>
              <a:rPr lang="en-US" dirty="0" err="1" smtClean="0">
                <a:solidFill>
                  <a:srgbClr val="FFFF00"/>
                </a:solidFill>
              </a:rPr>
              <a:t>HsPP</a:t>
            </a:r>
            <a:r>
              <a:rPr lang="en-US" dirty="0" smtClean="0">
                <a:solidFill>
                  <a:srgbClr val="FFFF00"/>
                </a:solidFill>
              </a:rPr>
              <a:t> x3 </a:t>
            </a:r>
            <a:r>
              <a:rPr lang="en-US" dirty="0" smtClean="0"/>
              <a:t>: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x1, x2, x3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Hr x1, Hr x2, Hr x3 </a:t>
            </a:r>
            <a:r>
              <a:rPr lang="en-US" dirty="0" smtClean="0"/>
              <a:t>: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16002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133600"/>
            <a:ext cx="8305800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sz="3200" dirty="0" smtClean="0">
              <a:solidFill>
                <a:srgbClr val="002060"/>
              </a:solidFill>
            </a:endParaRPr>
          </a:p>
          <a:p>
            <a:r>
              <a:rPr lang="en-US" sz="3200" dirty="0" err="1" smtClean="0">
                <a:solidFill>
                  <a:srgbClr val="002060"/>
                </a:solidFill>
              </a:rPr>
              <a:t>HsPP</a:t>
            </a:r>
            <a:r>
              <a:rPr lang="en-US" sz="3200" dirty="0" smtClean="0">
                <a:solidFill>
                  <a:srgbClr val="002060"/>
                </a:solidFill>
              </a:rPr>
              <a:t> x1/Hr x1 = </a:t>
            </a:r>
            <a:r>
              <a:rPr lang="en-US" sz="3200" dirty="0" err="1" smtClean="0">
                <a:solidFill>
                  <a:srgbClr val="002060"/>
                </a:solidFill>
              </a:rPr>
              <a:t>HsPP</a:t>
            </a:r>
            <a:r>
              <a:rPr lang="en-US" sz="3200" dirty="0" smtClean="0">
                <a:solidFill>
                  <a:srgbClr val="002060"/>
                </a:solidFill>
              </a:rPr>
              <a:t> x2/Hr x2 = Hs PP x3/Hr x3</a:t>
            </a:r>
          </a:p>
          <a:p>
            <a:endParaRPr lang="en-US" sz="3200" dirty="0" smtClean="0">
              <a:solidFill>
                <a:srgbClr val="002060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4419600" y="1295400"/>
            <a:ext cx="1447800" cy="6858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8001000" cy="914400"/>
          </a:xfrm>
        </p:spPr>
        <p:txBody>
          <a:bodyPr/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Untuk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mencapai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keuntungan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maksimum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masing-masing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harus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dikalikan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harga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hasil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produksinya</a:t>
            </a:r>
            <a:r>
              <a:rPr lang="en-US" sz="2800" dirty="0" smtClean="0">
                <a:solidFill>
                  <a:schemeClr val="tx1"/>
                </a:solidFill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</a:rPr>
              <a:t>Hry</a:t>
            </a:r>
            <a:r>
              <a:rPr lang="en-US" sz="2800" dirty="0" smtClean="0">
                <a:solidFill>
                  <a:schemeClr val="tx1"/>
                </a:solidFill>
              </a:rPr>
              <a:t>)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145" y="2590800"/>
            <a:ext cx="8001000" cy="1371600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err="1" smtClean="0"/>
              <a:t>Hry</a:t>
            </a:r>
            <a:r>
              <a:rPr lang="en-US" sz="3600" dirty="0" smtClean="0"/>
              <a:t> (</a:t>
            </a:r>
            <a:r>
              <a:rPr lang="en-US" sz="3600" dirty="0" err="1" smtClean="0"/>
              <a:t>HsPP</a:t>
            </a:r>
            <a:r>
              <a:rPr lang="en-US" sz="3600" dirty="0" smtClean="0"/>
              <a:t> x1/Hr x1) = </a:t>
            </a:r>
            <a:r>
              <a:rPr lang="en-US" sz="3600" dirty="0" err="1" smtClean="0"/>
              <a:t>Hry</a:t>
            </a:r>
            <a:r>
              <a:rPr lang="en-US" sz="3600" dirty="0" smtClean="0"/>
              <a:t> (</a:t>
            </a:r>
            <a:r>
              <a:rPr lang="en-US" sz="3600" dirty="0" err="1" smtClean="0"/>
              <a:t>HsPP</a:t>
            </a:r>
            <a:r>
              <a:rPr lang="en-US" sz="3600" dirty="0" smtClean="0"/>
              <a:t> x2/Hr x2) = </a:t>
            </a:r>
            <a:r>
              <a:rPr lang="en-US" sz="3600" dirty="0" err="1" smtClean="0"/>
              <a:t>Hry</a:t>
            </a:r>
            <a:r>
              <a:rPr lang="en-US" sz="3600" dirty="0" smtClean="0"/>
              <a:t> (Hs PP x3/Hr x3)</a:t>
            </a:r>
            <a:r>
              <a:rPr lang="id-ID" sz="3600" dirty="0" smtClean="0"/>
              <a:t> = 1</a:t>
            </a:r>
            <a:endParaRPr lang="en-US" sz="3600" dirty="0" smtClean="0"/>
          </a:p>
          <a:p>
            <a:endParaRPr lang="en-US" sz="3600" dirty="0"/>
          </a:p>
        </p:txBody>
      </p:sp>
      <p:sp>
        <p:nvSpPr>
          <p:cNvPr id="4" name="Down Arrow 3"/>
          <p:cNvSpPr/>
          <p:nvPr/>
        </p:nvSpPr>
        <p:spPr>
          <a:xfrm>
            <a:off x="4343400" y="1828800"/>
            <a:ext cx="1143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5715000"/>
            <a:ext cx="800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191000"/>
            <a:ext cx="8458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Kalau</a:t>
            </a:r>
            <a:r>
              <a:rPr lang="en-US" sz="2800" dirty="0" smtClean="0"/>
              <a:t> </a:t>
            </a:r>
            <a:r>
              <a:rPr lang="en-US" sz="2800" dirty="0" err="1" smtClean="0"/>
              <a:t>rasio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HsPP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 </a:t>
            </a:r>
            <a:r>
              <a:rPr lang="en-US" sz="2800" dirty="0" err="1" smtClean="0"/>
              <a:t>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lain </a:t>
            </a:r>
            <a:r>
              <a:rPr lang="en-US" sz="2800" dirty="0" err="1" smtClean="0"/>
              <a:t>atau</a:t>
            </a:r>
            <a:r>
              <a:rPr lang="en-US" sz="2800" dirty="0" smtClean="0"/>
              <a:t> RASIO-RASIO BELUM SAMA, </a:t>
            </a:r>
            <a:r>
              <a:rPr lang="en-US" sz="2800" dirty="0" err="1" smtClean="0"/>
              <a:t>berarti</a:t>
            </a:r>
            <a:r>
              <a:rPr lang="en-US" sz="2800" dirty="0" smtClean="0"/>
              <a:t> EFISIENSI TERTINGGI BELUM TERCAPAI, </a:t>
            </a:r>
            <a:r>
              <a:rPr lang="en-US" sz="2800" dirty="0" err="1" smtClean="0"/>
              <a:t>petani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menambah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rasionya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besar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01000" cy="16002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Intensifikasi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Pertanian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Hukum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Kenaikan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Hasil</a:t>
            </a:r>
            <a:r>
              <a:rPr lang="en-US" sz="3200" dirty="0" smtClean="0">
                <a:solidFill>
                  <a:srgbClr val="FF0000"/>
                </a:solidFill>
              </a:rPr>
              <a:t> yang Makin </a:t>
            </a:r>
            <a:r>
              <a:rPr lang="en-US" sz="3200" dirty="0" err="1" smtClean="0">
                <a:solidFill>
                  <a:srgbClr val="FF0000"/>
                </a:solidFill>
              </a:rPr>
              <a:t>Berkurang</a:t>
            </a:r>
            <a:r>
              <a:rPr lang="en-US" sz="3200" dirty="0" smtClean="0">
                <a:solidFill>
                  <a:srgbClr val="FF0000"/>
                </a:solidFill>
              </a:rPr>
              <a:t> (</a:t>
            </a:r>
            <a:r>
              <a:rPr lang="en-US" sz="3200" i="1" dirty="0" smtClean="0">
                <a:solidFill>
                  <a:srgbClr val="FF0000"/>
                </a:solidFill>
              </a:rPr>
              <a:t>Law of Diminishing Return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19400"/>
            <a:ext cx="8229600" cy="4572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INTENSIFIKASI </a:t>
            </a:r>
            <a:r>
              <a:rPr lang="en-US" dirty="0" smtClean="0"/>
              <a:t>: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modal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sebidang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EKSTENSIFIKASI</a:t>
            </a:r>
            <a:r>
              <a:rPr lang="en-US" dirty="0" smtClean="0"/>
              <a:t>: </a:t>
            </a:r>
            <a:r>
              <a:rPr lang="en-US" dirty="0" err="1" smtClean="0"/>
              <a:t>perluasan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</a:t>
            </a:r>
            <a:r>
              <a:rPr lang="en-US" dirty="0" err="1" smtClean="0"/>
              <a:t>tanah-tanah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513636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negara-negara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kurang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penduduknya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Eropa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kenaikan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semakin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berkurang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dirumuskan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tenaga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paling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produktivitasnya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selalu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diukur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terutama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produktivitas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tenaga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 Indonesia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keadaannya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sangat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berbeda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diantara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semua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faktor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tenaga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faktor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yang paling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murah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demikian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jumlah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tenaga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dikatakan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terbatas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faktor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paling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mahal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modal</a:t>
            </a: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772400" cy="91440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ELASTISITAS PRODUKSI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sz="3500" dirty="0" err="1" smtClean="0"/>
              <a:t>Persentase</a:t>
            </a:r>
            <a:r>
              <a:rPr lang="en-US" sz="3500" dirty="0" smtClean="0"/>
              <a:t> </a:t>
            </a:r>
            <a:r>
              <a:rPr lang="en-US" sz="3500" dirty="0" err="1" smtClean="0"/>
              <a:t>perubahan</a:t>
            </a:r>
            <a:r>
              <a:rPr lang="en-US" sz="3500" dirty="0" smtClean="0"/>
              <a:t> </a:t>
            </a:r>
            <a:r>
              <a:rPr lang="en-US" sz="3500" dirty="0" err="1" smtClean="0"/>
              <a:t>hasil</a:t>
            </a:r>
            <a:r>
              <a:rPr lang="en-US" sz="3500" dirty="0" smtClean="0"/>
              <a:t> </a:t>
            </a:r>
            <a:r>
              <a:rPr lang="en-US" sz="3500" dirty="0" err="1" smtClean="0"/>
              <a:t>produksi</a:t>
            </a:r>
            <a:r>
              <a:rPr lang="en-US" sz="3500" dirty="0" smtClean="0"/>
              <a:t> total </a:t>
            </a:r>
            <a:r>
              <a:rPr lang="en-US" sz="3500" dirty="0" err="1" smtClean="0"/>
              <a:t>dibagi</a:t>
            </a:r>
            <a:r>
              <a:rPr lang="en-US" sz="3500" dirty="0" smtClean="0"/>
              <a:t> </a:t>
            </a:r>
            <a:r>
              <a:rPr lang="en-US" sz="3500" dirty="0" err="1" smtClean="0"/>
              <a:t>dengan</a:t>
            </a:r>
            <a:r>
              <a:rPr lang="en-US" sz="3500" dirty="0" smtClean="0"/>
              <a:t> </a:t>
            </a:r>
            <a:r>
              <a:rPr lang="en-US" sz="3500" dirty="0" err="1" smtClean="0"/>
              <a:t>persentase</a:t>
            </a:r>
            <a:r>
              <a:rPr lang="en-US" sz="3500" dirty="0" smtClean="0"/>
              <a:t> </a:t>
            </a:r>
            <a:r>
              <a:rPr lang="en-US" sz="3500" dirty="0" err="1" smtClean="0"/>
              <a:t>perubahan</a:t>
            </a:r>
            <a:r>
              <a:rPr lang="en-US" sz="3500" dirty="0" smtClean="0"/>
              <a:t> </a:t>
            </a:r>
            <a:r>
              <a:rPr lang="en-US" sz="3500" dirty="0" err="1" smtClean="0"/>
              <a:t>faktor</a:t>
            </a:r>
            <a:r>
              <a:rPr lang="en-US" sz="3500" dirty="0" smtClean="0"/>
              <a:t> </a:t>
            </a:r>
            <a:r>
              <a:rPr lang="en-US" sz="3500" dirty="0" err="1" smtClean="0"/>
              <a:t>produksi</a:t>
            </a:r>
            <a:endParaRPr lang="en-US" sz="3500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rgbClr val="FFFF00"/>
                </a:solidFill>
                <a:latin typeface="Arial"/>
                <a:cs typeface="Arial"/>
              </a:rPr>
              <a:t>(∆ Y/Y) / (∆X/X) </a:t>
            </a:r>
            <a:r>
              <a:rPr lang="en-US" b="1" dirty="0" err="1" smtClean="0">
                <a:solidFill>
                  <a:srgbClr val="FFFF00"/>
                </a:solidFill>
                <a:latin typeface="Arial"/>
                <a:cs typeface="Arial"/>
              </a:rPr>
              <a:t>atau</a:t>
            </a:r>
            <a:r>
              <a:rPr lang="en-US" b="1" dirty="0" smtClean="0">
                <a:solidFill>
                  <a:srgbClr val="FFFF00"/>
                </a:solidFill>
                <a:latin typeface="Arial"/>
                <a:cs typeface="Arial"/>
              </a:rPr>
              <a:t> (X/Y)(∆Y/∆X)</a:t>
            </a:r>
          </a:p>
          <a:p>
            <a:pPr>
              <a:buNone/>
            </a:pP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Karena</a:t>
            </a:r>
            <a:r>
              <a:rPr lang="en-US" dirty="0" smtClean="0">
                <a:latin typeface="Arial"/>
                <a:cs typeface="Arial"/>
              </a:rPr>
              <a:t> Y/X </a:t>
            </a:r>
            <a:r>
              <a:rPr lang="en-US" dirty="0" err="1" smtClean="0">
                <a:latin typeface="Arial"/>
                <a:cs typeface="Arial"/>
              </a:rPr>
              <a:t>adalah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Hasil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Produksi</a:t>
            </a:r>
            <a:r>
              <a:rPr lang="en-US" dirty="0" smtClean="0">
                <a:latin typeface="Arial"/>
                <a:cs typeface="Arial"/>
              </a:rPr>
              <a:t> Rata-rata (HPR)</a:t>
            </a:r>
          </a:p>
          <a:p>
            <a:r>
              <a:rPr lang="en-US" dirty="0" smtClean="0">
                <a:latin typeface="Arial"/>
                <a:cs typeface="Arial"/>
              </a:rPr>
              <a:t>∆Y/∆X = </a:t>
            </a:r>
            <a:r>
              <a:rPr lang="en-US" dirty="0" err="1" smtClean="0">
                <a:latin typeface="Arial"/>
                <a:cs typeface="Arial"/>
              </a:rPr>
              <a:t>Hasil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Produksi</a:t>
            </a:r>
            <a:r>
              <a:rPr lang="en-US" dirty="0" smtClean="0">
                <a:latin typeface="Arial"/>
                <a:cs typeface="Arial"/>
              </a:rPr>
              <a:t> Marginal (HPM)</a:t>
            </a:r>
          </a:p>
          <a:p>
            <a:pPr>
              <a:buNone/>
            </a:pPr>
            <a:endParaRPr lang="en-US" dirty="0" smtClean="0">
              <a:latin typeface="Arial"/>
              <a:cs typeface="Arial"/>
            </a:endParaRPr>
          </a:p>
          <a:p>
            <a:r>
              <a:rPr lang="en-US" sz="3800" dirty="0" err="1" smtClean="0">
                <a:latin typeface="Arial"/>
                <a:cs typeface="Arial"/>
              </a:rPr>
              <a:t>Ep</a:t>
            </a:r>
            <a:r>
              <a:rPr lang="en-US" sz="3800" dirty="0" smtClean="0">
                <a:latin typeface="Arial"/>
                <a:cs typeface="Arial"/>
              </a:rPr>
              <a:t> = HPM/HPR</a:t>
            </a:r>
          </a:p>
          <a:p>
            <a:r>
              <a:rPr lang="en-US" dirty="0" err="1" smtClean="0">
                <a:latin typeface="Arial"/>
                <a:cs typeface="Arial"/>
              </a:rPr>
              <a:t>Ep</a:t>
            </a:r>
            <a:r>
              <a:rPr lang="en-US" dirty="0" smtClean="0">
                <a:latin typeface="Arial"/>
                <a:cs typeface="Arial"/>
              </a:rPr>
              <a:t> = 1 </a:t>
            </a:r>
            <a:r>
              <a:rPr lang="en-US" dirty="0" err="1" smtClean="0">
                <a:latin typeface="Arial"/>
                <a:cs typeface="Arial"/>
              </a:rPr>
              <a:t>pada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saat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kurva</a:t>
            </a:r>
            <a:r>
              <a:rPr lang="en-US" dirty="0" smtClean="0">
                <a:latin typeface="Arial"/>
                <a:cs typeface="Arial"/>
              </a:rPr>
              <a:t> HPM = HPR </a:t>
            </a:r>
          </a:p>
          <a:p>
            <a:r>
              <a:rPr lang="en-US" dirty="0" err="1" smtClean="0">
                <a:latin typeface="Arial"/>
                <a:cs typeface="Arial"/>
              </a:rPr>
              <a:t>Ep</a:t>
            </a:r>
            <a:r>
              <a:rPr lang="en-US" dirty="0" smtClean="0">
                <a:latin typeface="Arial"/>
                <a:cs typeface="Arial"/>
              </a:rPr>
              <a:t> &gt; 1, HPM &gt; HPR</a:t>
            </a:r>
          </a:p>
          <a:p>
            <a:r>
              <a:rPr lang="en-US" dirty="0" err="1" smtClean="0">
                <a:latin typeface="Arial"/>
                <a:cs typeface="Arial"/>
              </a:rPr>
              <a:t>Ep</a:t>
            </a:r>
            <a:r>
              <a:rPr lang="en-US" dirty="0" smtClean="0">
                <a:latin typeface="Arial"/>
                <a:cs typeface="Arial"/>
              </a:rPr>
              <a:t> &lt; 1, HPM &lt; HPR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914400"/>
          </a:xfrm>
        </p:spPr>
        <p:txBody>
          <a:bodyPr/>
          <a:lstStyle/>
          <a:p>
            <a:r>
              <a:rPr lang="en-US" sz="4400" dirty="0" smtClean="0">
                <a:solidFill>
                  <a:schemeClr val="tx1"/>
                </a:solidFill>
                <a:latin typeface="Britannic Bold" pitchFamily="34" charset="0"/>
              </a:rPr>
              <a:t>DEFINISI USAHATANI</a:t>
            </a:r>
            <a:endParaRPr lang="en-US" sz="44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828800" y="1295400"/>
            <a:ext cx="6629400" cy="2667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suatu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tempat</a:t>
            </a:r>
            <a:r>
              <a:rPr lang="en-US" sz="2400" dirty="0" smtClean="0">
                <a:solidFill>
                  <a:srgbClr val="002060"/>
                </a:solidFill>
              </a:rPr>
              <a:t>  </a:t>
            </a:r>
            <a:r>
              <a:rPr lang="en-US" sz="2400" dirty="0" err="1" smtClean="0">
                <a:solidFill>
                  <a:srgbClr val="002060"/>
                </a:solidFill>
              </a:rPr>
              <a:t>atau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permukaan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bumi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dimana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pertanian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diselenggarakan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oleh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seorang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petani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tertentu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apakah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ia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seorang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pemilik</a:t>
            </a:r>
            <a:r>
              <a:rPr lang="en-US" sz="2400" dirty="0" smtClean="0">
                <a:solidFill>
                  <a:srgbClr val="002060"/>
                </a:solidFill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</a:rPr>
              <a:t>penyakap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ataupun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manajer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yg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digaji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676400" y="4343400"/>
            <a:ext cx="7010400" cy="2514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</a:rPr>
              <a:t>Himpunan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dari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sumber-sumber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alam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yg</a:t>
            </a:r>
            <a:r>
              <a:rPr lang="en-US" sz="2000" b="1" dirty="0" smtClean="0">
                <a:solidFill>
                  <a:schemeClr val="bg1"/>
                </a:solidFill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</a:rPr>
              <a:t>terdapat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tempat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itu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yg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diperlukan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untuk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produksi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pertanian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seperti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tubuh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tanah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dan</a:t>
            </a:r>
            <a:r>
              <a:rPr lang="en-US" sz="2000" b="1" dirty="0" smtClean="0">
                <a:solidFill>
                  <a:schemeClr val="bg1"/>
                </a:solidFill>
              </a:rPr>
              <a:t> air, </a:t>
            </a:r>
            <a:r>
              <a:rPr lang="en-US" sz="2000" b="1" dirty="0" err="1" smtClean="0">
                <a:solidFill>
                  <a:schemeClr val="bg1"/>
                </a:solidFill>
              </a:rPr>
              <a:t>perbaikan-perbaikan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yg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telah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dilakukan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atas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tanah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itu</a:t>
            </a:r>
            <a:r>
              <a:rPr lang="en-US" sz="2000" b="1" dirty="0" smtClean="0">
                <a:solidFill>
                  <a:schemeClr val="bg1"/>
                </a:solidFill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</a:rPr>
              <a:t>sinar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matahari</a:t>
            </a:r>
            <a:r>
              <a:rPr lang="en-US" sz="2000" b="1" dirty="0" smtClean="0">
                <a:solidFill>
                  <a:schemeClr val="bg1"/>
                </a:solidFill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</a:rPr>
              <a:t>bangunan-bangunan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yg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didirikan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atas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tanah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dsb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Curved Right Arrow 5"/>
          <p:cNvSpPr/>
          <p:nvPr/>
        </p:nvSpPr>
        <p:spPr>
          <a:xfrm>
            <a:off x="1447800" y="990600"/>
            <a:ext cx="914400" cy="1371600"/>
          </a:xfrm>
          <a:prstGeom prst="curv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Right Arrow 6"/>
          <p:cNvSpPr/>
          <p:nvPr/>
        </p:nvSpPr>
        <p:spPr>
          <a:xfrm>
            <a:off x="457200" y="990600"/>
            <a:ext cx="1219200" cy="4343400"/>
          </a:xfrm>
          <a:prstGeom prst="curv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00"/>
            <a:ext cx="86868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FFFF00"/>
                </a:solidFill>
              </a:rPr>
              <a:t>Beberapa</a:t>
            </a:r>
            <a:r>
              <a:rPr lang="en-US" sz="2800" dirty="0" smtClean="0">
                <a:solidFill>
                  <a:srgbClr val="FFFF00"/>
                </a:solidFill>
              </a:rPr>
              <a:t> SEBAB EKONOMI </a:t>
            </a:r>
            <a:r>
              <a:rPr lang="en-US" sz="2800" dirty="0" err="1" smtClean="0">
                <a:solidFill>
                  <a:srgbClr val="FFFF00"/>
                </a:solidFill>
              </a:rPr>
              <a:t>mengapa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usahatani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memproduksi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lebih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dari</a:t>
            </a:r>
            <a:r>
              <a:rPr lang="en-US" sz="2800" dirty="0" smtClean="0">
                <a:solidFill>
                  <a:srgbClr val="FFFF00"/>
                </a:solidFill>
              </a:rPr>
              <a:t> 1 </a:t>
            </a:r>
            <a:r>
              <a:rPr lang="en-US" sz="2800" dirty="0" err="1" smtClean="0">
                <a:solidFill>
                  <a:srgbClr val="FFFF00"/>
                </a:solidFill>
              </a:rPr>
              <a:t>komoditi</a:t>
            </a:r>
            <a:r>
              <a:rPr lang="en-US" sz="2800" dirty="0" smtClean="0">
                <a:solidFill>
                  <a:srgbClr val="FFFF00"/>
                </a:solidFill>
              </a:rPr>
              <a:t>:</a:t>
            </a:r>
          </a:p>
          <a:p>
            <a:pPr>
              <a:buNone/>
            </a:pPr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optimal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sawah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sempit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Umur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tanaman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menjamin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tersedianya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makanan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sepanjang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tahun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Risiko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berkurang,kalau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tanaman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berhasil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tanaman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lainnya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hasil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8191" y="0"/>
            <a:ext cx="88058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Kombinasi</a:t>
            </a:r>
            <a:r>
              <a:rPr lang="en-US" sz="4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4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Hasil-hasil</a:t>
            </a:r>
            <a:r>
              <a:rPr lang="en-US" sz="4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4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Produksi</a:t>
            </a:r>
            <a:endParaRPr lang="en-US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166670"/>
            <a:ext cx="3581400" cy="1691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1. KOMODITI GABUNGAN (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Joint product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Komoditi-komoditi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tsb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bersama-sama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keluar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Misal</a:t>
            </a:r>
            <a:r>
              <a:rPr lang="id-ID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: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dedak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katul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penggilingan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padi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</a:t>
            </a:r>
            <a:r>
              <a:rPr lang="id-ID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keluar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bersama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beras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2. KOMODITI YANG BEBAS BERSAINGAN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kalau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diputuskan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menghasilkan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komoditi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komoditi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dihasilkan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kenaikan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jumlah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penurunan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jumlah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Petani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memutuskan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menyewakan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tanahnya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pabrik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gula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ditanami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tebu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maka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petani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lagi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menanaminya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padi</a:t>
            </a: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0"/>
            <a:ext cx="8626849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Hubungan</a:t>
            </a:r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Fisik</a:t>
            </a:r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antar</a:t>
            </a:r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Komoditi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1534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KOMODITI  KOMPLEMENTER: </a:t>
            </a:r>
            <a:r>
              <a:rPr lang="id-ID" b="1" dirty="0" smtClean="0"/>
              <a:t>   </a:t>
            </a:r>
          </a:p>
          <a:p>
            <a:pPr marL="68580" indent="0">
              <a:buNone/>
            </a:pPr>
            <a:r>
              <a:rPr lang="id-ID" b="1" dirty="0" smtClean="0"/>
              <a:t>               </a:t>
            </a:r>
            <a:r>
              <a:rPr lang="id-ID" b="1" dirty="0" smtClean="0">
                <a:solidFill>
                  <a:srgbClr val="FFFF00"/>
                </a:solidFill>
              </a:rPr>
              <a:t> </a:t>
            </a:r>
            <a:r>
              <a:rPr lang="en-US" sz="3500" dirty="0" err="1" smtClean="0">
                <a:solidFill>
                  <a:srgbClr val="FFFF00"/>
                </a:solidFill>
              </a:rPr>
              <a:t>kenaikan</a:t>
            </a:r>
            <a:r>
              <a:rPr lang="en-US" sz="3500" dirty="0" smtClean="0">
                <a:solidFill>
                  <a:srgbClr val="FFFF00"/>
                </a:solidFill>
              </a:rPr>
              <a:t> </a:t>
            </a:r>
            <a:r>
              <a:rPr lang="en-US" sz="3500" dirty="0" err="1" smtClean="0">
                <a:solidFill>
                  <a:srgbClr val="FFFF00"/>
                </a:solidFill>
              </a:rPr>
              <a:t>produksi</a:t>
            </a:r>
            <a:r>
              <a:rPr lang="en-US" sz="3500" dirty="0" smtClean="0">
                <a:solidFill>
                  <a:srgbClr val="FFFF00"/>
                </a:solidFill>
              </a:rPr>
              <a:t> </a:t>
            </a:r>
            <a:r>
              <a:rPr lang="en-US" sz="3500" dirty="0" err="1" smtClean="0">
                <a:solidFill>
                  <a:srgbClr val="FFFF00"/>
                </a:solidFill>
              </a:rPr>
              <a:t>satu</a:t>
            </a:r>
            <a:r>
              <a:rPr lang="en-US" sz="3500" dirty="0" smtClean="0">
                <a:solidFill>
                  <a:srgbClr val="FFFF00"/>
                </a:solidFill>
              </a:rPr>
              <a:t> </a:t>
            </a:r>
            <a:r>
              <a:rPr lang="en-US" sz="3500" dirty="0" err="1" smtClean="0">
                <a:solidFill>
                  <a:srgbClr val="FFFF00"/>
                </a:solidFill>
              </a:rPr>
              <a:t>komoditi</a:t>
            </a:r>
            <a:r>
              <a:rPr lang="en-US" sz="3500" dirty="0" smtClean="0">
                <a:solidFill>
                  <a:srgbClr val="FFFF00"/>
                </a:solidFill>
              </a:rPr>
              <a:t> </a:t>
            </a:r>
            <a:r>
              <a:rPr lang="en-US" sz="3500" dirty="0" err="1" smtClean="0">
                <a:solidFill>
                  <a:srgbClr val="FFFF00"/>
                </a:solidFill>
              </a:rPr>
              <a:t>dapat</a:t>
            </a:r>
            <a:r>
              <a:rPr lang="en-US" sz="3500" dirty="0" smtClean="0">
                <a:solidFill>
                  <a:srgbClr val="FFFF00"/>
                </a:solidFill>
              </a:rPr>
              <a:t> </a:t>
            </a:r>
            <a:r>
              <a:rPr lang="en-US" sz="3500" dirty="0" err="1" smtClean="0">
                <a:solidFill>
                  <a:srgbClr val="FFFF00"/>
                </a:solidFill>
              </a:rPr>
              <a:t>menaikkan</a:t>
            </a:r>
            <a:r>
              <a:rPr lang="en-US" sz="3500" dirty="0" smtClean="0">
                <a:solidFill>
                  <a:srgbClr val="FFFF00"/>
                </a:solidFill>
              </a:rPr>
              <a:t> </a:t>
            </a:r>
            <a:r>
              <a:rPr lang="en-US" sz="3500" dirty="0" err="1" smtClean="0">
                <a:solidFill>
                  <a:srgbClr val="FFFF00"/>
                </a:solidFill>
              </a:rPr>
              <a:t>produksi</a:t>
            </a:r>
            <a:r>
              <a:rPr lang="en-US" sz="3500" dirty="0" smtClean="0">
                <a:solidFill>
                  <a:srgbClr val="FFFF00"/>
                </a:solidFill>
              </a:rPr>
              <a:t> </a:t>
            </a:r>
            <a:r>
              <a:rPr lang="en-US" sz="3500" dirty="0" err="1" smtClean="0">
                <a:solidFill>
                  <a:srgbClr val="FFFF00"/>
                </a:solidFill>
              </a:rPr>
              <a:t>lainnya</a:t>
            </a:r>
            <a:r>
              <a:rPr lang="en-US" sz="3500" dirty="0" smtClean="0">
                <a:solidFill>
                  <a:srgbClr val="FFFF00"/>
                </a:solidFill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     </a:t>
            </a:r>
            <a:r>
              <a:rPr lang="en-US" dirty="0" err="1" smtClean="0">
                <a:solidFill>
                  <a:srgbClr val="FFFF00"/>
                </a:solidFill>
              </a:rPr>
              <a:t>Contoh</a:t>
            </a:r>
            <a:r>
              <a:rPr lang="en-US" dirty="0" smtClean="0"/>
              <a:t>: </a:t>
            </a:r>
            <a:r>
              <a:rPr lang="en-US" sz="2800" dirty="0" err="1" smtClean="0"/>
              <a:t>Penanaman</a:t>
            </a:r>
            <a:r>
              <a:rPr lang="en-US" sz="2800" dirty="0" smtClean="0"/>
              <a:t> </a:t>
            </a:r>
            <a:r>
              <a:rPr lang="en-US" sz="2800" dirty="0" err="1" smtClean="0"/>
              <a:t>krotolaria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pupuk</a:t>
            </a:r>
            <a:r>
              <a:rPr lang="en-US" sz="2800" dirty="0" smtClean="0"/>
              <a:t> </a:t>
            </a:r>
            <a:r>
              <a:rPr lang="en-US" sz="2800" dirty="0" err="1" smtClean="0"/>
              <a:t>hijau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memperkaya</a:t>
            </a:r>
            <a:r>
              <a:rPr lang="en-US" sz="2800" dirty="0" smtClean="0"/>
              <a:t> </a:t>
            </a:r>
            <a:r>
              <a:rPr lang="en-US" sz="2800" dirty="0" err="1" smtClean="0"/>
              <a:t>zat-zat</a:t>
            </a:r>
            <a:r>
              <a:rPr lang="en-US" sz="2800" dirty="0" smtClean="0"/>
              <a:t> </a:t>
            </a:r>
            <a:r>
              <a:rPr lang="en-US" sz="2800" dirty="0" err="1" smtClean="0"/>
              <a:t>hara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menaikkan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padi</a:t>
            </a:r>
            <a:endParaRPr lang="en-US" sz="2800" dirty="0" smtClean="0"/>
          </a:p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4.KOMODITI  SUPLEMENTER 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komoditi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ditambah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pengaruh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mengurangi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menambah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komoditi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lainnya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Pekerjaan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tambahan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senggang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,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berarti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menghasilkan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barang-barang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tambahan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suplementer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97840"/>
            <a:ext cx="8077200" cy="5060160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solidFill>
                  <a:srgbClr val="FFFF00"/>
                </a:solidFill>
              </a:rPr>
              <a:t>Increasing return to scale </a:t>
            </a:r>
            <a:r>
              <a:rPr lang="en-US" sz="3600" dirty="0" smtClean="0"/>
              <a:t>: </a:t>
            </a:r>
            <a:r>
              <a:rPr lang="en-US" sz="3600" dirty="0" err="1" smtClean="0"/>
              <a:t>kenaikan</a:t>
            </a:r>
            <a:r>
              <a:rPr lang="en-US" sz="3600" dirty="0" smtClean="0"/>
              <a:t> </a:t>
            </a: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 smtClean="0"/>
              <a:t>produksi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laju</a:t>
            </a:r>
            <a:r>
              <a:rPr lang="en-US" sz="3600" dirty="0" smtClean="0"/>
              <a:t> </a:t>
            </a:r>
            <a:r>
              <a:rPr lang="en-US" sz="3600" dirty="0" err="1" smtClean="0"/>
              <a:t>yg</a:t>
            </a:r>
            <a:r>
              <a:rPr lang="en-US" sz="3600" dirty="0" smtClean="0"/>
              <a:t> </a:t>
            </a:r>
            <a:r>
              <a:rPr lang="en-US" sz="3600" dirty="0" err="1" smtClean="0"/>
              <a:t>menaik</a:t>
            </a:r>
            <a:endParaRPr lang="en-US" sz="3600" dirty="0" smtClean="0"/>
          </a:p>
          <a:p>
            <a:r>
              <a:rPr lang="en-US" sz="3600" i="1" dirty="0" smtClean="0">
                <a:solidFill>
                  <a:srgbClr val="FFFF00"/>
                </a:solidFill>
              </a:rPr>
              <a:t>Constant return to scale </a:t>
            </a:r>
            <a:r>
              <a:rPr lang="en-US" sz="3600" dirty="0" smtClean="0"/>
              <a:t>:  </a:t>
            </a:r>
            <a:r>
              <a:rPr lang="en-US" sz="3600" dirty="0" err="1" smtClean="0"/>
              <a:t>skala</a:t>
            </a:r>
            <a:r>
              <a:rPr lang="en-US" sz="3600" dirty="0" smtClean="0"/>
              <a:t> </a:t>
            </a:r>
            <a:r>
              <a:rPr lang="en-US" sz="3600" dirty="0" err="1" smtClean="0"/>
              <a:t>kenaikan</a:t>
            </a:r>
            <a:r>
              <a:rPr lang="en-US" sz="3600" dirty="0" smtClean="0"/>
              <a:t> </a:t>
            </a: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 smtClean="0"/>
              <a:t>produksi</a:t>
            </a:r>
            <a:r>
              <a:rPr lang="en-US" sz="3600" dirty="0" smtClean="0"/>
              <a:t> </a:t>
            </a:r>
            <a:r>
              <a:rPr lang="en-US" sz="3600" dirty="0" err="1" smtClean="0"/>
              <a:t>hanya</a:t>
            </a:r>
            <a:r>
              <a:rPr lang="en-US" sz="3600" dirty="0" smtClean="0"/>
              <a:t> </a:t>
            </a:r>
            <a:r>
              <a:rPr lang="en-US" sz="3600" dirty="0" err="1" smtClean="0"/>
              <a:t>sebanding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tetap</a:t>
            </a:r>
            <a:r>
              <a:rPr lang="en-US" sz="3600" dirty="0" smtClean="0"/>
              <a:t> </a:t>
            </a:r>
            <a:r>
              <a:rPr lang="en-US" sz="3600" dirty="0" err="1" smtClean="0"/>
              <a:t>sama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 smtClean="0"/>
              <a:t>sebelumnya</a:t>
            </a:r>
            <a:r>
              <a:rPr lang="en-US" sz="3600" dirty="0" smtClean="0"/>
              <a:t> </a:t>
            </a:r>
          </a:p>
          <a:p>
            <a:r>
              <a:rPr lang="en-US" sz="3600" i="1" dirty="0" smtClean="0">
                <a:solidFill>
                  <a:srgbClr val="FFFF00"/>
                </a:solidFill>
              </a:rPr>
              <a:t>Decreasing return to scale</a:t>
            </a:r>
            <a:r>
              <a:rPr lang="en-US" sz="3600" dirty="0" smtClean="0"/>
              <a:t>: </a:t>
            </a:r>
            <a:r>
              <a:rPr lang="en-US" sz="3600" dirty="0" err="1" smtClean="0"/>
              <a:t>kenaikan</a:t>
            </a:r>
            <a:r>
              <a:rPr lang="en-US" sz="3600" dirty="0" smtClean="0"/>
              <a:t> </a:t>
            </a: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 smtClean="0"/>
              <a:t>produksi</a:t>
            </a:r>
            <a:r>
              <a:rPr lang="en-US" sz="3600" dirty="0" smtClean="0"/>
              <a:t> </a:t>
            </a:r>
            <a:r>
              <a:rPr lang="en-US" sz="3600" dirty="0" err="1" smtClean="0"/>
              <a:t>menurun</a:t>
            </a:r>
            <a:r>
              <a:rPr lang="en-US" sz="3600" dirty="0" smtClean="0"/>
              <a:t>  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457200" y="457200"/>
            <a:ext cx="83404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Ekonomi</a:t>
            </a:r>
            <a:r>
              <a:rPr lang="en-US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dan</a:t>
            </a:r>
            <a:r>
              <a:rPr lang="en-US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Besarnya</a:t>
            </a:r>
            <a:r>
              <a:rPr lang="en-US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Usahatani</a:t>
            </a:r>
            <a:endParaRPr lang="en-US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7764"/>
            <a:ext cx="7772400" cy="914400"/>
          </a:xfrm>
        </p:spPr>
        <p:txBody>
          <a:bodyPr/>
          <a:lstStyle/>
          <a:p>
            <a:r>
              <a:rPr lang="en-US" sz="4400" dirty="0" smtClean="0">
                <a:solidFill>
                  <a:schemeClr val="accent3"/>
                </a:solidFill>
                <a:latin typeface="Britannic Bold" pitchFamily="34" charset="0"/>
              </a:rPr>
              <a:t>MANA</a:t>
            </a:r>
            <a:r>
              <a:rPr lang="id-ID" sz="4400" dirty="0" smtClean="0">
                <a:solidFill>
                  <a:schemeClr val="accent3"/>
                </a:solidFill>
                <a:latin typeface="Britannic Bold" pitchFamily="34" charset="0"/>
              </a:rPr>
              <a:t>J</a:t>
            </a:r>
            <a:r>
              <a:rPr lang="en-US" sz="4400" dirty="0" smtClean="0">
                <a:solidFill>
                  <a:schemeClr val="accent3"/>
                </a:solidFill>
                <a:latin typeface="Britannic Bold" pitchFamily="34" charset="0"/>
              </a:rPr>
              <a:t>EMEN USAHATANI</a:t>
            </a:r>
            <a:endParaRPr lang="en-US" sz="4400" dirty="0">
              <a:solidFill>
                <a:schemeClr val="accent3"/>
              </a:solidFill>
              <a:latin typeface="Britann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97415"/>
            <a:ext cx="8458200" cy="5074440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petani</a:t>
            </a:r>
            <a:r>
              <a:rPr lang="en-US" sz="3200" dirty="0" smtClean="0"/>
              <a:t> </a:t>
            </a:r>
            <a:r>
              <a:rPr lang="en-US" sz="3200" dirty="0" err="1" smtClean="0"/>
              <a:t>berusaha</a:t>
            </a:r>
            <a:r>
              <a:rPr lang="en-US" sz="3200" dirty="0" smtClean="0"/>
              <a:t> agar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panennya</a:t>
            </a:r>
            <a:r>
              <a:rPr lang="en-US" sz="3200" dirty="0" smtClean="0"/>
              <a:t> </a:t>
            </a:r>
            <a:r>
              <a:rPr lang="en-US" sz="3200" dirty="0" err="1" smtClean="0"/>
              <a:t>banyak</a:t>
            </a:r>
            <a:endParaRPr lang="en-US" sz="3200" dirty="0" smtClean="0"/>
          </a:p>
          <a:p>
            <a:r>
              <a:rPr lang="en-US" sz="3200" dirty="0" err="1" smtClean="0"/>
              <a:t>Kalau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panenannya</a:t>
            </a:r>
            <a:r>
              <a:rPr lang="en-US" sz="3200" dirty="0" smtClean="0"/>
              <a:t> </a:t>
            </a:r>
            <a:r>
              <a:rPr lang="en-US" sz="3200" dirty="0" err="1" smtClean="0"/>
              <a:t>padi</a:t>
            </a:r>
            <a:r>
              <a:rPr lang="en-US" sz="3200" dirty="0" smtClean="0"/>
              <a:t>, </a:t>
            </a:r>
            <a:r>
              <a:rPr lang="en-US" sz="3200" dirty="0" err="1" smtClean="0"/>
              <a:t>petani</a:t>
            </a:r>
            <a:r>
              <a:rPr lang="en-US" sz="3200" dirty="0" smtClean="0"/>
              <a:t> </a:t>
            </a:r>
            <a:r>
              <a:rPr lang="en-US" sz="3200" dirty="0" err="1" smtClean="0"/>
              <a:t>ingin</a:t>
            </a:r>
            <a:r>
              <a:rPr lang="en-US" sz="3200" dirty="0" smtClean="0"/>
              <a:t> agar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panenannya</a:t>
            </a:r>
            <a:r>
              <a:rPr lang="en-US" sz="3200" dirty="0" smtClean="0"/>
              <a:t> </a:t>
            </a:r>
            <a:r>
              <a:rPr lang="en-US" sz="3200" dirty="0" err="1" smtClean="0"/>
              <a:t>cukup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memberi</a:t>
            </a:r>
            <a:r>
              <a:rPr lang="en-US" sz="3200" dirty="0" smtClean="0"/>
              <a:t> </a:t>
            </a:r>
            <a:r>
              <a:rPr lang="en-US" sz="3200" dirty="0" err="1" smtClean="0"/>
              <a:t>makan</a:t>
            </a:r>
            <a:r>
              <a:rPr lang="en-US" sz="3200" dirty="0" smtClean="0"/>
              <a:t> </a:t>
            </a:r>
            <a:r>
              <a:rPr lang="en-US" sz="3200" dirty="0" err="1" smtClean="0"/>
              <a:t>seluruh</a:t>
            </a:r>
            <a:r>
              <a:rPr lang="en-US" sz="3200" dirty="0" smtClean="0"/>
              <a:t> </a:t>
            </a:r>
            <a:r>
              <a:rPr lang="en-US" sz="3200" dirty="0" err="1" smtClean="0"/>
              <a:t>keluarganya</a:t>
            </a:r>
            <a:r>
              <a:rPr lang="en-US" sz="3200" dirty="0" smtClean="0"/>
              <a:t> </a:t>
            </a:r>
            <a:r>
              <a:rPr lang="en-US" sz="3200" dirty="0" err="1" smtClean="0"/>
              <a:t>sampai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panenan</a:t>
            </a:r>
            <a:r>
              <a:rPr lang="en-US" sz="3200" dirty="0" smtClean="0"/>
              <a:t>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datang</a:t>
            </a:r>
            <a:r>
              <a:rPr lang="id-ID" sz="3200" dirty="0" smtClean="0"/>
              <a:t>. Petani akan lebih berbahagia kalau panenan cukup besar, shg terdapat sisa untuk dijual ke pasar, hasil penjualan dapat dipakai untuk beli pakaian, alat-alat rumah tangga atau alat-alat pertanian.</a:t>
            </a:r>
            <a:endParaRPr lang="en-US" sz="3200" dirty="0" smtClean="0"/>
          </a:p>
          <a:p>
            <a:r>
              <a:rPr lang="en-US" sz="3200" dirty="0" err="1" smtClean="0"/>
              <a:t>Kalau</a:t>
            </a:r>
            <a:r>
              <a:rPr lang="en-US" sz="3200" dirty="0" smtClean="0"/>
              <a:t> </a:t>
            </a:r>
            <a:r>
              <a:rPr lang="en-US" sz="3200" dirty="0" err="1" smtClean="0"/>
              <a:t>hasilnya</a:t>
            </a:r>
            <a:r>
              <a:rPr lang="en-US" sz="3200" dirty="0" smtClean="0"/>
              <a:t> </a:t>
            </a:r>
            <a:r>
              <a:rPr lang="en-US" sz="3200" dirty="0" err="1" smtClean="0"/>
              <a:t>berupa</a:t>
            </a:r>
            <a:r>
              <a:rPr lang="en-US" sz="3200" dirty="0" smtClean="0"/>
              <a:t> latex, kopi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lainnya</a:t>
            </a:r>
            <a:r>
              <a:rPr lang="en-US" sz="3200" dirty="0" smtClean="0"/>
              <a:t>, </a:t>
            </a:r>
            <a:r>
              <a:rPr lang="en-US" sz="3200" dirty="0" err="1" smtClean="0"/>
              <a:t>tujuannya</a:t>
            </a:r>
            <a:r>
              <a:rPr lang="en-US" sz="3200" dirty="0" smtClean="0"/>
              <a:t> </a:t>
            </a:r>
            <a:r>
              <a:rPr lang="en-US" sz="3200" dirty="0" err="1" smtClean="0"/>
              <a:t>bagaimana</a:t>
            </a:r>
            <a:r>
              <a:rPr lang="en-US" sz="3200" dirty="0" smtClean="0"/>
              <a:t> </a:t>
            </a:r>
            <a:r>
              <a:rPr lang="en-US" sz="3200" dirty="0" err="1" smtClean="0"/>
              <a:t>petani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memperbesar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kehidupan</a:t>
            </a:r>
            <a:r>
              <a:rPr lang="en-US" sz="3200" dirty="0" smtClean="0"/>
              <a:t> </a:t>
            </a:r>
            <a:r>
              <a:rPr lang="en-US" sz="3200" dirty="0" err="1" smtClean="0"/>
              <a:t>seluruh</a:t>
            </a:r>
            <a:r>
              <a:rPr lang="en-US" sz="3200" dirty="0" smtClean="0"/>
              <a:t> </a:t>
            </a:r>
            <a:r>
              <a:rPr lang="en-US" sz="3200" dirty="0" err="1" smtClean="0"/>
              <a:t>keluarga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sp>
        <p:nvSpPr>
          <p:cNvPr id="4" name="Down Arrow 3"/>
          <p:cNvSpPr/>
          <p:nvPr/>
        </p:nvSpPr>
        <p:spPr>
          <a:xfrm>
            <a:off x="4114800" y="838200"/>
            <a:ext cx="1447800" cy="685800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6858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Mana</a:t>
            </a:r>
            <a:r>
              <a:rPr lang="id-ID" dirty="0" smtClean="0">
                <a:solidFill>
                  <a:srgbClr val="FF0000"/>
                </a:solidFill>
              </a:rPr>
              <a:t>j</a:t>
            </a:r>
            <a:r>
              <a:rPr lang="en-US" dirty="0" err="1" smtClean="0">
                <a:solidFill>
                  <a:srgbClr val="FF0000"/>
                </a:solidFill>
              </a:rPr>
              <a:t>emen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Usahatani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1534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err="1" smtClean="0">
                <a:latin typeface="Candara" pitchFamily="34" charset="0"/>
              </a:rPr>
              <a:t>Petani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mengadakan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perhitungan-perhitungan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ekonomi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dan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keuangan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walaupun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tidak</a:t>
            </a:r>
            <a:r>
              <a:rPr lang="en-US" sz="3200" dirty="0" smtClean="0">
                <a:latin typeface="Candara" pitchFamily="34" charset="0"/>
              </a:rPr>
              <a:t> </a:t>
            </a:r>
            <a:r>
              <a:rPr lang="en-US" sz="3200" dirty="0" err="1" smtClean="0">
                <a:latin typeface="Candara" pitchFamily="34" charset="0"/>
              </a:rPr>
              <a:t>tertulis</a:t>
            </a:r>
            <a:endParaRPr lang="en-US" sz="3200" dirty="0" smtClean="0">
              <a:latin typeface="Candara" pitchFamily="34" charset="0"/>
            </a:endParaRPr>
          </a:p>
          <a:p>
            <a:pPr>
              <a:buNone/>
            </a:pPr>
            <a:endParaRPr lang="en-US" sz="2800" dirty="0" smtClean="0">
              <a:latin typeface="Candara" pitchFamily="34" charset="0"/>
            </a:endParaRPr>
          </a:p>
          <a:p>
            <a:r>
              <a:rPr lang="en-US" sz="2800" dirty="0" err="1" smtClean="0">
                <a:latin typeface="Candara" pitchFamily="34" charset="0"/>
              </a:rPr>
              <a:t>Contoh</a:t>
            </a:r>
            <a:r>
              <a:rPr lang="en-US" sz="2800" dirty="0" smtClean="0">
                <a:latin typeface="Candara" pitchFamily="34" charset="0"/>
              </a:rPr>
              <a:t>: </a:t>
            </a:r>
            <a:r>
              <a:rPr lang="en-US" sz="2800" dirty="0" err="1" smtClean="0">
                <a:latin typeface="Candara" pitchFamily="34" charset="0"/>
              </a:rPr>
              <a:t>petani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en-US" sz="2800" dirty="0" err="1" smtClean="0">
                <a:latin typeface="Candara" pitchFamily="34" charset="0"/>
              </a:rPr>
              <a:t>menghadapi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en-US" sz="2800" dirty="0" err="1" smtClean="0">
                <a:latin typeface="Candara" pitchFamily="34" charset="0"/>
              </a:rPr>
              <a:t>pilihan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en-US" sz="2800" dirty="0" err="1" smtClean="0">
                <a:latin typeface="Candara" pitchFamily="34" charset="0"/>
              </a:rPr>
              <a:t>antara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MENGGUNAKAN BIBIT LOKAL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yg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telah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biasa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ditanam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dengan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BIBIT UNGGUL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yg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belum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biasa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ditanam,maka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tanpa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ditulis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di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atas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kertas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,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petani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akan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memperhitungkan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untung</a:t>
            </a:r>
            <a:r>
              <a:rPr lang="en-US" sz="2800" dirty="0" smtClean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andara" pitchFamily="34" charset="0"/>
              </a:rPr>
              <a:t>ruginya</a:t>
            </a:r>
            <a:endParaRPr lang="en-US" sz="2800" dirty="0" smtClean="0">
              <a:solidFill>
                <a:srgbClr val="FFFF00"/>
              </a:solidFill>
              <a:latin typeface="Candara" pitchFamily="34" charset="0"/>
            </a:endParaRPr>
          </a:p>
          <a:p>
            <a:pPr>
              <a:buNone/>
            </a:pPr>
            <a:endParaRPr lang="en-US" sz="2800" dirty="0" smtClean="0">
              <a:latin typeface="Candara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Ilmu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Ekonomi</a:t>
            </a:r>
            <a:r>
              <a:rPr lang="en-US" dirty="0" smtClean="0">
                <a:latin typeface="Calibri" pitchFamily="34" charset="0"/>
              </a:rPr>
              <a:t>: </a:t>
            </a:r>
            <a:r>
              <a:rPr lang="en-US" dirty="0" err="1" smtClean="0">
                <a:latin typeface="Calibri" pitchFamily="34" charset="0"/>
              </a:rPr>
              <a:t>Petani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membandingkan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antara</a:t>
            </a:r>
            <a:r>
              <a:rPr lang="en-US" dirty="0" smtClean="0">
                <a:latin typeface="Calibri" pitchFamily="34" charset="0"/>
              </a:rPr>
              <a:t> “</a:t>
            </a:r>
            <a:r>
              <a:rPr lang="en-US" dirty="0" err="1" smtClean="0">
                <a:latin typeface="Calibri" pitchFamily="34" charset="0"/>
              </a:rPr>
              <a:t>Hasil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yg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diharapkan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akan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diterima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waktu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panen</a:t>
            </a:r>
            <a:r>
              <a:rPr lang="en-US" dirty="0" smtClean="0">
                <a:latin typeface="Calibri" pitchFamily="34" charset="0"/>
              </a:rPr>
              <a:t> (PENERIMAAN, </a:t>
            </a:r>
            <a:r>
              <a:rPr lang="en-US" i="1" dirty="0" smtClean="0">
                <a:latin typeface="Calibri" pitchFamily="34" charset="0"/>
              </a:rPr>
              <a:t>REVENUE</a:t>
            </a:r>
            <a:r>
              <a:rPr lang="en-US" dirty="0" smtClean="0">
                <a:latin typeface="Calibri" pitchFamily="34" charset="0"/>
              </a:rPr>
              <a:t>) </a:t>
            </a:r>
            <a:r>
              <a:rPr lang="en-US" dirty="0" err="1" smtClean="0">
                <a:latin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Biaya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pengorbanan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i="1" dirty="0" smtClean="0">
                <a:latin typeface="Calibri" pitchFamily="34" charset="0"/>
              </a:rPr>
              <a:t>cost</a:t>
            </a:r>
            <a:r>
              <a:rPr lang="en-US" dirty="0" smtClean="0">
                <a:latin typeface="Calibri" pitchFamily="34" charset="0"/>
              </a:rPr>
              <a:t>) </a:t>
            </a:r>
            <a:r>
              <a:rPr lang="en-US" dirty="0" err="1" smtClean="0">
                <a:latin typeface="Calibri" pitchFamily="34" charset="0"/>
              </a:rPr>
              <a:t>yg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harus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dikeluarkan</a:t>
            </a:r>
            <a:r>
              <a:rPr lang="en-US" dirty="0" smtClean="0">
                <a:latin typeface="Calibri" pitchFamily="34" charset="0"/>
              </a:rPr>
              <a:t>”</a:t>
            </a:r>
            <a:endParaRPr lang="id-ID" dirty="0" smtClean="0">
              <a:latin typeface="Calibri" pitchFamily="34" charset="0"/>
            </a:endParaRPr>
          </a:p>
          <a:p>
            <a:r>
              <a:rPr lang="id-ID" dirty="0" smtClean="0">
                <a:latin typeface="Candara" pitchFamily="34" charset="0"/>
              </a:rPr>
              <a:t>Hasil yg diperoleh petani saat panen disebut PRODUKSI, biaya yg dikeluarkan disebut BIAYA PRODUKSI</a:t>
            </a:r>
          </a:p>
          <a:p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9144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MANA</a:t>
            </a:r>
            <a:r>
              <a:rPr lang="id-ID" dirty="0" smtClean="0">
                <a:solidFill>
                  <a:srgbClr val="FFC000"/>
                </a:solidFill>
              </a:rPr>
              <a:t>J</a:t>
            </a:r>
            <a:r>
              <a:rPr lang="en-US" dirty="0" smtClean="0">
                <a:solidFill>
                  <a:srgbClr val="FFC000"/>
                </a:solidFill>
              </a:rPr>
              <a:t>EMEN USAHATANI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1534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err="1" smtClean="0">
                <a:latin typeface="Calibri" pitchFamily="34" charset="0"/>
              </a:rPr>
              <a:t>Usahatani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yg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bagus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sebagai</a:t>
            </a:r>
            <a:r>
              <a:rPr lang="en-US" sz="3300" dirty="0" smtClean="0">
                <a:latin typeface="Calibri" pitchFamily="34" charset="0"/>
              </a:rPr>
              <a:t> </a:t>
            </a:r>
            <a:r>
              <a:rPr lang="en-US" sz="3300" dirty="0" err="1" smtClean="0">
                <a:latin typeface="Calibri" pitchFamily="34" charset="0"/>
              </a:rPr>
              <a:t>usahatani</a:t>
            </a:r>
            <a:r>
              <a:rPr lang="en-US" sz="3300" dirty="0" smtClean="0">
                <a:latin typeface="Calibri" pitchFamily="34" charset="0"/>
              </a:rPr>
              <a:t> yang PRODUKTIF ATAU EFISIEN</a:t>
            </a:r>
          </a:p>
          <a:p>
            <a:r>
              <a:rPr lang="en-US" dirty="0" err="1" smtClean="0"/>
              <a:t>Usahatani</a:t>
            </a:r>
            <a:r>
              <a:rPr lang="en-US" dirty="0" smtClean="0"/>
              <a:t> </a:t>
            </a:r>
            <a:r>
              <a:rPr lang="en-US" dirty="0" err="1" smtClean="0"/>
              <a:t>produktif</a:t>
            </a:r>
            <a:r>
              <a:rPr lang="en-US" dirty="0" smtClean="0"/>
              <a:t>, </a:t>
            </a:r>
            <a:r>
              <a:rPr lang="en-US" dirty="0" err="1" smtClean="0"/>
              <a:t>produktivitasnya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PRODUKTIVITAS </a:t>
            </a:r>
            <a:r>
              <a:rPr lang="en-US" dirty="0" smtClean="0"/>
              <a:t>: </a:t>
            </a:r>
            <a:r>
              <a:rPr lang="en-US" dirty="0" err="1" smtClean="0"/>
              <a:t>penggabungan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(</a:t>
            </a:r>
            <a:r>
              <a:rPr lang="en-US" dirty="0" err="1" smtClean="0"/>
              <a:t>fisik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>
                <a:solidFill>
                  <a:srgbClr val="FFFF00"/>
                </a:solidFill>
              </a:rPr>
              <a:t>Efisiensi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fisik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(output)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input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>
                <a:solidFill>
                  <a:srgbClr val="FFFF00"/>
                </a:solidFill>
              </a:rPr>
              <a:t>Kapasitas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tanah</a:t>
            </a:r>
            <a:r>
              <a:rPr lang="en-US" dirty="0" smtClean="0"/>
              <a:t>,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menyerap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modal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bruto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sebesar-besarnya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3962400" y="990600"/>
            <a:ext cx="1828800" cy="68580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PRODUKTIVITAS (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teknis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828800" y="2438400"/>
            <a:ext cx="6019800" cy="2362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002060"/>
                </a:solidFill>
              </a:rPr>
              <a:t>Perkalian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antara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Efisiensi</a:t>
            </a:r>
            <a:r>
              <a:rPr lang="en-US" sz="3200" dirty="0" smtClean="0">
                <a:solidFill>
                  <a:srgbClr val="002060"/>
                </a:solidFill>
              </a:rPr>
              <a:t> (</a:t>
            </a:r>
            <a:r>
              <a:rPr lang="en-US" sz="3200" dirty="0" err="1" smtClean="0">
                <a:solidFill>
                  <a:srgbClr val="002060"/>
                </a:solidFill>
              </a:rPr>
              <a:t>usaha</a:t>
            </a:r>
            <a:r>
              <a:rPr lang="en-US" sz="3200" dirty="0" smtClean="0">
                <a:solidFill>
                  <a:srgbClr val="002060"/>
                </a:solidFill>
              </a:rPr>
              <a:t>) </a:t>
            </a:r>
            <a:r>
              <a:rPr lang="en-US" sz="3200" dirty="0" err="1" smtClean="0">
                <a:solidFill>
                  <a:srgbClr val="002060"/>
                </a:solidFill>
              </a:rPr>
              <a:t>dan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Kapasitas</a:t>
            </a:r>
            <a:r>
              <a:rPr lang="en-US" sz="3200" dirty="0" smtClean="0">
                <a:solidFill>
                  <a:srgbClr val="002060"/>
                </a:solidFill>
              </a:rPr>
              <a:t> (</a:t>
            </a:r>
            <a:r>
              <a:rPr lang="en-US" sz="3200" dirty="0" err="1" smtClean="0">
                <a:solidFill>
                  <a:srgbClr val="002060"/>
                </a:solidFill>
              </a:rPr>
              <a:t>tanah</a:t>
            </a:r>
            <a:r>
              <a:rPr lang="en-US" sz="3200" dirty="0" smtClean="0">
                <a:solidFill>
                  <a:srgbClr val="002060"/>
                </a:solidFill>
              </a:rPr>
              <a:t>)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962400" y="1447800"/>
            <a:ext cx="1676400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pPr algn="ctr"/>
            <a:r>
              <a:rPr lang="en-US" sz="4400" dirty="0" smtClean="0"/>
              <a:t>FUNGSI PRODUKSI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848600" cy="484584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menunjukkan</a:t>
            </a:r>
            <a:r>
              <a:rPr lang="en-US" sz="3200" dirty="0" smtClean="0"/>
              <a:t> </a:t>
            </a:r>
            <a:r>
              <a:rPr lang="en-US" sz="3200" dirty="0" err="1" smtClean="0"/>
              <a:t>hubungan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</a:t>
            </a:r>
            <a:r>
              <a:rPr lang="en-US" sz="3200" dirty="0" err="1" smtClean="0"/>
              <a:t>fisik</a:t>
            </a:r>
            <a:r>
              <a:rPr lang="en-US" sz="3200" dirty="0" smtClean="0"/>
              <a:t> (</a:t>
            </a:r>
            <a:r>
              <a:rPr lang="en-US" sz="3200" i="1" dirty="0" smtClean="0"/>
              <a:t>output</a:t>
            </a:r>
            <a:r>
              <a:rPr lang="en-US" sz="3200" dirty="0" smtClean="0"/>
              <a:t>)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faktor-faktor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(</a:t>
            </a:r>
            <a:r>
              <a:rPr lang="en-US" sz="3200" i="1" dirty="0" smtClean="0"/>
              <a:t>input</a:t>
            </a:r>
            <a:r>
              <a:rPr lang="en-US" sz="3200" dirty="0" smtClean="0"/>
              <a:t>)</a:t>
            </a:r>
          </a:p>
          <a:p>
            <a:r>
              <a:rPr lang="en-US" dirty="0" err="1" smtClean="0">
                <a:latin typeface="Calibri" pitchFamily="34" charset="0"/>
              </a:rPr>
              <a:t>Dalam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bentuk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matematika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sederhana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fungsi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produksi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sbb</a:t>
            </a:r>
            <a:r>
              <a:rPr lang="en-US" dirty="0" smtClean="0">
                <a:latin typeface="Calibri" pitchFamily="34" charset="0"/>
              </a:rPr>
              <a:t>:</a:t>
            </a:r>
          </a:p>
          <a:p>
            <a:endParaRPr lang="en-US" sz="3200" dirty="0" smtClean="0"/>
          </a:p>
          <a:p>
            <a:r>
              <a:rPr lang="en-US" sz="3200" dirty="0" smtClean="0">
                <a:solidFill>
                  <a:srgbClr val="FFFF00"/>
                </a:solidFill>
              </a:rPr>
              <a:t>Y = f (x1, x2 ……</a:t>
            </a:r>
            <a:r>
              <a:rPr lang="en-US" sz="3200" dirty="0" err="1" smtClean="0">
                <a:solidFill>
                  <a:srgbClr val="FFFF00"/>
                </a:solidFill>
              </a:rPr>
              <a:t>xn</a:t>
            </a:r>
            <a:r>
              <a:rPr lang="en-US" sz="3200" dirty="0" smtClean="0">
                <a:solidFill>
                  <a:srgbClr val="FFFF00"/>
                </a:solidFill>
              </a:rPr>
              <a:t>)</a:t>
            </a:r>
          </a:p>
          <a:p>
            <a:pPr>
              <a:buNone/>
            </a:pPr>
            <a:endParaRPr lang="en-US" sz="3200" dirty="0" smtClean="0">
              <a:solidFill>
                <a:srgbClr val="FFFF00"/>
              </a:solidFill>
            </a:endParaRPr>
          </a:p>
          <a:p>
            <a:r>
              <a:rPr lang="en-US" sz="3200" dirty="0" smtClean="0"/>
              <a:t>Y :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</a:t>
            </a:r>
            <a:r>
              <a:rPr lang="en-US" sz="3200" dirty="0" err="1" smtClean="0"/>
              <a:t>fisik</a:t>
            </a:r>
            <a:endParaRPr lang="en-US" sz="3200" dirty="0" smtClean="0"/>
          </a:p>
          <a:p>
            <a:r>
              <a:rPr lang="en-US" sz="3200" dirty="0" smtClean="0"/>
              <a:t>X1……….</a:t>
            </a:r>
            <a:r>
              <a:rPr lang="en-US" sz="3200" dirty="0" err="1" smtClean="0"/>
              <a:t>xn</a:t>
            </a:r>
            <a:r>
              <a:rPr lang="en-US" sz="3200" dirty="0" smtClean="0"/>
              <a:t> : </a:t>
            </a:r>
            <a:r>
              <a:rPr lang="en-US" sz="3200" dirty="0" err="1" smtClean="0"/>
              <a:t>faktor-faktor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77200" cy="1121664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Misal</a:t>
            </a:r>
            <a:r>
              <a:rPr lang="en-US" sz="2800" dirty="0" smtClean="0">
                <a:solidFill>
                  <a:schemeClr val="tx1"/>
                </a:solidFill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</a:rPr>
              <a:t>Produksi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padi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) </a:t>
            </a:r>
            <a:r>
              <a:rPr lang="en-US" sz="2800" dirty="0" err="1" smtClean="0"/>
              <a:t>dihasilkan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bekerjanya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: </a:t>
            </a:r>
            <a:r>
              <a:rPr lang="en-US" sz="2800" dirty="0" err="1" smtClean="0"/>
              <a:t>tanah</a:t>
            </a:r>
            <a:r>
              <a:rPr lang="en-US" sz="2800" dirty="0" smtClean="0"/>
              <a:t>, modal, </a:t>
            </a:r>
            <a:r>
              <a:rPr lang="en-US" sz="2800" dirty="0" err="1" smtClean="0"/>
              <a:t>tenaga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menggambarkan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variabel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berubah-ubah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produksi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konstan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71800" y="6553200"/>
            <a:ext cx="3657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1677194" y="5257006"/>
            <a:ext cx="2590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3512127" y="3931227"/>
            <a:ext cx="2701637" cy="2053937"/>
          </a:xfrm>
          <a:custGeom>
            <a:avLst/>
            <a:gdLst>
              <a:gd name="connsiteX0" fmla="*/ 0 w 2701637"/>
              <a:gd name="connsiteY0" fmla="*/ 2053937 h 2053937"/>
              <a:gd name="connsiteX1" fmla="*/ 1641764 w 2701637"/>
              <a:gd name="connsiteY1" fmla="*/ 183573 h 2053937"/>
              <a:gd name="connsiteX2" fmla="*/ 2556164 w 2701637"/>
              <a:gd name="connsiteY2" fmla="*/ 952500 h 2053937"/>
              <a:gd name="connsiteX3" fmla="*/ 2514600 w 2701637"/>
              <a:gd name="connsiteY3" fmla="*/ 931718 h 2053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01637" h="2053937">
                <a:moveTo>
                  <a:pt x="0" y="2053937"/>
                </a:moveTo>
                <a:cubicBezTo>
                  <a:pt x="607868" y="1210541"/>
                  <a:pt x="1215737" y="367146"/>
                  <a:pt x="1641764" y="183573"/>
                </a:cubicBezTo>
                <a:cubicBezTo>
                  <a:pt x="2067791" y="0"/>
                  <a:pt x="2410691" y="827809"/>
                  <a:pt x="2556164" y="952500"/>
                </a:cubicBezTo>
                <a:cubicBezTo>
                  <a:pt x="2701637" y="1077191"/>
                  <a:pt x="2608118" y="1004454"/>
                  <a:pt x="2514600" y="93171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781800" y="6150114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 Narrow" pitchFamily="34" charset="0"/>
              </a:rPr>
              <a:t>X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Arial Narrow" pitchFamily="34" charset="0"/>
              </a:rPr>
              <a:t>Faktor</a:t>
            </a:r>
            <a:r>
              <a:rPr lang="en-US" sz="2000" dirty="0" smtClean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Arial Narrow" pitchFamily="34" charset="0"/>
              </a:rPr>
              <a:t>Produksi</a:t>
            </a:r>
            <a:r>
              <a:rPr lang="en-US" sz="2000" dirty="0" smtClean="0">
                <a:solidFill>
                  <a:srgbClr val="FFFF00"/>
                </a:solidFill>
                <a:latin typeface="Arial Narrow" pitchFamily="34" charset="0"/>
              </a:rPr>
              <a:t> Tanah</a:t>
            </a:r>
            <a:endParaRPr lang="en-US" sz="2000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000" y="37338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 Narrow" pitchFamily="34" charset="0"/>
              </a:rPr>
              <a:t>Y</a:t>
            </a:r>
            <a:endParaRPr lang="en-US" sz="2000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6800" y="39624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 Narrow" pitchFamily="34" charset="0"/>
              </a:rPr>
              <a:t>Produksi</a:t>
            </a:r>
            <a:r>
              <a:rPr lang="en-US" sz="2400" dirty="0" smtClean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 Narrow" pitchFamily="34" charset="0"/>
              </a:rPr>
              <a:t>fisik</a:t>
            </a:r>
            <a:endParaRPr lang="en-US" sz="2400" dirty="0">
              <a:solidFill>
                <a:srgbClr val="FFFF00"/>
              </a:solidFill>
              <a:latin typeface="Arial Narrow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4115594" y="5334000"/>
            <a:ext cx="24376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848600" cy="437436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EFISIENSI  EKONOMI</a:t>
            </a:r>
            <a:r>
              <a:rPr lang="en-US" dirty="0" smtClean="0"/>
              <a:t>: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endParaRPr lang="en-US" dirty="0" smtClean="0"/>
          </a:p>
          <a:p>
            <a:r>
              <a:rPr lang="en-US" dirty="0" smtClean="0"/>
              <a:t>HASIL BRUTO =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x </a:t>
            </a:r>
            <a:r>
              <a:rPr lang="en-US" dirty="0" err="1" smtClean="0"/>
              <a:t>hasil</a:t>
            </a:r>
            <a:r>
              <a:rPr lang="en-US" dirty="0" smtClean="0"/>
              <a:t> per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 smtClean="0"/>
              <a:t>biaya-biaya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dikeluarkannya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304800" y="304800"/>
            <a:ext cx="97536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HASIL PRODUKSI </a:t>
            </a:r>
            <a:r>
              <a:rPr lang="en-US" sz="40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4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BIAYA PRODUKSI</a:t>
            </a:r>
            <a:endParaRPr lang="en-US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143000" y="4038600"/>
            <a:ext cx="685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143000" y="4572000"/>
            <a:ext cx="762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707</TotalTime>
  <Words>1288</Words>
  <Application>Microsoft Office PowerPoint</Application>
  <PresentationFormat>On-screen Show (4:3)</PresentationFormat>
  <Paragraphs>121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Metro</vt:lpstr>
      <vt:lpstr>PRINSIP-PRINSIP EKONOMI DALAM USAHATANI</vt:lpstr>
      <vt:lpstr>DEFINISI USAHATANI</vt:lpstr>
      <vt:lpstr>MANAJEMEN USAHATANI</vt:lpstr>
      <vt:lpstr>Manajemen Usahatani</vt:lpstr>
      <vt:lpstr>MANAJEMEN USAHATANI</vt:lpstr>
      <vt:lpstr>PRODUKTIVITAS (secara teknis)</vt:lpstr>
      <vt:lpstr>FUNGSI PRODUKSI</vt:lpstr>
      <vt:lpstr>Misal: Produksi padi (produksi fisik) dihasilkan oleh bekerjanya beberapa faktor produksi: tanah, modal, tenaga kerja</vt:lpstr>
      <vt:lpstr>PowerPoint Presentation</vt:lpstr>
      <vt:lpstr>Bagi Petani Penyakap</vt:lpstr>
      <vt:lpstr>Biaya Uang dan Biaya In Natura</vt:lpstr>
      <vt:lpstr>Biaya Tetap dan Biaya Variabel</vt:lpstr>
      <vt:lpstr>                      dan </vt:lpstr>
      <vt:lpstr>Kombinasi faktor-faktor Produksi</vt:lpstr>
      <vt:lpstr>Dalam matematika dituliskan :</vt:lpstr>
      <vt:lpstr>Untuk mencapai keuntungan maksimum, masing-masing harus dikalikan dengan harga hasil produksinya (Hry)</vt:lpstr>
      <vt:lpstr>Intensifikasi Pertanian dan Hukum Kenaikan Hasil yang Makin Berkurang (Law of Diminishing Return)</vt:lpstr>
      <vt:lpstr>LANJUTan….</vt:lpstr>
      <vt:lpstr>ELASTISITAS PRODUKSI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PRINSIP-PRINSIP EKONOMI DALAM USAHATANI</dc:title>
  <dc:creator>AXIOO</dc:creator>
  <cp:lastModifiedBy>SMART</cp:lastModifiedBy>
  <cp:revision>120</cp:revision>
  <dcterms:created xsi:type="dcterms:W3CDTF">2013-09-29T03:34:09Z</dcterms:created>
  <dcterms:modified xsi:type="dcterms:W3CDTF">2016-03-28T05:40:44Z</dcterms:modified>
</cp:coreProperties>
</file>