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7"/>
  </p:handoutMasterIdLst>
  <p:sldIdLst>
    <p:sldId id="274" r:id="rId2"/>
    <p:sldId id="275" r:id="rId3"/>
    <p:sldId id="276" r:id="rId4"/>
    <p:sldId id="277" r:id="rId5"/>
    <p:sldId id="278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1" r:id="rId15"/>
    <p:sldId id="272" r:id="rId1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9" d="100"/>
          <a:sy n="59" d="100"/>
        </p:scale>
        <p:origin x="-1200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DC094-3720-4203-9E1D-0AA24336D486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A6D33-18DE-4987-8F84-8DCDADF9AE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434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1F8D8-017A-4713-AD52-85DBDE049EB2}" type="datetimeFigureOut">
              <a:rPr lang="en-US" smtClean="0"/>
              <a:pPr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EA078-5077-4E5C-BD59-72E456BA52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52400" y="1373469"/>
            <a:ext cx="1066800" cy="1066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06718" y="2057400"/>
            <a:ext cx="7680082" cy="3505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685800" y="368236"/>
            <a:ext cx="6713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Strategi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Memaksimumkan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Keuntungan</a:t>
            </a:r>
            <a:r>
              <a:rPr lang="en-US" sz="2400" b="1" dirty="0" smtClean="0"/>
              <a:t> Perusahaan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1198983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err="1" smtClean="0"/>
              <a:t>Beberapa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Konsep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Dasar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Memaksimumkan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Keuntungan</a:t>
            </a:r>
            <a:r>
              <a:rPr lang="en-US" sz="2000" u="sng" dirty="0" smtClean="0"/>
              <a:t>  Yang </a:t>
            </a:r>
            <a:r>
              <a:rPr lang="en-US" sz="2000" u="sng" dirty="0" err="1" smtClean="0"/>
              <a:t>Harus</a:t>
            </a:r>
            <a:r>
              <a:rPr lang="en-US" sz="2000" u="sng" dirty="0" smtClean="0"/>
              <a:t> </a:t>
            </a:r>
            <a:r>
              <a:rPr lang="en-US" sz="2000" u="sng" dirty="0" err="1" smtClean="0"/>
              <a:t>Diperhatikan</a:t>
            </a:r>
            <a:r>
              <a:rPr lang="en-US" sz="2000" u="sng" dirty="0" smtClean="0"/>
              <a:t>:</a:t>
            </a:r>
            <a:endParaRPr lang="en-US" sz="20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2243078"/>
            <a:ext cx="7162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 algn="just">
              <a:buFont typeface="+mj-lt"/>
              <a:buAutoNum type="alphaLcPeriod"/>
            </a:pPr>
            <a:r>
              <a:rPr lang="en-US" sz="2000" dirty="0" err="1" smtClean="0"/>
              <a:t>Mengetahui</a:t>
            </a:r>
            <a:r>
              <a:rPr lang="en-US" sz="2000" dirty="0" smtClean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menjual</a:t>
            </a:r>
            <a:r>
              <a:rPr lang="en-US" sz="2000" dirty="0"/>
              <a:t> </a:t>
            </a:r>
            <a:r>
              <a:rPr lang="en-US" sz="2000" dirty="0" err="1"/>
              <a:t>produknya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pasar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endParaRPr lang="en-US" sz="2000" dirty="0"/>
          </a:p>
          <a:p>
            <a:pPr marL="355600" indent="-355600" algn="just">
              <a:buFont typeface="+mj-lt"/>
              <a:buAutoNum type="alphaLcPeriod"/>
            </a:pPr>
            <a:r>
              <a:rPr lang="en-US" sz="2000" dirty="0" err="1" smtClean="0"/>
              <a:t>Bagaimana</a:t>
            </a:r>
            <a:r>
              <a:rPr lang="en-US" sz="2000" dirty="0" smtClean="0"/>
              <a:t> </a:t>
            </a:r>
            <a:r>
              <a:rPr lang="en-US" sz="2000" dirty="0" err="1"/>
              <a:t>pola</a:t>
            </a:r>
            <a:r>
              <a:rPr lang="en-US" sz="2000" dirty="0"/>
              <a:t> </a:t>
            </a:r>
            <a:r>
              <a:rPr lang="en-US" sz="2000" dirty="0" err="1"/>
              <a:t>permintaan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yang </a:t>
            </a:r>
            <a:r>
              <a:rPr lang="en-US" sz="2000" dirty="0" err="1"/>
              <a:t>dijual</a:t>
            </a:r>
            <a:r>
              <a:rPr lang="en-US" sz="2000" dirty="0"/>
              <a:t> </a:t>
            </a:r>
            <a:r>
              <a:rPr lang="en-US" sz="2000" dirty="0" err="1"/>
              <a:t>dipasar</a:t>
            </a:r>
            <a:r>
              <a:rPr lang="en-US" sz="2000" dirty="0"/>
              <a:t>?</a:t>
            </a:r>
          </a:p>
          <a:p>
            <a:pPr marL="355600" indent="-355600" algn="just">
              <a:buFont typeface="+mj-lt"/>
              <a:buAutoNum type="alphaLcPeriod"/>
            </a:pPr>
            <a:r>
              <a:rPr lang="en-US" sz="2000" dirty="0" err="1" smtClean="0"/>
              <a:t>Bagaimana</a:t>
            </a:r>
            <a:r>
              <a:rPr lang="en-US" sz="2000" dirty="0" smtClean="0"/>
              <a:t> </a:t>
            </a:r>
            <a:r>
              <a:rPr lang="en-US" sz="2000" dirty="0" err="1"/>
              <a:t>pola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yang </a:t>
            </a:r>
            <a:r>
              <a:rPr lang="en-US" sz="2000" dirty="0" err="1"/>
              <a:t>sedang</a:t>
            </a:r>
            <a:r>
              <a:rPr lang="en-US" sz="2000" dirty="0"/>
              <a:t> </a:t>
            </a:r>
            <a:r>
              <a:rPr lang="en-US" sz="2000" dirty="0" err="1"/>
              <a:t>diproduksi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?</a:t>
            </a:r>
          </a:p>
          <a:p>
            <a:pPr marL="355600" indent="-355600" algn="just">
              <a:buFont typeface="+mj-lt"/>
              <a:buAutoNum type="alphaLcPeriod"/>
            </a:pPr>
            <a:r>
              <a:rPr lang="en-US" sz="2000" dirty="0" err="1" smtClean="0"/>
              <a:t>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strategi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input/</a:t>
            </a:r>
            <a:r>
              <a:rPr lang="en-US" sz="2000" dirty="0" err="1" smtClean="0"/>
              <a:t>penggunaan</a:t>
            </a:r>
            <a:r>
              <a:rPr lang="en-US" sz="2000" dirty="0" smtClean="0"/>
              <a:t> input </a:t>
            </a:r>
            <a:r>
              <a:rPr lang="en-US" sz="2000" dirty="0" err="1" smtClean="0"/>
              <a:t>dan</a:t>
            </a:r>
            <a:r>
              <a:rPr lang="en-US" sz="2000" dirty="0" smtClean="0"/>
              <a:t>/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/>
              <a:t>output (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kuantitas</a:t>
            </a:r>
            <a:r>
              <a:rPr lang="en-US" sz="2000" dirty="0"/>
              <a:t> output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diproduksi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) ?</a:t>
            </a:r>
          </a:p>
          <a:p>
            <a:pPr marL="355600" indent="-355600" algn="just">
              <a:buFont typeface="+mj-lt"/>
              <a:buAutoNum type="alphaLcPeriod"/>
            </a:pPr>
            <a:r>
              <a:rPr lang="en-US" sz="2000" dirty="0" err="1" smtClean="0"/>
              <a:t>Bagaimana</a:t>
            </a:r>
            <a:r>
              <a:rPr lang="en-US" sz="2000" dirty="0" smtClean="0"/>
              <a:t> </a:t>
            </a:r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penetapan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?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548825"/>
            <a:ext cx="425116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sz="3600" b="1" spc="50" dirty="0" smtClean="0">
                <a:ln w="11430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en-GB" sz="3600" b="1" spc="50" dirty="0">
              <a:ln w="11430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379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848600" y="1406982"/>
            <a:ext cx="799531" cy="3469818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95869" y="1406982"/>
            <a:ext cx="799531" cy="34698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468491"/>
              </p:ext>
            </p:extLst>
          </p:nvPr>
        </p:nvGraphicFramePr>
        <p:xfrm>
          <a:off x="838200" y="1595120"/>
          <a:ext cx="7486552" cy="3053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85752"/>
                <a:gridCol w="1143000"/>
                <a:gridCol w="1219200"/>
                <a:gridCol w="990600"/>
                <a:gridCol w="990600"/>
                <a:gridCol w="990600"/>
                <a:gridCol w="1066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 (Unit)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Q (unit)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 ($/unit)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MP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AP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ARP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MRP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8,00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</a:tr>
              <a:tr h="20828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7,50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………..….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</a:tr>
              <a:tr h="177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7,00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……………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</a:tr>
              <a:tr h="2997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17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6,50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……………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6,00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……………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5,50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……………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</a:tr>
              <a:tr h="20828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5,00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………..….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57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4,50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…….…….</a:t>
                      </a:r>
                      <a:endParaRPr lang="en-US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……………</a:t>
                      </a:r>
                      <a:endParaRPr lang="en-US" sz="16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5105400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1600" dirty="0" err="1" smtClean="0"/>
              <a:t>Berapa</a:t>
            </a:r>
            <a:r>
              <a:rPr lang="en-US" sz="1600" dirty="0" smtClean="0"/>
              <a:t> unit </a:t>
            </a:r>
            <a:r>
              <a:rPr lang="en-US" sz="1600" dirty="0" err="1" smtClean="0"/>
              <a:t>tenaga</a:t>
            </a:r>
            <a:r>
              <a:rPr lang="en-US" sz="1600" dirty="0" smtClean="0"/>
              <a:t> </a:t>
            </a:r>
            <a:r>
              <a:rPr lang="en-US" sz="1600" dirty="0" err="1" smtClean="0"/>
              <a:t>kerja</a:t>
            </a:r>
            <a:r>
              <a:rPr lang="en-US" sz="1600" dirty="0" smtClean="0"/>
              <a:t> yang </a:t>
            </a:r>
            <a:r>
              <a:rPr lang="en-US" sz="1600" dirty="0" err="1" smtClean="0"/>
              <a:t>harus</a:t>
            </a:r>
            <a:r>
              <a:rPr lang="en-US" sz="1600" dirty="0" smtClean="0"/>
              <a:t> </a:t>
            </a:r>
            <a:r>
              <a:rPr lang="en-US" sz="1600" dirty="0" err="1" smtClean="0"/>
              <a:t>digunakan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manajer</a:t>
            </a:r>
            <a:r>
              <a:rPr lang="en-US" sz="1600" dirty="0" smtClean="0"/>
              <a:t> agar PT “X” </a:t>
            </a:r>
            <a:r>
              <a:rPr lang="en-US" sz="1600" dirty="0" err="1" smtClean="0"/>
              <a:t>memperoleh</a:t>
            </a:r>
            <a:r>
              <a:rPr lang="en-US" sz="1600" dirty="0" smtClean="0"/>
              <a:t> </a:t>
            </a:r>
            <a:r>
              <a:rPr lang="en-US" sz="1600" dirty="0" err="1" smtClean="0"/>
              <a:t>keuntungan</a:t>
            </a:r>
            <a:r>
              <a:rPr lang="en-US" sz="1600" dirty="0" smtClean="0"/>
              <a:t> </a:t>
            </a:r>
            <a:r>
              <a:rPr lang="en-US" sz="1600" dirty="0" err="1" smtClean="0"/>
              <a:t>ekonomis</a:t>
            </a:r>
            <a:r>
              <a:rPr lang="en-US" sz="1600" dirty="0" smtClean="0"/>
              <a:t> </a:t>
            </a:r>
            <a:r>
              <a:rPr lang="en-US" sz="1600" dirty="0" err="1" smtClean="0"/>
              <a:t>maksimum</a:t>
            </a:r>
            <a:r>
              <a:rPr lang="en-US" sz="1600" dirty="0" smtClean="0"/>
              <a:t>? </a:t>
            </a:r>
            <a:r>
              <a:rPr lang="en-US" sz="1600" dirty="0" err="1" smtClean="0"/>
              <a:t>Jelaskan</a:t>
            </a:r>
            <a:r>
              <a:rPr lang="en-US" sz="1600" dirty="0" smtClean="0"/>
              <a:t>!</a:t>
            </a:r>
          </a:p>
          <a:p>
            <a:pPr marL="342900" indent="-342900">
              <a:buAutoNum type="alphaLcPeriod" startAt="2"/>
            </a:pPr>
            <a:r>
              <a:rPr lang="en-US" sz="1600" dirty="0" err="1" smtClean="0"/>
              <a:t>Berapa</a:t>
            </a:r>
            <a:r>
              <a:rPr lang="en-US" sz="1600" dirty="0" smtClean="0"/>
              <a:t> unit output yang </a:t>
            </a:r>
            <a:r>
              <a:rPr lang="en-US" sz="1600" dirty="0" err="1" smtClean="0"/>
              <a:t>dihasilkan</a:t>
            </a:r>
            <a:r>
              <a:rPr lang="en-US" sz="1600" dirty="0" smtClean="0"/>
              <a:t> , </a:t>
            </a:r>
            <a:r>
              <a:rPr lang="en-US" sz="1600" dirty="0" err="1" smtClean="0"/>
              <a:t>berapa</a:t>
            </a:r>
            <a:r>
              <a:rPr lang="en-US" sz="1600" dirty="0" smtClean="0"/>
              <a:t> </a:t>
            </a:r>
            <a:r>
              <a:rPr lang="en-US" sz="1600" dirty="0" err="1" smtClean="0"/>
              <a:t>harga</a:t>
            </a:r>
            <a:r>
              <a:rPr lang="en-US" sz="1600" dirty="0" smtClean="0"/>
              <a:t> </a:t>
            </a:r>
            <a:r>
              <a:rPr lang="en-US" sz="1600" dirty="0" err="1" smtClean="0"/>
              <a:t>jual</a:t>
            </a:r>
            <a:r>
              <a:rPr lang="en-US" sz="1600" dirty="0" smtClean="0"/>
              <a:t> </a:t>
            </a:r>
            <a:r>
              <a:rPr lang="en-US" sz="1600" dirty="0" err="1" smtClean="0"/>
              <a:t>produk</a:t>
            </a:r>
            <a:r>
              <a:rPr lang="en-US" sz="1600" dirty="0" smtClean="0"/>
              <a:t> yang </a:t>
            </a:r>
            <a:r>
              <a:rPr lang="en-US" sz="1600" dirty="0" err="1" smtClean="0"/>
              <a:t>harus</a:t>
            </a:r>
            <a:r>
              <a:rPr lang="en-US" sz="1600" dirty="0" smtClean="0"/>
              <a:t> </a:t>
            </a:r>
            <a:r>
              <a:rPr lang="en-US" sz="1600" dirty="0" err="1" smtClean="0"/>
              <a:t>ditetapkan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berapa</a:t>
            </a:r>
            <a:r>
              <a:rPr lang="en-US" sz="1600" dirty="0" smtClean="0"/>
              <a:t> </a:t>
            </a:r>
            <a:r>
              <a:rPr lang="en-US" sz="1600" dirty="0" err="1" smtClean="0"/>
              <a:t>keuntungan</a:t>
            </a:r>
            <a:r>
              <a:rPr lang="en-US" sz="1600" dirty="0" smtClean="0"/>
              <a:t> </a:t>
            </a:r>
            <a:r>
              <a:rPr lang="en-US" sz="1600" dirty="0" err="1" smtClean="0"/>
              <a:t>ekonomis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diperoleh</a:t>
            </a:r>
            <a:r>
              <a:rPr lang="en-US" sz="1600" dirty="0" smtClean="0"/>
              <a:t>, </a:t>
            </a:r>
            <a:r>
              <a:rPr lang="en-US" sz="1600" dirty="0" err="1" smtClean="0"/>
              <a:t>jika</a:t>
            </a:r>
            <a:r>
              <a:rPr lang="en-US" sz="1600" dirty="0" smtClean="0"/>
              <a:t> </a:t>
            </a: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tenaga</a:t>
            </a:r>
            <a:r>
              <a:rPr lang="en-US" sz="1600" dirty="0" smtClean="0"/>
              <a:t> </a:t>
            </a:r>
            <a:r>
              <a:rPr lang="en-US" sz="1600" dirty="0" err="1" smtClean="0"/>
              <a:t>kerja</a:t>
            </a:r>
            <a:r>
              <a:rPr lang="en-US" sz="1600" dirty="0" smtClean="0"/>
              <a:t> </a:t>
            </a:r>
            <a:r>
              <a:rPr lang="en-US" sz="1600" dirty="0" err="1" smtClean="0"/>
              <a:t>seperti</a:t>
            </a:r>
            <a:r>
              <a:rPr lang="en-US" sz="1600" dirty="0" smtClean="0"/>
              <a:t> </a:t>
            </a:r>
            <a:r>
              <a:rPr lang="en-US" sz="1600" dirty="0" err="1" smtClean="0"/>
              <a:t>jawaban</a:t>
            </a:r>
            <a:r>
              <a:rPr lang="en-US" sz="1600" dirty="0" smtClean="0"/>
              <a:t> a) </a:t>
            </a:r>
            <a:endParaRPr lang="en-US" sz="1600" dirty="0"/>
          </a:p>
          <a:p>
            <a:pPr marL="342900" indent="-342900">
              <a:buFontTx/>
              <a:buAutoNum type="alphaLcPeriod" startAt="2"/>
            </a:pPr>
            <a:r>
              <a:rPr lang="en-US" sz="1600" dirty="0" err="1" smtClean="0"/>
              <a:t>Apakah</a:t>
            </a:r>
            <a:r>
              <a:rPr lang="en-US" sz="1600" dirty="0" smtClean="0"/>
              <a:t> </a:t>
            </a:r>
            <a:r>
              <a:rPr lang="en-US" sz="1600" dirty="0" err="1"/>
              <a:t>pengendalian</a:t>
            </a:r>
            <a:r>
              <a:rPr lang="en-US" sz="1600" dirty="0"/>
              <a:t> output b)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pengendalian</a:t>
            </a:r>
            <a:r>
              <a:rPr lang="en-US" sz="1600" dirty="0"/>
              <a:t> input a)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yang </a:t>
            </a:r>
            <a:r>
              <a:rPr lang="en-US" sz="1600" dirty="0" err="1"/>
              <a:t>sama</a:t>
            </a:r>
            <a:r>
              <a:rPr lang="en-US" sz="1600" dirty="0"/>
              <a:t>? </a:t>
            </a:r>
            <a:r>
              <a:rPr lang="en-US" sz="1600" dirty="0" err="1"/>
              <a:t>Tunjukkan</a:t>
            </a:r>
            <a:r>
              <a:rPr lang="en-US" sz="1600" dirty="0"/>
              <a:t> </a:t>
            </a:r>
            <a:r>
              <a:rPr lang="en-US" sz="1600" dirty="0" err="1"/>
              <a:t>melalui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perhitungan</a:t>
            </a:r>
            <a:r>
              <a:rPr lang="en-US" sz="1600" dirty="0" smtClean="0"/>
              <a:t>!</a:t>
            </a:r>
            <a:endParaRPr lang="en-GB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268974" y="152400"/>
            <a:ext cx="831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/>
            <a:r>
              <a:rPr lang="en-US" dirty="0"/>
              <a:t>2</a:t>
            </a:r>
            <a:r>
              <a:rPr lang="en-US" dirty="0" smtClean="0"/>
              <a:t>.  PT </a:t>
            </a:r>
            <a:r>
              <a:rPr lang="en-US" dirty="0"/>
              <a:t>“X”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agribisnis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. </a:t>
            </a:r>
            <a:r>
              <a:rPr lang="en-US" dirty="0" err="1"/>
              <a:t>Manajer</a:t>
            </a:r>
            <a:r>
              <a:rPr lang="en-US" dirty="0"/>
              <a:t> PT “X”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input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(L) yang </a:t>
            </a:r>
            <a:r>
              <a:rPr lang="en-US" dirty="0" err="1"/>
              <a:t>memaksimumkan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total (TFC) = $50,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(w) = $5/unit.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skedul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PT “X”.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4648200"/>
            <a:ext cx="8458200" cy="6096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85800" y="990600"/>
            <a:ext cx="8458200" cy="609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821948"/>
              </p:ext>
            </p:extLst>
          </p:nvPr>
        </p:nvGraphicFramePr>
        <p:xfrm>
          <a:off x="152400" y="1148080"/>
          <a:ext cx="8761730" cy="3881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74700"/>
                <a:gridCol w="774700"/>
                <a:gridCol w="927100"/>
                <a:gridCol w="1206500"/>
                <a:gridCol w="812800"/>
                <a:gridCol w="1116330"/>
                <a:gridCol w="1181100"/>
                <a:gridCol w="927100"/>
                <a:gridCol w="1041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 (Unit)</a:t>
                      </a:r>
                    </a:p>
                    <a:p>
                      <a:pPr algn="ctr"/>
                      <a:r>
                        <a:rPr lang="en-US" dirty="0" smtClean="0"/>
                        <a:t>(1)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 (unit)</a:t>
                      </a:r>
                    </a:p>
                    <a:p>
                      <a:pPr algn="ctr"/>
                      <a:r>
                        <a:rPr lang="en-US" dirty="0" smtClean="0"/>
                        <a:t>(2)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 ($/unit)</a:t>
                      </a:r>
                    </a:p>
                    <a:p>
                      <a:pPr algn="ctr"/>
                      <a:r>
                        <a:rPr lang="en-US" dirty="0" smtClean="0"/>
                        <a:t>(3)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MPL (</a:t>
                      </a:r>
                      <a:r>
                        <a:rPr lang="el-GR" dirty="0" smtClean="0"/>
                        <a:t>Δ</a:t>
                      </a:r>
                      <a:r>
                        <a:rPr lang="en-US" dirty="0" smtClean="0"/>
                        <a:t>Q/</a:t>
                      </a:r>
                      <a:r>
                        <a:rPr lang="el-GR" dirty="0" smtClean="0"/>
                        <a:t>Δ</a:t>
                      </a:r>
                      <a:r>
                        <a:rPr lang="en-US" dirty="0" smtClean="0"/>
                        <a:t>L)</a:t>
                      </a:r>
                    </a:p>
                    <a:p>
                      <a:pPr algn="ctr"/>
                      <a:r>
                        <a:rPr lang="en-US" dirty="0" smtClean="0"/>
                        <a:t>(4)=</a:t>
                      </a:r>
                      <a:r>
                        <a:rPr lang="el-GR" dirty="0" smtClean="0"/>
                        <a:t>Δ</a:t>
                      </a:r>
                      <a:r>
                        <a:rPr lang="en-US" dirty="0" smtClean="0"/>
                        <a:t>2/</a:t>
                      </a:r>
                      <a:r>
                        <a:rPr lang="el-GR" dirty="0" smtClean="0"/>
                        <a:t>Δ</a:t>
                      </a:r>
                      <a:r>
                        <a:rPr lang="en-US" dirty="0" smtClean="0"/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APL (Q/L)</a:t>
                      </a:r>
                    </a:p>
                    <a:p>
                      <a:pPr algn="ctr"/>
                      <a:r>
                        <a:rPr lang="en-US" dirty="0" smtClean="0"/>
                        <a:t>5=2x1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TR=PQ</a:t>
                      </a:r>
                    </a:p>
                    <a:p>
                      <a:pPr algn="ctr"/>
                      <a:r>
                        <a:rPr lang="en-US" dirty="0" smtClean="0"/>
                        <a:t>(6)=(3)(2)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MR=</a:t>
                      </a:r>
                    </a:p>
                    <a:p>
                      <a:pPr algn="ctr"/>
                      <a:r>
                        <a:rPr lang="el-GR" dirty="0" smtClean="0"/>
                        <a:t>Δ</a:t>
                      </a:r>
                      <a:r>
                        <a:rPr lang="en-US" dirty="0" smtClean="0"/>
                        <a:t>TR/</a:t>
                      </a:r>
                      <a:r>
                        <a:rPr lang="el-GR" dirty="0" smtClean="0"/>
                        <a:t>Δ</a:t>
                      </a:r>
                      <a:r>
                        <a:rPr lang="en-US" dirty="0" smtClean="0"/>
                        <a:t>Q</a:t>
                      </a:r>
                    </a:p>
                    <a:p>
                      <a:pPr algn="ctr"/>
                      <a:r>
                        <a:rPr lang="en-US" dirty="0" smtClean="0"/>
                        <a:t>(7)=</a:t>
                      </a:r>
                      <a:r>
                        <a:rPr lang="el-GR" dirty="0" smtClean="0"/>
                        <a:t>Δ</a:t>
                      </a:r>
                      <a:r>
                        <a:rPr lang="en-US" dirty="0" smtClean="0"/>
                        <a:t>6/</a:t>
                      </a:r>
                      <a:r>
                        <a:rPr lang="el-GR" dirty="0" smtClean="0"/>
                        <a:t>Δ</a:t>
                      </a:r>
                      <a:r>
                        <a:rPr lang="en-US" dirty="0" smtClean="0"/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ARPL (</a:t>
                      </a:r>
                      <a:r>
                        <a:rPr lang="en-US" dirty="0" err="1" smtClean="0"/>
                        <a:t>PxAPL</a:t>
                      </a:r>
                      <a:r>
                        <a:rPr lang="en-US" dirty="0" smtClean="0"/>
                        <a:t>) (8)=3x5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MRPL= </a:t>
                      </a:r>
                      <a:r>
                        <a:rPr lang="en-US" dirty="0" err="1" smtClean="0"/>
                        <a:t>MRxMPL</a:t>
                      </a:r>
                      <a:r>
                        <a:rPr lang="en-US" dirty="0" smtClean="0"/>
                        <a:t> 9=7x4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8,00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1,25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1,25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9,38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9,38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11,69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16,25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1,76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11,44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11,00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1,43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10,02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6,44</a:t>
                      </a:r>
                      <a:endParaRPr lang="en-US" b="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1,11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8,36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3,89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0,91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1,36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6,80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2,28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0,77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1,23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5,54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1,16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5818383"/>
            <a:ext cx="838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Catatan</a:t>
            </a:r>
            <a:r>
              <a:rPr lang="en-US" sz="2000" dirty="0" smtClean="0"/>
              <a:t>: </a:t>
            </a:r>
            <a:r>
              <a:rPr lang="en-US" sz="2000" dirty="0" err="1" smtClean="0"/>
              <a:t>penggunaan</a:t>
            </a:r>
            <a:r>
              <a:rPr lang="en-US" sz="2000" dirty="0" smtClean="0"/>
              <a:t> input optimum </a:t>
            </a:r>
            <a:r>
              <a:rPr lang="en-US" sz="2000" dirty="0" err="1" smtClean="0"/>
              <a:t>pada</a:t>
            </a:r>
            <a:r>
              <a:rPr lang="en-US" sz="2000" dirty="0" smtClean="0"/>
              <a:t> L = 24,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MRPL = $6,44 &gt;w=$5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981501" y="304800"/>
            <a:ext cx="76519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Tabel</a:t>
            </a:r>
            <a:r>
              <a:rPr lang="en-US" sz="2000" dirty="0"/>
              <a:t> </a:t>
            </a:r>
            <a:r>
              <a:rPr lang="en-US" sz="2000" dirty="0" err="1"/>
              <a:t>pengendalian</a:t>
            </a:r>
            <a:r>
              <a:rPr lang="en-US" sz="2000" dirty="0"/>
              <a:t> input </a:t>
            </a:r>
            <a:r>
              <a:rPr lang="en-US" sz="2000" dirty="0" err="1"/>
              <a:t>produksi</a:t>
            </a:r>
            <a:r>
              <a:rPr lang="en-US" sz="2000" dirty="0"/>
              <a:t> (</a:t>
            </a:r>
            <a:r>
              <a:rPr lang="en-US" sz="2000" dirty="0" err="1"/>
              <a:t>tenaga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)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pasar</a:t>
            </a:r>
            <a:r>
              <a:rPr lang="en-US" sz="2000" dirty="0"/>
              <a:t> </a:t>
            </a:r>
            <a:r>
              <a:rPr lang="en-US" sz="2000" dirty="0" err="1" smtClean="0"/>
              <a:t>monopoli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648200"/>
            <a:ext cx="8458200" cy="6096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85800" y="990600"/>
            <a:ext cx="8458200" cy="609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561519"/>
              </p:ext>
            </p:extLst>
          </p:nvPr>
        </p:nvGraphicFramePr>
        <p:xfrm>
          <a:off x="304800" y="1239520"/>
          <a:ext cx="8458200" cy="378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914400"/>
                <a:gridCol w="762000"/>
                <a:gridCol w="990600"/>
                <a:gridCol w="1066800"/>
                <a:gridCol w="1075055"/>
                <a:gridCol w="982345"/>
                <a:gridCol w="1295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 (Unit)</a:t>
                      </a:r>
                    </a:p>
                    <a:p>
                      <a:pPr algn="ctr"/>
                      <a:r>
                        <a:rPr lang="en-US" sz="1600" dirty="0" smtClean="0"/>
                        <a:t>(1)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Q (unit)</a:t>
                      </a:r>
                    </a:p>
                    <a:p>
                      <a:pPr algn="ctr"/>
                      <a:r>
                        <a:rPr lang="en-US" sz="1600" dirty="0" smtClean="0"/>
                        <a:t>(2)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 ($/unit)</a:t>
                      </a:r>
                    </a:p>
                    <a:p>
                      <a:pPr algn="ctr"/>
                      <a:r>
                        <a:rPr lang="en-US" sz="1600" dirty="0" smtClean="0"/>
                        <a:t>(3)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TR=</a:t>
                      </a:r>
                    </a:p>
                    <a:p>
                      <a:pPr algn="ctr"/>
                      <a:r>
                        <a:rPr lang="en-US" sz="1600" dirty="0" err="1" smtClean="0"/>
                        <a:t>PxQ</a:t>
                      </a:r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4=3x2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MR=</a:t>
                      </a:r>
                    </a:p>
                    <a:p>
                      <a:pPr algn="ctr"/>
                      <a:r>
                        <a:rPr lang="el-GR" sz="1600" dirty="0" smtClean="0"/>
                        <a:t>Δ</a:t>
                      </a:r>
                      <a:r>
                        <a:rPr lang="en-US" sz="1600" dirty="0" smtClean="0"/>
                        <a:t>TR/</a:t>
                      </a:r>
                      <a:r>
                        <a:rPr lang="el-GR" sz="1600" dirty="0" smtClean="0"/>
                        <a:t>Δ</a:t>
                      </a:r>
                      <a:r>
                        <a:rPr lang="en-US" sz="1600" dirty="0" smtClean="0"/>
                        <a:t>Q</a:t>
                      </a:r>
                    </a:p>
                    <a:p>
                      <a:pPr algn="ctr"/>
                      <a:r>
                        <a:rPr lang="en-US" sz="1600" dirty="0" smtClean="0"/>
                        <a:t>5=</a:t>
                      </a:r>
                      <a:r>
                        <a:rPr lang="el-GR" sz="1600" dirty="0" smtClean="0"/>
                        <a:t>Δ</a:t>
                      </a:r>
                      <a:r>
                        <a:rPr lang="en-US" sz="1600" dirty="0" smtClean="0"/>
                        <a:t>3/</a:t>
                      </a:r>
                      <a:r>
                        <a:rPr lang="el-GR" sz="1600" dirty="0" smtClean="0"/>
                        <a:t>Δ</a:t>
                      </a:r>
                      <a:r>
                        <a:rPr lang="en-US" sz="1600" dirty="0" smtClean="0"/>
                        <a:t>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TVC=</a:t>
                      </a:r>
                      <a:r>
                        <a:rPr lang="en-US" sz="1600" dirty="0" err="1" smtClean="0"/>
                        <a:t>wxL</a:t>
                      </a:r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(6)=$5x(1)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TC=</a:t>
                      </a:r>
                    </a:p>
                    <a:p>
                      <a:pPr algn="ctr"/>
                      <a:r>
                        <a:rPr lang="en-US" sz="1600" dirty="0" smtClean="0"/>
                        <a:t>TFC+TVC</a:t>
                      </a:r>
                    </a:p>
                    <a:p>
                      <a:pPr algn="ctr"/>
                      <a:r>
                        <a:rPr lang="en-US" sz="1600" dirty="0" smtClean="0"/>
                        <a:t>7=$50+(6)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MC=</a:t>
                      </a:r>
                    </a:p>
                    <a:p>
                      <a:pPr algn="ctr"/>
                      <a:r>
                        <a:rPr lang="el-GR" sz="1600" dirty="0" smtClean="0"/>
                        <a:t>Δ</a:t>
                      </a:r>
                      <a:r>
                        <a:rPr lang="en-US" sz="1600" dirty="0" smtClean="0"/>
                        <a:t>TC/</a:t>
                      </a:r>
                      <a:r>
                        <a:rPr lang="el-GR" sz="1600" dirty="0" smtClean="0"/>
                        <a:t>Δ</a:t>
                      </a:r>
                      <a:r>
                        <a:rPr lang="en-US" sz="1600" dirty="0" smtClean="0"/>
                        <a:t>Q</a:t>
                      </a:r>
                    </a:p>
                    <a:p>
                      <a:pPr algn="ctr"/>
                      <a:r>
                        <a:rPr lang="en-US" sz="1600" dirty="0" smtClean="0"/>
                        <a:t>8=</a:t>
                      </a:r>
                      <a:r>
                        <a:rPr lang="el-GR" sz="1600" dirty="0" smtClean="0"/>
                        <a:t>Δ</a:t>
                      </a:r>
                      <a:r>
                        <a:rPr lang="en-US" sz="1600" dirty="0" smtClean="0"/>
                        <a:t>7/</a:t>
                      </a:r>
                      <a:r>
                        <a:rPr lang="el-GR" sz="1600" dirty="0" smtClean="0"/>
                        <a:t>Δ</a:t>
                      </a:r>
                      <a:r>
                        <a:rPr lang="en-US" sz="1600" dirty="0" smtClean="0"/>
                        <a:t>2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Keuntungan</a:t>
                      </a:r>
                      <a:r>
                        <a:rPr lang="en-US" sz="1600" dirty="0" smtClean="0"/>
                        <a:t>=TR-TC</a:t>
                      </a:r>
                    </a:p>
                    <a:p>
                      <a:pPr algn="ctr"/>
                      <a:r>
                        <a:rPr lang="en-US" sz="1600" dirty="0" smtClean="0"/>
                        <a:t>9=(4)-(7)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8,00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-50</a:t>
                      </a:r>
                      <a:endParaRPr lang="en-US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7,50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-15</a:t>
                      </a:r>
                      <a:endParaRPr lang="en-US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6,50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195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5,50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135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2,50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4,50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3,50</a:t>
                      </a:r>
                      <a:endParaRPr lang="en-US" b="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en-US" b="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275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3,50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165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215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4,50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5,00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2,50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5,50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4,50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315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1,50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285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335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6,50</a:t>
                      </a:r>
                      <a:endParaRPr 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-20</a:t>
                      </a:r>
                      <a:endParaRPr lang="en-US" b="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6700" y="54864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113" indent="-900113"/>
            <a:r>
              <a:rPr lang="en-US" dirty="0" err="1" smtClean="0"/>
              <a:t>Catatan</a:t>
            </a:r>
            <a:r>
              <a:rPr lang="en-US" dirty="0" smtClean="0"/>
              <a:t>: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Q=40,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$70, </a:t>
            </a:r>
            <a:r>
              <a:rPr lang="en-US" dirty="0" err="1" smtClean="0"/>
              <a:t>disini</a:t>
            </a:r>
            <a:r>
              <a:rPr lang="en-US" dirty="0" smtClean="0"/>
              <a:t> MR=$4,50 &gt; MC=$3,50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390815"/>
            <a:ext cx="81566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Tabel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pengendalian</a:t>
            </a:r>
            <a:r>
              <a:rPr lang="en-US" sz="2000" dirty="0"/>
              <a:t> output (</a:t>
            </a:r>
            <a:r>
              <a:rPr lang="en-US" sz="2000" dirty="0" err="1"/>
              <a:t>kuantitas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)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pasar</a:t>
            </a:r>
            <a:r>
              <a:rPr lang="en-US" sz="2000" dirty="0"/>
              <a:t> </a:t>
            </a:r>
            <a:r>
              <a:rPr lang="en-US" sz="2000" dirty="0" err="1"/>
              <a:t>monopoli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4724400"/>
            <a:ext cx="8153400" cy="18816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57200" y="1905000"/>
            <a:ext cx="8001000" cy="26588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8600" y="152401"/>
            <a:ext cx="7772400" cy="16113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04800" y="228600"/>
            <a:ext cx="7543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/>
            <a:r>
              <a:rPr lang="en-US" dirty="0" smtClean="0"/>
              <a:t>a.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,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24 unit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MRPL=$6,44 &gt;w=$5.Jika </a:t>
            </a:r>
            <a:r>
              <a:rPr lang="en-US" dirty="0" err="1"/>
              <a:t>tng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33 unit,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berkurang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MRPL=$3,89&lt; w=$5. </a:t>
            </a:r>
            <a:r>
              <a:rPr lang="en-US" dirty="0" err="1"/>
              <a:t>Sebaliknya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17 unit,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ditingkatkan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MRPL = $11&gt;w=$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0888" y="1978569"/>
            <a:ext cx="79373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/>
            <a:r>
              <a:rPr lang="en-US" dirty="0" smtClean="0"/>
              <a:t>b. 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output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output yang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Q=40 unit.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output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$6/unit,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$70. Tingkat output 40 unit, MR=$4,50 &gt; MC=3,50.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50 unit,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MR=$3,50 &lt; MC=$4,50, </a:t>
            </a:r>
            <a:r>
              <a:rPr lang="en-US" dirty="0" err="1"/>
              <a:t>sebaliknya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30 unit,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menaikkan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MR=$5,50&gt;MC=$2,50.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40 unit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76784" y="4777264"/>
            <a:ext cx="79100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/>
            <a:r>
              <a:rPr lang="en-US" dirty="0" smtClean="0"/>
              <a:t>c. 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24 unit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input,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output </a:t>
            </a:r>
            <a:r>
              <a:rPr lang="en-US" dirty="0" err="1"/>
              <a:t>sebesar</a:t>
            </a:r>
            <a:r>
              <a:rPr lang="en-US" dirty="0"/>
              <a:t> 40 unit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$70.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input (</a:t>
            </a:r>
            <a:r>
              <a:rPr lang="en-US" dirty="0" err="1"/>
              <a:t>MRPi</a:t>
            </a:r>
            <a:r>
              <a:rPr lang="en-US" dirty="0"/>
              <a:t>=pi</a:t>
            </a:r>
            <a:r>
              <a:rPr lang="en-US" dirty="0">
                <a:sym typeface="Wingdings" pitchFamily="2" charset="2"/>
              </a:rPr>
              <a:t> MRPL=w) </a:t>
            </a:r>
            <a:r>
              <a:rPr lang="en-US" dirty="0" err="1">
                <a:sym typeface="Wingdings" pitchFamily="2" charset="2"/>
              </a:rPr>
              <a:t>atau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pengendalian</a:t>
            </a:r>
            <a:r>
              <a:rPr lang="en-US" dirty="0">
                <a:sym typeface="Wingdings" pitchFamily="2" charset="2"/>
              </a:rPr>
              <a:t> output (MR=MC) </a:t>
            </a:r>
            <a:r>
              <a:rPr lang="en-US" dirty="0" err="1">
                <a:sym typeface="Wingdings" pitchFamily="2" charset="2"/>
              </a:rPr>
              <a:t>sebagai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kriteria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untuk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memaksimumkan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keuntungan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perusahaan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dalam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pasar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monopoli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9558" y="3962400"/>
            <a:ext cx="8001000" cy="2362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3331" y="1447800"/>
            <a:ext cx="7673454" cy="2286000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PT Solar </a:t>
            </a:r>
            <a:r>
              <a:rPr lang="en-US" sz="2000" dirty="0" err="1" smtClean="0">
                <a:solidFill>
                  <a:schemeClr val="tx1"/>
                </a:solidFill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perusahaan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pembuat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peralatan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pemanas</a:t>
            </a:r>
            <a:r>
              <a:rPr lang="en-US" sz="2000" dirty="0" smtClean="0">
                <a:solidFill>
                  <a:schemeClr val="tx1"/>
                </a:solidFill>
              </a:rPr>
              <a:t> air </a:t>
            </a:r>
            <a:r>
              <a:rPr lang="en-US" sz="2000" dirty="0" err="1" smtClean="0">
                <a:solidFill>
                  <a:schemeClr val="tx1"/>
                </a:solidFill>
              </a:rPr>
              <a:t>menggunakan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tenaga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surya</a:t>
            </a:r>
            <a:r>
              <a:rPr lang="en-US" sz="2000" dirty="0" smtClean="0">
                <a:solidFill>
                  <a:schemeClr val="tx1"/>
                </a:solidFill>
              </a:rPr>
              <a:t>  yang </a:t>
            </a:r>
            <a:r>
              <a:rPr lang="en-US" sz="2000" dirty="0" err="1" smtClean="0">
                <a:solidFill>
                  <a:schemeClr val="tx1"/>
                </a:solidFill>
              </a:rPr>
              <a:t>beroperasi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pasar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persaingan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sangat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ketat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sehingga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harus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mengikuti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harga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telah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ditetapkan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oleh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pasar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</a:rPr>
              <a:t>Fungsi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biaya</a:t>
            </a:r>
            <a:r>
              <a:rPr lang="en-US" sz="2000" dirty="0" smtClean="0">
                <a:solidFill>
                  <a:schemeClr val="tx1"/>
                </a:solidFill>
              </a:rPr>
              <a:t> total </a:t>
            </a:r>
            <a:r>
              <a:rPr lang="en-US" sz="2000" dirty="0" err="1" smtClean="0">
                <a:solidFill>
                  <a:schemeClr val="tx1"/>
                </a:solidFill>
              </a:rPr>
              <a:t>dari</a:t>
            </a:r>
            <a:r>
              <a:rPr lang="en-US" sz="2000" dirty="0" smtClean="0">
                <a:solidFill>
                  <a:schemeClr val="tx1"/>
                </a:solidFill>
              </a:rPr>
              <a:t> PT Solar </a:t>
            </a:r>
            <a:r>
              <a:rPr lang="en-US" sz="2000" dirty="0" err="1" smtClean="0">
                <a:solidFill>
                  <a:schemeClr val="tx1"/>
                </a:solidFill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</a:rPr>
              <a:t> TC = 500Q-10Q</a:t>
            </a:r>
            <a:r>
              <a:rPr lang="en-US" sz="2000" baseline="30000" dirty="0" smtClean="0">
                <a:solidFill>
                  <a:schemeClr val="tx1"/>
                </a:solidFill>
                <a:cs typeface="Times New Roman" pitchFamily="18" charset="0"/>
              </a:rPr>
              <a:t> 2 </a:t>
            </a:r>
            <a:r>
              <a:rPr lang="en-US" sz="2000" dirty="0" smtClean="0">
                <a:solidFill>
                  <a:schemeClr val="tx1"/>
                </a:solidFill>
              </a:rPr>
              <a:t>+Q</a:t>
            </a:r>
            <a:r>
              <a:rPr lang="en-US" sz="2000" baseline="30000" dirty="0" smtClean="0">
                <a:solidFill>
                  <a:schemeClr val="tx1"/>
                </a:solidFill>
                <a:cs typeface="Times New Roman" pitchFamily="18" charset="0"/>
              </a:rPr>
              <a:t> 3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dimana</a:t>
            </a:r>
            <a:r>
              <a:rPr lang="en-US" sz="2000" dirty="0" smtClean="0">
                <a:solidFill>
                  <a:schemeClr val="tx1"/>
                </a:solidFill>
              </a:rPr>
              <a:t> Q </a:t>
            </a:r>
            <a:r>
              <a:rPr lang="en-US" sz="2000" dirty="0" err="1" smtClean="0">
                <a:solidFill>
                  <a:schemeClr val="tx1"/>
                </a:solidFill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</a:rPr>
              <a:t> output </a:t>
            </a:r>
            <a:r>
              <a:rPr lang="en-US" sz="2000" dirty="0" err="1" smtClean="0">
                <a:solidFill>
                  <a:schemeClr val="tx1"/>
                </a:solidFill>
              </a:rPr>
              <a:t>peralatan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pemenas</a:t>
            </a:r>
            <a:r>
              <a:rPr lang="en-US" sz="2000" dirty="0" smtClean="0">
                <a:solidFill>
                  <a:schemeClr val="tx1"/>
                </a:solidFill>
              </a:rPr>
              <a:t> air (</a:t>
            </a:r>
            <a:r>
              <a:rPr lang="en-US" sz="2000" dirty="0" err="1" smtClean="0">
                <a:solidFill>
                  <a:schemeClr val="tx1"/>
                </a:solidFill>
              </a:rPr>
              <a:t>ribu</a:t>
            </a:r>
            <a:r>
              <a:rPr lang="en-US" sz="2000" dirty="0" smtClean="0">
                <a:solidFill>
                  <a:schemeClr val="tx1"/>
                </a:solidFill>
              </a:rPr>
              <a:t> unit) </a:t>
            </a:r>
            <a:r>
              <a:rPr lang="en-US" sz="2000" dirty="0" err="1" smtClean="0">
                <a:solidFill>
                  <a:schemeClr val="tx1"/>
                </a:solidFill>
              </a:rPr>
              <a:t>sedangkan</a:t>
            </a:r>
            <a:r>
              <a:rPr lang="en-US" sz="2000" dirty="0" smtClean="0">
                <a:solidFill>
                  <a:schemeClr val="tx1"/>
                </a:solidFill>
              </a:rPr>
              <a:t> TC </a:t>
            </a:r>
            <a:r>
              <a:rPr lang="en-US" sz="2000" dirty="0" err="1" smtClean="0">
                <a:solidFill>
                  <a:schemeClr val="tx1"/>
                </a:solidFill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biaya</a:t>
            </a:r>
            <a:r>
              <a:rPr lang="en-US" sz="2000" dirty="0" smtClean="0">
                <a:solidFill>
                  <a:schemeClr val="tx1"/>
                </a:solidFill>
              </a:rPr>
              <a:t> total (</a:t>
            </a:r>
            <a:r>
              <a:rPr lang="en-US" sz="2000" dirty="0" err="1" smtClean="0">
                <a:solidFill>
                  <a:schemeClr val="tx1"/>
                </a:solidFill>
              </a:rPr>
              <a:t>ribu</a:t>
            </a:r>
            <a:r>
              <a:rPr lang="en-US" sz="2000" dirty="0" smtClean="0">
                <a:solidFill>
                  <a:schemeClr val="tx1"/>
                </a:solidFill>
              </a:rPr>
              <a:t> dollar). </a:t>
            </a:r>
            <a:r>
              <a:rPr lang="en-US" sz="2000" dirty="0" err="1" smtClean="0">
                <a:solidFill>
                  <a:schemeClr val="tx1"/>
                </a:solidFill>
              </a:rPr>
              <a:t>Termasuk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dalam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komponen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biaya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ini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adalah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biaya</a:t>
            </a:r>
            <a:r>
              <a:rPr lang="en-US" sz="2000" dirty="0" smtClean="0">
                <a:solidFill>
                  <a:schemeClr val="tx1"/>
                </a:solidFill>
              </a:rPr>
              <a:t> modal </a:t>
            </a:r>
            <a:r>
              <a:rPr lang="en-US" sz="2000" dirty="0" err="1" smtClean="0">
                <a:solidFill>
                  <a:schemeClr val="tx1"/>
                </a:solidFill>
              </a:rPr>
              <a:t>investasi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sebesar</a:t>
            </a:r>
            <a:r>
              <a:rPr lang="en-US" sz="2000" dirty="0" smtClean="0">
                <a:solidFill>
                  <a:schemeClr val="tx1"/>
                </a:solidFill>
              </a:rPr>
              <a:t> 15 % per </a:t>
            </a:r>
            <a:r>
              <a:rPr lang="en-US" sz="2000" dirty="0" err="1" smtClean="0">
                <a:solidFill>
                  <a:schemeClr val="tx1"/>
                </a:solidFill>
              </a:rPr>
              <a:t>tahun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9558" y="4067595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 algn="just">
              <a:buAutoNum type="alphaLcPeriod"/>
            </a:pPr>
            <a:r>
              <a:rPr lang="en-US" sz="2000" dirty="0" err="1"/>
              <a:t>Asumsikan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(PT Solar)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industri</a:t>
            </a:r>
            <a:r>
              <a:rPr lang="en-US" sz="2000" dirty="0"/>
              <a:t> </a:t>
            </a:r>
            <a:r>
              <a:rPr lang="en-US" sz="2000" dirty="0" err="1"/>
              <a:t>peralatan</a:t>
            </a:r>
            <a:r>
              <a:rPr lang="en-US" sz="2000" dirty="0"/>
              <a:t> </a:t>
            </a:r>
            <a:r>
              <a:rPr lang="en-US" sz="2000" dirty="0" err="1"/>
              <a:t>pemanas</a:t>
            </a:r>
            <a:r>
              <a:rPr lang="en-US" sz="2000" dirty="0"/>
              <a:t> air </a:t>
            </a:r>
            <a:r>
              <a:rPr lang="en-US" sz="2000" dirty="0" err="1"/>
              <a:t>berada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keseimbangan</a:t>
            </a:r>
            <a:r>
              <a:rPr lang="en-US" sz="2000" dirty="0"/>
              <a:t> </a:t>
            </a:r>
            <a:r>
              <a:rPr lang="en-US" sz="2000" dirty="0" err="1"/>
              <a:t>pasar</a:t>
            </a:r>
            <a:r>
              <a:rPr lang="en-US" sz="2000" dirty="0"/>
              <a:t>. </a:t>
            </a:r>
            <a:r>
              <a:rPr lang="en-US" sz="2000" dirty="0" err="1"/>
              <a:t>Berapa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ditetapkan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PT Solar?</a:t>
            </a:r>
          </a:p>
          <a:p>
            <a:pPr marL="273050" indent="-273050" algn="just">
              <a:buAutoNum type="alphaLcPeriod"/>
            </a:pPr>
            <a:r>
              <a:rPr lang="en-US" sz="2000" dirty="0" err="1"/>
              <a:t>Berapa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keuntungan</a:t>
            </a:r>
            <a:r>
              <a:rPr lang="en-US" sz="2000" dirty="0"/>
              <a:t> </a:t>
            </a:r>
            <a:r>
              <a:rPr lang="en-US" sz="2000" dirty="0" err="1"/>
              <a:t>ekonomis</a:t>
            </a:r>
            <a:r>
              <a:rPr lang="en-US" sz="2000" dirty="0"/>
              <a:t> (</a:t>
            </a:r>
            <a:r>
              <a:rPr lang="en-US" sz="2000" i="1" dirty="0"/>
              <a:t>economic profit</a:t>
            </a:r>
            <a:r>
              <a:rPr lang="en-US" sz="2000" dirty="0"/>
              <a:t>), </a:t>
            </a:r>
            <a:r>
              <a:rPr lang="en-US" sz="2000" dirty="0" err="1"/>
              <a:t>biaya</a:t>
            </a:r>
            <a:r>
              <a:rPr lang="en-US" sz="2000" dirty="0"/>
              <a:t> total rata-rata (ATC),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marjinal</a:t>
            </a:r>
            <a:r>
              <a:rPr lang="en-US" sz="2000" dirty="0"/>
              <a:t> (MC)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keseimbangan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?</a:t>
            </a:r>
          </a:p>
          <a:p>
            <a:pPr marL="273050" indent="-273050" algn="just">
              <a:buAutoNum type="alphaLcPeriod"/>
            </a:pP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penawaran</a:t>
            </a:r>
            <a:r>
              <a:rPr lang="en-US" sz="2000" dirty="0"/>
              <a:t> (</a:t>
            </a:r>
            <a:r>
              <a:rPr lang="en-US" sz="2000" i="1" dirty="0"/>
              <a:t>supply function</a:t>
            </a:r>
            <a:r>
              <a:rPr lang="en-US" sz="2000" dirty="0"/>
              <a:t>) </a:t>
            </a:r>
            <a:r>
              <a:rPr lang="en-US" sz="2000" dirty="0" err="1"/>
              <a:t>untuk</a:t>
            </a:r>
            <a:r>
              <a:rPr lang="en-US" sz="2000" dirty="0"/>
              <a:t> output PT Solar</a:t>
            </a:r>
            <a:r>
              <a:rPr lang="en-US" sz="2000" dirty="0" smtClean="0"/>
              <a:t>?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75145" y="12192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57800" y="685800"/>
            <a:ext cx="1567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LATIHAN SOAL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257800" y="270301"/>
            <a:ext cx="3055961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LATIHAN SOAL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85800" y="4191000"/>
            <a:ext cx="8001000" cy="2209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3211837" y="2984725"/>
            <a:ext cx="2663428" cy="54233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3429000" y="1148090"/>
            <a:ext cx="2438400" cy="54233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7467600" cy="1143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1800" dirty="0" err="1" smtClean="0">
                <a:solidFill>
                  <a:schemeClr val="tx1"/>
                </a:solidFill>
              </a:rPr>
              <a:t>dimana</a:t>
            </a:r>
            <a:r>
              <a:rPr lang="en-US" sz="1800" dirty="0" smtClean="0">
                <a:solidFill>
                  <a:schemeClr val="tx1"/>
                </a:solidFill>
              </a:rPr>
              <a:t> Q = </a:t>
            </a:r>
            <a:r>
              <a:rPr lang="en-US" sz="1800" dirty="0" err="1" smtClean="0">
                <a:solidFill>
                  <a:schemeClr val="tx1"/>
                </a:solidFill>
              </a:rPr>
              <a:t>banyaknya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karpet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diukur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dalam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ribuan</a:t>
            </a:r>
            <a:r>
              <a:rPr lang="en-US" sz="1800" dirty="0" smtClean="0">
                <a:solidFill>
                  <a:schemeClr val="tx1"/>
                </a:solidFill>
              </a:rPr>
              <a:t> (1000), P = </a:t>
            </a:r>
            <a:r>
              <a:rPr lang="en-US" sz="1800" dirty="0" err="1" smtClean="0">
                <a:solidFill>
                  <a:schemeClr val="tx1"/>
                </a:solidFill>
              </a:rPr>
              <a:t>harga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karpet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diukur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dalam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satuan</a:t>
            </a:r>
            <a:r>
              <a:rPr lang="en-US" sz="1800" dirty="0" smtClean="0">
                <a:solidFill>
                  <a:schemeClr val="tx1"/>
                </a:solidFill>
              </a:rPr>
              <a:t> dollar per unit ($), </a:t>
            </a:r>
            <a:r>
              <a:rPr lang="en-US" sz="1800" dirty="0" err="1" smtClean="0">
                <a:solidFill>
                  <a:schemeClr val="tx1"/>
                </a:solidFill>
              </a:rPr>
              <a:t>dan</a:t>
            </a:r>
            <a:r>
              <a:rPr lang="en-US" sz="1800" dirty="0" smtClean="0">
                <a:solidFill>
                  <a:schemeClr val="tx1"/>
                </a:solidFill>
              </a:rPr>
              <a:t> M = </a:t>
            </a:r>
            <a:r>
              <a:rPr lang="en-US" sz="1800" dirty="0" err="1" smtClean="0">
                <a:solidFill>
                  <a:schemeClr val="tx1"/>
                </a:solidFill>
              </a:rPr>
              <a:t>pendapatan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konsumen</a:t>
            </a:r>
            <a:r>
              <a:rPr lang="en-US" sz="1800" dirty="0" smtClean="0">
                <a:solidFill>
                  <a:schemeClr val="tx1"/>
                </a:solidFill>
              </a:rPr>
              <a:t> per </a:t>
            </a:r>
            <a:r>
              <a:rPr lang="en-US" sz="1800" dirty="0" err="1" smtClean="0">
                <a:solidFill>
                  <a:schemeClr val="tx1"/>
                </a:solidFill>
              </a:rPr>
              <a:t>kapita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diukur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dalam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ribuan</a:t>
            </a:r>
            <a:r>
              <a:rPr lang="en-US" sz="1800" dirty="0" smtClean="0">
                <a:solidFill>
                  <a:schemeClr val="tx1"/>
                </a:solidFill>
              </a:rPr>
              <a:t> dollar ($1.000). </a:t>
            </a:r>
            <a:r>
              <a:rPr lang="en-US" sz="1800" dirty="0" err="1" smtClean="0">
                <a:solidFill>
                  <a:schemeClr val="tx1"/>
                </a:solidFill>
              </a:rPr>
              <a:t>Fungsi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biaya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variabel</a:t>
            </a:r>
            <a:r>
              <a:rPr lang="en-US" sz="1800" dirty="0" smtClean="0">
                <a:solidFill>
                  <a:schemeClr val="tx1"/>
                </a:solidFill>
              </a:rPr>
              <a:t> rata-rata </a:t>
            </a: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karpet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diduga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sebagai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berikut</a:t>
            </a:r>
            <a:r>
              <a:rPr lang="en-US" sz="1800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lphaLcPeriod"/>
            </a:pP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708546" y="304800"/>
            <a:ext cx="8206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PT </a:t>
            </a:r>
            <a:r>
              <a:rPr lang="en-US" dirty="0"/>
              <a:t>Al Baba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karpet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.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karpet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46162" y="1219200"/>
            <a:ext cx="20040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Q = </a:t>
            </a:r>
            <a:r>
              <a:rPr lang="en-US" sz="2000" dirty="0" smtClean="0"/>
              <a:t>112-0,5P+5M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291481" y="3055835"/>
            <a:ext cx="25837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000" dirty="0"/>
              <a:t>AVC = 200 – 12Q + 2Q</a:t>
            </a:r>
            <a:r>
              <a:rPr lang="en-US" sz="2000" baseline="30000" dirty="0">
                <a:cs typeface="Times New Roman" pitchFamily="18" charset="0"/>
              </a:rPr>
              <a:t> 2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885951" y="4267200"/>
            <a:ext cx="74960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/>
              <a:t>Pendapatan</a:t>
            </a:r>
            <a:r>
              <a:rPr lang="en-US" dirty="0"/>
              <a:t> per </a:t>
            </a:r>
            <a:r>
              <a:rPr lang="en-US" dirty="0" err="1"/>
              <a:t>kapita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$20.000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total </a:t>
            </a:r>
            <a:r>
              <a:rPr lang="en-US" dirty="0" err="1"/>
              <a:t>sebesar</a:t>
            </a:r>
            <a:r>
              <a:rPr lang="en-US" dirty="0"/>
              <a:t> $ 100.000</a:t>
            </a:r>
          </a:p>
          <a:p>
            <a:pPr marL="273050" indent="-273050" algn="just">
              <a:buAutoNum type="alphaLcPeriod"/>
            </a:pP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karpet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memaksimumkan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?</a:t>
            </a:r>
          </a:p>
          <a:p>
            <a:pPr marL="273050" indent="-273050" algn="just">
              <a:buAutoNum type="alphaLcPeriod"/>
            </a:pP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karpet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agar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?</a:t>
            </a:r>
          </a:p>
          <a:p>
            <a:pPr marL="273050" indent="-273050" algn="just">
              <a:buAutoNum type="alphaLcPeriod"/>
            </a:pP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3048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43600" y="273784"/>
            <a:ext cx="2895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err="1"/>
              <a:t>Strategi</a:t>
            </a:r>
            <a:r>
              <a:rPr lang="en-US" sz="2000" u="sng" dirty="0"/>
              <a:t> </a:t>
            </a:r>
            <a:r>
              <a:rPr lang="en-US" sz="2000" u="sng" dirty="0" err="1"/>
              <a:t>Pengendalian</a:t>
            </a:r>
            <a:r>
              <a:rPr lang="en-US" sz="2000" u="sng" dirty="0"/>
              <a:t> Output </a:t>
            </a:r>
            <a:r>
              <a:rPr lang="en-US" sz="2000" u="sng" dirty="0" err="1"/>
              <a:t>Dalam</a:t>
            </a:r>
            <a:r>
              <a:rPr lang="en-US" sz="2000" u="sng" dirty="0"/>
              <a:t> </a:t>
            </a:r>
            <a:r>
              <a:rPr lang="en-US" sz="2000" u="sng" dirty="0" err="1"/>
              <a:t>Pasar</a:t>
            </a:r>
            <a:r>
              <a:rPr lang="en-US" sz="2000" u="sng" dirty="0"/>
              <a:t> </a:t>
            </a:r>
            <a:r>
              <a:rPr lang="en-US" sz="2000" u="sng" dirty="0" err="1"/>
              <a:t>Persaingan</a:t>
            </a:r>
            <a:r>
              <a:rPr lang="en-US" sz="2000" u="sng" dirty="0"/>
              <a:t> </a:t>
            </a:r>
            <a:r>
              <a:rPr lang="en-US" sz="2000" u="sng" dirty="0" err="1"/>
              <a:t>Sempurna</a:t>
            </a:r>
            <a:r>
              <a:rPr lang="en-US" sz="2000" u="sng" dirty="0"/>
              <a:t> </a:t>
            </a:r>
            <a:r>
              <a:rPr lang="en-US" sz="2000" u="sng" dirty="0" err="1"/>
              <a:t>Untuk</a:t>
            </a:r>
            <a:r>
              <a:rPr lang="en-US" sz="2000" u="sng" dirty="0"/>
              <a:t> </a:t>
            </a:r>
            <a:r>
              <a:rPr lang="en-US" sz="2000" u="sng" dirty="0" err="1"/>
              <a:t>Memeksimalkan</a:t>
            </a:r>
            <a:r>
              <a:rPr lang="en-US" sz="2000" u="sng" dirty="0"/>
              <a:t> </a:t>
            </a:r>
            <a:r>
              <a:rPr lang="en-US" sz="2000" u="sng" dirty="0" err="1"/>
              <a:t>Keuntungan</a:t>
            </a:r>
            <a:endParaRPr lang="en-GB" sz="2000" u="sng" dirty="0"/>
          </a:p>
        </p:txBody>
      </p:sp>
      <p:grpSp>
        <p:nvGrpSpPr>
          <p:cNvPr id="46" name="Group 45"/>
          <p:cNvGrpSpPr/>
          <p:nvPr/>
        </p:nvGrpSpPr>
        <p:grpSpPr>
          <a:xfrm>
            <a:off x="914400" y="1219200"/>
            <a:ext cx="6834910" cy="5105400"/>
            <a:chOff x="1905000" y="1219200"/>
            <a:chExt cx="6834910" cy="5105400"/>
          </a:xfrm>
        </p:grpSpPr>
        <p:sp>
          <p:nvSpPr>
            <p:cNvPr id="5" name="Rectangle 4"/>
            <p:cNvSpPr/>
            <p:nvPr/>
          </p:nvSpPr>
          <p:spPr>
            <a:xfrm>
              <a:off x="2133600" y="1219200"/>
              <a:ext cx="3275012" cy="4572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Informasi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Harga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produk</a:t>
              </a:r>
              <a:r>
                <a:rPr lang="en-US" dirty="0" smtClean="0">
                  <a:solidFill>
                    <a:schemeClr val="tx1"/>
                  </a:solidFill>
                </a:rPr>
                <a:t> (P)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362994" y="2057400"/>
              <a:ext cx="2818606" cy="5334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Informasi</a:t>
              </a:r>
              <a:r>
                <a:rPr lang="en-US" dirty="0">
                  <a:solidFill>
                    <a:schemeClr val="tx1"/>
                  </a:solidFill>
                </a:rPr>
                <a:t> AVC </a:t>
              </a:r>
              <a:r>
                <a:rPr lang="en-US" dirty="0" err="1">
                  <a:solidFill>
                    <a:schemeClr val="tx1"/>
                  </a:solidFill>
                </a:rPr>
                <a:t>dan</a:t>
              </a:r>
              <a:r>
                <a:rPr lang="en-US" dirty="0">
                  <a:solidFill>
                    <a:schemeClr val="tx1"/>
                  </a:solidFill>
                </a:rPr>
                <a:t> MC</a:t>
              </a:r>
            </a:p>
          </p:txBody>
        </p:sp>
        <p:sp>
          <p:nvSpPr>
            <p:cNvPr id="7" name="Diamond 6"/>
            <p:cNvSpPr/>
            <p:nvPr/>
          </p:nvSpPr>
          <p:spPr>
            <a:xfrm>
              <a:off x="2362200" y="2895600"/>
              <a:ext cx="2819400" cy="1219200"/>
            </a:xfrm>
            <a:prstGeom prst="diamond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Apakah</a:t>
              </a:r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 &gt; </a:t>
              </a:r>
              <a:r>
                <a:rPr lang="en-US" dirty="0" err="1" smtClean="0">
                  <a:solidFill>
                    <a:schemeClr val="tx1"/>
                  </a:solidFill>
                </a:rPr>
                <a:t>AVCmin</a:t>
              </a:r>
              <a:r>
                <a:rPr lang="en-US" dirty="0" smtClean="0">
                  <a:solidFill>
                    <a:schemeClr val="tx1"/>
                  </a:solidFill>
                </a:rPr>
                <a:t>?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134394" y="4495800"/>
              <a:ext cx="3352006" cy="7620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Keputusan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Manajerial</a:t>
              </a:r>
              <a:r>
                <a:rPr lang="en-US" dirty="0">
                  <a:solidFill>
                    <a:schemeClr val="tx1"/>
                  </a:solidFill>
                </a:rPr>
                <a:t> BERPRODUKSI PADA MR=MC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1905000" y="5562600"/>
              <a:ext cx="3810000" cy="7620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Keuntungan</a:t>
              </a:r>
              <a:r>
                <a:rPr lang="en-US" dirty="0">
                  <a:solidFill>
                    <a:schemeClr val="tx1"/>
                  </a:solidFill>
                </a:rPr>
                <a:t> (</a:t>
              </a:r>
              <a:r>
                <a:rPr lang="en-US" dirty="0" err="1">
                  <a:solidFill>
                    <a:schemeClr val="tx1"/>
                  </a:solidFill>
                </a:rPr>
                <a:t>Kerugian</a:t>
              </a:r>
              <a:r>
                <a:rPr lang="en-US" dirty="0">
                  <a:solidFill>
                    <a:schemeClr val="tx1"/>
                  </a:solidFill>
                </a:rPr>
                <a:t>) </a:t>
              </a:r>
              <a:r>
                <a:rPr lang="en-US" dirty="0" err="1">
                  <a:solidFill>
                    <a:schemeClr val="tx1"/>
                  </a:solidFill>
                </a:rPr>
                <a:t>Ekonomis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</a:rPr>
                <a:t>π= TR - TC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225310" y="2971800"/>
              <a:ext cx="2514600" cy="10668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Keputusan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Manajerial</a:t>
              </a:r>
              <a:r>
                <a:rPr lang="en-US" dirty="0" smtClean="0">
                  <a:solidFill>
                    <a:schemeClr val="tx1"/>
                  </a:solidFill>
                </a:rPr>
                <a:t>: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TIDAK BERPRODUKSI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81600" y="2981811"/>
              <a:ext cx="762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Tidak</a:t>
              </a:r>
              <a:endParaRPr lang="en-US" sz="2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48794" y="40386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Ya</a:t>
              </a:r>
              <a:endParaRPr lang="en-US" dirty="0"/>
            </a:p>
          </p:txBody>
        </p:sp>
        <p:cxnSp>
          <p:nvCxnSpPr>
            <p:cNvPr id="26" name="Straight Arrow Connector 25"/>
            <p:cNvCxnSpPr>
              <a:endCxn id="6" idx="0"/>
            </p:cNvCxnSpPr>
            <p:nvPr/>
          </p:nvCxnSpPr>
          <p:spPr>
            <a:xfrm>
              <a:off x="3772297" y="16764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6" idx="2"/>
              <a:endCxn id="7" idx="0"/>
            </p:cNvCxnSpPr>
            <p:nvPr/>
          </p:nvCxnSpPr>
          <p:spPr>
            <a:xfrm flipH="1">
              <a:off x="3771900" y="2590800"/>
              <a:ext cx="397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3771106" y="4114800"/>
              <a:ext cx="1191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8" idx="2"/>
              <a:endCxn id="9" idx="0"/>
            </p:cNvCxnSpPr>
            <p:nvPr/>
          </p:nvCxnSpPr>
          <p:spPr>
            <a:xfrm flipH="1">
              <a:off x="3810000" y="5257800"/>
              <a:ext cx="397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Elbow Connector 36"/>
            <p:cNvCxnSpPr>
              <a:stCxn id="9" idx="2"/>
              <a:endCxn id="5" idx="1"/>
            </p:cNvCxnSpPr>
            <p:nvPr/>
          </p:nvCxnSpPr>
          <p:spPr>
            <a:xfrm rot="5400000" flipH="1">
              <a:off x="533400" y="3048000"/>
              <a:ext cx="4876800" cy="1676400"/>
            </a:xfrm>
            <a:prstGeom prst="bentConnector4">
              <a:avLst>
                <a:gd name="adj1" fmla="val -4688"/>
                <a:gd name="adj2" fmla="val 149254"/>
              </a:avLst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7" idx="3"/>
              <a:endCxn id="10" idx="1"/>
            </p:cNvCxnSpPr>
            <p:nvPr/>
          </p:nvCxnSpPr>
          <p:spPr>
            <a:xfrm>
              <a:off x="5181600" y="3505200"/>
              <a:ext cx="104371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Oval 46"/>
          <p:cNvSpPr/>
          <p:nvPr/>
        </p:nvSpPr>
        <p:spPr>
          <a:xfrm>
            <a:off x="4806286" y="285184"/>
            <a:ext cx="1066800" cy="1066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111086" y="460540"/>
            <a:ext cx="425116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sz="3600" b="1" spc="50" dirty="0" smtClean="0">
                <a:ln w="11430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en-GB" sz="3600" b="1" spc="50" dirty="0">
              <a:ln w="11430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9686" y="5105400"/>
            <a:ext cx="3499514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TR=</a:t>
            </a:r>
            <a:r>
              <a:rPr lang="en-GB" dirty="0" err="1" smtClean="0"/>
              <a:t>PxQ</a:t>
            </a:r>
            <a:endParaRPr lang="en-GB" dirty="0" smtClean="0"/>
          </a:p>
          <a:p>
            <a:pPr marL="342900" indent="-342900">
              <a:buAutoNum type="arabicPeriod"/>
            </a:pPr>
            <a:r>
              <a:rPr lang="en-GB" dirty="0" smtClean="0"/>
              <a:t>TC=TFC+TVC; TVC=P1X1+P2X2+</a:t>
            </a:r>
          </a:p>
          <a:p>
            <a:r>
              <a:rPr lang="en-GB" dirty="0"/>
              <a:t> </a:t>
            </a:r>
            <a:r>
              <a:rPr lang="en-GB" dirty="0" smtClean="0"/>
              <a:t>      ……..</a:t>
            </a:r>
            <a:r>
              <a:rPr lang="en-GB" dirty="0" err="1" smtClean="0"/>
              <a:t>PnXn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264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val 46"/>
          <p:cNvSpPr/>
          <p:nvPr/>
        </p:nvSpPr>
        <p:spPr>
          <a:xfrm>
            <a:off x="5419868" y="107300"/>
            <a:ext cx="1066800" cy="1066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6469608" y="499408"/>
            <a:ext cx="2521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err="1"/>
              <a:t>Strategi</a:t>
            </a:r>
            <a:r>
              <a:rPr lang="en-US" sz="2000" u="sng" dirty="0"/>
              <a:t> </a:t>
            </a:r>
            <a:r>
              <a:rPr lang="en-US" sz="2000" u="sng" dirty="0" err="1"/>
              <a:t>Pengendalian</a:t>
            </a:r>
            <a:r>
              <a:rPr lang="en-US" sz="2000" u="sng" dirty="0"/>
              <a:t> Input  </a:t>
            </a:r>
            <a:r>
              <a:rPr lang="en-US" sz="2000" u="sng" dirty="0" err="1"/>
              <a:t>Produksi</a:t>
            </a:r>
            <a:r>
              <a:rPr lang="en-US" sz="2000" u="sng" dirty="0"/>
              <a:t> </a:t>
            </a:r>
            <a:r>
              <a:rPr lang="en-US" sz="2000" u="sng" dirty="0" err="1"/>
              <a:t>Dalam</a:t>
            </a:r>
            <a:r>
              <a:rPr lang="en-US" sz="2000" u="sng" dirty="0"/>
              <a:t> </a:t>
            </a:r>
            <a:r>
              <a:rPr lang="en-US" sz="2000" u="sng" dirty="0" err="1"/>
              <a:t>Pasar</a:t>
            </a:r>
            <a:r>
              <a:rPr lang="en-US" sz="2000" u="sng" dirty="0"/>
              <a:t> </a:t>
            </a:r>
            <a:r>
              <a:rPr lang="en-US" sz="2000" u="sng" dirty="0" err="1"/>
              <a:t>Persaingan</a:t>
            </a:r>
            <a:r>
              <a:rPr lang="en-US" sz="2000" u="sng" dirty="0"/>
              <a:t> </a:t>
            </a:r>
            <a:r>
              <a:rPr lang="en-US" sz="2000" u="sng" dirty="0" err="1"/>
              <a:t>Sempurna</a:t>
            </a:r>
            <a:r>
              <a:rPr lang="en-US" sz="2000" u="sng" dirty="0"/>
              <a:t> </a:t>
            </a:r>
            <a:r>
              <a:rPr lang="en-US" sz="2000" u="sng" dirty="0" err="1"/>
              <a:t>Untuk</a:t>
            </a:r>
            <a:r>
              <a:rPr lang="en-US" sz="2000" u="sng" dirty="0"/>
              <a:t> </a:t>
            </a:r>
            <a:r>
              <a:rPr lang="en-US" sz="2000" u="sng" dirty="0" err="1"/>
              <a:t>Memaksimalkan</a:t>
            </a:r>
            <a:r>
              <a:rPr lang="en-US" sz="2000" u="sng" dirty="0"/>
              <a:t> </a:t>
            </a:r>
            <a:r>
              <a:rPr lang="en-US" sz="2000" u="sng" dirty="0" err="1"/>
              <a:t>Keuntungan</a:t>
            </a:r>
            <a:endParaRPr lang="en-GB" sz="2000" u="sng" dirty="0"/>
          </a:p>
        </p:txBody>
      </p:sp>
      <p:grpSp>
        <p:nvGrpSpPr>
          <p:cNvPr id="46" name="Group 45"/>
          <p:cNvGrpSpPr/>
          <p:nvPr/>
        </p:nvGrpSpPr>
        <p:grpSpPr>
          <a:xfrm>
            <a:off x="990600" y="914400"/>
            <a:ext cx="7162800" cy="5486400"/>
            <a:chOff x="1828800" y="914400"/>
            <a:chExt cx="7162800" cy="5486400"/>
          </a:xfrm>
        </p:grpSpPr>
        <p:sp>
          <p:nvSpPr>
            <p:cNvPr id="6" name="Rectangle 5"/>
            <p:cNvSpPr/>
            <p:nvPr/>
          </p:nvSpPr>
          <p:spPr>
            <a:xfrm>
              <a:off x="2133600" y="914400"/>
              <a:ext cx="3581400" cy="7620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Informasi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Harga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produk</a:t>
              </a:r>
              <a:r>
                <a:rPr lang="en-US" dirty="0" smtClean="0">
                  <a:solidFill>
                    <a:schemeClr val="tx1"/>
                  </a:solidFill>
                </a:rPr>
                <a:t> (P) </a:t>
              </a:r>
              <a:r>
                <a:rPr lang="en-US" dirty="0" err="1" smtClean="0">
                  <a:solidFill>
                    <a:schemeClr val="tx1"/>
                  </a:solidFill>
                </a:rPr>
                <a:t>dan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harga</a:t>
              </a:r>
              <a:r>
                <a:rPr lang="en-US" dirty="0" smtClean="0">
                  <a:solidFill>
                    <a:schemeClr val="tx1"/>
                  </a:solidFill>
                </a:rPr>
                <a:t> input </a:t>
              </a:r>
              <a:r>
                <a:rPr lang="en-US" dirty="0" err="1" smtClean="0">
                  <a:solidFill>
                    <a:schemeClr val="tx1"/>
                  </a:solidFill>
                </a:rPr>
                <a:t>produksi</a:t>
              </a:r>
              <a:r>
                <a:rPr lang="en-US" dirty="0" smtClean="0">
                  <a:solidFill>
                    <a:schemeClr val="tx1"/>
                  </a:solidFill>
                </a:rPr>
                <a:t> (pi)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362200" y="2057400"/>
              <a:ext cx="3124200" cy="5334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Informasi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ARPi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dan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MRPi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514600" y="2895600"/>
              <a:ext cx="2819400" cy="12192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Apakah</a:t>
              </a:r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pi &lt; </a:t>
              </a:r>
              <a:r>
                <a:rPr lang="en-US" dirty="0" err="1" smtClean="0">
                  <a:solidFill>
                    <a:schemeClr val="tx1"/>
                  </a:solidFill>
                </a:rPr>
                <a:t>ARPi</a:t>
              </a:r>
              <a:r>
                <a:rPr lang="en-US" dirty="0" smtClean="0">
                  <a:solidFill>
                    <a:schemeClr val="tx1"/>
                  </a:solidFill>
                </a:rPr>
                <a:t>-max?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4495800"/>
              <a:ext cx="4191000" cy="6096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Keputusan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Manajerial</a:t>
              </a:r>
              <a:r>
                <a:rPr lang="en-US" dirty="0" smtClean="0">
                  <a:solidFill>
                    <a:schemeClr val="tx1"/>
                  </a:solidFill>
                </a:rPr>
                <a:t> BERPRODUKSI </a:t>
              </a:r>
              <a:r>
                <a:rPr lang="en-US" dirty="0" err="1" smtClean="0">
                  <a:solidFill>
                    <a:schemeClr val="tx1"/>
                  </a:solidFill>
                </a:rPr>
                <a:t>pada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penggunaan</a:t>
              </a:r>
              <a:r>
                <a:rPr lang="en-US" dirty="0" smtClean="0">
                  <a:solidFill>
                    <a:schemeClr val="tx1"/>
                  </a:solidFill>
                </a:rPr>
                <a:t> input: </a:t>
              </a:r>
              <a:r>
                <a:rPr lang="en-US" dirty="0" err="1" smtClean="0">
                  <a:solidFill>
                    <a:schemeClr val="tx1"/>
                  </a:solidFill>
                </a:rPr>
                <a:t>MRPi</a:t>
              </a:r>
              <a:r>
                <a:rPr lang="en-US" dirty="0" smtClean="0">
                  <a:solidFill>
                    <a:schemeClr val="tx1"/>
                  </a:solidFill>
                </a:rPr>
                <a:t>=pi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33600" y="5486400"/>
              <a:ext cx="3581400" cy="9144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Keuntungan</a:t>
              </a:r>
              <a:r>
                <a:rPr lang="en-US" dirty="0" smtClean="0">
                  <a:solidFill>
                    <a:schemeClr val="tx1"/>
                  </a:solidFill>
                </a:rPr>
                <a:t> (</a:t>
              </a:r>
              <a:r>
                <a:rPr lang="en-US" dirty="0" err="1" smtClean="0">
                  <a:solidFill>
                    <a:schemeClr val="tx1"/>
                  </a:solidFill>
                </a:rPr>
                <a:t>Kerugian</a:t>
              </a:r>
              <a:r>
                <a:rPr lang="en-US" dirty="0" smtClean="0">
                  <a:solidFill>
                    <a:schemeClr val="tx1"/>
                  </a:solidFill>
                </a:rPr>
                <a:t>) </a:t>
              </a:r>
              <a:r>
                <a:rPr lang="en-US" dirty="0" err="1" smtClean="0">
                  <a:solidFill>
                    <a:schemeClr val="tx1"/>
                  </a:solidFill>
                </a:rPr>
                <a:t>Ekonomis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π= TR - TC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629400" y="3048000"/>
              <a:ext cx="2362200" cy="914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Keputusan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Manajerial</a:t>
              </a:r>
              <a:r>
                <a:rPr lang="en-US" dirty="0" smtClean="0">
                  <a:solidFill>
                    <a:schemeClr val="tx1"/>
                  </a:solidFill>
                </a:rPr>
                <a:t>: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TIDAK BERPRODUKSI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638800" y="30480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Tidak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505200" y="41264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Ya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705600" y="5029200"/>
              <a:ext cx="2209800" cy="92333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err="1" smtClean="0"/>
                <a:t>ARPi</a:t>
              </a:r>
              <a:r>
                <a:rPr lang="en-US" dirty="0" smtClean="0"/>
                <a:t>=</a:t>
              </a:r>
              <a:r>
                <a:rPr lang="en-US" dirty="0" err="1" smtClean="0"/>
                <a:t>PxAPi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MRPi</a:t>
              </a:r>
              <a:r>
                <a:rPr lang="en-US" dirty="0" smtClean="0"/>
                <a:t>=</a:t>
              </a:r>
              <a:r>
                <a:rPr lang="en-US" dirty="0" err="1" smtClean="0"/>
                <a:t>MRxMPi</a:t>
              </a:r>
              <a:r>
                <a:rPr lang="en-US" dirty="0" smtClean="0"/>
                <a:t> = </a:t>
              </a:r>
              <a:r>
                <a:rPr lang="en-US" dirty="0" err="1" smtClean="0"/>
                <a:t>PxMPi</a:t>
              </a:r>
              <a:r>
                <a:rPr lang="en-US" dirty="0" smtClean="0"/>
                <a:t>; P=MR</a:t>
              </a:r>
              <a:endParaRPr lang="en-US" dirty="0"/>
            </a:p>
          </p:txBody>
        </p:sp>
        <p:cxnSp>
          <p:nvCxnSpPr>
            <p:cNvPr id="25" name="Straight Arrow Connector 24"/>
            <p:cNvCxnSpPr>
              <a:stCxn id="6" idx="2"/>
              <a:endCxn id="7" idx="0"/>
            </p:cNvCxnSpPr>
            <p:nvPr/>
          </p:nvCxnSpPr>
          <p:spPr>
            <a:xfrm>
              <a:off x="3924300" y="16764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7" idx="2"/>
              <a:endCxn id="8" idx="0"/>
            </p:cNvCxnSpPr>
            <p:nvPr/>
          </p:nvCxnSpPr>
          <p:spPr>
            <a:xfrm>
              <a:off x="3924300" y="2590800"/>
              <a:ext cx="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8" idx="2"/>
              <a:endCxn id="9" idx="0"/>
            </p:cNvCxnSpPr>
            <p:nvPr/>
          </p:nvCxnSpPr>
          <p:spPr>
            <a:xfrm>
              <a:off x="3924300" y="41148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9" idx="2"/>
              <a:endCxn id="10" idx="0"/>
            </p:cNvCxnSpPr>
            <p:nvPr/>
          </p:nvCxnSpPr>
          <p:spPr>
            <a:xfrm>
              <a:off x="3924300" y="51054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8" idx="3"/>
              <a:endCxn id="11" idx="1"/>
            </p:cNvCxnSpPr>
            <p:nvPr/>
          </p:nvCxnSpPr>
          <p:spPr>
            <a:xfrm>
              <a:off x="5334000" y="3505200"/>
              <a:ext cx="1295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Elbow Connector 43"/>
            <p:cNvCxnSpPr>
              <a:stCxn id="10" idx="2"/>
              <a:endCxn id="6" idx="1"/>
            </p:cNvCxnSpPr>
            <p:nvPr/>
          </p:nvCxnSpPr>
          <p:spPr>
            <a:xfrm rot="5400000" flipH="1">
              <a:off x="476250" y="2952750"/>
              <a:ext cx="5105400" cy="1790700"/>
            </a:xfrm>
            <a:prstGeom prst="bentConnector4">
              <a:avLst>
                <a:gd name="adj1" fmla="val -4478"/>
                <a:gd name="adj2" fmla="val 150873"/>
              </a:avLst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5724668" y="301781"/>
            <a:ext cx="425116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sz="3600" b="1" spc="50" dirty="0" smtClean="0">
                <a:ln w="11430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n-GB" sz="3600" b="1" spc="50" dirty="0">
              <a:ln w="11430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882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43600" y="406148"/>
            <a:ext cx="30298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err="1"/>
              <a:t>Strategi</a:t>
            </a:r>
            <a:r>
              <a:rPr lang="en-US" sz="2000" u="sng" dirty="0"/>
              <a:t> </a:t>
            </a:r>
            <a:r>
              <a:rPr lang="en-US" sz="2000" u="sng" dirty="0" err="1"/>
              <a:t>Pengendalian</a:t>
            </a:r>
            <a:r>
              <a:rPr lang="en-US" sz="2000" u="sng" dirty="0"/>
              <a:t> Output </a:t>
            </a:r>
            <a:r>
              <a:rPr lang="en-US" sz="2000" u="sng" dirty="0" err="1"/>
              <a:t>Dalam</a:t>
            </a:r>
            <a:r>
              <a:rPr lang="en-US" sz="2000" u="sng" dirty="0"/>
              <a:t> </a:t>
            </a:r>
            <a:r>
              <a:rPr lang="en-US" sz="2000" u="sng" dirty="0" err="1"/>
              <a:t>Pasar</a:t>
            </a:r>
            <a:r>
              <a:rPr lang="en-US" sz="2000" u="sng" dirty="0"/>
              <a:t> </a:t>
            </a:r>
            <a:r>
              <a:rPr lang="en-US" sz="2000" u="sng" dirty="0" err="1"/>
              <a:t>Persaingan</a:t>
            </a:r>
            <a:r>
              <a:rPr lang="en-US" sz="2000" u="sng" dirty="0"/>
              <a:t> </a:t>
            </a:r>
            <a:r>
              <a:rPr lang="en-US" sz="2000" u="sng" dirty="0" err="1"/>
              <a:t>Monopolistik</a:t>
            </a:r>
            <a:r>
              <a:rPr lang="en-US" sz="2000" u="sng" dirty="0"/>
              <a:t>, </a:t>
            </a:r>
            <a:r>
              <a:rPr lang="en-US" sz="2000" u="sng" dirty="0" err="1"/>
              <a:t>Oligopoli</a:t>
            </a:r>
            <a:r>
              <a:rPr lang="en-US" sz="2000" u="sng" dirty="0"/>
              <a:t>, Dan </a:t>
            </a:r>
            <a:r>
              <a:rPr lang="en-US" sz="2000" u="sng" dirty="0" err="1"/>
              <a:t>Monopoli</a:t>
            </a:r>
            <a:r>
              <a:rPr lang="en-US" sz="2000" u="sng" dirty="0"/>
              <a:t>  </a:t>
            </a:r>
            <a:r>
              <a:rPr lang="en-US" sz="2000" u="sng" dirty="0" err="1"/>
              <a:t>Untuk</a:t>
            </a:r>
            <a:r>
              <a:rPr lang="en-US" sz="2000" u="sng" dirty="0"/>
              <a:t> </a:t>
            </a:r>
            <a:r>
              <a:rPr lang="en-US" sz="2000" u="sng" dirty="0" err="1"/>
              <a:t>Memaksimumkan</a:t>
            </a:r>
            <a:r>
              <a:rPr lang="en-US" sz="2000" u="sng" dirty="0"/>
              <a:t> </a:t>
            </a:r>
            <a:r>
              <a:rPr lang="en-US" sz="2000" u="sng" dirty="0" err="1"/>
              <a:t>Keuntungan</a:t>
            </a:r>
            <a:endParaRPr lang="en-GB" sz="2000" u="sng" dirty="0"/>
          </a:p>
        </p:txBody>
      </p:sp>
      <p:grpSp>
        <p:nvGrpSpPr>
          <p:cNvPr id="55" name="Group 54"/>
          <p:cNvGrpSpPr/>
          <p:nvPr/>
        </p:nvGrpSpPr>
        <p:grpSpPr>
          <a:xfrm>
            <a:off x="609600" y="228600"/>
            <a:ext cx="7010400" cy="6248400"/>
            <a:chOff x="1981200" y="457200"/>
            <a:chExt cx="7010400" cy="6248400"/>
          </a:xfrm>
        </p:grpSpPr>
        <p:sp>
          <p:nvSpPr>
            <p:cNvPr id="6" name="Rectangle 5"/>
            <p:cNvSpPr/>
            <p:nvPr/>
          </p:nvSpPr>
          <p:spPr>
            <a:xfrm>
              <a:off x="2209800" y="1905000"/>
              <a:ext cx="3200400" cy="4572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Tentukan</a:t>
              </a:r>
              <a:r>
                <a:rPr lang="en-US" dirty="0">
                  <a:solidFill>
                    <a:schemeClr val="tx1"/>
                  </a:solidFill>
                </a:rPr>
                <a:t> Q </a:t>
              </a:r>
              <a:r>
                <a:rPr lang="en-US" dirty="0" err="1">
                  <a:solidFill>
                    <a:schemeClr val="tx1"/>
                  </a:solidFill>
                </a:rPr>
                <a:t>pada</a:t>
              </a:r>
              <a:r>
                <a:rPr lang="en-US" dirty="0">
                  <a:solidFill>
                    <a:schemeClr val="tx1"/>
                  </a:solidFill>
                </a:rPr>
                <a:t> MR=MC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981200" y="2590800"/>
              <a:ext cx="3657600" cy="5334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Tentukan</a:t>
              </a:r>
              <a:r>
                <a:rPr lang="en-US" dirty="0">
                  <a:solidFill>
                    <a:schemeClr val="tx1"/>
                  </a:solidFill>
                </a:rPr>
                <a:t> P </a:t>
              </a:r>
              <a:r>
                <a:rPr lang="en-US" dirty="0" err="1">
                  <a:solidFill>
                    <a:schemeClr val="tx1"/>
                  </a:solidFill>
                </a:rPr>
                <a:t>pada</a:t>
              </a:r>
              <a:r>
                <a:rPr lang="en-US" dirty="0">
                  <a:solidFill>
                    <a:schemeClr val="tx1"/>
                  </a:solidFill>
                </a:rPr>
                <a:t> P=f </a:t>
              </a:r>
              <a:r>
                <a:rPr lang="en-US" dirty="0" err="1">
                  <a:solidFill>
                    <a:schemeClr val="tx1"/>
                  </a:solidFill>
                </a:rPr>
                <a:t>invers</a:t>
              </a:r>
              <a:r>
                <a:rPr lang="en-US" dirty="0">
                  <a:solidFill>
                    <a:schemeClr val="tx1"/>
                  </a:solidFill>
                </a:rPr>
                <a:t> (Q)</a:t>
              </a:r>
            </a:p>
          </p:txBody>
        </p:sp>
        <p:sp>
          <p:nvSpPr>
            <p:cNvPr id="8" name="Diamond 7"/>
            <p:cNvSpPr/>
            <p:nvPr/>
          </p:nvSpPr>
          <p:spPr>
            <a:xfrm>
              <a:off x="2438400" y="3429000"/>
              <a:ext cx="2743200" cy="1219200"/>
            </a:xfrm>
            <a:prstGeom prst="diamond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Apakah</a:t>
              </a:r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 &gt; </a:t>
              </a:r>
              <a:r>
                <a:rPr lang="en-US" dirty="0" err="1" smtClean="0">
                  <a:solidFill>
                    <a:schemeClr val="tx1"/>
                  </a:solidFill>
                </a:rPr>
                <a:t>AVCmin</a:t>
              </a:r>
              <a:r>
                <a:rPr lang="en-US" dirty="0" smtClean="0">
                  <a:solidFill>
                    <a:schemeClr val="tx1"/>
                  </a:solidFill>
                </a:rPr>
                <a:t>?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209800" y="4953000"/>
              <a:ext cx="3200400" cy="685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Keputusan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Manajerial</a:t>
              </a:r>
              <a:r>
                <a:rPr lang="en-US" dirty="0">
                  <a:solidFill>
                    <a:schemeClr val="tx1"/>
                  </a:solidFill>
                </a:rPr>
                <a:t> BERPRODUKSI PADA MR=MC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057400" y="5943600"/>
              <a:ext cx="3505200" cy="7620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Keuntungan</a:t>
              </a:r>
              <a:r>
                <a:rPr lang="en-US" dirty="0">
                  <a:solidFill>
                    <a:schemeClr val="tx1"/>
                  </a:solidFill>
                </a:rPr>
                <a:t> (</a:t>
              </a:r>
              <a:r>
                <a:rPr lang="en-US" dirty="0" err="1">
                  <a:solidFill>
                    <a:schemeClr val="tx1"/>
                  </a:solidFill>
                </a:rPr>
                <a:t>Kerugian</a:t>
              </a:r>
              <a:r>
                <a:rPr lang="en-US" dirty="0">
                  <a:solidFill>
                    <a:schemeClr val="tx1"/>
                  </a:solidFill>
                </a:rPr>
                <a:t>) </a:t>
              </a:r>
              <a:r>
                <a:rPr lang="en-US" dirty="0" err="1">
                  <a:solidFill>
                    <a:schemeClr val="tx1"/>
                  </a:solidFill>
                </a:rPr>
                <a:t>Ekonomis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</a:rPr>
                <a:t>π= TR - TC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477000" y="3505200"/>
              <a:ext cx="2514600" cy="10668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Keputusan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Manajerial</a:t>
              </a:r>
              <a:r>
                <a:rPr lang="en-US" dirty="0" smtClean="0">
                  <a:solidFill>
                    <a:schemeClr val="tx1"/>
                  </a:solidFill>
                </a:rPr>
                <a:t>: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TIDAK BERPRODUKSI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486400" y="35814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Tidak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76600" y="45720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Ya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057400" y="1219200"/>
              <a:ext cx="3505200" cy="3810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Informasi</a:t>
              </a:r>
              <a:r>
                <a:rPr lang="en-US" dirty="0">
                  <a:solidFill>
                    <a:schemeClr val="tx1"/>
                  </a:solidFill>
                </a:rPr>
                <a:t> AVC=f(Q) </a:t>
              </a:r>
              <a:r>
                <a:rPr lang="en-US" dirty="0" err="1">
                  <a:solidFill>
                    <a:schemeClr val="tx1"/>
                  </a:solidFill>
                </a:rPr>
                <a:t>dan</a:t>
              </a:r>
              <a:r>
                <a:rPr lang="en-US" dirty="0">
                  <a:solidFill>
                    <a:schemeClr val="tx1"/>
                  </a:solidFill>
                </a:rPr>
                <a:t> MC = f(Q) 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286000" y="457200"/>
              <a:ext cx="3048000" cy="3810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Informasi</a:t>
              </a:r>
              <a:r>
                <a:rPr lang="en-US" dirty="0" smtClean="0">
                  <a:solidFill>
                    <a:schemeClr val="tx1"/>
                  </a:solidFill>
                </a:rPr>
                <a:t> MR = f(Q)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Arrow Connector 28"/>
            <p:cNvCxnSpPr>
              <a:stCxn id="20" idx="2"/>
              <a:endCxn id="19" idx="0"/>
            </p:cNvCxnSpPr>
            <p:nvPr/>
          </p:nvCxnSpPr>
          <p:spPr>
            <a:xfrm>
              <a:off x="3810000" y="8382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9" idx="2"/>
              <a:endCxn id="6" idx="0"/>
            </p:cNvCxnSpPr>
            <p:nvPr/>
          </p:nvCxnSpPr>
          <p:spPr>
            <a:xfrm>
              <a:off x="3810000" y="1600200"/>
              <a:ext cx="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6" idx="2"/>
              <a:endCxn id="7" idx="0"/>
            </p:cNvCxnSpPr>
            <p:nvPr/>
          </p:nvCxnSpPr>
          <p:spPr>
            <a:xfrm>
              <a:off x="3810000" y="2362200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7" idx="2"/>
              <a:endCxn id="8" idx="0"/>
            </p:cNvCxnSpPr>
            <p:nvPr/>
          </p:nvCxnSpPr>
          <p:spPr>
            <a:xfrm>
              <a:off x="3810000" y="3124200"/>
              <a:ext cx="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8" idx="2"/>
              <a:endCxn id="9" idx="0"/>
            </p:cNvCxnSpPr>
            <p:nvPr/>
          </p:nvCxnSpPr>
          <p:spPr>
            <a:xfrm>
              <a:off x="3810000" y="4648200"/>
              <a:ext cx="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9" idx="2"/>
              <a:endCxn id="10" idx="0"/>
            </p:cNvCxnSpPr>
            <p:nvPr/>
          </p:nvCxnSpPr>
          <p:spPr>
            <a:xfrm>
              <a:off x="3810000" y="5638800"/>
              <a:ext cx="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8" idx="3"/>
              <a:endCxn id="11" idx="1"/>
            </p:cNvCxnSpPr>
            <p:nvPr/>
          </p:nvCxnSpPr>
          <p:spPr>
            <a:xfrm>
              <a:off x="5181600" y="4038600"/>
              <a:ext cx="1295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Elbow Connector 52"/>
            <p:cNvCxnSpPr>
              <a:stCxn id="10" idx="2"/>
              <a:endCxn id="20" idx="1"/>
            </p:cNvCxnSpPr>
            <p:nvPr/>
          </p:nvCxnSpPr>
          <p:spPr>
            <a:xfrm rot="5400000" flipH="1">
              <a:off x="19050" y="2914650"/>
              <a:ext cx="6057900" cy="1524000"/>
            </a:xfrm>
            <a:prstGeom prst="bentConnector4">
              <a:avLst>
                <a:gd name="adj1" fmla="val -3774"/>
                <a:gd name="adj2" fmla="val 139851"/>
              </a:avLst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6" name="Oval 55"/>
          <p:cNvSpPr/>
          <p:nvPr/>
        </p:nvSpPr>
        <p:spPr>
          <a:xfrm>
            <a:off x="4953000" y="228600"/>
            <a:ext cx="1066800" cy="1066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5257800" y="423081"/>
            <a:ext cx="425116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sz="3600" b="1" spc="50" dirty="0" smtClean="0">
                <a:ln w="11430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en-GB" sz="3600" b="1" spc="50" dirty="0">
              <a:ln w="11430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06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19800" y="457200"/>
            <a:ext cx="2819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err="1"/>
              <a:t>Strategi</a:t>
            </a:r>
            <a:r>
              <a:rPr lang="en-US" sz="2000" u="sng" dirty="0"/>
              <a:t> </a:t>
            </a:r>
            <a:r>
              <a:rPr lang="en-US" sz="2000" u="sng" dirty="0" err="1"/>
              <a:t>Pengendalian</a:t>
            </a:r>
            <a:r>
              <a:rPr lang="en-US" sz="2000" u="sng" dirty="0"/>
              <a:t> Input </a:t>
            </a:r>
            <a:r>
              <a:rPr lang="en-US" sz="2000" u="sng" dirty="0" err="1"/>
              <a:t>Produksi</a:t>
            </a:r>
            <a:r>
              <a:rPr lang="en-US" sz="2000" u="sng" dirty="0"/>
              <a:t> </a:t>
            </a:r>
            <a:r>
              <a:rPr lang="en-US" sz="2000" u="sng" dirty="0" err="1"/>
              <a:t>Dalam</a:t>
            </a:r>
            <a:r>
              <a:rPr lang="en-US" sz="2000" u="sng" dirty="0"/>
              <a:t> </a:t>
            </a:r>
            <a:r>
              <a:rPr lang="en-US" sz="2000" u="sng" dirty="0" err="1"/>
              <a:t>Pasar</a:t>
            </a:r>
            <a:r>
              <a:rPr lang="en-US" sz="2000" u="sng" dirty="0"/>
              <a:t> </a:t>
            </a:r>
            <a:r>
              <a:rPr lang="en-US" sz="2000" u="sng" dirty="0" err="1"/>
              <a:t>Persaingan</a:t>
            </a:r>
            <a:r>
              <a:rPr lang="en-US" sz="2000" u="sng" dirty="0"/>
              <a:t> </a:t>
            </a:r>
            <a:r>
              <a:rPr lang="en-US" sz="2000" u="sng" dirty="0" err="1"/>
              <a:t>Monopolistik</a:t>
            </a:r>
            <a:r>
              <a:rPr lang="en-US" sz="2000" u="sng" dirty="0"/>
              <a:t>, </a:t>
            </a:r>
            <a:r>
              <a:rPr lang="en-US" sz="2000" u="sng" dirty="0" err="1"/>
              <a:t>Oligopoli</a:t>
            </a:r>
            <a:r>
              <a:rPr lang="en-US" sz="2000" u="sng" dirty="0"/>
              <a:t>, Dan </a:t>
            </a:r>
            <a:r>
              <a:rPr lang="en-US" sz="2000" u="sng" dirty="0" err="1"/>
              <a:t>Monopoli</a:t>
            </a:r>
            <a:r>
              <a:rPr lang="en-US" sz="2000" u="sng" dirty="0"/>
              <a:t>  </a:t>
            </a:r>
            <a:r>
              <a:rPr lang="en-US" sz="2000" u="sng" dirty="0" err="1"/>
              <a:t>Untuk</a:t>
            </a:r>
            <a:r>
              <a:rPr lang="en-US" sz="2000" u="sng" dirty="0"/>
              <a:t> </a:t>
            </a:r>
            <a:r>
              <a:rPr lang="en-US" sz="2000" u="sng" dirty="0" err="1"/>
              <a:t>Memaksimumkan</a:t>
            </a:r>
            <a:r>
              <a:rPr lang="en-US" sz="2000" u="sng" dirty="0"/>
              <a:t> </a:t>
            </a:r>
            <a:r>
              <a:rPr lang="en-US" sz="2000" u="sng" dirty="0" err="1"/>
              <a:t>Keuntungan</a:t>
            </a:r>
            <a:endParaRPr lang="en-GB" sz="2000" u="sng" dirty="0"/>
          </a:p>
        </p:txBody>
      </p:sp>
      <p:grpSp>
        <p:nvGrpSpPr>
          <p:cNvPr id="57" name="Group 56"/>
          <p:cNvGrpSpPr/>
          <p:nvPr/>
        </p:nvGrpSpPr>
        <p:grpSpPr>
          <a:xfrm>
            <a:off x="762000" y="934998"/>
            <a:ext cx="7239000" cy="5465802"/>
            <a:chOff x="1752600" y="934998"/>
            <a:chExt cx="7239000" cy="5465802"/>
          </a:xfrm>
        </p:grpSpPr>
        <p:sp>
          <p:nvSpPr>
            <p:cNvPr id="6" name="Rectangle 5"/>
            <p:cNvSpPr/>
            <p:nvPr/>
          </p:nvSpPr>
          <p:spPr>
            <a:xfrm>
              <a:off x="2133600" y="934998"/>
              <a:ext cx="3657600" cy="74140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Informasi</a:t>
              </a:r>
              <a:r>
                <a:rPr lang="en-US" dirty="0" smtClean="0">
                  <a:solidFill>
                    <a:schemeClr val="tx1"/>
                  </a:solidFill>
                </a:rPr>
                <a:t> MR = f(Q) </a:t>
              </a:r>
              <a:r>
                <a:rPr lang="en-US" dirty="0" err="1" smtClean="0">
                  <a:solidFill>
                    <a:schemeClr val="tx1"/>
                  </a:solidFill>
                </a:rPr>
                <a:t>dan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harga</a:t>
              </a:r>
              <a:r>
                <a:rPr lang="en-US" dirty="0" smtClean="0">
                  <a:solidFill>
                    <a:schemeClr val="tx1"/>
                  </a:solidFill>
                </a:rPr>
                <a:t> input </a:t>
              </a:r>
              <a:r>
                <a:rPr lang="en-US" dirty="0" err="1" smtClean="0">
                  <a:solidFill>
                    <a:schemeClr val="tx1"/>
                  </a:solidFill>
                </a:rPr>
                <a:t>produksi</a:t>
              </a:r>
              <a:r>
                <a:rPr lang="en-US" dirty="0" smtClean="0">
                  <a:solidFill>
                    <a:schemeClr val="tx1"/>
                  </a:solidFill>
                </a:rPr>
                <a:t> (pi)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438400" y="2057400"/>
              <a:ext cx="3048000" cy="5334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Informasi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ARPi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dan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MRPi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Diamond 7"/>
            <p:cNvSpPr/>
            <p:nvPr/>
          </p:nvSpPr>
          <p:spPr>
            <a:xfrm>
              <a:off x="2590800" y="2895600"/>
              <a:ext cx="2743200" cy="1219200"/>
            </a:xfrm>
            <a:prstGeom prst="diamon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Apakah</a:t>
              </a:r>
              <a:endParaRPr lang="en-US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Pi&lt;</a:t>
              </a:r>
              <a:r>
                <a:rPr lang="en-US" dirty="0" err="1" smtClean="0">
                  <a:solidFill>
                    <a:schemeClr val="tx1"/>
                  </a:solidFill>
                </a:rPr>
                <a:t>ARPi</a:t>
              </a:r>
              <a:r>
                <a:rPr lang="en-US" dirty="0" smtClean="0">
                  <a:solidFill>
                    <a:schemeClr val="tx1"/>
                  </a:solidFill>
                </a:rPr>
                <a:t> -max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752600" y="4419599"/>
              <a:ext cx="4419600" cy="76646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Keputusan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Manajerial</a:t>
              </a:r>
              <a:r>
                <a:rPr lang="en-US" dirty="0" smtClean="0">
                  <a:solidFill>
                    <a:schemeClr val="tx1"/>
                  </a:solidFill>
                </a:rPr>
                <a:t> BERPRODUKSI </a:t>
              </a:r>
              <a:r>
                <a:rPr lang="en-US" dirty="0" err="1" smtClean="0">
                  <a:solidFill>
                    <a:schemeClr val="tx1"/>
                  </a:solidFill>
                </a:rPr>
                <a:t>pada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penggunaan</a:t>
              </a:r>
              <a:r>
                <a:rPr lang="en-US" dirty="0" smtClean="0">
                  <a:solidFill>
                    <a:schemeClr val="tx1"/>
                  </a:solidFill>
                </a:rPr>
                <a:t> input: </a:t>
              </a:r>
              <a:r>
                <a:rPr lang="en-US" dirty="0" err="1" smtClean="0">
                  <a:solidFill>
                    <a:schemeClr val="tx1"/>
                  </a:solidFill>
                </a:rPr>
                <a:t>MRPi</a:t>
              </a:r>
              <a:r>
                <a:rPr lang="en-US" dirty="0" smtClean="0">
                  <a:solidFill>
                    <a:schemeClr val="tx1"/>
                  </a:solidFill>
                </a:rPr>
                <a:t>=pi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33600" y="5562600"/>
              <a:ext cx="3657600" cy="838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Keuntungan</a:t>
              </a:r>
              <a:r>
                <a:rPr lang="en-US" dirty="0" smtClean="0">
                  <a:solidFill>
                    <a:schemeClr val="tx1"/>
                  </a:solidFill>
                </a:rPr>
                <a:t> (</a:t>
              </a:r>
              <a:r>
                <a:rPr lang="en-US" dirty="0" err="1" smtClean="0">
                  <a:solidFill>
                    <a:schemeClr val="tx1"/>
                  </a:solidFill>
                </a:rPr>
                <a:t>Kerugian</a:t>
              </a:r>
              <a:r>
                <a:rPr lang="en-US" dirty="0" smtClean="0">
                  <a:solidFill>
                    <a:schemeClr val="tx1"/>
                  </a:solidFill>
                </a:rPr>
                <a:t>) </a:t>
              </a:r>
              <a:r>
                <a:rPr lang="en-US" dirty="0" err="1" smtClean="0">
                  <a:solidFill>
                    <a:schemeClr val="tx1"/>
                  </a:solidFill>
                </a:rPr>
                <a:t>Ekonomis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π= TR - TC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629400" y="3048000"/>
              <a:ext cx="2362200" cy="9144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Keputusan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Manajerial</a:t>
              </a:r>
              <a:r>
                <a:rPr lang="en-US" dirty="0" smtClean="0">
                  <a:solidFill>
                    <a:schemeClr val="tx1"/>
                  </a:solidFill>
                </a:rPr>
                <a:t>: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TIDAK BERPRODUKSI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562600" y="30480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Tidak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429000" y="40386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Ya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934200" y="4724400"/>
              <a:ext cx="1981200" cy="92333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err="1" smtClean="0"/>
                <a:t>ARPi</a:t>
              </a:r>
              <a:r>
                <a:rPr lang="en-US" dirty="0" smtClean="0"/>
                <a:t>=</a:t>
              </a:r>
              <a:r>
                <a:rPr lang="en-US" dirty="0" err="1" smtClean="0"/>
                <a:t>PxAPi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MRPi</a:t>
              </a:r>
              <a:r>
                <a:rPr lang="en-US" dirty="0" smtClean="0"/>
                <a:t>=</a:t>
              </a:r>
              <a:r>
                <a:rPr lang="en-US" dirty="0" err="1" smtClean="0"/>
                <a:t>MRxMPi</a:t>
              </a:r>
              <a:r>
                <a:rPr lang="en-US" dirty="0" smtClean="0"/>
                <a:t> = </a:t>
              </a:r>
              <a:r>
                <a:rPr lang="en-US" dirty="0" err="1" smtClean="0"/>
                <a:t>PxMPi</a:t>
              </a:r>
              <a:r>
                <a:rPr lang="en-US" dirty="0" smtClean="0"/>
                <a:t>; P&gt;MR</a:t>
              </a:r>
              <a:endParaRPr lang="en-US" dirty="0"/>
            </a:p>
          </p:txBody>
        </p:sp>
        <p:cxnSp>
          <p:nvCxnSpPr>
            <p:cNvPr id="26" name="Straight Arrow Connector 25"/>
            <p:cNvCxnSpPr>
              <a:stCxn id="6" idx="2"/>
              <a:endCxn id="7" idx="0"/>
            </p:cNvCxnSpPr>
            <p:nvPr/>
          </p:nvCxnSpPr>
          <p:spPr>
            <a:xfrm>
              <a:off x="3962400" y="16764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7" idx="2"/>
              <a:endCxn id="8" idx="0"/>
            </p:cNvCxnSpPr>
            <p:nvPr/>
          </p:nvCxnSpPr>
          <p:spPr>
            <a:xfrm>
              <a:off x="3962400" y="2590800"/>
              <a:ext cx="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8" idx="2"/>
              <a:endCxn id="9" idx="0"/>
            </p:cNvCxnSpPr>
            <p:nvPr/>
          </p:nvCxnSpPr>
          <p:spPr>
            <a:xfrm>
              <a:off x="3962400" y="4114800"/>
              <a:ext cx="0" cy="30479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8" idx="3"/>
              <a:endCxn id="11" idx="1"/>
            </p:cNvCxnSpPr>
            <p:nvPr/>
          </p:nvCxnSpPr>
          <p:spPr>
            <a:xfrm>
              <a:off x="5334000" y="3505200"/>
              <a:ext cx="1295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9" idx="2"/>
              <a:endCxn id="10" idx="0"/>
            </p:cNvCxnSpPr>
            <p:nvPr/>
          </p:nvCxnSpPr>
          <p:spPr>
            <a:xfrm>
              <a:off x="3962400" y="5186064"/>
              <a:ext cx="0" cy="37653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Elbow Connector 54"/>
            <p:cNvCxnSpPr>
              <a:stCxn id="10" idx="2"/>
              <a:endCxn id="6" idx="1"/>
            </p:cNvCxnSpPr>
            <p:nvPr/>
          </p:nvCxnSpPr>
          <p:spPr>
            <a:xfrm rot="5400000" flipH="1">
              <a:off x="500449" y="2938850"/>
              <a:ext cx="5095101" cy="1828800"/>
            </a:xfrm>
            <a:prstGeom prst="bentConnector4">
              <a:avLst>
                <a:gd name="adj1" fmla="val -4487"/>
                <a:gd name="adj2" fmla="val 148321"/>
              </a:avLst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8" name="Oval 57"/>
          <p:cNvSpPr/>
          <p:nvPr/>
        </p:nvSpPr>
        <p:spPr>
          <a:xfrm>
            <a:off x="4935372" y="215015"/>
            <a:ext cx="1066800" cy="1066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5240172" y="409496"/>
            <a:ext cx="425116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sz="3600" b="1" spc="50" dirty="0" smtClean="0">
                <a:ln w="11430"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en-GB" sz="3600" b="1" spc="50" dirty="0">
              <a:ln w="11430">
                <a:solidFill>
                  <a:srgbClr val="FFC000"/>
                </a:solidFill>
              </a:ln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069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838933" y="2192656"/>
            <a:ext cx="799531" cy="451294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43469" y="2192656"/>
            <a:ext cx="799531" cy="451294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7144073"/>
              </p:ext>
            </p:extLst>
          </p:nvPr>
        </p:nvGraphicFramePr>
        <p:xfrm>
          <a:off x="685800" y="2438400"/>
          <a:ext cx="7696200" cy="4038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01798"/>
                <a:gridCol w="1274234"/>
                <a:gridCol w="1138768"/>
                <a:gridCol w="1066800"/>
                <a:gridCol w="1066800"/>
                <a:gridCol w="14478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Tenaga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kerja</a:t>
                      </a:r>
                      <a:r>
                        <a:rPr lang="en-US" sz="1800" dirty="0" smtClean="0"/>
                        <a:t> (L)</a:t>
                      </a:r>
                      <a:endParaRPr lang="en-US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Output (Q)</a:t>
                      </a:r>
                      <a:endParaRPr lang="en-US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MP</a:t>
                      </a:r>
                      <a:endParaRPr lang="en-US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MRP</a:t>
                      </a:r>
                      <a:endParaRPr lang="en-US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MC</a:t>
                      </a:r>
                      <a:endParaRPr lang="en-US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Keuntungan</a:t>
                      </a:r>
                      <a:endParaRPr lang="en-US" sz="1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…………….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……………………</a:t>
                      </a:r>
                      <a:endParaRPr lang="en-US" sz="18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…………….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……………………</a:t>
                      </a:r>
                      <a:endParaRPr lang="en-US" sz="1800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……………………</a:t>
                      </a:r>
                      <a:endParaRPr lang="en-US" sz="18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……………………</a:t>
                      </a:r>
                      <a:endParaRPr lang="en-US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……………………</a:t>
                      </a:r>
                      <a:endParaRPr lang="en-US" sz="1800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……………………</a:t>
                      </a:r>
                      <a:endParaRPr lang="en-US" sz="1800" dirty="0"/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……………………</a:t>
                      </a:r>
                      <a:endParaRPr lang="en-US" sz="1800" dirty="0"/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……………………</a:t>
                      </a:r>
                      <a:endParaRPr lang="en-US" sz="1800" dirty="0"/>
                    </a:p>
                  </a:txBody>
                  <a:tcPr/>
                </a:tc>
              </a:tr>
              <a:tr h="3505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……………………</a:t>
                      </a:r>
                      <a:endParaRPr lang="en-US" sz="1800" dirty="0"/>
                    </a:p>
                  </a:txBody>
                  <a:tcPr/>
                </a:tc>
              </a:tr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……………………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" y="152400"/>
            <a:ext cx="6944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Penerapan</a:t>
            </a:r>
            <a:r>
              <a:rPr lang="en-US" b="1" dirty="0" smtClean="0"/>
              <a:t> </a:t>
            </a:r>
            <a:r>
              <a:rPr lang="en-US" b="1" dirty="0" err="1" smtClean="0"/>
              <a:t>Strategi</a:t>
            </a:r>
            <a:r>
              <a:rPr lang="en-US" b="1" dirty="0" smtClean="0"/>
              <a:t>  </a:t>
            </a:r>
            <a:r>
              <a:rPr lang="en-US" b="1" dirty="0" err="1" smtClean="0"/>
              <a:t>Memaksimumkan</a:t>
            </a:r>
            <a:r>
              <a:rPr lang="en-US" b="1" dirty="0" smtClean="0"/>
              <a:t> </a:t>
            </a:r>
            <a:r>
              <a:rPr lang="en-US" b="1" dirty="0" err="1" smtClean="0"/>
              <a:t>Keuntungan</a:t>
            </a:r>
            <a:r>
              <a:rPr lang="en-US" b="1" dirty="0" smtClean="0"/>
              <a:t> Perusahaan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43469" y="685800"/>
            <a:ext cx="83433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/>
            <a:r>
              <a:rPr lang="en-US" dirty="0" smtClean="0"/>
              <a:t>1. PT </a:t>
            </a:r>
            <a:r>
              <a:rPr lang="en-US" dirty="0"/>
              <a:t>ABC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sempurna</a:t>
            </a:r>
            <a:r>
              <a:rPr lang="en-US" dirty="0"/>
              <a:t> dg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total (TFC) </a:t>
            </a:r>
            <a:r>
              <a:rPr lang="en-US" dirty="0" err="1"/>
              <a:t>sebesar</a:t>
            </a:r>
            <a:r>
              <a:rPr lang="en-US" dirty="0"/>
              <a:t> $ 50 per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$ 2 per unit output. Tingkat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input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w=$10 per orang per </a:t>
            </a:r>
            <a:r>
              <a:rPr lang="en-US" dirty="0" err="1"/>
              <a:t>hari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data </a:t>
            </a:r>
            <a:r>
              <a:rPr lang="en-US" dirty="0" err="1"/>
              <a:t>tentang</a:t>
            </a:r>
            <a:r>
              <a:rPr lang="en-US" dirty="0"/>
              <a:t> output  Q (unit/</a:t>
            </a:r>
            <a:r>
              <a:rPr lang="en-US" dirty="0" err="1"/>
              <a:t>hari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L (orang</a:t>
            </a:r>
            <a:r>
              <a:rPr lang="en-US" dirty="0" smtClean="0"/>
              <a:t>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19200" y="838200"/>
            <a:ext cx="7620000" cy="4648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762000" y="1143000"/>
            <a:ext cx="7467600" cy="4038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901890" y="1266967"/>
            <a:ext cx="7162800" cy="3737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lnSpc>
                <a:spcPct val="150000"/>
              </a:lnSpc>
              <a:buFont typeface="+mj-lt"/>
              <a:buAutoNum type="alphaLcPeriod"/>
              <a:tabLst>
                <a:tab pos="273050" algn="l"/>
              </a:tabLst>
            </a:pPr>
            <a:r>
              <a:rPr lang="en-US" sz="2000" dirty="0" err="1" smtClean="0"/>
              <a:t>Lengkapilah</a:t>
            </a:r>
            <a:r>
              <a:rPr lang="en-US" sz="2000" dirty="0" smtClean="0"/>
              <a:t> </a:t>
            </a:r>
            <a:r>
              <a:rPr lang="en-US" sz="2000" dirty="0" err="1"/>
              <a:t>tabel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 smtClean="0"/>
              <a:t>perhitungan-perhitungan</a:t>
            </a:r>
            <a:r>
              <a:rPr lang="en-US" sz="2000" dirty="0" smtClean="0"/>
              <a:t> </a:t>
            </a:r>
            <a:r>
              <a:rPr lang="en-US" sz="2000" dirty="0"/>
              <a:t>yang </a:t>
            </a:r>
            <a:r>
              <a:rPr lang="en-US" sz="2000" dirty="0" err="1"/>
              <a:t>sesuai</a:t>
            </a:r>
            <a:endParaRPr lang="en-US" sz="2000" dirty="0"/>
          </a:p>
          <a:p>
            <a:pPr marL="355600" indent="-355600">
              <a:lnSpc>
                <a:spcPct val="150000"/>
              </a:lnSpc>
              <a:buFont typeface="+mj-lt"/>
              <a:buAutoNum type="alphaLcPeriod"/>
              <a:tabLst>
                <a:tab pos="273050" algn="l"/>
              </a:tabLst>
            </a:pPr>
            <a:r>
              <a:rPr lang="en-US" sz="2000" dirty="0" err="1" smtClean="0"/>
              <a:t>Berapa</a:t>
            </a:r>
            <a:r>
              <a:rPr lang="en-US" sz="2000" dirty="0" smtClean="0"/>
              <a:t> </a:t>
            </a:r>
            <a:r>
              <a:rPr lang="en-US" sz="2000" dirty="0" err="1"/>
              <a:t>tenaga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memaksimumkan</a:t>
            </a:r>
            <a:r>
              <a:rPr lang="en-US" sz="2000" dirty="0"/>
              <a:t> </a:t>
            </a:r>
            <a:r>
              <a:rPr lang="en-US" sz="2000" dirty="0" err="1"/>
              <a:t>keuntungan</a:t>
            </a:r>
            <a:r>
              <a:rPr lang="en-US" sz="2000" dirty="0"/>
              <a:t>? </a:t>
            </a:r>
            <a:r>
              <a:rPr lang="en-US" sz="2000" dirty="0" err="1"/>
              <a:t>Jelaskan</a:t>
            </a:r>
            <a:endParaRPr lang="en-US" sz="2000" dirty="0"/>
          </a:p>
          <a:p>
            <a:pPr marL="355600" indent="-355600">
              <a:lnSpc>
                <a:spcPct val="150000"/>
              </a:lnSpc>
              <a:buFont typeface="+mj-lt"/>
              <a:buAutoNum type="alphaLcPeriod"/>
              <a:tabLst>
                <a:tab pos="273050" algn="l"/>
              </a:tabLst>
            </a:pPr>
            <a:r>
              <a:rPr lang="en-US" sz="2000" dirty="0" err="1" smtClean="0"/>
              <a:t>Berapa</a:t>
            </a:r>
            <a:r>
              <a:rPr lang="en-US" sz="2000" dirty="0" smtClean="0"/>
              <a:t> </a:t>
            </a:r>
            <a:r>
              <a:rPr lang="en-US" sz="2000" dirty="0"/>
              <a:t>unit output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diproduksi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memaksimumkan</a:t>
            </a:r>
            <a:r>
              <a:rPr lang="en-US" sz="2000" dirty="0"/>
              <a:t> </a:t>
            </a:r>
            <a:r>
              <a:rPr lang="en-US" sz="2000" dirty="0" err="1"/>
              <a:t>keuntungan</a:t>
            </a:r>
            <a:r>
              <a:rPr lang="en-US" sz="2000" dirty="0"/>
              <a:t>? </a:t>
            </a:r>
            <a:r>
              <a:rPr lang="en-US" sz="2000" dirty="0" err="1"/>
              <a:t>Jelaskan</a:t>
            </a:r>
            <a:endParaRPr lang="en-US" sz="2000" dirty="0"/>
          </a:p>
          <a:p>
            <a:pPr marL="355600" indent="-355600">
              <a:lnSpc>
                <a:spcPct val="150000"/>
              </a:lnSpc>
              <a:buFont typeface="+mj-lt"/>
              <a:buAutoNum type="alphaLcPeriod"/>
              <a:tabLst>
                <a:tab pos="273050" algn="l"/>
              </a:tabLst>
            </a:pP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b) </a:t>
            </a:r>
            <a:r>
              <a:rPr lang="en-US" sz="2000" dirty="0" err="1"/>
              <a:t>dan</a:t>
            </a:r>
            <a:r>
              <a:rPr lang="en-US" sz="2000" dirty="0"/>
              <a:t> c) </a:t>
            </a:r>
            <a:r>
              <a:rPr lang="en-US" sz="2000" dirty="0" err="1"/>
              <a:t>konsisten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memaksimumkan</a:t>
            </a:r>
            <a:r>
              <a:rPr lang="en-US" sz="2000" dirty="0"/>
              <a:t> </a:t>
            </a:r>
            <a:r>
              <a:rPr lang="en-US" sz="2000" dirty="0" err="1"/>
              <a:t>keuntungan</a:t>
            </a:r>
            <a:r>
              <a:rPr lang="en-US" sz="2000" dirty="0"/>
              <a:t>? </a:t>
            </a:r>
            <a:r>
              <a:rPr lang="en-US" sz="2000" dirty="0" err="1" smtClean="0"/>
              <a:t>Jelaskan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92069" y="838200"/>
            <a:ext cx="799531" cy="5029200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52400" y="838200"/>
            <a:ext cx="799531" cy="50292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391400" cy="685800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/>
              <a:t>a. </a:t>
            </a:r>
            <a:r>
              <a:rPr lang="en-US" sz="2000" dirty="0" err="1" smtClean="0"/>
              <a:t>Tabel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input </a:t>
            </a:r>
            <a:r>
              <a:rPr lang="en-US" sz="2000" dirty="0" err="1" smtClean="0"/>
              <a:t>dan</a:t>
            </a:r>
            <a:r>
              <a:rPr lang="en-US" sz="2000" dirty="0" smtClean="0"/>
              <a:t> output </a:t>
            </a:r>
            <a:r>
              <a:rPr lang="en-US" sz="2000" dirty="0" err="1" smtClean="0"/>
              <a:t>pasar</a:t>
            </a:r>
            <a:r>
              <a:rPr lang="en-US" sz="2000" dirty="0" smtClean="0"/>
              <a:t> </a:t>
            </a:r>
            <a:r>
              <a:rPr lang="en-US" sz="2000" dirty="0" err="1" smtClean="0"/>
              <a:t>persaingan</a:t>
            </a:r>
            <a:r>
              <a:rPr lang="en-US" sz="2000" dirty="0" smtClean="0"/>
              <a:t> </a:t>
            </a:r>
            <a:r>
              <a:rPr lang="en-US" sz="2000" dirty="0" err="1" smtClean="0"/>
              <a:t>sempurna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009075"/>
              </p:ext>
            </p:extLst>
          </p:nvPr>
        </p:nvGraphicFramePr>
        <p:xfrm>
          <a:off x="419100" y="990600"/>
          <a:ext cx="8305800" cy="4632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19200"/>
                <a:gridCol w="1295400"/>
                <a:gridCol w="1600200"/>
                <a:gridCol w="1371600"/>
                <a:gridCol w="1447800"/>
                <a:gridCol w="1371600"/>
              </a:tblGrid>
              <a:tr h="9296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Tenaga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kerja</a:t>
                      </a:r>
                      <a:r>
                        <a:rPr lang="en-US" sz="1800" dirty="0" smtClean="0"/>
                        <a:t> (L)</a:t>
                      </a:r>
                    </a:p>
                    <a:p>
                      <a:pPr algn="ctr"/>
                      <a:r>
                        <a:rPr lang="en-US" sz="1800" dirty="0" smtClean="0"/>
                        <a:t>(1)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Output (Q)</a:t>
                      </a:r>
                    </a:p>
                    <a:p>
                      <a:pPr algn="ctr"/>
                      <a:r>
                        <a:rPr lang="en-US" sz="1800" dirty="0" smtClean="0"/>
                        <a:t>(2)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MPL(</a:t>
                      </a:r>
                      <a:r>
                        <a:rPr lang="el-GR" sz="1800" dirty="0" smtClean="0"/>
                        <a:t>Δ</a:t>
                      </a:r>
                      <a:r>
                        <a:rPr lang="en-US" sz="1800" dirty="0" smtClean="0"/>
                        <a:t>Q/</a:t>
                      </a:r>
                      <a:r>
                        <a:rPr lang="el-GR" sz="1800" dirty="0" smtClean="0"/>
                        <a:t>Δ</a:t>
                      </a:r>
                      <a:r>
                        <a:rPr lang="en-US" sz="1800" dirty="0" smtClean="0"/>
                        <a:t>L)</a:t>
                      </a:r>
                    </a:p>
                    <a:p>
                      <a:pPr algn="ctr"/>
                      <a:r>
                        <a:rPr lang="en-US" sz="1800" dirty="0" smtClean="0"/>
                        <a:t>(3)=</a:t>
                      </a:r>
                      <a:r>
                        <a:rPr lang="el-GR" sz="1800" dirty="0" smtClean="0"/>
                        <a:t>Δ</a:t>
                      </a:r>
                      <a:r>
                        <a:rPr lang="en-US" sz="1800" dirty="0" smtClean="0"/>
                        <a:t>(2)/</a:t>
                      </a:r>
                      <a:r>
                        <a:rPr lang="el-GR" sz="1800" dirty="0" smtClean="0"/>
                        <a:t>Δ</a:t>
                      </a:r>
                      <a:r>
                        <a:rPr lang="en-US" sz="1800" dirty="0" smtClean="0"/>
                        <a:t>(1)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MRPL($)</a:t>
                      </a:r>
                    </a:p>
                    <a:p>
                      <a:pPr algn="ctr"/>
                      <a:r>
                        <a:rPr lang="en-US" sz="1800" dirty="0" smtClean="0"/>
                        <a:t>(</a:t>
                      </a:r>
                      <a:r>
                        <a:rPr lang="en-US" sz="1800" dirty="0" err="1" smtClean="0"/>
                        <a:t>PxMPL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algn="ctr"/>
                      <a:r>
                        <a:rPr lang="en-US" sz="1800" dirty="0" smtClean="0"/>
                        <a:t>(4)=$2x(3)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MC($)</a:t>
                      </a:r>
                    </a:p>
                    <a:p>
                      <a:pPr algn="ctr"/>
                      <a:r>
                        <a:rPr lang="en-US" sz="1800" dirty="0" smtClean="0"/>
                        <a:t>(w/MPL)</a:t>
                      </a:r>
                    </a:p>
                    <a:p>
                      <a:pPr algn="ctr"/>
                      <a:r>
                        <a:rPr lang="en-US" sz="1800" dirty="0" smtClean="0"/>
                        <a:t>(5)=($10)/(3)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Keuntungan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($)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1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5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-50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2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15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-40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3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30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15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0,67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-20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4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50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0,5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5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65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15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0,67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6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77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12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24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0,83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44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7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86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18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1,11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52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8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 kern="1200" dirty="0">
                          <a:solidFill>
                            <a:srgbClr val="FF0000"/>
                          </a:solidFill>
                        </a:rPr>
                        <a:t>94</a:t>
                      </a:r>
                      <a:endParaRPr lang="en-US" sz="1800" b="1" i="0" u="none" strike="noStrike" kern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1,25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58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9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 smtClean="0"/>
                        <a:t>95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50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</a:tr>
              <a:tr h="350520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/>
                        <a:t>10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strike="noStrike" kern="1200" dirty="0" smtClean="0"/>
                        <a:t>93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-2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-4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-5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36</a:t>
                      </a:r>
                      <a:endParaRPr lang="en-US" sz="18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60198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Keuntungan</a:t>
            </a:r>
            <a:r>
              <a:rPr lang="en-US" dirty="0" smtClean="0"/>
              <a:t>=TR-TC, TR=(P)(Q)=($2)(Q) </a:t>
            </a:r>
            <a:r>
              <a:rPr lang="en-US" dirty="0" err="1" smtClean="0"/>
              <a:t>dan</a:t>
            </a:r>
            <a:r>
              <a:rPr lang="en-US" dirty="0" smtClean="0"/>
              <a:t> TC=TFC+TVC=$50 + ($10)(L). Q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output (unit/</a:t>
            </a:r>
            <a:r>
              <a:rPr lang="en-US" dirty="0" err="1" smtClean="0"/>
              <a:t>hari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orang</a:t>
            </a:r>
            <a:r>
              <a:rPr lang="en-US" dirty="0" smtClean="0"/>
              <a:t>).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maks</a:t>
            </a:r>
            <a:r>
              <a:rPr lang="en-US" dirty="0" smtClean="0"/>
              <a:t>  $58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114800" y="0"/>
            <a:ext cx="609600" cy="6858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781800" y="0"/>
            <a:ext cx="609600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447800" y="0"/>
            <a:ext cx="609600" cy="6858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66215" y="4506605"/>
            <a:ext cx="8409295" cy="2034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66215" y="2641979"/>
            <a:ext cx="8320585" cy="16252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6215" y="152401"/>
            <a:ext cx="8472986" cy="2286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81000" y="304801"/>
            <a:ext cx="8305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/>
            <a:r>
              <a:rPr lang="en-US" dirty="0" smtClean="0"/>
              <a:t>b. 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memaksimumkan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: MRPL = w.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w=$10,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8 orang (L=8),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L= 8, MRP(L=8) = $16 &gt; w=$10.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8 orang (L&gt;8),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MRP&lt; w, </a:t>
            </a:r>
            <a:r>
              <a:rPr lang="en-US" dirty="0" err="1"/>
              <a:t>misal</a:t>
            </a:r>
            <a:r>
              <a:rPr lang="en-US" dirty="0"/>
              <a:t> MRP (L=9) = $ 2 &lt; w=$10. </a:t>
            </a:r>
            <a:r>
              <a:rPr lang="en-US" dirty="0" err="1"/>
              <a:t>Sebaliknya</a:t>
            </a:r>
            <a:r>
              <a:rPr lang="en-US" dirty="0"/>
              <a:t> 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8 orang (L&lt;8),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ditingkatkan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MRP&gt;w, </a:t>
            </a:r>
            <a:r>
              <a:rPr lang="en-US" dirty="0" err="1"/>
              <a:t>misal</a:t>
            </a:r>
            <a:r>
              <a:rPr lang="en-US" dirty="0"/>
              <a:t> MRP(L=7) = $18 &gt;w=$</a:t>
            </a:r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2713673"/>
            <a:ext cx="830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/>
            <a:r>
              <a:rPr lang="en-US" dirty="0" smtClean="0"/>
              <a:t>c. 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/>
              <a:t>output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memaksimumkan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94 unit per </a:t>
            </a:r>
            <a:r>
              <a:rPr lang="en-US" dirty="0" err="1"/>
              <a:t>hari</a:t>
            </a:r>
            <a:r>
              <a:rPr lang="en-US" dirty="0"/>
              <a:t> (Q=94 unit/</a:t>
            </a:r>
            <a:r>
              <a:rPr lang="en-US" dirty="0" err="1"/>
              <a:t>hari</a:t>
            </a:r>
            <a:r>
              <a:rPr lang="en-US" dirty="0"/>
              <a:t>). </a:t>
            </a:r>
            <a:r>
              <a:rPr lang="en-US" dirty="0" err="1"/>
              <a:t>Peningkatan</a:t>
            </a:r>
            <a:r>
              <a:rPr lang="en-US" dirty="0"/>
              <a:t> output  di </a:t>
            </a:r>
            <a:r>
              <a:rPr lang="en-US" dirty="0" err="1"/>
              <a:t>atas</a:t>
            </a:r>
            <a:r>
              <a:rPr lang="en-US" dirty="0"/>
              <a:t> 94 unit per </a:t>
            </a:r>
            <a:r>
              <a:rPr lang="en-US" dirty="0" err="1"/>
              <a:t>hari</a:t>
            </a:r>
            <a:r>
              <a:rPr lang="en-US" dirty="0"/>
              <a:t> (Q&gt;94 unit/</a:t>
            </a:r>
            <a:r>
              <a:rPr lang="en-US" dirty="0" err="1"/>
              <a:t>hari</a:t>
            </a:r>
            <a:r>
              <a:rPr lang="en-US" dirty="0"/>
              <a:t>)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penambahan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kesembilan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L = 9,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MR=P=$2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MC = $10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4646474"/>
            <a:ext cx="830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indent="-273050"/>
            <a:r>
              <a:rPr lang="en-US" dirty="0" smtClean="0"/>
              <a:t>d. 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/>
              <a:t>b) </a:t>
            </a:r>
            <a:r>
              <a:rPr lang="en-US" dirty="0" err="1"/>
              <a:t>menggunakan</a:t>
            </a:r>
            <a:r>
              <a:rPr lang="en-US" dirty="0"/>
              <a:t> L=8 </a:t>
            </a:r>
            <a:r>
              <a:rPr lang="en-US" dirty="0" err="1"/>
              <a:t>dan</a:t>
            </a:r>
            <a:r>
              <a:rPr lang="en-US" dirty="0"/>
              <a:t> c) </a:t>
            </a:r>
            <a:r>
              <a:rPr lang="en-US" dirty="0" err="1"/>
              <a:t>memproduksi</a:t>
            </a:r>
            <a:r>
              <a:rPr lang="en-US" dirty="0"/>
              <a:t> output </a:t>
            </a:r>
            <a:r>
              <a:rPr lang="en-US" dirty="0" err="1"/>
              <a:t>sebesar</a:t>
            </a:r>
            <a:r>
              <a:rPr lang="en-US" dirty="0"/>
              <a:t> 94 unit per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$ 58.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input (</a:t>
            </a:r>
            <a:r>
              <a:rPr lang="en-US" dirty="0" err="1"/>
              <a:t>MRPi</a:t>
            </a:r>
            <a:r>
              <a:rPr lang="en-US" dirty="0"/>
              <a:t>=pi),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input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(MRPL=w),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output (MR=MC)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memaksimumkan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sempurna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1120</TotalTime>
  <Words>2000</Words>
  <Application>Microsoft Office PowerPoint</Application>
  <PresentationFormat>On-screen Show (4:3)</PresentationFormat>
  <Paragraphs>491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a. Tabel pengendalian input dan output pasar persaingan sempurna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 MEMAKSIMUMKAN KEUNTUNGAN PERUSAHAAN</dc:title>
  <dc:creator>Satellite</dc:creator>
  <cp:lastModifiedBy>Satellite</cp:lastModifiedBy>
  <cp:revision>140</cp:revision>
  <dcterms:created xsi:type="dcterms:W3CDTF">2011-10-13T03:20:35Z</dcterms:created>
  <dcterms:modified xsi:type="dcterms:W3CDTF">2016-09-23T10:43:42Z</dcterms:modified>
</cp:coreProperties>
</file>