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74" r:id="rId2"/>
    <p:sldId id="275" r:id="rId3"/>
    <p:sldId id="276" r:id="rId4"/>
    <p:sldId id="277" r:id="rId5"/>
    <p:sldId id="27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120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C094-3720-4203-9E1D-0AA24336D486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A6D33-18DE-4987-8F84-8DCDADF9A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F8D8-017A-4713-AD52-85DBDE049EB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A078-5077-4E5C-BD59-72E456BA5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1373469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06718" y="2057400"/>
            <a:ext cx="7680082" cy="3505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85800" y="368236"/>
            <a:ext cx="671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Memaksimumkan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Keuntungan</a:t>
            </a:r>
            <a:r>
              <a:rPr lang="en-US" sz="2400" b="1" dirty="0" smtClean="0"/>
              <a:t> Perusahaan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198983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/>
              <a:t>Beberapa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Konsep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Dasar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Memaksimumkan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Keuntungan</a:t>
            </a:r>
            <a:r>
              <a:rPr lang="en-US" sz="2000" u="sng" dirty="0" smtClean="0"/>
              <a:t>  Yang </a:t>
            </a:r>
            <a:r>
              <a:rPr lang="en-US" sz="2000" u="sng" dirty="0" err="1" smtClean="0"/>
              <a:t>Harus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Diperhatikan</a:t>
            </a:r>
            <a:r>
              <a:rPr lang="en-US" sz="2000" u="sng" dirty="0" smtClean="0"/>
              <a:t>:</a:t>
            </a:r>
            <a:endParaRPr lang="en-US" sz="2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243078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+mj-lt"/>
              <a:buAutoNum type="alphaLcPeriod"/>
            </a:pP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menjual</a:t>
            </a:r>
            <a:r>
              <a:rPr lang="en-US" sz="2000" dirty="0"/>
              <a:t> </a:t>
            </a:r>
            <a:r>
              <a:rPr lang="en-US" sz="2000" dirty="0" err="1"/>
              <a:t>produknya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endParaRPr lang="en-US" sz="2000" dirty="0"/>
          </a:p>
          <a:p>
            <a:pPr marL="355600" indent="-355600" algn="just">
              <a:buFont typeface="+mj-lt"/>
              <a:buAutoNum type="alphaLcPeriod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dijual</a:t>
            </a:r>
            <a:r>
              <a:rPr lang="en-US" sz="2000" dirty="0"/>
              <a:t> </a:t>
            </a:r>
            <a:r>
              <a:rPr lang="en-US" sz="2000" dirty="0" err="1"/>
              <a:t>dipasar</a:t>
            </a:r>
            <a:r>
              <a:rPr lang="en-US" sz="2000" dirty="0"/>
              <a:t>?</a:t>
            </a:r>
          </a:p>
          <a:p>
            <a:pPr marL="355600" indent="-355600" algn="just">
              <a:buFont typeface="+mj-lt"/>
              <a:buAutoNum type="alphaLcPeriod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?</a:t>
            </a:r>
          </a:p>
          <a:p>
            <a:pPr marL="355600" indent="-355600" algn="just">
              <a:buFont typeface="+mj-lt"/>
              <a:buAutoNum type="alphaLcPeriod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input/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input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/>
              <a:t>output (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kuantitas</a:t>
            </a:r>
            <a:r>
              <a:rPr lang="en-US" sz="2000" dirty="0"/>
              <a:t> output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) ?</a:t>
            </a:r>
          </a:p>
          <a:p>
            <a:pPr marL="355600" indent="-355600" algn="just">
              <a:buFont typeface="+mj-lt"/>
              <a:buAutoNum type="alphaLcPeriod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?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48825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600" b="1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GB" sz="3600" b="1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7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8600" y="1406982"/>
            <a:ext cx="799531" cy="346981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95869" y="1406982"/>
            <a:ext cx="799531" cy="3469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468491"/>
              </p:ext>
            </p:extLst>
          </p:nvPr>
        </p:nvGraphicFramePr>
        <p:xfrm>
          <a:off x="838200" y="1595120"/>
          <a:ext cx="7486552" cy="3053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752"/>
                <a:gridCol w="1143000"/>
                <a:gridCol w="1219200"/>
                <a:gridCol w="990600"/>
                <a:gridCol w="990600"/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 (Unit)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 (unit)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($/unit)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MRP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8,00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………..….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……………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……………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……………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……………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………..….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4,50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…….…….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……………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1054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1600" dirty="0" err="1" smtClean="0"/>
              <a:t>Berapa</a:t>
            </a:r>
            <a:r>
              <a:rPr lang="en-US" sz="1600" dirty="0" smtClean="0"/>
              <a:t> unit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manajer</a:t>
            </a:r>
            <a:r>
              <a:rPr lang="en-US" sz="1600" dirty="0" smtClean="0"/>
              <a:t> agar PT “X”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ekonomis</a:t>
            </a:r>
            <a:r>
              <a:rPr lang="en-US" sz="1600" dirty="0" smtClean="0"/>
              <a:t> </a:t>
            </a:r>
            <a:r>
              <a:rPr lang="en-US" sz="1600" dirty="0" err="1" smtClean="0"/>
              <a:t>maksimum</a:t>
            </a:r>
            <a:r>
              <a:rPr lang="en-US" sz="1600" dirty="0" smtClean="0"/>
              <a:t>? </a:t>
            </a:r>
            <a:r>
              <a:rPr lang="en-US" sz="1600" dirty="0" err="1" smtClean="0"/>
              <a:t>Jelaskan</a:t>
            </a:r>
            <a:r>
              <a:rPr lang="en-US" sz="1600" dirty="0" smtClean="0"/>
              <a:t>!</a:t>
            </a:r>
          </a:p>
          <a:p>
            <a:pPr marL="342900" indent="-342900">
              <a:buAutoNum type="alphaLcPeriod" startAt="2"/>
            </a:pPr>
            <a:r>
              <a:rPr lang="en-US" sz="1600" dirty="0" err="1" smtClean="0"/>
              <a:t>Berapa</a:t>
            </a:r>
            <a:r>
              <a:rPr lang="en-US" sz="1600" dirty="0" smtClean="0"/>
              <a:t> unit output yang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, </a:t>
            </a:r>
            <a:r>
              <a:rPr lang="en-US" sz="1600" dirty="0" err="1" smtClean="0"/>
              <a:t>berapa</a:t>
            </a:r>
            <a:r>
              <a:rPr lang="en-US" sz="1600" dirty="0" smtClean="0"/>
              <a:t> </a:t>
            </a:r>
            <a:r>
              <a:rPr lang="en-US" sz="1600" dirty="0" err="1" smtClean="0"/>
              <a:t>harga</a:t>
            </a:r>
            <a:r>
              <a:rPr lang="en-US" sz="1600" dirty="0" smtClean="0"/>
              <a:t> </a:t>
            </a:r>
            <a:r>
              <a:rPr lang="en-US" sz="1600" dirty="0" err="1" smtClean="0"/>
              <a:t>jual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ditetapkan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berapa</a:t>
            </a:r>
            <a:r>
              <a:rPr lang="en-US" sz="1600" dirty="0" smtClean="0"/>
              <a:t> </a:t>
            </a: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,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jawaban</a:t>
            </a:r>
            <a:r>
              <a:rPr lang="en-US" sz="1600" dirty="0" smtClean="0"/>
              <a:t> a) </a:t>
            </a:r>
            <a:endParaRPr lang="en-US" sz="1600" dirty="0"/>
          </a:p>
          <a:p>
            <a:pPr marL="342900" indent="-342900">
              <a:buFontTx/>
              <a:buAutoNum type="alphaLcPeriod" startAt="2"/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/>
              <a:t>pengendalian</a:t>
            </a:r>
            <a:r>
              <a:rPr lang="en-US" sz="1600" dirty="0"/>
              <a:t> output b)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pengendalian</a:t>
            </a:r>
            <a:r>
              <a:rPr lang="en-US" sz="1600" dirty="0"/>
              <a:t> input a)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? </a:t>
            </a:r>
            <a:r>
              <a:rPr lang="en-US" sz="1600" dirty="0" err="1"/>
              <a:t>Tunjukkan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 smtClean="0"/>
              <a:t>!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68974" y="152400"/>
            <a:ext cx="831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/>
              <a:t>2</a:t>
            </a:r>
            <a:r>
              <a:rPr lang="en-US" dirty="0" smtClean="0"/>
              <a:t>.  PT </a:t>
            </a:r>
            <a:r>
              <a:rPr lang="en-US" dirty="0"/>
              <a:t>“X”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agribisnis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. </a:t>
            </a:r>
            <a:r>
              <a:rPr lang="en-US" dirty="0" err="1"/>
              <a:t>Manajer</a:t>
            </a:r>
            <a:r>
              <a:rPr lang="en-US" dirty="0"/>
              <a:t> PT “X”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input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(L) yang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total (TFC) = $50,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(w) = $5/unit.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skedul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“X”.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648200"/>
            <a:ext cx="84582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85800" y="990600"/>
            <a:ext cx="84582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21948"/>
              </p:ext>
            </p:extLst>
          </p:nvPr>
        </p:nvGraphicFramePr>
        <p:xfrm>
          <a:off x="152400" y="1148080"/>
          <a:ext cx="8761730" cy="388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4700"/>
                <a:gridCol w="774700"/>
                <a:gridCol w="927100"/>
                <a:gridCol w="1206500"/>
                <a:gridCol w="812800"/>
                <a:gridCol w="1116330"/>
                <a:gridCol w="1181100"/>
                <a:gridCol w="927100"/>
                <a:gridCol w="104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 (Unit)</a:t>
                      </a:r>
                    </a:p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 (unit)</a:t>
                      </a:r>
                    </a:p>
                    <a:p>
                      <a:pPr algn="ctr"/>
                      <a:r>
                        <a:rPr lang="en-US" dirty="0" smtClean="0"/>
                        <a:t>(2)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($/unit)</a:t>
                      </a:r>
                    </a:p>
                    <a:p>
                      <a:pPr algn="ctr"/>
                      <a:r>
                        <a:rPr lang="en-US" dirty="0" smtClean="0"/>
                        <a:t>(3)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MPL (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Q/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L)</a:t>
                      </a:r>
                    </a:p>
                    <a:p>
                      <a:pPr algn="ctr"/>
                      <a:r>
                        <a:rPr lang="en-US" dirty="0" smtClean="0"/>
                        <a:t>(4)=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2/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APL (Q/L)</a:t>
                      </a:r>
                    </a:p>
                    <a:p>
                      <a:pPr algn="ctr"/>
                      <a:r>
                        <a:rPr lang="en-US" dirty="0" smtClean="0"/>
                        <a:t>5=2x1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TR=PQ</a:t>
                      </a:r>
                    </a:p>
                    <a:p>
                      <a:pPr algn="ctr"/>
                      <a:r>
                        <a:rPr lang="en-US" dirty="0" smtClean="0"/>
                        <a:t>(6)=(3)(2)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MR=</a:t>
                      </a:r>
                    </a:p>
                    <a:p>
                      <a:pPr algn="ctr"/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TR/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Q</a:t>
                      </a:r>
                    </a:p>
                    <a:p>
                      <a:pPr algn="ctr"/>
                      <a:r>
                        <a:rPr lang="en-US" dirty="0" smtClean="0"/>
                        <a:t>(7)=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6/</a:t>
                      </a:r>
                      <a:r>
                        <a:rPr lang="el-GR" dirty="0" smtClean="0"/>
                        <a:t>Δ</a:t>
                      </a:r>
                      <a:r>
                        <a:rPr lang="en-US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ARPL (</a:t>
                      </a:r>
                      <a:r>
                        <a:rPr lang="en-US" dirty="0" err="1" smtClean="0"/>
                        <a:t>PxAPL</a:t>
                      </a:r>
                      <a:r>
                        <a:rPr lang="en-US" dirty="0" smtClean="0"/>
                        <a:t>) (8)=3x5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MRPL= </a:t>
                      </a:r>
                      <a:r>
                        <a:rPr lang="en-US" dirty="0" err="1" smtClean="0"/>
                        <a:t>MRxMPL</a:t>
                      </a:r>
                      <a:r>
                        <a:rPr lang="en-US" dirty="0" smtClean="0"/>
                        <a:t> 9=7x4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11,69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6,44</a:t>
                      </a:r>
                      <a:endParaRPr lang="en-US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8,36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3,89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0,91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6,80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818383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Catatan</a:t>
            </a:r>
            <a:r>
              <a:rPr lang="en-US" sz="2000" dirty="0" smtClean="0"/>
              <a:t>: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input optimum </a:t>
            </a:r>
            <a:r>
              <a:rPr lang="en-US" sz="2000" dirty="0" err="1" smtClean="0"/>
              <a:t>pada</a:t>
            </a:r>
            <a:r>
              <a:rPr lang="en-US" sz="2000" dirty="0" smtClean="0"/>
              <a:t> L = 24,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MRPL = $6,44 &gt;w=$5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81501" y="304800"/>
            <a:ext cx="765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input </a:t>
            </a:r>
            <a:r>
              <a:rPr lang="en-US" sz="2000" dirty="0" err="1"/>
              <a:t>produksi</a:t>
            </a:r>
            <a:r>
              <a:rPr lang="en-US" sz="2000" dirty="0"/>
              <a:t> (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 smtClean="0"/>
              <a:t>monopoli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648200"/>
            <a:ext cx="84582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5800" y="990600"/>
            <a:ext cx="84582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561519"/>
              </p:ext>
            </p:extLst>
          </p:nvPr>
        </p:nvGraphicFramePr>
        <p:xfrm>
          <a:off x="304800" y="1239520"/>
          <a:ext cx="8458200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914400"/>
                <a:gridCol w="762000"/>
                <a:gridCol w="990600"/>
                <a:gridCol w="1066800"/>
                <a:gridCol w="1075055"/>
                <a:gridCol w="982345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 (Unit)</a:t>
                      </a:r>
                    </a:p>
                    <a:p>
                      <a:pPr algn="ctr"/>
                      <a:r>
                        <a:rPr lang="en-US" sz="1600" dirty="0" smtClean="0"/>
                        <a:t>(1)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 (unit)</a:t>
                      </a:r>
                    </a:p>
                    <a:p>
                      <a:pPr algn="ctr"/>
                      <a:r>
                        <a:rPr lang="en-US" sz="1600" dirty="0" smtClean="0"/>
                        <a:t>(2)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($/unit)</a:t>
                      </a:r>
                    </a:p>
                    <a:p>
                      <a:pPr algn="ctr"/>
                      <a:r>
                        <a:rPr lang="en-US" sz="1600" dirty="0" smtClean="0"/>
                        <a:t>(3)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TR=</a:t>
                      </a:r>
                    </a:p>
                    <a:p>
                      <a:pPr algn="ctr"/>
                      <a:r>
                        <a:rPr lang="en-US" sz="1600" dirty="0" err="1" smtClean="0"/>
                        <a:t>PxQ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4=3x2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MR=</a:t>
                      </a:r>
                    </a:p>
                    <a:p>
                      <a:pPr algn="ctr"/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TR/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Q</a:t>
                      </a:r>
                    </a:p>
                    <a:p>
                      <a:pPr algn="ctr"/>
                      <a:r>
                        <a:rPr lang="en-US" sz="1600" dirty="0" smtClean="0"/>
                        <a:t>5=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3/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TVC=</a:t>
                      </a:r>
                      <a:r>
                        <a:rPr lang="en-US" sz="1600" dirty="0" err="1" smtClean="0"/>
                        <a:t>wxL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(6)=$5x(1)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TC=</a:t>
                      </a:r>
                    </a:p>
                    <a:p>
                      <a:pPr algn="ctr"/>
                      <a:r>
                        <a:rPr lang="en-US" sz="1600" dirty="0" smtClean="0"/>
                        <a:t>TFC+TVC</a:t>
                      </a:r>
                    </a:p>
                    <a:p>
                      <a:pPr algn="ctr"/>
                      <a:r>
                        <a:rPr lang="en-US" sz="1600" dirty="0" smtClean="0"/>
                        <a:t>7=$50+(6)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MC=</a:t>
                      </a:r>
                    </a:p>
                    <a:p>
                      <a:pPr algn="ctr"/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TC/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Q</a:t>
                      </a:r>
                    </a:p>
                    <a:p>
                      <a:pPr algn="ctr"/>
                      <a:r>
                        <a:rPr lang="en-US" sz="1600" dirty="0" smtClean="0"/>
                        <a:t>8=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7/</a:t>
                      </a:r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Keuntungan</a:t>
                      </a:r>
                      <a:r>
                        <a:rPr lang="en-US" sz="1600" dirty="0" smtClean="0"/>
                        <a:t>=TR-TC</a:t>
                      </a:r>
                    </a:p>
                    <a:p>
                      <a:pPr algn="ctr"/>
                      <a:r>
                        <a:rPr lang="en-US" sz="1600" dirty="0" smtClean="0"/>
                        <a:t>9=(4)-(7)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3,50</a:t>
                      </a:r>
                      <a:endParaRPr lang="en-US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" y="5486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/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Q=40,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$70, </a:t>
            </a:r>
            <a:r>
              <a:rPr lang="en-US" dirty="0" err="1" smtClean="0"/>
              <a:t>disini</a:t>
            </a:r>
            <a:r>
              <a:rPr lang="en-US" dirty="0" smtClean="0"/>
              <a:t> MR=$4,50 &gt; MC=$3,50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0815"/>
            <a:ext cx="815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output (</a:t>
            </a:r>
            <a:r>
              <a:rPr lang="en-US" sz="2000" dirty="0" err="1"/>
              <a:t>kuantitas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monopoli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4724400"/>
            <a:ext cx="8153400" cy="1881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" y="1905000"/>
            <a:ext cx="8001000" cy="2658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8600" y="152401"/>
            <a:ext cx="7772400" cy="1611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a.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24 unit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MRPL=$6,44 &gt;w=$5.Jika </a:t>
            </a:r>
            <a:r>
              <a:rPr lang="en-US" dirty="0" err="1"/>
              <a:t>tng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33 unit,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MRPL=$3,89&lt; w=$5.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17 unit,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MRPL = $11&gt;w=$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888" y="1978569"/>
            <a:ext cx="7937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b.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output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output yang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Q=40 unit.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output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$6/unit,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$70. Tingkat output 40 unit, MR=$4,50 &gt; MC=3,50.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50 unit,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MR=$3,50 &lt; MC=$4,50,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30 unit,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MR=$5,50&gt;MC=$2,50.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40 unit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6784" y="4777264"/>
            <a:ext cx="7910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c. 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24 unit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input,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output </a:t>
            </a:r>
            <a:r>
              <a:rPr lang="en-US" dirty="0" err="1"/>
              <a:t>sebesar</a:t>
            </a:r>
            <a:r>
              <a:rPr lang="en-US" dirty="0"/>
              <a:t> 40 unit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$70.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input (</a:t>
            </a:r>
            <a:r>
              <a:rPr lang="en-US" dirty="0" err="1"/>
              <a:t>MRPi</a:t>
            </a:r>
            <a:r>
              <a:rPr lang="en-US" dirty="0"/>
              <a:t>=pi</a:t>
            </a:r>
            <a:r>
              <a:rPr lang="en-US" dirty="0">
                <a:sym typeface="Wingdings" pitchFamily="2" charset="2"/>
              </a:rPr>
              <a:t> MRPL=w)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pengendalian</a:t>
            </a:r>
            <a:r>
              <a:rPr lang="en-US" dirty="0">
                <a:sym typeface="Wingdings" pitchFamily="2" charset="2"/>
              </a:rPr>
              <a:t> output (MR=MC)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kriteria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memaksimumkan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keuntungan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perusahaan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pasar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monopoli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9558" y="3962400"/>
            <a:ext cx="8001000" cy="236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1447800"/>
            <a:ext cx="7673454" cy="22860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PT Solar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perusahaan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peralatan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pemanas</a:t>
            </a:r>
            <a:r>
              <a:rPr lang="en-US" sz="2000" dirty="0" smtClean="0">
                <a:solidFill>
                  <a:schemeClr val="tx1"/>
                </a:solidFill>
              </a:rPr>
              <a:t> air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surya</a:t>
            </a:r>
            <a:r>
              <a:rPr lang="en-US" sz="2000" dirty="0" smtClean="0">
                <a:solidFill>
                  <a:schemeClr val="tx1"/>
                </a:solidFill>
              </a:rPr>
              <a:t>  yang </a:t>
            </a:r>
            <a:r>
              <a:rPr lang="en-US" sz="2000" dirty="0" err="1" smtClean="0">
                <a:solidFill>
                  <a:schemeClr val="tx1"/>
                </a:solidFill>
              </a:rPr>
              <a:t>beroperasi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pasar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persaingan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mengikuti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harga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ditetapkan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pasar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total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PT Solar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TC = 500Q-10Q</a:t>
            </a:r>
            <a:r>
              <a:rPr lang="en-US" sz="2000" baseline="30000" dirty="0" smtClean="0">
                <a:solidFill>
                  <a:schemeClr val="tx1"/>
                </a:solidFill>
                <a:cs typeface="Times New Roman" pitchFamily="18" charset="0"/>
              </a:rPr>
              <a:t> 2 </a:t>
            </a:r>
            <a:r>
              <a:rPr lang="en-US" sz="2000" dirty="0" smtClean="0">
                <a:solidFill>
                  <a:schemeClr val="tx1"/>
                </a:solidFill>
              </a:rPr>
              <a:t>+Q</a:t>
            </a:r>
            <a:r>
              <a:rPr lang="en-US" sz="2000" baseline="30000" dirty="0" smtClean="0">
                <a:solidFill>
                  <a:schemeClr val="tx1"/>
                </a:solidFill>
                <a:cs typeface="Times New Roman" pitchFamily="18" charset="0"/>
              </a:rPr>
              <a:t> 3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dimana</a:t>
            </a:r>
            <a:r>
              <a:rPr lang="en-US" sz="2000" dirty="0" smtClean="0">
                <a:solidFill>
                  <a:schemeClr val="tx1"/>
                </a:solidFill>
              </a:rPr>
              <a:t> Q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output </a:t>
            </a:r>
            <a:r>
              <a:rPr lang="en-US" sz="2000" dirty="0" err="1" smtClean="0">
                <a:solidFill>
                  <a:schemeClr val="tx1"/>
                </a:solidFill>
              </a:rPr>
              <a:t>peralatan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pemenas</a:t>
            </a:r>
            <a:r>
              <a:rPr lang="en-US" sz="2000" dirty="0" smtClean="0">
                <a:solidFill>
                  <a:schemeClr val="tx1"/>
                </a:solidFill>
              </a:rPr>
              <a:t> air (</a:t>
            </a:r>
            <a:r>
              <a:rPr lang="en-US" sz="2000" dirty="0" err="1" smtClean="0">
                <a:solidFill>
                  <a:schemeClr val="tx1"/>
                </a:solidFill>
              </a:rPr>
              <a:t>ribu</a:t>
            </a:r>
            <a:r>
              <a:rPr lang="en-US" sz="2000" dirty="0" smtClean="0">
                <a:solidFill>
                  <a:schemeClr val="tx1"/>
                </a:solidFill>
              </a:rPr>
              <a:t> unit) </a:t>
            </a:r>
            <a:r>
              <a:rPr lang="en-US" sz="2000" dirty="0" err="1" smtClean="0">
                <a:solidFill>
                  <a:schemeClr val="tx1"/>
                </a:solidFill>
              </a:rPr>
              <a:t>sedangkan</a:t>
            </a:r>
            <a:r>
              <a:rPr lang="en-US" sz="2000" dirty="0" smtClean="0">
                <a:solidFill>
                  <a:schemeClr val="tx1"/>
                </a:solidFill>
              </a:rPr>
              <a:t> TC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total (</a:t>
            </a:r>
            <a:r>
              <a:rPr lang="en-US" sz="2000" dirty="0" err="1" smtClean="0">
                <a:solidFill>
                  <a:schemeClr val="tx1"/>
                </a:solidFill>
              </a:rPr>
              <a:t>ribu</a:t>
            </a:r>
            <a:r>
              <a:rPr lang="en-US" sz="2000" dirty="0" smtClean="0">
                <a:solidFill>
                  <a:schemeClr val="tx1"/>
                </a:solidFill>
              </a:rPr>
              <a:t> dollar). </a:t>
            </a:r>
            <a:r>
              <a:rPr lang="en-US" sz="2000" dirty="0" err="1" smtClean="0">
                <a:solidFill>
                  <a:schemeClr val="tx1"/>
                </a:solidFill>
              </a:rPr>
              <a:t>Termasuk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komponen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modal </a:t>
            </a:r>
            <a:r>
              <a:rPr lang="en-US" sz="2000" dirty="0" err="1" smtClean="0">
                <a:solidFill>
                  <a:schemeClr val="tx1"/>
                </a:solidFill>
              </a:rPr>
              <a:t>investasi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sebesar</a:t>
            </a:r>
            <a:r>
              <a:rPr lang="en-US" sz="2000" dirty="0" smtClean="0">
                <a:solidFill>
                  <a:schemeClr val="tx1"/>
                </a:solidFill>
              </a:rPr>
              <a:t> 15 % per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9558" y="4067595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AutoNum type="alphaLcPeriod"/>
            </a:pPr>
            <a:r>
              <a:rPr lang="en-US" sz="2000" dirty="0" err="1"/>
              <a:t>Asumsikan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(PT Solar)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pemanas</a:t>
            </a:r>
            <a:r>
              <a:rPr lang="en-US" sz="2000" dirty="0"/>
              <a:t> air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.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PT Solar?</a:t>
            </a:r>
          </a:p>
          <a:p>
            <a:pPr marL="273050" indent="-273050" algn="just">
              <a:buAutoNum type="alphaLcPeriod"/>
            </a:pP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ekonomis</a:t>
            </a:r>
            <a:r>
              <a:rPr lang="en-US" sz="2000" dirty="0"/>
              <a:t> (</a:t>
            </a:r>
            <a:r>
              <a:rPr lang="en-US" sz="2000" i="1" dirty="0"/>
              <a:t>economic profit</a:t>
            </a:r>
            <a:r>
              <a:rPr lang="en-US" sz="2000" dirty="0"/>
              <a:t>), </a:t>
            </a:r>
            <a:r>
              <a:rPr lang="en-US" sz="2000" dirty="0" err="1"/>
              <a:t>biaya</a:t>
            </a:r>
            <a:r>
              <a:rPr lang="en-US" sz="2000" dirty="0"/>
              <a:t> total rata-rata (ATC),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marjinal</a:t>
            </a:r>
            <a:r>
              <a:rPr lang="en-US" sz="2000" dirty="0"/>
              <a:t> (MC)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?</a:t>
            </a:r>
          </a:p>
          <a:p>
            <a:pPr marL="273050" indent="-273050" algn="just">
              <a:buAutoNum type="alphaLcPeriod"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(</a:t>
            </a:r>
            <a:r>
              <a:rPr lang="en-US" sz="2000" i="1" dirty="0"/>
              <a:t>supply function</a:t>
            </a:r>
            <a:r>
              <a:rPr lang="en-US" sz="2000" dirty="0"/>
              <a:t>) </a:t>
            </a:r>
            <a:r>
              <a:rPr lang="en-US" sz="2000" dirty="0" err="1"/>
              <a:t>untuk</a:t>
            </a:r>
            <a:r>
              <a:rPr lang="en-US" sz="2000" dirty="0"/>
              <a:t> output PT Solar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5145" y="1219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685800"/>
            <a:ext cx="156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LATIHAN SOAL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70301"/>
            <a:ext cx="305596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LATIHAN SOAL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5800" y="4191000"/>
            <a:ext cx="8001000" cy="2209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11837" y="2984725"/>
            <a:ext cx="2663428" cy="5423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429000" y="1148090"/>
            <a:ext cx="2438400" cy="5423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114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dimana</a:t>
            </a:r>
            <a:r>
              <a:rPr lang="en-US" sz="1800" dirty="0" smtClean="0">
                <a:solidFill>
                  <a:schemeClr val="tx1"/>
                </a:solidFill>
              </a:rPr>
              <a:t> Q = </a:t>
            </a:r>
            <a:r>
              <a:rPr lang="en-US" sz="1800" dirty="0" err="1" smtClean="0">
                <a:solidFill>
                  <a:schemeClr val="tx1"/>
                </a:solidFill>
              </a:rPr>
              <a:t>banyaknya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karpet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diukur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ribuan</a:t>
            </a:r>
            <a:r>
              <a:rPr lang="en-US" sz="1800" dirty="0" smtClean="0">
                <a:solidFill>
                  <a:schemeClr val="tx1"/>
                </a:solidFill>
              </a:rPr>
              <a:t> (1000), P = </a:t>
            </a:r>
            <a:r>
              <a:rPr lang="en-US" sz="1800" dirty="0" err="1" smtClean="0">
                <a:solidFill>
                  <a:schemeClr val="tx1"/>
                </a:solidFill>
              </a:rPr>
              <a:t>harga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karpet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diukur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satuan</a:t>
            </a:r>
            <a:r>
              <a:rPr lang="en-US" sz="1800" dirty="0" smtClean="0">
                <a:solidFill>
                  <a:schemeClr val="tx1"/>
                </a:solidFill>
              </a:rPr>
              <a:t> dollar per unit ($),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M = </a:t>
            </a:r>
            <a:r>
              <a:rPr lang="en-US" sz="1800" dirty="0" err="1" smtClean="0">
                <a:solidFill>
                  <a:schemeClr val="tx1"/>
                </a:solidFill>
              </a:rPr>
              <a:t>pendapatan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konsumen</a:t>
            </a:r>
            <a:r>
              <a:rPr lang="en-US" sz="1800" dirty="0" smtClean="0">
                <a:solidFill>
                  <a:schemeClr val="tx1"/>
                </a:solidFill>
              </a:rPr>
              <a:t> per </a:t>
            </a:r>
            <a:r>
              <a:rPr lang="en-US" sz="1800" dirty="0" err="1" smtClean="0">
                <a:solidFill>
                  <a:schemeClr val="tx1"/>
                </a:solidFill>
              </a:rPr>
              <a:t>kapita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diukur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ribuan</a:t>
            </a:r>
            <a:r>
              <a:rPr lang="en-US" sz="1800" dirty="0" smtClean="0">
                <a:solidFill>
                  <a:schemeClr val="tx1"/>
                </a:solidFill>
              </a:rPr>
              <a:t> dollar ($1.000). </a:t>
            </a:r>
            <a:r>
              <a:rPr lang="en-US" sz="1800" dirty="0" err="1" smtClean="0">
                <a:solidFill>
                  <a:schemeClr val="tx1"/>
                </a:solidFill>
              </a:rPr>
              <a:t>Fungsi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biaya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variabel</a:t>
            </a:r>
            <a:r>
              <a:rPr lang="en-US" sz="1800" dirty="0" smtClean="0">
                <a:solidFill>
                  <a:schemeClr val="tx1"/>
                </a:solidFill>
              </a:rPr>
              <a:t> rata-rata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karpet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diduga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berikut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">
              <a:buAutoNum type="alphaLcPeriod"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08546" y="304800"/>
            <a:ext cx="8206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 </a:t>
            </a:r>
            <a:r>
              <a:rPr lang="en-US" dirty="0"/>
              <a:t>Al Baba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karpet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karpet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6162" y="1219200"/>
            <a:ext cx="2004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 = </a:t>
            </a:r>
            <a:r>
              <a:rPr lang="en-US" sz="2000" dirty="0" smtClean="0"/>
              <a:t>112-0,5P+5M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291481" y="3055835"/>
            <a:ext cx="2583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000" dirty="0"/>
              <a:t>AVC = 200 – 12Q + 2Q</a:t>
            </a:r>
            <a:r>
              <a:rPr lang="en-US" sz="2000" baseline="30000" dirty="0">
                <a:cs typeface="Times New Roman" pitchFamily="18" charset="0"/>
              </a:rPr>
              <a:t> 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85951" y="4267200"/>
            <a:ext cx="7496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Pendapatan</a:t>
            </a:r>
            <a:r>
              <a:rPr lang="en-US" dirty="0"/>
              <a:t> per </a:t>
            </a:r>
            <a:r>
              <a:rPr lang="en-US" dirty="0" err="1"/>
              <a:t>kapita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$20.000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total </a:t>
            </a:r>
            <a:r>
              <a:rPr lang="en-US" dirty="0" err="1"/>
              <a:t>sebesar</a:t>
            </a:r>
            <a:r>
              <a:rPr lang="en-US" dirty="0"/>
              <a:t> $ 100.000</a:t>
            </a:r>
          </a:p>
          <a:p>
            <a:pPr marL="273050" indent="-273050" algn="just">
              <a:buAutoNum type="alphaL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karpet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?</a:t>
            </a:r>
          </a:p>
          <a:p>
            <a:pPr marL="273050" indent="-273050" algn="just">
              <a:buAutoNum type="alphaL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karpet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agar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?</a:t>
            </a:r>
          </a:p>
          <a:p>
            <a:pPr marL="273050" indent="-273050" algn="just">
              <a:buAutoNum type="alphaL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4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0" y="273784"/>
            <a:ext cx="289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Strategi</a:t>
            </a:r>
            <a:r>
              <a:rPr lang="en-US" sz="2000" u="sng" dirty="0"/>
              <a:t> </a:t>
            </a:r>
            <a:r>
              <a:rPr lang="en-US" sz="2000" u="sng" dirty="0" err="1"/>
              <a:t>Pengendalian</a:t>
            </a:r>
            <a:r>
              <a:rPr lang="en-US" sz="2000" u="sng" dirty="0"/>
              <a:t> Output </a:t>
            </a:r>
            <a:r>
              <a:rPr lang="en-US" sz="2000" u="sng" dirty="0" err="1"/>
              <a:t>Dalam</a:t>
            </a:r>
            <a:r>
              <a:rPr lang="en-US" sz="2000" u="sng" dirty="0"/>
              <a:t> </a:t>
            </a:r>
            <a:r>
              <a:rPr lang="en-US" sz="2000" u="sng" dirty="0" err="1"/>
              <a:t>Pasar</a:t>
            </a:r>
            <a:r>
              <a:rPr lang="en-US" sz="2000" u="sng" dirty="0"/>
              <a:t> </a:t>
            </a:r>
            <a:r>
              <a:rPr lang="en-US" sz="2000" u="sng" dirty="0" err="1"/>
              <a:t>Persaingan</a:t>
            </a:r>
            <a:r>
              <a:rPr lang="en-US" sz="2000" u="sng" dirty="0"/>
              <a:t> </a:t>
            </a:r>
            <a:r>
              <a:rPr lang="en-US" sz="2000" u="sng" dirty="0" err="1"/>
              <a:t>Sempurna</a:t>
            </a:r>
            <a:r>
              <a:rPr lang="en-US" sz="2000" u="sng" dirty="0"/>
              <a:t> </a:t>
            </a:r>
            <a:r>
              <a:rPr lang="en-US" sz="2000" u="sng" dirty="0" err="1"/>
              <a:t>Untuk</a:t>
            </a:r>
            <a:r>
              <a:rPr lang="en-US" sz="2000" u="sng" dirty="0"/>
              <a:t> </a:t>
            </a:r>
            <a:r>
              <a:rPr lang="en-US" sz="2000" u="sng" dirty="0" err="1"/>
              <a:t>Memeksimalkan</a:t>
            </a:r>
            <a:r>
              <a:rPr lang="en-US" sz="2000" u="sng" dirty="0"/>
              <a:t> </a:t>
            </a:r>
            <a:r>
              <a:rPr lang="en-US" sz="2000" u="sng" dirty="0" err="1"/>
              <a:t>Keuntungan</a:t>
            </a:r>
            <a:endParaRPr lang="en-GB" sz="2000" u="sng" dirty="0"/>
          </a:p>
        </p:txBody>
      </p:sp>
      <p:grpSp>
        <p:nvGrpSpPr>
          <p:cNvPr id="46" name="Group 45"/>
          <p:cNvGrpSpPr/>
          <p:nvPr/>
        </p:nvGrpSpPr>
        <p:grpSpPr>
          <a:xfrm>
            <a:off x="914400" y="1219200"/>
            <a:ext cx="6834910" cy="5105400"/>
            <a:chOff x="1905000" y="1219200"/>
            <a:chExt cx="6834910" cy="5105400"/>
          </a:xfrm>
        </p:grpSpPr>
        <p:sp>
          <p:nvSpPr>
            <p:cNvPr id="5" name="Rectangle 4"/>
            <p:cNvSpPr/>
            <p:nvPr/>
          </p:nvSpPr>
          <p:spPr>
            <a:xfrm>
              <a:off x="2133600" y="1219200"/>
              <a:ext cx="3275012" cy="457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Harga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produk</a:t>
              </a:r>
              <a:r>
                <a:rPr lang="en-US" dirty="0" smtClean="0">
                  <a:solidFill>
                    <a:schemeClr val="tx1"/>
                  </a:solidFill>
                </a:rPr>
                <a:t> (P)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994" y="2057400"/>
              <a:ext cx="2818606" cy="5334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Informasi</a:t>
              </a:r>
              <a:r>
                <a:rPr lang="en-US" dirty="0">
                  <a:solidFill>
                    <a:schemeClr val="tx1"/>
                  </a:solidFill>
                </a:rPr>
                <a:t> AVC </a:t>
              </a:r>
              <a:r>
                <a:rPr lang="en-US" dirty="0" err="1">
                  <a:solidFill>
                    <a:schemeClr val="tx1"/>
                  </a:solidFill>
                </a:rPr>
                <a:t>dan</a:t>
              </a:r>
              <a:r>
                <a:rPr lang="en-US" dirty="0">
                  <a:solidFill>
                    <a:schemeClr val="tx1"/>
                  </a:solidFill>
                </a:rPr>
                <a:t> MC</a:t>
              </a:r>
            </a:p>
          </p:txBody>
        </p:sp>
        <p:sp>
          <p:nvSpPr>
            <p:cNvPr id="7" name="Diamond 6"/>
            <p:cNvSpPr/>
            <p:nvPr/>
          </p:nvSpPr>
          <p:spPr>
            <a:xfrm>
              <a:off x="2362200" y="2895600"/>
              <a:ext cx="2819400" cy="1219200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Apakah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 &gt; </a:t>
              </a:r>
              <a:r>
                <a:rPr lang="en-US" dirty="0" err="1" smtClean="0">
                  <a:solidFill>
                    <a:schemeClr val="tx1"/>
                  </a:solidFill>
                </a:rPr>
                <a:t>AVCmin</a:t>
              </a:r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4394" y="4495800"/>
              <a:ext cx="3352006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Keputusan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Manajerial</a:t>
              </a:r>
              <a:r>
                <a:rPr lang="en-US" dirty="0">
                  <a:solidFill>
                    <a:schemeClr val="tx1"/>
                  </a:solidFill>
                </a:rPr>
                <a:t> BERPRODUKSI PADA MR=MC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905000" y="5562600"/>
              <a:ext cx="3810000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Keuntungan</a:t>
              </a:r>
              <a:r>
                <a:rPr lang="en-US" dirty="0">
                  <a:solidFill>
                    <a:schemeClr val="tx1"/>
                  </a:solidFill>
                </a:rPr>
                <a:t> (</a:t>
              </a:r>
              <a:r>
                <a:rPr lang="en-US" dirty="0" err="1">
                  <a:solidFill>
                    <a:schemeClr val="tx1"/>
                  </a:solidFill>
                </a:rPr>
                <a:t>Kerugian</a:t>
              </a:r>
              <a:r>
                <a:rPr lang="en-US" dirty="0">
                  <a:solidFill>
                    <a:schemeClr val="tx1"/>
                  </a:solidFill>
                </a:rPr>
                <a:t>) </a:t>
              </a:r>
              <a:r>
                <a:rPr lang="en-US" dirty="0" err="1">
                  <a:solidFill>
                    <a:schemeClr val="tx1"/>
                  </a:solidFill>
                </a:rPr>
                <a:t>Ekonomis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π= TR - TC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25310" y="2971800"/>
              <a:ext cx="2514600" cy="10668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TIDAK BERPRODUKSI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2981811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Tidak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794" y="4038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Ya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endCxn id="6" idx="0"/>
            </p:cNvCxnSpPr>
            <p:nvPr/>
          </p:nvCxnSpPr>
          <p:spPr>
            <a:xfrm>
              <a:off x="3772297" y="167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2"/>
              <a:endCxn id="7" idx="0"/>
            </p:cNvCxnSpPr>
            <p:nvPr/>
          </p:nvCxnSpPr>
          <p:spPr>
            <a:xfrm flipH="1">
              <a:off x="3771900" y="2590800"/>
              <a:ext cx="397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771106" y="4114800"/>
              <a:ext cx="1191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2"/>
              <a:endCxn id="9" idx="0"/>
            </p:cNvCxnSpPr>
            <p:nvPr/>
          </p:nvCxnSpPr>
          <p:spPr>
            <a:xfrm flipH="1">
              <a:off x="3810000" y="5257800"/>
              <a:ext cx="397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9" idx="2"/>
              <a:endCxn id="5" idx="1"/>
            </p:cNvCxnSpPr>
            <p:nvPr/>
          </p:nvCxnSpPr>
          <p:spPr>
            <a:xfrm rot="5400000" flipH="1">
              <a:off x="533400" y="3048000"/>
              <a:ext cx="4876800" cy="1676400"/>
            </a:xfrm>
            <a:prstGeom prst="bentConnector4">
              <a:avLst>
                <a:gd name="adj1" fmla="val -4688"/>
                <a:gd name="adj2" fmla="val 149254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7" idx="3"/>
              <a:endCxn id="10" idx="1"/>
            </p:cNvCxnSpPr>
            <p:nvPr/>
          </p:nvCxnSpPr>
          <p:spPr>
            <a:xfrm>
              <a:off x="5181600" y="3505200"/>
              <a:ext cx="104371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4806286" y="285184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111086" y="460540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600" b="1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GB" sz="3600" b="1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9686" y="5105400"/>
            <a:ext cx="349951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TR=</a:t>
            </a:r>
            <a:r>
              <a:rPr lang="en-GB" dirty="0" err="1" smtClean="0"/>
              <a:t>PxQ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TC=TFC+TVC; TVC=P1X1+P2X2+</a:t>
            </a:r>
          </a:p>
          <a:p>
            <a:r>
              <a:rPr lang="en-GB" dirty="0"/>
              <a:t> </a:t>
            </a:r>
            <a:r>
              <a:rPr lang="en-GB" dirty="0" smtClean="0"/>
              <a:t>      ……..</a:t>
            </a:r>
            <a:r>
              <a:rPr lang="en-GB" dirty="0" err="1" smtClean="0"/>
              <a:t>PnXn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6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>
            <a:off x="5419868" y="107300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469608" y="499408"/>
            <a:ext cx="2521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Strategi</a:t>
            </a:r>
            <a:r>
              <a:rPr lang="en-US" sz="2000" u="sng" dirty="0"/>
              <a:t> </a:t>
            </a:r>
            <a:r>
              <a:rPr lang="en-US" sz="2000" u="sng" dirty="0" err="1"/>
              <a:t>Pengendalian</a:t>
            </a:r>
            <a:r>
              <a:rPr lang="en-US" sz="2000" u="sng" dirty="0"/>
              <a:t> Input  </a:t>
            </a:r>
            <a:r>
              <a:rPr lang="en-US" sz="2000" u="sng" dirty="0" err="1"/>
              <a:t>Produksi</a:t>
            </a:r>
            <a:r>
              <a:rPr lang="en-US" sz="2000" u="sng" dirty="0"/>
              <a:t> </a:t>
            </a:r>
            <a:r>
              <a:rPr lang="en-US" sz="2000" u="sng" dirty="0" err="1"/>
              <a:t>Dalam</a:t>
            </a:r>
            <a:r>
              <a:rPr lang="en-US" sz="2000" u="sng" dirty="0"/>
              <a:t> </a:t>
            </a:r>
            <a:r>
              <a:rPr lang="en-US" sz="2000" u="sng" dirty="0" err="1"/>
              <a:t>Pasar</a:t>
            </a:r>
            <a:r>
              <a:rPr lang="en-US" sz="2000" u="sng" dirty="0"/>
              <a:t> </a:t>
            </a:r>
            <a:r>
              <a:rPr lang="en-US" sz="2000" u="sng" dirty="0" err="1"/>
              <a:t>Persaingan</a:t>
            </a:r>
            <a:r>
              <a:rPr lang="en-US" sz="2000" u="sng" dirty="0"/>
              <a:t> </a:t>
            </a:r>
            <a:r>
              <a:rPr lang="en-US" sz="2000" u="sng" dirty="0" err="1"/>
              <a:t>Sempurna</a:t>
            </a:r>
            <a:r>
              <a:rPr lang="en-US" sz="2000" u="sng" dirty="0"/>
              <a:t> </a:t>
            </a:r>
            <a:r>
              <a:rPr lang="en-US" sz="2000" u="sng" dirty="0" err="1"/>
              <a:t>Untuk</a:t>
            </a:r>
            <a:r>
              <a:rPr lang="en-US" sz="2000" u="sng" dirty="0"/>
              <a:t> </a:t>
            </a:r>
            <a:r>
              <a:rPr lang="en-US" sz="2000" u="sng" dirty="0" err="1"/>
              <a:t>Memaksimalkan</a:t>
            </a:r>
            <a:r>
              <a:rPr lang="en-US" sz="2000" u="sng" dirty="0"/>
              <a:t> </a:t>
            </a:r>
            <a:r>
              <a:rPr lang="en-US" sz="2000" u="sng" dirty="0" err="1"/>
              <a:t>Keuntungan</a:t>
            </a:r>
            <a:endParaRPr lang="en-GB" sz="2000" u="sng" dirty="0"/>
          </a:p>
        </p:txBody>
      </p:sp>
      <p:grpSp>
        <p:nvGrpSpPr>
          <p:cNvPr id="46" name="Group 45"/>
          <p:cNvGrpSpPr/>
          <p:nvPr/>
        </p:nvGrpSpPr>
        <p:grpSpPr>
          <a:xfrm>
            <a:off x="990600" y="914400"/>
            <a:ext cx="7162800" cy="5486400"/>
            <a:chOff x="1828800" y="914400"/>
            <a:chExt cx="7162800" cy="5486400"/>
          </a:xfrm>
        </p:grpSpPr>
        <p:sp>
          <p:nvSpPr>
            <p:cNvPr id="6" name="Rectangle 5"/>
            <p:cNvSpPr/>
            <p:nvPr/>
          </p:nvSpPr>
          <p:spPr>
            <a:xfrm>
              <a:off x="2133600" y="914400"/>
              <a:ext cx="3581400" cy="762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Harga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produk</a:t>
              </a:r>
              <a:r>
                <a:rPr lang="en-US" dirty="0" smtClean="0">
                  <a:solidFill>
                    <a:schemeClr val="tx1"/>
                  </a:solidFill>
                </a:rPr>
                <a:t> (P) </a:t>
              </a:r>
              <a:r>
                <a:rPr lang="en-US" dirty="0" err="1" smtClean="0">
                  <a:solidFill>
                    <a:schemeClr val="tx1"/>
                  </a:solidFill>
                </a:rPr>
                <a:t>dan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harga</a:t>
              </a:r>
              <a:r>
                <a:rPr lang="en-US" dirty="0" smtClean="0">
                  <a:solidFill>
                    <a:schemeClr val="tx1"/>
                  </a:solidFill>
                </a:rPr>
                <a:t> input </a:t>
              </a:r>
              <a:r>
                <a:rPr lang="en-US" dirty="0" err="1" smtClean="0">
                  <a:solidFill>
                    <a:schemeClr val="tx1"/>
                  </a:solidFill>
                </a:rPr>
                <a:t>produksi</a:t>
              </a:r>
              <a:r>
                <a:rPr lang="en-US" dirty="0" smtClean="0">
                  <a:solidFill>
                    <a:schemeClr val="tx1"/>
                  </a:solidFill>
                </a:rPr>
                <a:t> (pi)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362200" y="2057400"/>
              <a:ext cx="3124200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ARPi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dan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MRPi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Diamond 7"/>
            <p:cNvSpPr/>
            <p:nvPr/>
          </p:nvSpPr>
          <p:spPr>
            <a:xfrm>
              <a:off x="2514600" y="2895600"/>
              <a:ext cx="2819400" cy="1219200"/>
            </a:xfrm>
            <a:prstGeom prst="diamon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Apakah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pi &lt; </a:t>
              </a:r>
              <a:r>
                <a:rPr lang="en-US" dirty="0" err="1" smtClean="0">
                  <a:solidFill>
                    <a:schemeClr val="tx1"/>
                  </a:solidFill>
                </a:rPr>
                <a:t>ARPi</a:t>
              </a:r>
              <a:r>
                <a:rPr lang="en-US" dirty="0" smtClean="0">
                  <a:solidFill>
                    <a:schemeClr val="tx1"/>
                  </a:solidFill>
                </a:rPr>
                <a:t>-max?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4495800"/>
              <a:ext cx="4191000" cy="609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 BERPRODUKSI </a:t>
              </a:r>
              <a:r>
                <a:rPr lang="en-US" dirty="0" err="1" smtClean="0">
                  <a:solidFill>
                    <a:schemeClr val="tx1"/>
                  </a:solidFill>
                </a:rPr>
                <a:t>pada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penggunaan</a:t>
              </a:r>
              <a:r>
                <a:rPr lang="en-US" dirty="0" smtClean="0">
                  <a:solidFill>
                    <a:schemeClr val="tx1"/>
                  </a:solidFill>
                </a:rPr>
                <a:t> input: </a:t>
              </a:r>
              <a:r>
                <a:rPr lang="en-US" dirty="0" err="1" smtClean="0">
                  <a:solidFill>
                    <a:schemeClr val="tx1"/>
                  </a:solidFill>
                </a:rPr>
                <a:t>MRPi</a:t>
              </a:r>
              <a:r>
                <a:rPr lang="en-US" dirty="0" smtClean="0">
                  <a:solidFill>
                    <a:schemeClr val="tx1"/>
                  </a:solidFill>
                </a:rPr>
                <a:t>=pi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3600" y="5486400"/>
              <a:ext cx="3581400" cy="914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Keuntungan</a:t>
              </a:r>
              <a:r>
                <a:rPr lang="en-US" dirty="0" smtClean="0">
                  <a:solidFill>
                    <a:schemeClr val="tx1"/>
                  </a:solidFill>
                </a:rPr>
                <a:t> (</a:t>
              </a:r>
              <a:r>
                <a:rPr lang="en-US" dirty="0" err="1" smtClean="0">
                  <a:solidFill>
                    <a:schemeClr val="tx1"/>
                  </a:solidFill>
                </a:rPr>
                <a:t>Kerugian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r>
                <a:rPr lang="en-US" dirty="0" err="1" smtClean="0">
                  <a:solidFill>
                    <a:schemeClr val="tx1"/>
                  </a:solidFill>
                </a:rPr>
                <a:t>Ekonomis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π= TR - TC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29400" y="3048000"/>
              <a:ext cx="2362200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TIDAK BERPRODUKSI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3048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Tidak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05200" y="4126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Ya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5029200"/>
              <a:ext cx="220980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ARPi</a:t>
              </a:r>
              <a:r>
                <a:rPr lang="en-US" dirty="0" smtClean="0"/>
                <a:t>=</a:t>
              </a:r>
              <a:r>
                <a:rPr lang="en-US" dirty="0" err="1" smtClean="0"/>
                <a:t>PxAPi</a:t>
              </a:r>
              <a:r>
                <a:rPr lang="en-US" dirty="0" smtClean="0"/>
                <a:t>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MRPi</a:t>
              </a:r>
              <a:r>
                <a:rPr lang="en-US" dirty="0" smtClean="0"/>
                <a:t>=</a:t>
              </a:r>
              <a:r>
                <a:rPr lang="en-US" dirty="0" err="1" smtClean="0"/>
                <a:t>MRxMPi</a:t>
              </a:r>
              <a:r>
                <a:rPr lang="en-US" dirty="0" smtClean="0"/>
                <a:t> = </a:t>
              </a:r>
              <a:r>
                <a:rPr lang="en-US" dirty="0" err="1" smtClean="0"/>
                <a:t>PxMPi</a:t>
              </a:r>
              <a:r>
                <a:rPr lang="en-US" dirty="0" smtClean="0"/>
                <a:t>; P=MR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6" idx="2"/>
              <a:endCxn id="7" idx="0"/>
            </p:cNvCxnSpPr>
            <p:nvPr/>
          </p:nvCxnSpPr>
          <p:spPr>
            <a:xfrm>
              <a:off x="3924300" y="167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2"/>
              <a:endCxn id="8" idx="0"/>
            </p:cNvCxnSpPr>
            <p:nvPr/>
          </p:nvCxnSpPr>
          <p:spPr>
            <a:xfrm>
              <a:off x="3924300" y="25908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8" idx="2"/>
              <a:endCxn id="9" idx="0"/>
            </p:cNvCxnSpPr>
            <p:nvPr/>
          </p:nvCxnSpPr>
          <p:spPr>
            <a:xfrm>
              <a:off x="3924300" y="41148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9" idx="2"/>
              <a:endCxn id="10" idx="0"/>
            </p:cNvCxnSpPr>
            <p:nvPr/>
          </p:nvCxnSpPr>
          <p:spPr>
            <a:xfrm>
              <a:off x="3924300" y="5105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8" idx="3"/>
              <a:endCxn id="11" idx="1"/>
            </p:cNvCxnSpPr>
            <p:nvPr/>
          </p:nvCxnSpPr>
          <p:spPr>
            <a:xfrm>
              <a:off x="5334000" y="3505200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10" idx="2"/>
              <a:endCxn id="6" idx="1"/>
            </p:cNvCxnSpPr>
            <p:nvPr/>
          </p:nvCxnSpPr>
          <p:spPr>
            <a:xfrm rot="5400000" flipH="1">
              <a:off x="476250" y="2952750"/>
              <a:ext cx="5105400" cy="1790700"/>
            </a:xfrm>
            <a:prstGeom prst="bentConnector4">
              <a:avLst>
                <a:gd name="adj1" fmla="val -4478"/>
                <a:gd name="adj2" fmla="val 150873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724668" y="301781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600" b="1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GB" sz="3600" b="1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8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0" y="406148"/>
            <a:ext cx="30298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Strategi</a:t>
            </a:r>
            <a:r>
              <a:rPr lang="en-US" sz="2000" u="sng" dirty="0"/>
              <a:t> </a:t>
            </a:r>
            <a:r>
              <a:rPr lang="en-US" sz="2000" u="sng" dirty="0" err="1"/>
              <a:t>Pengendalian</a:t>
            </a:r>
            <a:r>
              <a:rPr lang="en-US" sz="2000" u="sng" dirty="0"/>
              <a:t> Output </a:t>
            </a:r>
            <a:r>
              <a:rPr lang="en-US" sz="2000" u="sng" dirty="0" err="1"/>
              <a:t>Dalam</a:t>
            </a:r>
            <a:r>
              <a:rPr lang="en-US" sz="2000" u="sng" dirty="0"/>
              <a:t> </a:t>
            </a:r>
            <a:r>
              <a:rPr lang="en-US" sz="2000" u="sng" dirty="0" err="1"/>
              <a:t>Pasar</a:t>
            </a:r>
            <a:r>
              <a:rPr lang="en-US" sz="2000" u="sng" dirty="0"/>
              <a:t> </a:t>
            </a:r>
            <a:r>
              <a:rPr lang="en-US" sz="2000" u="sng" dirty="0" err="1"/>
              <a:t>Persaingan</a:t>
            </a:r>
            <a:r>
              <a:rPr lang="en-US" sz="2000" u="sng" dirty="0"/>
              <a:t> </a:t>
            </a:r>
            <a:r>
              <a:rPr lang="en-US" sz="2000" u="sng" dirty="0" err="1"/>
              <a:t>Monopolistik</a:t>
            </a:r>
            <a:r>
              <a:rPr lang="en-US" sz="2000" u="sng" dirty="0"/>
              <a:t>, </a:t>
            </a:r>
            <a:r>
              <a:rPr lang="en-US" sz="2000" u="sng" dirty="0" err="1"/>
              <a:t>Oligopoli</a:t>
            </a:r>
            <a:r>
              <a:rPr lang="en-US" sz="2000" u="sng" dirty="0"/>
              <a:t>, Dan </a:t>
            </a:r>
            <a:r>
              <a:rPr lang="en-US" sz="2000" u="sng" dirty="0" err="1"/>
              <a:t>Monopoli</a:t>
            </a:r>
            <a:r>
              <a:rPr lang="en-US" sz="2000" u="sng" dirty="0"/>
              <a:t>  </a:t>
            </a:r>
            <a:r>
              <a:rPr lang="en-US" sz="2000" u="sng" dirty="0" err="1"/>
              <a:t>Untuk</a:t>
            </a:r>
            <a:r>
              <a:rPr lang="en-US" sz="2000" u="sng" dirty="0"/>
              <a:t> </a:t>
            </a:r>
            <a:r>
              <a:rPr lang="en-US" sz="2000" u="sng" dirty="0" err="1"/>
              <a:t>Memaksimumkan</a:t>
            </a:r>
            <a:r>
              <a:rPr lang="en-US" sz="2000" u="sng" dirty="0"/>
              <a:t> </a:t>
            </a:r>
            <a:r>
              <a:rPr lang="en-US" sz="2000" u="sng" dirty="0" err="1"/>
              <a:t>Keuntungan</a:t>
            </a:r>
            <a:endParaRPr lang="en-GB" sz="2000" u="sng" dirty="0"/>
          </a:p>
        </p:txBody>
      </p:sp>
      <p:grpSp>
        <p:nvGrpSpPr>
          <p:cNvPr id="55" name="Group 54"/>
          <p:cNvGrpSpPr/>
          <p:nvPr/>
        </p:nvGrpSpPr>
        <p:grpSpPr>
          <a:xfrm>
            <a:off x="609600" y="228600"/>
            <a:ext cx="7010400" cy="6248400"/>
            <a:chOff x="1981200" y="457200"/>
            <a:chExt cx="7010400" cy="6248400"/>
          </a:xfrm>
        </p:grpSpPr>
        <p:sp>
          <p:nvSpPr>
            <p:cNvPr id="6" name="Rectangle 5"/>
            <p:cNvSpPr/>
            <p:nvPr/>
          </p:nvSpPr>
          <p:spPr>
            <a:xfrm>
              <a:off x="2209800" y="1905000"/>
              <a:ext cx="3200400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Tentukan</a:t>
              </a:r>
              <a:r>
                <a:rPr lang="en-US" dirty="0">
                  <a:solidFill>
                    <a:schemeClr val="tx1"/>
                  </a:solidFill>
                </a:rPr>
                <a:t> Q </a:t>
              </a:r>
              <a:r>
                <a:rPr lang="en-US" dirty="0" err="1">
                  <a:solidFill>
                    <a:schemeClr val="tx1"/>
                  </a:solidFill>
                </a:rPr>
                <a:t>pada</a:t>
              </a:r>
              <a:r>
                <a:rPr lang="en-US" dirty="0">
                  <a:solidFill>
                    <a:schemeClr val="tx1"/>
                  </a:solidFill>
                </a:rPr>
                <a:t> MR=MC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81200" y="2590800"/>
              <a:ext cx="3657600" cy="5334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Tentukan</a:t>
              </a:r>
              <a:r>
                <a:rPr lang="en-US" dirty="0">
                  <a:solidFill>
                    <a:schemeClr val="tx1"/>
                  </a:solidFill>
                </a:rPr>
                <a:t> P </a:t>
              </a:r>
              <a:r>
                <a:rPr lang="en-US" dirty="0" err="1">
                  <a:solidFill>
                    <a:schemeClr val="tx1"/>
                  </a:solidFill>
                </a:rPr>
                <a:t>pada</a:t>
              </a:r>
              <a:r>
                <a:rPr lang="en-US" dirty="0">
                  <a:solidFill>
                    <a:schemeClr val="tx1"/>
                  </a:solidFill>
                </a:rPr>
                <a:t> P=f </a:t>
              </a:r>
              <a:r>
                <a:rPr lang="en-US" dirty="0" err="1">
                  <a:solidFill>
                    <a:schemeClr val="tx1"/>
                  </a:solidFill>
                </a:rPr>
                <a:t>invers</a:t>
              </a:r>
              <a:r>
                <a:rPr lang="en-US" dirty="0">
                  <a:solidFill>
                    <a:schemeClr val="tx1"/>
                  </a:solidFill>
                </a:rPr>
                <a:t> (Q)</a:t>
              </a:r>
            </a:p>
          </p:txBody>
        </p:sp>
        <p:sp>
          <p:nvSpPr>
            <p:cNvPr id="8" name="Diamond 7"/>
            <p:cNvSpPr/>
            <p:nvPr/>
          </p:nvSpPr>
          <p:spPr>
            <a:xfrm>
              <a:off x="2438400" y="3429000"/>
              <a:ext cx="2743200" cy="12192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Apakah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 &gt; </a:t>
              </a:r>
              <a:r>
                <a:rPr lang="en-US" dirty="0" err="1" smtClean="0">
                  <a:solidFill>
                    <a:schemeClr val="tx1"/>
                  </a:solidFill>
                </a:rPr>
                <a:t>AVCmin</a:t>
              </a:r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09800" y="4953000"/>
              <a:ext cx="3200400" cy="685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Keputusan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Manajerial</a:t>
              </a:r>
              <a:r>
                <a:rPr lang="en-US" dirty="0">
                  <a:solidFill>
                    <a:schemeClr val="tx1"/>
                  </a:solidFill>
                </a:rPr>
                <a:t> BERPRODUKSI PADA MR=MC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5943600"/>
              <a:ext cx="3505200" cy="762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Keuntungan</a:t>
              </a:r>
              <a:r>
                <a:rPr lang="en-US" dirty="0">
                  <a:solidFill>
                    <a:schemeClr val="tx1"/>
                  </a:solidFill>
                </a:rPr>
                <a:t> (</a:t>
              </a:r>
              <a:r>
                <a:rPr lang="en-US" dirty="0" err="1">
                  <a:solidFill>
                    <a:schemeClr val="tx1"/>
                  </a:solidFill>
                </a:rPr>
                <a:t>Kerugian</a:t>
              </a:r>
              <a:r>
                <a:rPr lang="en-US" dirty="0">
                  <a:solidFill>
                    <a:schemeClr val="tx1"/>
                  </a:solidFill>
                </a:rPr>
                <a:t>) </a:t>
              </a:r>
              <a:r>
                <a:rPr lang="en-US" dirty="0" err="1">
                  <a:solidFill>
                    <a:schemeClr val="tx1"/>
                  </a:solidFill>
                </a:rPr>
                <a:t>Ekonomis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π= TR - TC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7000" y="3505200"/>
              <a:ext cx="2514600" cy="1066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TIDAK BERPRODUKSI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6400" y="3581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Tidak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766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Ya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7400" y="1219200"/>
              <a:ext cx="3505200" cy="381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Informasi</a:t>
              </a:r>
              <a:r>
                <a:rPr lang="en-US" dirty="0">
                  <a:solidFill>
                    <a:schemeClr val="tx1"/>
                  </a:solidFill>
                </a:rPr>
                <a:t> AVC=f(Q) </a:t>
              </a:r>
              <a:r>
                <a:rPr lang="en-US" dirty="0" err="1">
                  <a:solidFill>
                    <a:schemeClr val="tx1"/>
                  </a:solidFill>
                </a:rPr>
                <a:t>dan</a:t>
              </a:r>
              <a:r>
                <a:rPr lang="en-US" dirty="0">
                  <a:solidFill>
                    <a:schemeClr val="tx1"/>
                  </a:solidFill>
                </a:rPr>
                <a:t> MC = f(Q)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86000" y="457200"/>
              <a:ext cx="3048000" cy="381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MR = f(Q)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0" idx="2"/>
              <a:endCxn id="19" idx="0"/>
            </p:cNvCxnSpPr>
            <p:nvPr/>
          </p:nvCxnSpPr>
          <p:spPr>
            <a:xfrm>
              <a:off x="3810000" y="8382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9" idx="2"/>
              <a:endCxn id="6" idx="0"/>
            </p:cNvCxnSpPr>
            <p:nvPr/>
          </p:nvCxnSpPr>
          <p:spPr>
            <a:xfrm>
              <a:off x="3810000" y="16002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" idx="2"/>
              <a:endCxn id="7" idx="0"/>
            </p:cNvCxnSpPr>
            <p:nvPr/>
          </p:nvCxnSpPr>
          <p:spPr>
            <a:xfrm>
              <a:off x="3810000" y="23622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7" idx="2"/>
              <a:endCxn id="8" idx="0"/>
            </p:cNvCxnSpPr>
            <p:nvPr/>
          </p:nvCxnSpPr>
          <p:spPr>
            <a:xfrm>
              <a:off x="3810000" y="31242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2"/>
              <a:endCxn id="9" idx="0"/>
            </p:cNvCxnSpPr>
            <p:nvPr/>
          </p:nvCxnSpPr>
          <p:spPr>
            <a:xfrm>
              <a:off x="3810000" y="46482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" idx="2"/>
              <a:endCxn id="10" idx="0"/>
            </p:cNvCxnSpPr>
            <p:nvPr/>
          </p:nvCxnSpPr>
          <p:spPr>
            <a:xfrm>
              <a:off x="3810000" y="56388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8" idx="3"/>
              <a:endCxn id="11" idx="1"/>
            </p:cNvCxnSpPr>
            <p:nvPr/>
          </p:nvCxnSpPr>
          <p:spPr>
            <a:xfrm>
              <a:off x="5181600" y="4038600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stCxn id="10" idx="2"/>
              <a:endCxn id="20" idx="1"/>
            </p:cNvCxnSpPr>
            <p:nvPr/>
          </p:nvCxnSpPr>
          <p:spPr>
            <a:xfrm rot="5400000" flipH="1">
              <a:off x="19050" y="2914650"/>
              <a:ext cx="6057900" cy="1524000"/>
            </a:xfrm>
            <a:prstGeom prst="bentConnector4">
              <a:avLst>
                <a:gd name="adj1" fmla="val -3774"/>
                <a:gd name="adj2" fmla="val 139851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4953000" y="228600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257800" y="423081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600" b="1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GB" sz="3600" b="1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9800" y="4572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Strategi</a:t>
            </a:r>
            <a:r>
              <a:rPr lang="en-US" sz="2000" u="sng" dirty="0"/>
              <a:t> </a:t>
            </a:r>
            <a:r>
              <a:rPr lang="en-US" sz="2000" u="sng" dirty="0" err="1"/>
              <a:t>Pengendalian</a:t>
            </a:r>
            <a:r>
              <a:rPr lang="en-US" sz="2000" u="sng" dirty="0"/>
              <a:t> Input </a:t>
            </a:r>
            <a:r>
              <a:rPr lang="en-US" sz="2000" u="sng" dirty="0" err="1"/>
              <a:t>Produksi</a:t>
            </a:r>
            <a:r>
              <a:rPr lang="en-US" sz="2000" u="sng" dirty="0"/>
              <a:t> </a:t>
            </a:r>
            <a:r>
              <a:rPr lang="en-US" sz="2000" u="sng" dirty="0" err="1"/>
              <a:t>Dalam</a:t>
            </a:r>
            <a:r>
              <a:rPr lang="en-US" sz="2000" u="sng" dirty="0"/>
              <a:t> </a:t>
            </a:r>
            <a:r>
              <a:rPr lang="en-US" sz="2000" u="sng" dirty="0" err="1"/>
              <a:t>Pasar</a:t>
            </a:r>
            <a:r>
              <a:rPr lang="en-US" sz="2000" u="sng" dirty="0"/>
              <a:t> </a:t>
            </a:r>
            <a:r>
              <a:rPr lang="en-US" sz="2000" u="sng" dirty="0" err="1"/>
              <a:t>Persaingan</a:t>
            </a:r>
            <a:r>
              <a:rPr lang="en-US" sz="2000" u="sng" dirty="0"/>
              <a:t> </a:t>
            </a:r>
            <a:r>
              <a:rPr lang="en-US" sz="2000" u="sng" dirty="0" err="1"/>
              <a:t>Monopolistik</a:t>
            </a:r>
            <a:r>
              <a:rPr lang="en-US" sz="2000" u="sng" dirty="0"/>
              <a:t>, </a:t>
            </a:r>
            <a:r>
              <a:rPr lang="en-US" sz="2000" u="sng" dirty="0" err="1"/>
              <a:t>Oligopoli</a:t>
            </a:r>
            <a:r>
              <a:rPr lang="en-US" sz="2000" u="sng" dirty="0"/>
              <a:t>, Dan </a:t>
            </a:r>
            <a:r>
              <a:rPr lang="en-US" sz="2000" u="sng" dirty="0" err="1"/>
              <a:t>Monopoli</a:t>
            </a:r>
            <a:r>
              <a:rPr lang="en-US" sz="2000" u="sng" dirty="0"/>
              <a:t>  </a:t>
            </a:r>
            <a:r>
              <a:rPr lang="en-US" sz="2000" u="sng" dirty="0" err="1"/>
              <a:t>Untuk</a:t>
            </a:r>
            <a:r>
              <a:rPr lang="en-US" sz="2000" u="sng" dirty="0"/>
              <a:t> </a:t>
            </a:r>
            <a:r>
              <a:rPr lang="en-US" sz="2000" u="sng" dirty="0" err="1"/>
              <a:t>Memaksimumkan</a:t>
            </a:r>
            <a:r>
              <a:rPr lang="en-US" sz="2000" u="sng" dirty="0"/>
              <a:t> </a:t>
            </a:r>
            <a:r>
              <a:rPr lang="en-US" sz="2000" u="sng" dirty="0" err="1"/>
              <a:t>Keuntungan</a:t>
            </a:r>
            <a:endParaRPr lang="en-GB" sz="2000" u="sng" dirty="0"/>
          </a:p>
        </p:txBody>
      </p:sp>
      <p:grpSp>
        <p:nvGrpSpPr>
          <p:cNvPr id="57" name="Group 56"/>
          <p:cNvGrpSpPr/>
          <p:nvPr/>
        </p:nvGrpSpPr>
        <p:grpSpPr>
          <a:xfrm>
            <a:off x="762000" y="934998"/>
            <a:ext cx="7239000" cy="5465802"/>
            <a:chOff x="1752600" y="934998"/>
            <a:chExt cx="7239000" cy="5465802"/>
          </a:xfrm>
        </p:grpSpPr>
        <p:sp>
          <p:nvSpPr>
            <p:cNvPr id="6" name="Rectangle 5"/>
            <p:cNvSpPr/>
            <p:nvPr/>
          </p:nvSpPr>
          <p:spPr>
            <a:xfrm>
              <a:off x="2133600" y="934998"/>
              <a:ext cx="3657600" cy="74140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MR = f(Q) </a:t>
              </a:r>
              <a:r>
                <a:rPr lang="en-US" dirty="0" err="1" smtClean="0">
                  <a:solidFill>
                    <a:schemeClr val="tx1"/>
                  </a:solidFill>
                </a:rPr>
                <a:t>dan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harga</a:t>
              </a:r>
              <a:r>
                <a:rPr lang="en-US" dirty="0" smtClean="0">
                  <a:solidFill>
                    <a:schemeClr val="tx1"/>
                  </a:solidFill>
                </a:rPr>
                <a:t> input </a:t>
              </a:r>
              <a:r>
                <a:rPr lang="en-US" dirty="0" err="1" smtClean="0">
                  <a:solidFill>
                    <a:schemeClr val="tx1"/>
                  </a:solidFill>
                </a:rPr>
                <a:t>produksi</a:t>
              </a:r>
              <a:r>
                <a:rPr lang="en-US" dirty="0" smtClean="0">
                  <a:solidFill>
                    <a:schemeClr val="tx1"/>
                  </a:solidFill>
                </a:rPr>
                <a:t> (pi)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2057400"/>
              <a:ext cx="30480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Informasi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ARPi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dan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MRPi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Diamond 7"/>
            <p:cNvSpPr/>
            <p:nvPr/>
          </p:nvSpPr>
          <p:spPr>
            <a:xfrm>
              <a:off x="2590800" y="2895600"/>
              <a:ext cx="2743200" cy="1219200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Apakah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Pi&lt;</a:t>
              </a:r>
              <a:r>
                <a:rPr lang="en-US" dirty="0" err="1" smtClean="0">
                  <a:solidFill>
                    <a:schemeClr val="tx1"/>
                  </a:solidFill>
                </a:rPr>
                <a:t>ARPi</a:t>
              </a:r>
              <a:r>
                <a:rPr lang="en-US" dirty="0" smtClean="0">
                  <a:solidFill>
                    <a:schemeClr val="tx1"/>
                  </a:solidFill>
                </a:rPr>
                <a:t> -max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4419599"/>
              <a:ext cx="4419600" cy="7664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 BERPRODUKSI </a:t>
              </a:r>
              <a:r>
                <a:rPr lang="en-US" dirty="0" err="1" smtClean="0">
                  <a:solidFill>
                    <a:schemeClr val="tx1"/>
                  </a:solidFill>
                </a:rPr>
                <a:t>pada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penggunaan</a:t>
              </a:r>
              <a:r>
                <a:rPr lang="en-US" dirty="0" smtClean="0">
                  <a:solidFill>
                    <a:schemeClr val="tx1"/>
                  </a:solidFill>
                </a:rPr>
                <a:t> input: </a:t>
              </a:r>
              <a:r>
                <a:rPr lang="en-US" dirty="0" err="1" smtClean="0">
                  <a:solidFill>
                    <a:schemeClr val="tx1"/>
                  </a:solidFill>
                </a:rPr>
                <a:t>MRPi</a:t>
              </a:r>
              <a:r>
                <a:rPr lang="en-US" dirty="0" smtClean="0">
                  <a:solidFill>
                    <a:schemeClr val="tx1"/>
                  </a:solidFill>
                </a:rPr>
                <a:t>=pi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3600" y="5562600"/>
              <a:ext cx="3657600" cy="838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Keuntungan</a:t>
              </a:r>
              <a:r>
                <a:rPr lang="en-US" dirty="0" smtClean="0">
                  <a:solidFill>
                    <a:schemeClr val="tx1"/>
                  </a:solidFill>
                </a:rPr>
                <a:t> (</a:t>
              </a:r>
              <a:r>
                <a:rPr lang="en-US" dirty="0" err="1" smtClean="0">
                  <a:solidFill>
                    <a:schemeClr val="tx1"/>
                  </a:solidFill>
                </a:rPr>
                <a:t>Kerugian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r>
                <a:rPr lang="en-US" dirty="0" err="1" smtClean="0">
                  <a:solidFill>
                    <a:schemeClr val="tx1"/>
                  </a:solidFill>
                </a:rPr>
                <a:t>Ekonomis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π= TR - TC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29400" y="3048000"/>
              <a:ext cx="2362200" cy="914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Keputusan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Manajerial</a:t>
              </a:r>
              <a:r>
                <a:rPr lang="en-US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TIDAK BERPRODUKSI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3048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Tidak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000" y="4038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Ya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34200" y="4724400"/>
              <a:ext cx="198120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ARPi</a:t>
              </a:r>
              <a:r>
                <a:rPr lang="en-US" dirty="0" smtClean="0"/>
                <a:t>=</a:t>
              </a:r>
              <a:r>
                <a:rPr lang="en-US" dirty="0" err="1" smtClean="0"/>
                <a:t>PxAPi</a:t>
              </a:r>
              <a:r>
                <a:rPr lang="en-US" dirty="0" smtClean="0"/>
                <a:t>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MRPi</a:t>
              </a:r>
              <a:r>
                <a:rPr lang="en-US" dirty="0" smtClean="0"/>
                <a:t>=</a:t>
              </a:r>
              <a:r>
                <a:rPr lang="en-US" dirty="0" err="1" smtClean="0"/>
                <a:t>MRxMPi</a:t>
              </a:r>
              <a:r>
                <a:rPr lang="en-US" dirty="0" smtClean="0"/>
                <a:t> = </a:t>
              </a:r>
              <a:r>
                <a:rPr lang="en-US" dirty="0" err="1" smtClean="0"/>
                <a:t>PxMPi</a:t>
              </a:r>
              <a:r>
                <a:rPr lang="en-US" dirty="0" smtClean="0"/>
                <a:t>; P&gt;MR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6" idx="2"/>
              <a:endCxn id="7" idx="0"/>
            </p:cNvCxnSpPr>
            <p:nvPr/>
          </p:nvCxnSpPr>
          <p:spPr>
            <a:xfrm>
              <a:off x="3962400" y="167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2"/>
              <a:endCxn id="8" idx="0"/>
            </p:cNvCxnSpPr>
            <p:nvPr/>
          </p:nvCxnSpPr>
          <p:spPr>
            <a:xfrm>
              <a:off x="3962400" y="25908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8" idx="2"/>
              <a:endCxn id="9" idx="0"/>
            </p:cNvCxnSpPr>
            <p:nvPr/>
          </p:nvCxnSpPr>
          <p:spPr>
            <a:xfrm>
              <a:off x="3962400" y="4114800"/>
              <a:ext cx="0" cy="3047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3"/>
              <a:endCxn id="11" idx="1"/>
            </p:cNvCxnSpPr>
            <p:nvPr/>
          </p:nvCxnSpPr>
          <p:spPr>
            <a:xfrm>
              <a:off x="5334000" y="3505200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9" idx="2"/>
              <a:endCxn id="10" idx="0"/>
            </p:cNvCxnSpPr>
            <p:nvPr/>
          </p:nvCxnSpPr>
          <p:spPr>
            <a:xfrm>
              <a:off x="3962400" y="5186064"/>
              <a:ext cx="0" cy="3765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10" idx="2"/>
              <a:endCxn id="6" idx="1"/>
            </p:cNvCxnSpPr>
            <p:nvPr/>
          </p:nvCxnSpPr>
          <p:spPr>
            <a:xfrm rot="5400000" flipH="1">
              <a:off x="500449" y="2938850"/>
              <a:ext cx="5095101" cy="1828800"/>
            </a:xfrm>
            <a:prstGeom prst="bentConnector4">
              <a:avLst>
                <a:gd name="adj1" fmla="val -4487"/>
                <a:gd name="adj2" fmla="val 148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Oval 57"/>
          <p:cNvSpPr/>
          <p:nvPr/>
        </p:nvSpPr>
        <p:spPr>
          <a:xfrm>
            <a:off x="4935372" y="215015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5240172" y="409496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600" b="1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GB" sz="3600" b="1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6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38933" y="2192656"/>
            <a:ext cx="799531" cy="45129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43469" y="2192656"/>
            <a:ext cx="799531" cy="45129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44073"/>
              </p:ext>
            </p:extLst>
          </p:nvPr>
        </p:nvGraphicFramePr>
        <p:xfrm>
          <a:off x="685800" y="2438400"/>
          <a:ext cx="76962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1798"/>
                <a:gridCol w="1274234"/>
                <a:gridCol w="1138768"/>
                <a:gridCol w="1066800"/>
                <a:gridCol w="1066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Tenaga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kerja</a:t>
                      </a:r>
                      <a:r>
                        <a:rPr lang="en-US" sz="1800" dirty="0" smtClean="0"/>
                        <a:t> (L)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 (Q)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MP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MRP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MC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Keuntungan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…………….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…………….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……………………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52400"/>
            <a:ext cx="694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Penerapan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 </a:t>
            </a:r>
            <a:r>
              <a:rPr lang="en-US" b="1" dirty="0" err="1" smtClean="0"/>
              <a:t>Memaksimumkan</a:t>
            </a:r>
            <a:r>
              <a:rPr lang="en-US" b="1" dirty="0" smtClean="0"/>
              <a:t> </a:t>
            </a:r>
            <a:r>
              <a:rPr lang="en-US" b="1" dirty="0" err="1" smtClean="0"/>
              <a:t>Keuntungan</a:t>
            </a:r>
            <a:r>
              <a:rPr lang="en-US" b="1" dirty="0" smtClean="0"/>
              <a:t> Perusahaan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3469" y="685800"/>
            <a:ext cx="8343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1. PT </a:t>
            </a:r>
            <a:r>
              <a:rPr lang="en-US" dirty="0"/>
              <a:t>ABC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dg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total (TFC) </a:t>
            </a:r>
            <a:r>
              <a:rPr lang="en-US" dirty="0" err="1"/>
              <a:t>sebesar</a:t>
            </a:r>
            <a:r>
              <a:rPr lang="en-US" dirty="0"/>
              <a:t> $ 50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$ 2 per unit output. Tingkat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input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w=$10 per orang per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output  Q (unit/</a:t>
            </a:r>
            <a:r>
              <a:rPr lang="en-US" dirty="0" err="1"/>
              <a:t>hari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L (orang</a:t>
            </a:r>
            <a:r>
              <a:rPr lang="en-US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838200"/>
            <a:ext cx="7620000" cy="464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7467600" cy="403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01890" y="1266967"/>
            <a:ext cx="716280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lnSpc>
                <a:spcPct val="150000"/>
              </a:lnSpc>
              <a:buFont typeface="+mj-lt"/>
              <a:buAutoNum type="alphaLcPeriod"/>
              <a:tabLst>
                <a:tab pos="273050" algn="l"/>
              </a:tabLst>
            </a:pPr>
            <a:r>
              <a:rPr lang="en-US" sz="2000" dirty="0" err="1" smtClean="0"/>
              <a:t>Lengkapilah</a:t>
            </a:r>
            <a:r>
              <a:rPr lang="en-US" sz="2000" dirty="0" smtClean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 smtClean="0"/>
              <a:t>perhitungan-perhitungan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sesuai</a:t>
            </a:r>
            <a:endParaRPr lang="en-US" sz="2000" dirty="0"/>
          </a:p>
          <a:p>
            <a:pPr marL="355600" indent="-355600">
              <a:lnSpc>
                <a:spcPct val="150000"/>
              </a:lnSpc>
              <a:buFont typeface="+mj-lt"/>
              <a:buAutoNum type="alphaLcPeriod"/>
              <a:tabLst>
                <a:tab pos="273050" algn="l"/>
              </a:tabLst>
            </a:pP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memaksimumkan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? </a:t>
            </a:r>
            <a:r>
              <a:rPr lang="en-US" sz="2000" dirty="0" err="1"/>
              <a:t>Jelaskan</a:t>
            </a:r>
            <a:endParaRPr lang="en-US" sz="2000" dirty="0"/>
          </a:p>
          <a:p>
            <a:pPr marL="355600" indent="-355600">
              <a:lnSpc>
                <a:spcPct val="150000"/>
              </a:lnSpc>
              <a:buFont typeface="+mj-lt"/>
              <a:buAutoNum type="alphaLcPeriod"/>
              <a:tabLst>
                <a:tab pos="273050" algn="l"/>
              </a:tabLst>
            </a:pP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/>
              <a:t>unit output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memaksimumkan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? </a:t>
            </a:r>
            <a:r>
              <a:rPr lang="en-US" sz="2000" dirty="0" err="1"/>
              <a:t>Jelaskan</a:t>
            </a:r>
            <a:endParaRPr lang="en-US" sz="2000" dirty="0"/>
          </a:p>
          <a:p>
            <a:pPr marL="355600" indent="-355600">
              <a:lnSpc>
                <a:spcPct val="150000"/>
              </a:lnSpc>
              <a:buFont typeface="+mj-lt"/>
              <a:buAutoNum type="alphaLcPeriod"/>
              <a:tabLst>
                <a:tab pos="273050" algn="l"/>
              </a:tabLst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b) </a:t>
            </a:r>
            <a:r>
              <a:rPr lang="en-US" sz="2000" dirty="0" err="1"/>
              <a:t>dan</a:t>
            </a:r>
            <a:r>
              <a:rPr lang="en-US" sz="2000" dirty="0"/>
              <a:t> c) </a:t>
            </a:r>
            <a:r>
              <a:rPr lang="en-US" sz="2000" dirty="0" err="1"/>
              <a:t>konsisten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memaksimumkan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? </a:t>
            </a:r>
            <a:r>
              <a:rPr lang="en-US" sz="2000" dirty="0" err="1" smtClean="0"/>
              <a:t>Jelaskan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92069" y="838200"/>
            <a:ext cx="799531" cy="50292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2400" y="838200"/>
            <a:ext cx="799531" cy="5029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391400" cy="685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a.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input </a:t>
            </a:r>
            <a:r>
              <a:rPr lang="en-US" sz="2000" dirty="0" err="1" smtClean="0"/>
              <a:t>dan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persaingan</a:t>
            </a:r>
            <a:r>
              <a:rPr lang="en-US" sz="2000" dirty="0" smtClean="0"/>
              <a:t> </a:t>
            </a:r>
            <a:r>
              <a:rPr lang="en-US" sz="2000" dirty="0" err="1" smtClean="0"/>
              <a:t>sempurna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09075"/>
              </p:ext>
            </p:extLst>
          </p:nvPr>
        </p:nvGraphicFramePr>
        <p:xfrm>
          <a:off x="419100" y="990600"/>
          <a:ext cx="8305800" cy="463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1295400"/>
                <a:gridCol w="1600200"/>
                <a:gridCol w="1371600"/>
                <a:gridCol w="1447800"/>
                <a:gridCol w="13716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Tenaga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kerja</a:t>
                      </a:r>
                      <a:r>
                        <a:rPr lang="en-US" sz="1800" dirty="0" smtClean="0"/>
                        <a:t> (L)</a:t>
                      </a:r>
                    </a:p>
                    <a:p>
                      <a:pPr algn="ctr"/>
                      <a:r>
                        <a:rPr lang="en-US" sz="1800" dirty="0" smtClean="0"/>
                        <a:t>(1)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 (Q)</a:t>
                      </a:r>
                    </a:p>
                    <a:p>
                      <a:pPr algn="ctr"/>
                      <a:r>
                        <a:rPr lang="en-US" sz="1800" dirty="0" smtClean="0"/>
                        <a:t>(2)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MPL(</a:t>
                      </a:r>
                      <a:r>
                        <a:rPr lang="el-GR" sz="1800" dirty="0" smtClean="0"/>
                        <a:t>Δ</a:t>
                      </a:r>
                      <a:r>
                        <a:rPr lang="en-US" sz="1800" dirty="0" smtClean="0"/>
                        <a:t>Q/</a:t>
                      </a:r>
                      <a:r>
                        <a:rPr lang="el-GR" sz="1800" dirty="0" smtClean="0"/>
                        <a:t>Δ</a:t>
                      </a:r>
                      <a:r>
                        <a:rPr lang="en-US" sz="1800" dirty="0" smtClean="0"/>
                        <a:t>L)</a:t>
                      </a:r>
                    </a:p>
                    <a:p>
                      <a:pPr algn="ctr"/>
                      <a:r>
                        <a:rPr lang="en-US" sz="1800" dirty="0" smtClean="0"/>
                        <a:t>(3)=</a:t>
                      </a:r>
                      <a:r>
                        <a:rPr lang="el-GR" sz="1800" dirty="0" smtClean="0"/>
                        <a:t>Δ</a:t>
                      </a:r>
                      <a:r>
                        <a:rPr lang="en-US" sz="1800" dirty="0" smtClean="0"/>
                        <a:t>(2)/</a:t>
                      </a:r>
                      <a:r>
                        <a:rPr lang="el-GR" sz="1800" dirty="0" smtClean="0"/>
                        <a:t>Δ</a:t>
                      </a:r>
                      <a:r>
                        <a:rPr lang="en-US" sz="1800" dirty="0" smtClean="0"/>
                        <a:t>(1)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MRPL($)</a:t>
                      </a:r>
                    </a:p>
                    <a:p>
                      <a:pPr algn="ctr"/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PxMPL</a:t>
                      </a:r>
                      <a:r>
                        <a:rPr lang="en-US" sz="1800" dirty="0" smtClean="0"/>
                        <a:t>)</a:t>
                      </a:r>
                    </a:p>
                    <a:p>
                      <a:pPr algn="ctr"/>
                      <a:r>
                        <a:rPr lang="en-US" sz="1800" dirty="0" smtClean="0"/>
                        <a:t>(4)=$2x(3)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MC($)</a:t>
                      </a:r>
                    </a:p>
                    <a:p>
                      <a:pPr algn="ctr"/>
                      <a:r>
                        <a:rPr lang="en-US" sz="1800" dirty="0" smtClean="0"/>
                        <a:t>(w/MPL)</a:t>
                      </a:r>
                    </a:p>
                    <a:p>
                      <a:pPr algn="ctr"/>
                      <a:r>
                        <a:rPr lang="en-US" sz="1800" dirty="0" smtClean="0"/>
                        <a:t>(5)=($10)/(3)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Keuntungan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($)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-50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2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15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3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30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0,67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4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50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65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0,67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6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77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0,83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7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86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1,11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8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kern="1200" dirty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sz="1800" b="1" i="0" u="none" strike="noStrike" kern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1,25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9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/>
                        <a:t>95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10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/>
                        <a:t>93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-5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019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=TR-TC, TR=(P)(Q)=($2)(Q) </a:t>
            </a:r>
            <a:r>
              <a:rPr lang="en-US" dirty="0" err="1" smtClean="0"/>
              <a:t>dan</a:t>
            </a:r>
            <a:r>
              <a:rPr lang="en-US" dirty="0" smtClean="0"/>
              <a:t> TC=TFC+TVC=$50 + ($10)(L). Q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output (unit/</a:t>
            </a:r>
            <a:r>
              <a:rPr lang="en-US" dirty="0" err="1" smtClean="0"/>
              <a:t>hari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orang</a:t>
            </a:r>
            <a:r>
              <a:rPr lang="en-US" dirty="0" smtClean="0"/>
              <a:t>).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 $58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114800" y="0"/>
            <a:ext cx="6096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81800" y="0"/>
            <a:ext cx="6096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47800" y="0"/>
            <a:ext cx="6096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215" y="4506605"/>
            <a:ext cx="8409295" cy="2034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6215" y="2641979"/>
            <a:ext cx="8320585" cy="16252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6215" y="152401"/>
            <a:ext cx="8472986" cy="228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81000" y="304801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b. 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: MRPL = w.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w=$10,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8 orang (L=8),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L= 8, MRP(L=8) = $16 &gt; w=$10.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 orang (L&gt;8),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MRP&lt; w, </a:t>
            </a:r>
            <a:r>
              <a:rPr lang="en-US" dirty="0" err="1"/>
              <a:t>misal</a:t>
            </a:r>
            <a:r>
              <a:rPr lang="en-US" dirty="0"/>
              <a:t> MRP (L=9) = $ 2 &lt; w=$10. </a:t>
            </a:r>
            <a:r>
              <a:rPr lang="en-US" dirty="0" err="1"/>
              <a:t>Sebaliknya</a:t>
            </a:r>
            <a:r>
              <a:rPr lang="en-US" dirty="0"/>
              <a:t> 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 orang (L&lt;8),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MRP&gt;w, </a:t>
            </a:r>
            <a:r>
              <a:rPr lang="en-US" dirty="0" err="1"/>
              <a:t>misal</a:t>
            </a:r>
            <a:r>
              <a:rPr lang="en-US" dirty="0"/>
              <a:t> MRP(L=7) = $18 &gt;w=$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713673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c. 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/>
              <a:t>output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94 unit per </a:t>
            </a:r>
            <a:r>
              <a:rPr lang="en-US" dirty="0" err="1"/>
              <a:t>hari</a:t>
            </a:r>
            <a:r>
              <a:rPr lang="en-US" dirty="0"/>
              <a:t> (Q=94 unit/</a:t>
            </a:r>
            <a:r>
              <a:rPr lang="en-US" dirty="0" err="1"/>
              <a:t>hari</a:t>
            </a:r>
            <a:r>
              <a:rPr lang="en-US" dirty="0"/>
              <a:t>). </a:t>
            </a:r>
            <a:r>
              <a:rPr lang="en-US" dirty="0" err="1"/>
              <a:t>Peningkatan</a:t>
            </a:r>
            <a:r>
              <a:rPr lang="en-US" dirty="0"/>
              <a:t> output  di </a:t>
            </a:r>
            <a:r>
              <a:rPr lang="en-US" dirty="0" err="1"/>
              <a:t>atas</a:t>
            </a:r>
            <a:r>
              <a:rPr lang="en-US" dirty="0"/>
              <a:t> 94 unit per </a:t>
            </a:r>
            <a:r>
              <a:rPr lang="en-US" dirty="0" err="1"/>
              <a:t>hari</a:t>
            </a:r>
            <a:r>
              <a:rPr lang="en-US" dirty="0"/>
              <a:t> (Q&gt;94 unit/</a:t>
            </a:r>
            <a:r>
              <a:rPr lang="en-US" dirty="0" err="1"/>
              <a:t>hari</a:t>
            </a:r>
            <a:r>
              <a:rPr lang="en-US" dirty="0"/>
              <a:t>)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kesembilan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L = 9,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MR=P=$2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MC = $10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646474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dirty="0" smtClean="0"/>
              <a:t>d. 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/>
              <a:t>b) </a:t>
            </a:r>
            <a:r>
              <a:rPr lang="en-US" dirty="0" err="1"/>
              <a:t>menggunakan</a:t>
            </a:r>
            <a:r>
              <a:rPr lang="en-US" dirty="0"/>
              <a:t> L=8 </a:t>
            </a:r>
            <a:r>
              <a:rPr lang="en-US" dirty="0" err="1"/>
              <a:t>dan</a:t>
            </a:r>
            <a:r>
              <a:rPr lang="en-US" dirty="0"/>
              <a:t> c) </a:t>
            </a:r>
            <a:r>
              <a:rPr lang="en-US" dirty="0" err="1"/>
              <a:t>memproduksi</a:t>
            </a:r>
            <a:r>
              <a:rPr lang="en-US" dirty="0"/>
              <a:t> output </a:t>
            </a:r>
            <a:r>
              <a:rPr lang="en-US" dirty="0" err="1"/>
              <a:t>sebesar</a:t>
            </a:r>
            <a:r>
              <a:rPr lang="en-US" dirty="0"/>
              <a:t> 94 unit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$ 58.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input (</a:t>
            </a:r>
            <a:r>
              <a:rPr lang="en-US" dirty="0" err="1"/>
              <a:t>MRPi</a:t>
            </a:r>
            <a:r>
              <a:rPr lang="en-US" dirty="0"/>
              <a:t>=pi),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input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(MRPL=w),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output (MR=MC)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2000</Words>
  <Application>Microsoft Office PowerPoint</Application>
  <PresentationFormat>On-screen Show (4:3)</PresentationFormat>
  <Paragraphs>491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Tabel pengendalian input dan output pasar persaingan sempurna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MEMAKSIMUMKAN KEUNTUNGAN PERUSAHAAN</dc:title>
  <dc:creator>Satellite</dc:creator>
  <cp:lastModifiedBy>Satellite</cp:lastModifiedBy>
  <cp:revision>140</cp:revision>
  <dcterms:created xsi:type="dcterms:W3CDTF">2011-10-13T03:20:35Z</dcterms:created>
  <dcterms:modified xsi:type="dcterms:W3CDTF">2016-09-23T10:43:42Z</dcterms:modified>
</cp:coreProperties>
</file>