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1"/>
  </p:notesMasterIdLst>
  <p:sldIdLst>
    <p:sldId id="257" r:id="rId3"/>
    <p:sldId id="258" r:id="rId4"/>
    <p:sldId id="259" r:id="rId5"/>
    <p:sldId id="260" r:id="rId6"/>
    <p:sldId id="262" r:id="rId7"/>
    <p:sldId id="261" r:id="rId8"/>
    <p:sldId id="264" r:id="rId9"/>
    <p:sldId id="266" r:id="rId10"/>
    <p:sldId id="268"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72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2DF750-F50A-4C66-9080-1469BE0B5736}" type="datetimeFigureOut">
              <a:rPr lang="id-ID" smtClean="0"/>
              <a:pPr/>
              <a:t>12/04/2012</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5F275F-80D9-44DE-BA20-17C0E103A5CB}" type="slidenum">
              <a:rPr lang="id-ID" smtClean="0"/>
              <a:pPr/>
              <a:t>‹#›</a:t>
            </a:fld>
            <a:endParaRPr lang="id-ID"/>
          </a:p>
        </p:txBody>
      </p:sp>
    </p:spTree>
    <p:extLst>
      <p:ext uri="{BB962C8B-B14F-4D97-AF65-F5344CB8AC3E}">
        <p14:creationId xmlns:p14="http://schemas.microsoft.com/office/powerpoint/2010/main" val="3119766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22D4B7DF-6B81-4C64-A3EC-D43EEE212B55}" type="slidenum">
              <a:rPr lang="en-US"/>
              <a:pPr/>
              <a:t>1</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BB4ADE-6A07-4BDA-BCEE-5D198D1E8A7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AB7DBD-AD33-4AF7-9005-6F0F64A7500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403D0C-6955-4D11-BA35-EF032B3D406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8D14DA-1B6C-47AC-BBF7-E38F3711162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3042BC-D365-4CDD-9BEF-09BD85B71FB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C00E8-DE91-4F64-AF5B-D644CC64FAA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4D5B6C-F4EB-4182-AB1D-B89A94D5A8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3DA854-084F-4B43-B15B-FDB729BCC11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48FC01-CCC2-498A-88CF-B41C384EAFA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F1948D-BD7C-4460-8D79-2C9B30AAC7E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52454D-E823-43B4-BB8C-D0D3B30DA57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07F6938-88EC-415D-96B7-CC1F2BA43D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BatikPatternYogya03m2"/>
          <p:cNvPicPr>
            <a:picLocks noChangeAspect="1" noChangeArrowheads="1"/>
          </p:cNvPicPr>
          <p:nvPr userDrawn="1"/>
        </p:nvPicPr>
        <p:blipFill>
          <a:blip r:embed="rId13">
            <a:lum bright="86000"/>
          </a:blip>
          <a:srcRect/>
          <a:stretch>
            <a:fillRect/>
          </a:stretch>
        </p:blipFill>
        <p:spPr bwMode="auto">
          <a:xfrm>
            <a:off x="0" y="0"/>
            <a:ext cx="9144000" cy="6877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image" Target="../media/image12.wmf"/><Relationship Id="rId5" Type="http://schemas.openxmlformats.org/officeDocument/2006/relationships/oleObject" Target="../embeddings/oleObject7.bin"/><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image" Target="../media/image14.wmf"/><Relationship Id="rId5" Type="http://schemas.openxmlformats.org/officeDocument/2006/relationships/oleObject" Target="../embeddings/oleObject8.bin"/><Relationship Id="rId4" Type="http://schemas.openxmlformats.org/officeDocument/2006/relationships/image" Target="../media/image13.w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vmlDrawing" Target="../drawings/vmlDrawing8.vml"/><Relationship Id="rId6" Type="http://schemas.openxmlformats.org/officeDocument/2006/relationships/image" Target="../media/image15.wmf"/><Relationship Id="rId5" Type="http://schemas.openxmlformats.org/officeDocument/2006/relationships/oleObject" Target="../embeddings/oleObject9.bin"/><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wmf"/><Relationship Id="rId2" Type="http://schemas.openxmlformats.org/officeDocument/2006/relationships/slideLayout" Target="../slideLayouts/slideLayout18.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17.wmf"/><Relationship Id="rId4"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wmf"/><Relationship Id="rId2" Type="http://schemas.openxmlformats.org/officeDocument/2006/relationships/slideLayout" Target="../slideLayouts/slideLayout18.xml"/><Relationship Id="rId1" Type="http://schemas.openxmlformats.org/officeDocument/2006/relationships/vmlDrawing" Target="../drawings/vmlDrawing10.vml"/><Relationship Id="rId6" Type="http://schemas.openxmlformats.org/officeDocument/2006/relationships/oleObject" Target="../embeddings/oleObject13.bin"/><Relationship Id="rId5" Type="http://schemas.openxmlformats.org/officeDocument/2006/relationships/image" Target="../media/image19.wmf"/><Relationship Id="rId4"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vmlDrawing" Target="../drawings/vmlDrawing11.vml"/><Relationship Id="rId6" Type="http://schemas.openxmlformats.org/officeDocument/2006/relationships/image" Target="../media/image21.wmf"/><Relationship Id="rId5" Type="http://schemas.openxmlformats.org/officeDocument/2006/relationships/oleObject" Target="../embeddings/oleObject14.bin"/><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vmlDrawing" Target="../drawings/vmlDrawing12.vml"/><Relationship Id="rId6" Type="http://schemas.openxmlformats.org/officeDocument/2006/relationships/image" Target="../media/image21.wmf"/><Relationship Id="rId5" Type="http://schemas.openxmlformats.org/officeDocument/2006/relationships/oleObject" Target="../embeddings/oleObject15.bin"/><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vmlDrawing" Target="../drawings/vmlDrawing13.vml"/><Relationship Id="rId5" Type="http://schemas.openxmlformats.org/officeDocument/2006/relationships/image" Target="../media/image22.wmf"/><Relationship Id="rId4" Type="http://schemas.openxmlformats.org/officeDocument/2006/relationships/oleObject" Target="../embeddings/oleObject16.bin"/></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vmlDrawing" Target="../drawings/vmlDrawing14.vml"/><Relationship Id="rId6" Type="http://schemas.openxmlformats.org/officeDocument/2006/relationships/image" Target="../media/image23.wmf"/><Relationship Id="rId5" Type="http://schemas.openxmlformats.org/officeDocument/2006/relationships/oleObject" Target="../embeddings/oleObject17.bin"/><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vmlDrawing" Target="../drawings/vmlDrawing15.vml"/><Relationship Id="rId6" Type="http://schemas.openxmlformats.org/officeDocument/2006/relationships/image" Target="../media/image23.wmf"/><Relationship Id="rId5" Type="http://schemas.openxmlformats.org/officeDocument/2006/relationships/oleObject" Target="../embeddings/oleObject18.bin"/><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wmf"/><Relationship Id="rId2" Type="http://schemas.openxmlformats.org/officeDocument/2006/relationships/slideLayout" Target="../slideLayouts/slideLayout18.xml"/><Relationship Id="rId1" Type="http://schemas.openxmlformats.org/officeDocument/2006/relationships/vmlDrawing" Target="../drawings/vmlDrawing16.vml"/><Relationship Id="rId6" Type="http://schemas.openxmlformats.org/officeDocument/2006/relationships/oleObject" Target="../embeddings/oleObject20.bin"/><Relationship Id="rId5" Type="http://schemas.openxmlformats.org/officeDocument/2006/relationships/image" Target="../media/image24.wmf"/><Relationship Id="rId4" Type="http://schemas.openxmlformats.org/officeDocument/2006/relationships/oleObject" Target="../embeddings/oleObject19.bin"/></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vmlDrawing" Target="../drawings/vmlDrawing17.vml"/><Relationship Id="rId6" Type="http://schemas.openxmlformats.org/officeDocument/2006/relationships/image" Target="../media/image26.wmf"/><Relationship Id="rId5" Type="http://schemas.openxmlformats.org/officeDocument/2006/relationships/oleObject" Target="../embeddings/oleObject21.bin"/><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vmlDrawing" Target="../drawings/vmlDrawing18.vml"/><Relationship Id="rId6" Type="http://schemas.openxmlformats.org/officeDocument/2006/relationships/image" Target="../media/image26.wmf"/><Relationship Id="rId5" Type="http://schemas.openxmlformats.org/officeDocument/2006/relationships/oleObject" Target="../embeddings/oleObject22.bin"/><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p>
            <a:fld id="{06FB3022-2FA5-4F54-B735-EC3997292D09}" type="slidenum">
              <a:rPr lang="en-US"/>
              <a:pPr/>
              <a:t>1</a:t>
            </a:fld>
            <a:endParaRPr lang="en-US"/>
          </a:p>
        </p:txBody>
      </p:sp>
      <p:sp>
        <p:nvSpPr>
          <p:cNvPr id="2051" name="Text Box 2"/>
          <p:cNvSpPr txBox="1">
            <a:spLocks noChangeArrowheads="1"/>
          </p:cNvSpPr>
          <p:nvPr/>
        </p:nvSpPr>
        <p:spPr bwMode="auto">
          <a:xfrm>
            <a:off x="627061" y="1785926"/>
            <a:ext cx="7802591" cy="2400657"/>
          </a:xfrm>
          <a:prstGeom prst="rect">
            <a:avLst/>
          </a:prstGeom>
          <a:noFill/>
          <a:ln w="9525">
            <a:noFill/>
            <a:miter lim="800000"/>
            <a:headEnd/>
            <a:tailEnd/>
          </a:ln>
        </p:spPr>
        <p:txBody>
          <a:bodyPr wrap="square">
            <a:spAutoFit/>
          </a:bodyPr>
          <a:lstStyle/>
          <a:p>
            <a:pPr algn="ctr">
              <a:spcBef>
                <a:spcPct val="50000"/>
              </a:spcBef>
            </a:pPr>
            <a:r>
              <a:rPr lang="id-ID" sz="6000" b="1" dirty="0" smtClean="0">
                <a:solidFill>
                  <a:srgbClr val="0000CC"/>
                </a:solidFill>
                <a:latin typeface="Monotype Corsiva" pitchFamily="66" charset="0"/>
              </a:rPr>
              <a:t>METODA  SEISMIK</a:t>
            </a:r>
          </a:p>
          <a:p>
            <a:pPr algn="ctr">
              <a:spcBef>
                <a:spcPct val="50000"/>
              </a:spcBef>
            </a:pPr>
            <a:r>
              <a:rPr lang="id-ID" sz="6000" b="1" dirty="0" smtClean="0">
                <a:solidFill>
                  <a:srgbClr val="0000CC"/>
                </a:solidFill>
                <a:latin typeface="Monotype Corsiva" pitchFamily="66" charset="0"/>
              </a:rPr>
              <a:t>(Aplikasi Seismik Attribute)</a:t>
            </a:r>
            <a:endParaRPr lang="id-ID" sz="6000" b="1" dirty="0">
              <a:solidFill>
                <a:srgbClr val="0000CC"/>
              </a:solidFill>
              <a:latin typeface="Monotype Corsiva" pitchFamily="66" charset="0"/>
            </a:endParaRPr>
          </a:p>
        </p:txBody>
      </p:sp>
      <p:grpSp>
        <p:nvGrpSpPr>
          <p:cNvPr id="2" name="Group 3"/>
          <p:cNvGrpSpPr>
            <a:grpSpLocks/>
          </p:cNvGrpSpPr>
          <p:nvPr/>
        </p:nvGrpSpPr>
        <p:grpSpPr bwMode="auto">
          <a:xfrm>
            <a:off x="323850" y="347663"/>
            <a:ext cx="8439150" cy="6380162"/>
            <a:chOff x="204" y="219"/>
            <a:chExt cx="5316" cy="4019"/>
          </a:xfrm>
        </p:grpSpPr>
        <p:grpSp>
          <p:nvGrpSpPr>
            <p:cNvPr id="3" name="Group 4"/>
            <p:cNvGrpSpPr>
              <a:grpSpLocks/>
            </p:cNvGrpSpPr>
            <p:nvPr/>
          </p:nvGrpSpPr>
          <p:grpSpPr bwMode="auto">
            <a:xfrm>
              <a:off x="204" y="219"/>
              <a:ext cx="5316" cy="4019"/>
              <a:chOff x="204" y="219"/>
              <a:chExt cx="5316" cy="4019"/>
            </a:xfrm>
          </p:grpSpPr>
          <p:sp>
            <p:nvSpPr>
              <p:cNvPr id="2055" name="Text Box 5"/>
              <p:cNvSpPr txBox="1">
                <a:spLocks noChangeArrowheads="1"/>
              </p:cNvSpPr>
              <p:nvPr/>
            </p:nvSpPr>
            <p:spPr bwMode="auto">
              <a:xfrm>
                <a:off x="731" y="3847"/>
                <a:ext cx="2268" cy="192"/>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pic>
            <p:nvPicPr>
              <p:cNvPr id="2056" name="Picture 6" descr="UPNCol3D"/>
              <p:cNvPicPr>
                <a:picLocks noChangeAspect="1" noChangeArrowheads="1"/>
              </p:cNvPicPr>
              <p:nvPr/>
            </p:nvPicPr>
            <p:blipFill>
              <a:blip r:embed="rId3"/>
              <a:srcRect/>
              <a:stretch>
                <a:fillRect/>
              </a:stretch>
            </p:blipFill>
            <p:spPr bwMode="auto">
              <a:xfrm>
                <a:off x="222" y="3838"/>
                <a:ext cx="408" cy="385"/>
              </a:xfrm>
              <a:prstGeom prst="rect">
                <a:avLst/>
              </a:prstGeom>
              <a:noFill/>
              <a:ln w="9525">
                <a:noFill/>
                <a:miter lim="800000"/>
                <a:headEnd/>
                <a:tailEnd/>
              </a:ln>
            </p:spPr>
          </p:pic>
          <p:sp>
            <p:nvSpPr>
              <p:cNvPr id="2057" name="Line 7"/>
              <p:cNvSpPr>
                <a:spLocks noChangeShapeType="1"/>
              </p:cNvSpPr>
              <p:nvPr/>
            </p:nvSpPr>
            <p:spPr bwMode="auto">
              <a:xfrm>
                <a:off x="204" y="3748"/>
                <a:ext cx="5307" cy="0"/>
              </a:xfrm>
              <a:prstGeom prst="line">
                <a:avLst/>
              </a:prstGeom>
              <a:noFill/>
              <a:ln w="22225">
                <a:solidFill>
                  <a:srgbClr val="0000FF"/>
                </a:solidFill>
                <a:round/>
                <a:headEnd/>
                <a:tailEnd/>
              </a:ln>
            </p:spPr>
            <p:txBody>
              <a:bodyPr/>
              <a:lstStyle/>
              <a:p>
                <a:endParaRPr lang="id-ID"/>
              </a:p>
            </p:txBody>
          </p:sp>
          <p:sp>
            <p:nvSpPr>
              <p:cNvPr id="2058" name="Text Box 8"/>
              <p:cNvSpPr txBox="1">
                <a:spLocks noChangeArrowheads="1"/>
              </p:cNvSpPr>
              <p:nvPr/>
            </p:nvSpPr>
            <p:spPr bwMode="auto">
              <a:xfrm>
                <a:off x="740" y="4046"/>
                <a:ext cx="2268" cy="192"/>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Ardian </a:t>
                </a:r>
                <a:r>
                  <a:rPr lang="id-ID" sz="1400" dirty="0">
                    <a:latin typeface="Palatino Linotype" pitchFamily="18" charset="0"/>
                  </a:rPr>
                  <a:t>Novianto</a:t>
                </a:r>
                <a:endParaRPr lang="en-US" sz="1400" dirty="0">
                  <a:latin typeface="Palatino Linotype" pitchFamily="18" charset="0"/>
                </a:endParaRPr>
              </a:p>
            </p:txBody>
          </p:sp>
          <p:sp>
            <p:nvSpPr>
              <p:cNvPr id="2059" name="Line 9"/>
              <p:cNvSpPr>
                <a:spLocks noChangeShapeType="1"/>
              </p:cNvSpPr>
              <p:nvPr/>
            </p:nvSpPr>
            <p:spPr bwMode="auto">
              <a:xfrm>
                <a:off x="204" y="228"/>
                <a:ext cx="5307" cy="0"/>
              </a:xfrm>
              <a:prstGeom prst="line">
                <a:avLst/>
              </a:prstGeom>
              <a:noFill/>
              <a:ln w="22225">
                <a:solidFill>
                  <a:srgbClr val="0000FF"/>
                </a:solidFill>
                <a:round/>
                <a:headEnd/>
                <a:tailEnd/>
              </a:ln>
            </p:spPr>
            <p:txBody>
              <a:bodyPr/>
              <a:lstStyle/>
              <a:p>
                <a:endParaRPr lang="id-ID"/>
              </a:p>
            </p:txBody>
          </p:sp>
          <p:sp>
            <p:nvSpPr>
              <p:cNvPr id="2060" name="Line 10"/>
              <p:cNvSpPr>
                <a:spLocks noChangeShapeType="1"/>
              </p:cNvSpPr>
              <p:nvPr/>
            </p:nvSpPr>
            <p:spPr bwMode="auto">
              <a:xfrm flipV="1">
                <a:off x="204" y="219"/>
                <a:ext cx="0" cy="3538"/>
              </a:xfrm>
              <a:prstGeom prst="line">
                <a:avLst/>
              </a:prstGeom>
              <a:noFill/>
              <a:ln w="22225">
                <a:solidFill>
                  <a:srgbClr val="0000FF"/>
                </a:solidFill>
                <a:round/>
                <a:headEnd/>
                <a:tailEnd/>
              </a:ln>
            </p:spPr>
            <p:txBody>
              <a:bodyPr/>
              <a:lstStyle/>
              <a:p>
                <a:endParaRPr lang="id-ID"/>
              </a:p>
            </p:txBody>
          </p:sp>
          <p:sp>
            <p:nvSpPr>
              <p:cNvPr id="2061" name="Line 11"/>
              <p:cNvSpPr>
                <a:spLocks noChangeShapeType="1"/>
              </p:cNvSpPr>
              <p:nvPr/>
            </p:nvSpPr>
            <p:spPr bwMode="auto">
              <a:xfrm flipV="1">
                <a:off x="5520" y="219"/>
                <a:ext cx="0" cy="3538"/>
              </a:xfrm>
              <a:prstGeom prst="line">
                <a:avLst/>
              </a:prstGeom>
              <a:noFill/>
              <a:ln w="22225">
                <a:solidFill>
                  <a:srgbClr val="0000FF"/>
                </a:solidFill>
                <a:round/>
                <a:headEnd/>
                <a:tailEnd/>
              </a:ln>
            </p:spPr>
            <p:txBody>
              <a:bodyPr/>
              <a:lstStyle/>
              <a:p>
                <a:endParaRPr lang="id-ID"/>
              </a:p>
            </p:txBody>
          </p:sp>
        </p:grpSp>
        <p:sp>
          <p:nvSpPr>
            <p:cNvPr id="2054" name="Line 12"/>
            <p:cNvSpPr>
              <a:spLocks noChangeShapeType="1"/>
            </p:cNvSpPr>
            <p:nvPr/>
          </p:nvSpPr>
          <p:spPr bwMode="auto">
            <a:xfrm>
              <a:off x="793" y="4047"/>
              <a:ext cx="4446" cy="0"/>
            </a:xfrm>
            <a:prstGeom prst="line">
              <a:avLst/>
            </a:prstGeom>
            <a:noFill/>
            <a:ln w="12700">
              <a:solidFill>
                <a:schemeClr val="tx1"/>
              </a:solidFill>
              <a:round/>
              <a:headEnd/>
              <a:tailEnd/>
            </a:ln>
          </p:spPr>
          <p:txBody>
            <a:bodyPr/>
            <a:lstStyle/>
            <a:p>
              <a:endParaRPr lang="id-ID"/>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30728"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30729"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sp>
        <p:nvSpPr>
          <p:cNvPr id="30723" name="Text Box 7"/>
          <p:cNvSpPr txBox="1">
            <a:spLocks noChangeArrowheads="1"/>
          </p:cNvSpPr>
          <p:nvPr/>
        </p:nvSpPr>
        <p:spPr bwMode="auto">
          <a:xfrm>
            <a:off x="0" y="469900"/>
            <a:ext cx="7620000" cy="457200"/>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en-US" sz="2400">
                <a:latin typeface="Tahoma" pitchFamily="34" charset="0"/>
              </a:rPr>
              <a:t> Attribut Amplitudo</a:t>
            </a:r>
          </a:p>
        </p:txBody>
      </p:sp>
      <p:grpSp>
        <p:nvGrpSpPr>
          <p:cNvPr id="3" name="Group 11"/>
          <p:cNvGrpSpPr>
            <a:grpSpLocks/>
          </p:cNvGrpSpPr>
          <p:nvPr/>
        </p:nvGrpSpPr>
        <p:grpSpPr bwMode="auto">
          <a:xfrm>
            <a:off x="290513" y="1165225"/>
            <a:ext cx="8701087" cy="4473575"/>
            <a:chOff x="288" y="858"/>
            <a:chExt cx="5481" cy="2818"/>
          </a:xfrm>
        </p:grpSpPr>
        <p:sp>
          <p:nvSpPr>
            <p:cNvPr id="30725" name="Text Box 9"/>
            <p:cNvSpPr txBox="1">
              <a:spLocks noChangeArrowheads="1"/>
            </p:cNvSpPr>
            <p:nvPr/>
          </p:nvSpPr>
          <p:spPr bwMode="auto">
            <a:xfrm>
              <a:off x="288" y="858"/>
              <a:ext cx="5010" cy="2818"/>
            </a:xfrm>
            <a:prstGeom prst="rect">
              <a:avLst/>
            </a:prstGeom>
            <a:noFill/>
            <a:ln w="9525">
              <a:noFill/>
              <a:miter lim="800000"/>
              <a:headEnd/>
              <a:tailEnd/>
            </a:ln>
          </p:spPr>
          <p:txBody>
            <a:bodyPr>
              <a:spAutoFit/>
            </a:bodyPr>
            <a:lstStyle/>
            <a:p>
              <a:pPr algn="just" eaLnBrk="0" hangingPunct="0">
                <a:lnSpc>
                  <a:spcPct val="120000"/>
                </a:lnSpc>
                <a:tabLst>
                  <a:tab pos="476250" algn="l"/>
                </a:tabLst>
              </a:pPr>
              <a:r>
                <a:rPr lang="en-US" sz="2400">
                  <a:latin typeface="Tahoma" pitchFamily="34" charset="0"/>
                </a:rPr>
                <a:t>Berbagai jenis atribut amplitudo primer yang sering digunakan adalah sebagai berikut :</a:t>
              </a:r>
            </a:p>
            <a:p>
              <a:pPr eaLnBrk="0" hangingPunct="0">
                <a:lnSpc>
                  <a:spcPct val="120000"/>
                </a:lnSpc>
                <a:tabLst>
                  <a:tab pos="476250" algn="l"/>
                </a:tabLst>
              </a:pPr>
              <a:r>
                <a:rPr lang="en-US" sz="2400">
                  <a:latin typeface="Tahoma" pitchFamily="34" charset="0"/>
                  <a:cs typeface="Times New Roman" pitchFamily="18" charset="0"/>
                </a:rPr>
                <a:t>1.	</a:t>
              </a:r>
              <a:r>
                <a:rPr lang="en-US" sz="2400">
                  <a:latin typeface="Tahoma" pitchFamily="34" charset="0"/>
                </a:rPr>
                <a:t>Amplitudo RMS</a:t>
              </a:r>
            </a:p>
            <a:p>
              <a:pPr eaLnBrk="0" hangingPunct="0">
                <a:lnSpc>
                  <a:spcPct val="120000"/>
                </a:lnSpc>
                <a:tabLst>
                  <a:tab pos="476250" algn="l"/>
                </a:tabLst>
              </a:pPr>
              <a:r>
                <a:rPr lang="en-US" sz="2400">
                  <a:latin typeface="Tahoma" pitchFamily="34" charset="0"/>
                  <a:cs typeface="Times New Roman" pitchFamily="18" charset="0"/>
                </a:rPr>
                <a:t>2.	</a:t>
              </a:r>
              <a:r>
                <a:rPr lang="en-US" sz="2400">
                  <a:latin typeface="Tahoma" pitchFamily="34" charset="0"/>
                </a:rPr>
                <a:t>Amplitudo Absolut Rata-rata</a:t>
              </a:r>
            </a:p>
            <a:p>
              <a:pPr eaLnBrk="0" hangingPunct="0">
                <a:lnSpc>
                  <a:spcPct val="120000"/>
                </a:lnSpc>
                <a:tabLst>
                  <a:tab pos="476250" algn="l"/>
                </a:tabLst>
              </a:pPr>
              <a:r>
                <a:rPr lang="en-US" sz="2400">
                  <a:latin typeface="Tahoma" pitchFamily="34" charset="0"/>
                  <a:cs typeface="Times New Roman" pitchFamily="18" charset="0"/>
                </a:rPr>
                <a:t>3.	</a:t>
              </a:r>
              <a:r>
                <a:rPr lang="en-US" sz="2400">
                  <a:latin typeface="Tahoma" pitchFamily="34" charset="0"/>
                </a:rPr>
                <a:t>Amplitudo Puncak Maksimum</a:t>
              </a:r>
            </a:p>
            <a:p>
              <a:pPr eaLnBrk="0" hangingPunct="0">
                <a:lnSpc>
                  <a:spcPct val="120000"/>
                </a:lnSpc>
                <a:tabLst>
                  <a:tab pos="476250" algn="l"/>
                </a:tabLst>
              </a:pPr>
              <a:r>
                <a:rPr lang="en-US" sz="2400">
                  <a:latin typeface="Tahoma" pitchFamily="34" charset="0"/>
                  <a:cs typeface="Times New Roman" pitchFamily="18" charset="0"/>
                </a:rPr>
                <a:t>4.	</a:t>
              </a:r>
              <a:r>
                <a:rPr lang="en-US" sz="2400">
                  <a:latin typeface="Tahoma" pitchFamily="34" charset="0"/>
                </a:rPr>
                <a:t>Amplitudo Puncak Rata-rata</a:t>
              </a:r>
            </a:p>
            <a:p>
              <a:pPr eaLnBrk="0" hangingPunct="0">
                <a:lnSpc>
                  <a:spcPct val="120000"/>
                </a:lnSpc>
                <a:tabLst>
                  <a:tab pos="476250" algn="l"/>
                </a:tabLst>
              </a:pPr>
              <a:r>
                <a:rPr lang="en-US" sz="2400">
                  <a:latin typeface="Tahoma" pitchFamily="34" charset="0"/>
                  <a:cs typeface="Times New Roman" pitchFamily="18" charset="0"/>
                </a:rPr>
                <a:t>5.	</a:t>
              </a:r>
              <a:r>
                <a:rPr lang="en-US" sz="2400">
                  <a:latin typeface="Tahoma" pitchFamily="34" charset="0"/>
                </a:rPr>
                <a:t>Amplitudo Palung Maksimum</a:t>
              </a:r>
            </a:p>
            <a:p>
              <a:pPr eaLnBrk="0" hangingPunct="0">
                <a:lnSpc>
                  <a:spcPct val="120000"/>
                </a:lnSpc>
                <a:tabLst>
                  <a:tab pos="476250" algn="l"/>
                </a:tabLst>
              </a:pPr>
              <a:r>
                <a:rPr lang="en-US" sz="2400">
                  <a:latin typeface="Tahoma" pitchFamily="34" charset="0"/>
                  <a:cs typeface="Times New Roman" pitchFamily="18" charset="0"/>
                </a:rPr>
                <a:t>6.	</a:t>
              </a:r>
              <a:r>
                <a:rPr lang="en-US" sz="2400">
                  <a:latin typeface="Tahoma" pitchFamily="34" charset="0"/>
                </a:rPr>
                <a:t>Amplitudo Palung Rata-rata</a:t>
              </a:r>
            </a:p>
            <a:p>
              <a:pPr eaLnBrk="0" hangingPunct="0">
                <a:lnSpc>
                  <a:spcPct val="120000"/>
                </a:lnSpc>
                <a:tabLst>
                  <a:tab pos="476250" algn="l"/>
                </a:tabLst>
              </a:pPr>
              <a:r>
                <a:rPr lang="en-US" sz="2400">
                  <a:latin typeface="Tahoma" pitchFamily="34" charset="0"/>
                  <a:cs typeface="Times New Roman" pitchFamily="18" charset="0"/>
                </a:rPr>
                <a:t>7.	</a:t>
              </a:r>
              <a:r>
                <a:rPr lang="en-US" sz="2400">
                  <a:latin typeface="Tahoma" pitchFamily="34" charset="0"/>
                </a:rPr>
                <a:t>Amplitudo Absolut Maksimum</a:t>
              </a:r>
            </a:p>
            <a:p>
              <a:pPr eaLnBrk="0" hangingPunct="0">
                <a:lnSpc>
                  <a:spcPct val="120000"/>
                </a:lnSpc>
                <a:tabLst>
                  <a:tab pos="476250" algn="l"/>
                </a:tabLst>
              </a:pPr>
              <a:r>
                <a:rPr lang="en-US" sz="2400">
                  <a:latin typeface="Tahoma" pitchFamily="34" charset="0"/>
                  <a:cs typeface="Times New Roman" pitchFamily="18" charset="0"/>
                </a:rPr>
                <a:t>8.	</a:t>
              </a:r>
              <a:r>
                <a:rPr lang="en-US" sz="2400">
                  <a:latin typeface="Tahoma" pitchFamily="34" charset="0"/>
                </a:rPr>
                <a:t>Amplitudo Absolut Total</a:t>
              </a:r>
            </a:p>
          </p:txBody>
        </p:sp>
        <p:sp>
          <p:nvSpPr>
            <p:cNvPr id="30726" name="Text Box 10"/>
            <p:cNvSpPr txBox="1">
              <a:spLocks noChangeArrowheads="1"/>
            </p:cNvSpPr>
            <p:nvPr/>
          </p:nvSpPr>
          <p:spPr bwMode="auto">
            <a:xfrm>
              <a:off x="3172" y="1448"/>
              <a:ext cx="2597" cy="1990"/>
            </a:xfrm>
            <a:prstGeom prst="rect">
              <a:avLst/>
            </a:prstGeom>
            <a:noFill/>
            <a:ln w="9525">
              <a:noFill/>
              <a:miter lim="800000"/>
              <a:headEnd/>
              <a:tailEnd/>
            </a:ln>
          </p:spPr>
          <p:txBody>
            <a:bodyPr wrap="none">
              <a:spAutoFit/>
            </a:bodyPr>
            <a:lstStyle/>
            <a:p>
              <a:pPr eaLnBrk="0" hangingPunct="0">
                <a:lnSpc>
                  <a:spcPct val="120000"/>
                </a:lnSpc>
                <a:tabLst>
                  <a:tab pos="476250" algn="l"/>
                </a:tabLst>
              </a:pPr>
              <a:r>
                <a:rPr lang="en-US" sz="2400">
                  <a:latin typeface="Tahoma" pitchFamily="34" charset="0"/>
                  <a:cs typeface="Times New Roman" pitchFamily="18" charset="0"/>
                </a:rPr>
                <a:t>9.	</a:t>
              </a:r>
              <a:r>
                <a:rPr lang="en-US" sz="2400">
                  <a:latin typeface="Tahoma" pitchFamily="34" charset="0"/>
                </a:rPr>
                <a:t>Amplitudo Total</a:t>
              </a:r>
            </a:p>
            <a:p>
              <a:pPr eaLnBrk="0" hangingPunct="0">
                <a:lnSpc>
                  <a:spcPct val="120000"/>
                </a:lnSpc>
                <a:tabLst>
                  <a:tab pos="476250" algn="l"/>
                </a:tabLst>
              </a:pPr>
              <a:r>
                <a:rPr lang="en-US" sz="2400">
                  <a:latin typeface="Tahoma" pitchFamily="34" charset="0"/>
                  <a:cs typeface="Times New Roman" pitchFamily="18" charset="0"/>
                </a:rPr>
                <a:t>10.	</a:t>
              </a:r>
              <a:r>
                <a:rPr lang="en-US" sz="2400">
                  <a:latin typeface="Tahoma" pitchFamily="34" charset="0"/>
                </a:rPr>
                <a:t>Energi Rata-rata</a:t>
              </a:r>
            </a:p>
            <a:p>
              <a:pPr eaLnBrk="0" hangingPunct="0">
                <a:lnSpc>
                  <a:spcPct val="120000"/>
                </a:lnSpc>
                <a:tabLst>
                  <a:tab pos="476250" algn="l"/>
                </a:tabLst>
              </a:pPr>
              <a:r>
                <a:rPr lang="en-US" sz="2400">
                  <a:latin typeface="Tahoma" pitchFamily="34" charset="0"/>
                  <a:cs typeface="Times New Roman" pitchFamily="18" charset="0"/>
                </a:rPr>
                <a:t>11.	</a:t>
              </a:r>
              <a:r>
                <a:rPr lang="en-US" sz="2400">
                  <a:latin typeface="Tahoma" pitchFamily="34" charset="0"/>
                </a:rPr>
                <a:t>Energi Total</a:t>
              </a:r>
            </a:p>
            <a:p>
              <a:pPr eaLnBrk="0" hangingPunct="0">
                <a:lnSpc>
                  <a:spcPct val="120000"/>
                </a:lnSpc>
                <a:tabLst>
                  <a:tab pos="476250" algn="l"/>
                </a:tabLst>
              </a:pPr>
              <a:r>
                <a:rPr lang="en-US" sz="2400">
                  <a:latin typeface="Tahoma" pitchFamily="34" charset="0"/>
                  <a:cs typeface="Times New Roman" pitchFamily="18" charset="0"/>
                </a:rPr>
                <a:t>12.	</a:t>
              </a:r>
              <a:r>
                <a:rPr lang="en-US" sz="2400">
                  <a:latin typeface="Tahoma" pitchFamily="34" charset="0"/>
                </a:rPr>
                <a:t>Amplitudo Rata-rata</a:t>
              </a:r>
            </a:p>
            <a:p>
              <a:pPr eaLnBrk="0" hangingPunct="0">
                <a:lnSpc>
                  <a:spcPct val="120000"/>
                </a:lnSpc>
                <a:tabLst>
                  <a:tab pos="476250" algn="l"/>
                </a:tabLst>
              </a:pPr>
              <a:r>
                <a:rPr lang="en-US" sz="2400">
                  <a:latin typeface="Tahoma" pitchFamily="34" charset="0"/>
                  <a:cs typeface="Times New Roman" pitchFamily="18" charset="0"/>
                </a:rPr>
                <a:t>13.	</a:t>
              </a:r>
              <a:r>
                <a:rPr lang="en-US" sz="2400">
                  <a:latin typeface="Tahoma" pitchFamily="34" charset="0"/>
                </a:rPr>
                <a:t>Variansi Dalam Amplitudo</a:t>
              </a:r>
            </a:p>
            <a:p>
              <a:pPr eaLnBrk="0" hangingPunct="0">
                <a:lnSpc>
                  <a:spcPct val="120000"/>
                </a:lnSpc>
                <a:tabLst>
                  <a:tab pos="476250" algn="l"/>
                </a:tabLst>
              </a:pPr>
              <a:r>
                <a:rPr lang="en-US" sz="2400">
                  <a:latin typeface="Tahoma" pitchFamily="34" charset="0"/>
                  <a:cs typeface="Times New Roman" pitchFamily="18" charset="0"/>
                </a:rPr>
                <a:t>14.	</a:t>
              </a:r>
              <a:r>
                <a:rPr lang="en-US" sz="2400">
                  <a:latin typeface="Tahoma" pitchFamily="34" charset="0"/>
                </a:rPr>
                <a:t>Skew Dalam Amplitudo</a:t>
              </a:r>
            </a:p>
            <a:p>
              <a:pPr eaLnBrk="0" hangingPunct="0">
                <a:lnSpc>
                  <a:spcPct val="120000"/>
                </a:lnSpc>
                <a:tabLst>
                  <a:tab pos="476250" algn="l"/>
                </a:tabLst>
              </a:pPr>
              <a:r>
                <a:rPr lang="en-US" sz="2400">
                  <a:latin typeface="Tahoma" pitchFamily="34" charset="0"/>
                  <a:cs typeface="Times New Roman" pitchFamily="18" charset="0"/>
                </a:rPr>
                <a:t>15.	</a:t>
              </a:r>
              <a:r>
                <a:rPr lang="en-US" sz="2400">
                  <a:latin typeface="Tahoma" pitchFamily="34" charset="0"/>
                </a:rPr>
                <a:t>Kurtosis Dalam Amplitudo</a:t>
              </a:r>
            </a:p>
          </p:txBody>
        </p:sp>
      </p:grpSp>
      <p:sp>
        <p:nvSpPr>
          <p:cNvPr id="10"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1032" name="Picture 4" descr="UPNCol3D"/>
            <p:cNvPicPr>
              <a:picLocks noChangeAspect="1" noChangeArrowheads="1"/>
            </p:cNvPicPr>
            <p:nvPr/>
          </p:nvPicPr>
          <p:blipFill>
            <a:blip r:embed="rId3"/>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1033"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sp>
        <p:nvSpPr>
          <p:cNvPr id="1029" name="Text Box 7"/>
          <p:cNvSpPr txBox="1">
            <a:spLocks noChangeArrowheads="1"/>
          </p:cNvSpPr>
          <p:nvPr/>
        </p:nvSpPr>
        <p:spPr bwMode="auto">
          <a:xfrm>
            <a:off x="228600" y="1333500"/>
            <a:ext cx="8024813" cy="4838700"/>
          </a:xfrm>
          <a:prstGeom prst="rect">
            <a:avLst/>
          </a:prstGeom>
          <a:noFill/>
          <a:ln w="9525">
            <a:noFill/>
            <a:miter lim="800000"/>
            <a:headEnd/>
            <a:tailEnd/>
          </a:ln>
        </p:spPr>
        <p:txBody>
          <a:bodyPr>
            <a:spAutoFit/>
          </a:bodyPr>
          <a:lstStyle/>
          <a:p>
            <a:pPr marL="762000" lvl="1" indent="-571500" eaLnBrk="0" hangingPunct="0">
              <a:buFont typeface="Wingdings" pitchFamily="2" charset="2"/>
              <a:buChar char="Ø"/>
              <a:tabLst>
                <a:tab pos="666750" algn="l"/>
                <a:tab pos="2000250" algn="l"/>
                <a:tab pos="2762250" algn="l"/>
              </a:tabLst>
            </a:pPr>
            <a:r>
              <a:rPr lang="en-US" sz="2400">
                <a:latin typeface="Times New Roman" pitchFamily="18" charset="0"/>
              </a:rPr>
              <a:t>RMS Amplitudo dan Amplitudo Absolut Rata-rata dihitung dengan menggunakan persamaan :</a:t>
            </a:r>
          </a:p>
          <a:p>
            <a:pPr marL="762000" lvl="1" indent="-571500" eaLnBrk="0" hangingPunct="0">
              <a:buFont typeface="Arrows2" pitchFamily="34" charset="2"/>
              <a:buChar char="_"/>
              <a:tabLst>
                <a:tab pos="666750" algn="l"/>
                <a:tab pos="2000250" algn="l"/>
                <a:tab pos="2762250" algn="l"/>
              </a:tabLst>
            </a:pPr>
            <a:endParaRPr lang="en-US" sz="2400">
              <a:latin typeface="Times New Roman" pitchFamily="18" charset="0"/>
            </a:endParaRPr>
          </a:p>
          <a:p>
            <a:pPr marL="762000" lvl="1" indent="-571500" eaLnBrk="0" hangingPunct="0">
              <a:buFont typeface="Arrows2" pitchFamily="34" charset="2"/>
              <a:buChar char="_"/>
              <a:tabLst>
                <a:tab pos="666750" algn="l"/>
                <a:tab pos="2000250" algn="l"/>
                <a:tab pos="2762250" algn="l"/>
              </a:tabLst>
            </a:pPr>
            <a:endParaRPr lang="en-US" sz="2400">
              <a:latin typeface="Times New Roman" pitchFamily="18" charset="0"/>
            </a:endParaRPr>
          </a:p>
          <a:p>
            <a:pPr marL="762000" lvl="1" indent="-571500" eaLnBrk="0" hangingPunct="0">
              <a:buFont typeface="Arrows2" pitchFamily="34" charset="2"/>
              <a:buChar char="_"/>
              <a:tabLst>
                <a:tab pos="666750" algn="l"/>
                <a:tab pos="2000250" algn="l"/>
                <a:tab pos="2762250" algn="l"/>
              </a:tabLst>
            </a:pPr>
            <a:endParaRPr lang="en-US" sz="2400">
              <a:latin typeface="Times New Roman" pitchFamily="18" charset="0"/>
            </a:endParaRPr>
          </a:p>
          <a:p>
            <a:pPr marL="762000" lvl="1" indent="-571500" eaLnBrk="0" hangingPunct="0">
              <a:buFont typeface="Arrows2" pitchFamily="34" charset="2"/>
              <a:buChar char="_"/>
              <a:tabLst>
                <a:tab pos="666750" algn="l"/>
                <a:tab pos="2000250" algn="l"/>
                <a:tab pos="2762250" algn="l"/>
              </a:tabLst>
            </a:pPr>
            <a:endParaRPr lang="en-US" sz="2400">
              <a:latin typeface="Times New Roman" pitchFamily="18" charset="0"/>
            </a:endParaRPr>
          </a:p>
          <a:p>
            <a:pPr marL="762000" lvl="1" indent="-571500" eaLnBrk="0" hangingPunct="0">
              <a:buFont typeface="Arrows2" pitchFamily="34" charset="2"/>
              <a:buChar char="_"/>
              <a:tabLst>
                <a:tab pos="666750" algn="l"/>
                <a:tab pos="2000250" algn="l"/>
                <a:tab pos="2762250" algn="l"/>
              </a:tabLst>
            </a:pPr>
            <a:endParaRPr lang="en-US" sz="2400">
              <a:latin typeface="Times New Roman" pitchFamily="18" charset="0"/>
            </a:endParaRPr>
          </a:p>
          <a:p>
            <a:pPr marL="762000" lvl="1" indent="-571500" eaLnBrk="0" hangingPunct="0">
              <a:buFont typeface="Arrows2" pitchFamily="34" charset="2"/>
              <a:buChar char="_"/>
              <a:tabLst>
                <a:tab pos="666750" algn="l"/>
                <a:tab pos="2000250" algn="l"/>
                <a:tab pos="2762250" algn="l"/>
              </a:tabLst>
            </a:pPr>
            <a:endParaRPr lang="en-US" sz="2400">
              <a:latin typeface="Times New Roman" pitchFamily="18" charset="0"/>
            </a:endParaRPr>
          </a:p>
          <a:p>
            <a:pPr marL="762000" lvl="1" indent="-571500" eaLnBrk="0" hangingPunct="0">
              <a:buFont typeface="Arrows2" pitchFamily="34" charset="2"/>
              <a:buChar char="_"/>
              <a:tabLst>
                <a:tab pos="666750" algn="l"/>
                <a:tab pos="2000250" algn="l"/>
                <a:tab pos="2762250" algn="l"/>
              </a:tabLst>
            </a:pPr>
            <a:endParaRPr lang="en-US" sz="2400">
              <a:latin typeface="Times New Roman" pitchFamily="18" charset="0"/>
            </a:endParaRPr>
          </a:p>
          <a:p>
            <a:pPr marL="762000" lvl="1" indent="-571500" eaLnBrk="0" hangingPunct="0">
              <a:buFont typeface="Wingdings" pitchFamily="2" charset="2"/>
              <a:buChar char="Ø"/>
              <a:tabLst>
                <a:tab pos="666750" algn="l"/>
                <a:tab pos="2000250" algn="l"/>
                <a:tab pos="2762250" algn="l"/>
              </a:tabLst>
            </a:pPr>
            <a:r>
              <a:rPr lang="en-US" sz="2400">
                <a:latin typeface="Times New Roman" pitchFamily="18" charset="0"/>
              </a:rPr>
              <a:t>Dimana       N = jumlah sampel amplitudo pada jendela 		 analisis</a:t>
            </a:r>
          </a:p>
          <a:p>
            <a:pPr eaLnBrk="0" hangingPunct="0">
              <a:tabLst>
                <a:tab pos="666750" algn="l"/>
                <a:tab pos="2000250" algn="l"/>
                <a:tab pos="2762250" algn="l"/>
              </a:tabLst>
            </a:pPr>
            <a:r>
              <a:rPr lang="en-US" sz="2400">
                <a:latin typeface="Times New Roman" pitchFamily="18" charset="0"/>
              </a:rPr>
              <a:t>		    a = besar amplitudo </a:t>
            </a:r>
          </a:p>
          <a:p>
            <a:pPr eaLnBrk="0" hangingPunct="0">
              <a:tabLst>
                <a:tab pos="666750" algn="l"/>
                <a:tab pos="2000250" algn="l"/>
                <a:tab pos="2762250" algn="l"/>
              </a:tabLst>
            </a:pPr>
            <a:endParaRPr lang="en-US" sz="2400">
              <a:latin typeface="Times New Roman" pitchFamily="18" charset="0"/>
            </a:endParaRPr>
          </a:p>
        </p:txBody>
      </p:sp>
      <p:graphicFrame>
        <p:nvGraphicFramePr>
          <p:cNvPr id="1026" name="Object 8"/>
          <p:cNvGraphicFramePr>
            <a:graphicFrameLocks noChangeAspect="1"/>
          </p:cNvGraphicFramePr>
          <p:nvPr/>
        </p:nvGraphicFramePr>
        <p:xfrm>
          <a:off x="1333500" y="2324100"/>
          <a:ext cx="6324600" cy="990600"/>
        </p:xfrm>
        <a:graphic>
          <a:graphicData uri="http://schemas.openxmlformats.org/presentationml/2006/ole">
            <mc:AlternateContent xmlns:mc="http://schemas.openxmlformats.org/markup-compatibility/2006">
              <mc:Choice xmlns:v="urn:schemas-microsoft-com:vml" Requires="v">
                <p:oleObj spid="_x0000_s72708" r:id="rId4" imgW="2476440" imgH="482400" progId="">
                  <p:embed/>
                </p:oleObj>
              </mc:Choice>
              <mc:Fallback>
                <p:oleObj r:id="rId4" imgW="2476440" imgH="482400"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2324100"/>
                        <a:ext cx="63246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9"/>
          <p:cNvGraphicFramePr>
            <a:graphicFrameLocks noChangeAspect="1"/>
          </p:cNvGraphicFramePr>
          <p:nvPr/>
        </p:nvGraphicFramePr>
        <p:xfrm>
          <a:off x="1333500" y="3390900"/>
          <a:ext cx="6324600" cy="1219200"/>
        </p:xfrm>
        <a:graphic>
          <a:graphicData uri="http://schemas.openxmlformats.org/presentationml/2006/ole">
            <mc:AlternateContent xmlns:mc="http://schemas.openxmlformats.org/markup-compatibility/2006">
              <mc:Choice xmlns:v="urn:schemas-microsoft-com:vml" Requires="v">
                <p:oleObj spid="_x0000_s72709" name="Equation" r:id="rId6" imgW="2387520" imgH="660240" progId="Equation.3">
                  <p:embed/>
                </p:oleObj>
              </mc:Choice>
              <mc:Fallback>
                <p:oleObj name="Equation" r:id="rId6" imgW="2387520" imgH="66024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3500" y="3390900"/>
                        <a:ext cx="63246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10"/>
          <p:cNvSpPr>
            <a:spLocks noChangeArrowheads="1"/>
          </p:cNvSpPr>
          <p:nvPr/>
        </p:nvSpPr>
        <p:spPr bwMode="auto">
          <a:xfrm>
            <a:off x="409575" y="338138"/>
            <a:ext cx="7896225" cy="519112"/>
          </a:xfrm>
          <a:prstGeom prst="rect">
            <a:avLst/>
          </a:prstGeom>
          <a:noFill/>
          <a:ln w="9525">
            <a:noFill/>
            <a:miter lim="800000"/>
            <a:headEnd/>
            <a:tailEnd/>
          </a:ln>
        </p:spPr>
        <p:txBody>
          <a:bodyPr>
            <a:spAutoFit/>
          </a:bodyPr>
          <a:lstStyle/>
          <a:p>
            <a:pPr eaLnBrk="0" hangingPunct="0">
              <a:spcBef>
                <a:spcPct val="50000"/>
              </a:spcBef>
            </a:pPr>
            <a:r>
              <a:rPr lang="en-US" sz="2800" b="1">
                <a:latin typeface="Tahoma" pitchFamily="34" charset="0"/>
              </a:rPr>
              <a:t>1.  Amplitudo RMS dan Absolut Rata-Rata</a:t>
            </a:r>
          </a:p>
        </p:txBody>
      </p:sp>
      <p:sp>
        <p:nvSpPr>
          <p:cNvPr id="10"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32773"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32774"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sp>
        <p:nvSpPr>
          <p:cNvPr id="32771" name="Text Box 6"/>
          <p:cNvSpPr txBox="1">
            <a:spLocks noChangeArrowheads="1"/>
          </p:cNvSpPr>
          <p:nvPr/>
        </p:nvSpPr>
        <p:spPr bwMode="auto">
          <a:xfrm>
            <a:off x="228600" y="1371600"/>
            <a:ext cx="8610600" cy="2925763"/>
          </a:xfrm>
          <a:prstGeom prst="rect">
            <a:avLst/>
          </a:prstGeom>
          <a:noFill/>
          <a:ln w="9525">
            <a:noFill/>
            <a:miter lim="800000"/>
            <a:headEnd/>
            <a:tailEnd/>
          </a:ln>
        </p:spPr>
        <p:txBody>
          <a:bodyPr>
            <a:spAutoFit/>
          </a:bodyPr>
          <a:lstStyle/>
          <a:p>
            <a:pPr marL="342900" indent="-342900" algn="just" eaLnBrk="0" hangingPunct="0">
              <a:lnSpc>
                <a:spcPct val="155000"/>
              </a:lnSpc>
              <a:spcBef>
                <a:spcPct val="30000"/>
              </a:spcBef>
              <a:spcAft>
                <a:spcPct val="30000"/>
              </a:spcAft>
              <a:buFont typeface="Wingdings" pitchFamily="2" charset="2"/>
              <a:buChar char="Ø"/>
            </a:pPr>
            <a:r>
              <a:rPr lang="en-US" sz="2400">
                <a:latin typeface="Tahoma" pitchFamily="34" charset="0"/>
              </a:rPr>
              <a:t>Nilai amplitudo RMS diakarkan sebelum dirata-ratakan sehingga Amplitudo RMS sangat sensitif terhadap nilai amplitudo yang ekstrem; namun sebaliknya Amplitudo Absolut Rata-rata tidak terlalu sensitif terhadap perubahan amplitudo yang ekstrim.</a:t>
            </a:r>
          </a:p>
        </p:txBody>
      </p:sp>
      <p:sp>
        <p:nvSpPr>
          <p:cNvPr id="7"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2056" name="Picture 4" descr="UPNCol3D"/>
            <p:cNvPicPr>
              <a:picLocks noChangeAspect="1" noChangeArrowheads="1"/>
            </p:cNvPicPr>
            <p:nvPr/>
          </p:nvPicPr>
          <p:blipFill>
            <a:blip r:embed="rId3"/>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2057"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2052" name="Picture 6" descr="gambar3-5,6-a"/>
          <p:cNvPicPr>
            <a:picLocks noChangeAspect="1" noChangeArrowheads="1"/>
          </p:cNvPicPr>
          <p:nvPr/>
        </p:nvPicPr>
        <p:blipFill>
          <a:blip r:embed="rId4"/>
          <a:srcRect/>
          <a:stretch>
            <a:fillRect/>
          </a:stretch>
        </p:blipFill>
        <p:spPr bwMode="auto">
          <a:xfrm>
            <a:off x="457200" y="1127125"/>
            <a:ext cx="4598988" cy="4283075"/>
          </a:xfrm>
          <a:prstGeom prst="rect">
            <a:avLst/>
          </a:prstGeom>
          <a:noFill/>
          <a:ln w="9525">
            <a:solidFill>
              <a:srgbClr val="000000"/>
            </a:solidFill>
            <a:miter lim="800000"/>
            <a:headEnd/>
            <a:tailEnd/>
          </a:ln>
        </p:spPr>
      </p:pic>
      <p:graphicFrame>
        <p:nvGraphicFramePr>
          <p:cNvPr id="2050" name="Object 7"/>
          <p:cNvGraphicFramePr>
            <a:graphicFrameLocks noChangeAspect="1"/>
          </p:cNvGraphicFramePr>
          <p:nvPr/>
        </p:nvGraphicFramePr>
        <p:xfrm>
          <a:off x="5638800" y="2085975"/>
          <a:ext cx="3200400" cy="2659063"/>
        </p:xfrm>
        <a:graphic>
          <a:graphicData uri="http://schemas.openxmlformats.org/presentationml/2006/ole">
            <mc:AlternateContent xmlns:mc="http://schemas.openxmlformats.org/markup-compatibility/2006">
              <mc:Choice xmlns:v="urn:schemas-microsoft-com:vml" Requires="v">
                <p:oleObj spid="_x0000_s73731" name="Equation" r:id="rId5" imgW="1650960" imgH="1371600" progId="Equation.3">
                  <p:embed/>
                </p:oleObj>
              </mc:Choice>
              <mc:Fallback>
                <p:oleObj name="Equation" r:id="rId5" imgW="1650960" imgH="13716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085975"/>
                        <a:ext cx="3200400" cy="265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8"/>
          <p:cNvSpPr txBox="1">
            <a:spLocks noChangeArrowheads="1"/>
          </p:cNvSpPr>
          <p:nvPr/>
        </p:nvSpPr>
        <p:spPr bwMode="auto">
          <a:xfrm>
            <a:off x="1676400" y="304800"/>
            <a:ext cx="5329238" cy="457200"/>
          </a:xfrm>
          <a:prstGeom prst="rect">
            <a:avLst/>
          </a:prstGeom>
          <a:noFill/>
          <a:ln w="9525">
            <a:noFill/>
            <a:miter lim="800000"/>
            <a:headEnd/>
            <a:tailEnd/>
          </a:ln>
        </p:spPr>
        <p:txBody>
          <a:bodyPr wrap="none">
            <a:spAutoFit/>
          </a:bodyPr>
          <a:lstStyle/>
          <a:p>
            <a:pPr eaLnBrk="0" hangingPunct="0"/>
            <a:r>
              <a:rPr lang="en-US" sz="2400">
                <a:latin typeface="Tahoma" pitchFamily="34" charset="0"/>
              </a:rPr>
              <a:t>Ilustrasi penghitungan Amplitudo RMS</a:t>
            </a:r>
          </a:p>
        </p:txBody>
      </p:sp>
      <p:sp>
        <p:nvSpPr>
          <p:cNvPr id="2054" name="Text Box 10"/>
          <p:cNvSpPr txBox="1">
            <a:spLocks noChangeArrowheads="1"/>
          </p:cNvSpPr>
          <p:nvPr/>
        </p:nvSpPr>
        <p:spPr bwMode="auto">
          <a:xfrm>
            <a:off x="6629400" y="4362450"/>
            <a:ext cx="793750" cy="457200"/>
          </a:xfrm>
          <a:prstGeom prst="rect">
            <a:avLst/>
          </a:prstGeom>
          <a:solidFill>
            <a:schemeClr val="bg1"/>
          </a:solidFill>
          <a:ln w="9525">
            <a:noFill/>
            <a:miter lim="800000"/>
            <a:headEnd/>
            <a:tailEnd/>
          </a:ln>
        </p:spPr>
        <p:txBody>
          <a:bodyPr wrap="none">
            <a:spAutoFit/>
          </a:bodyPr>
          <a:lstStyle/>
          <a:p>
            <a:pPr eaLnBrk="0" hangingPunct="0"/>
            <a:r>
              <a:rPr lang="en-US" sz="2400" b="1">
                <a:latin typeface="Times New Roman" pitchFamily="18" charset="0"/>
              </a:rPr>
              <a:t>?      </a:t>
            </a:r>
          </a:p>
        </p:txBody>
      </p:sp>
      <p:sp>
        <p:nvSpPr>
          <p:cNvPr id="10"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3079" name="Picture 4" descr="UPNCol3D"/>
            <p:cNvPicPr>
              <a:picLocks noChangeAspect="1" noChangeArrowheads="1"/>
            </p:cNvPicPr>
            <p:nvPr/>
          </p:nvPicPr>
          <p:blipFill>
            <a:blip r:embed="rId3"/>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3080"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3076" name="Picture 7" descr="gambar3-5,6-a"/>
          <p:cNvPicPr>
            <a:picLocks noChangeAspect="1" noChangeArrowheads="1"/>
          </p:cNvPicPr>
          <p:nvPr/>
        </p:nvPicPr>
        <p:blipFill>
          <a:blip r:embed="rId4"/>
          <a:srcRect/>
          <a:stretch>
            <a:fillRect/>
          </a:stretch>
        </p:blipFill>
        <p:spPr bwMode="auto">
          <a:xfrm>
            <a:off x="838200" y="1203325"/>
            <a:ext cx="4598988" cy="4283075"/>
          </a:xfrm>
          <a:prstGeom prst="rect">
            <a:avLst/>
          </a:prstGeom>
          <a:noFill/>
          <a:ln w="9525">
            <a:solidFill>
              <a:srgbClr val="000000"/>
            </a:solidFill>
            <a:miter lim="800000"/>
            <a:headEnd/>
            <a:tailEnd/>
          </a:ln>
        </p:spPr>
      </p:pic>
      <p:graphicFrame>
        <p:nvGraphicFramePr>
          <p:cNvPr id="3074" name="Object 8"/>
          <p:cNvGraphicFramePr>
            <a:graphicFrameLocks noChangeAspect="1"/>
          </p:cNvGraphicFramePr>
          <p:nvPr/>
        </p:nvGraphicFramePr>
        <p:xfrm>
          <a:off x="5867400" y="1965325"/>
          <a:ext cx="2819400" cy="2517775"/>
        </p:xfrm>
        <a:graphic>
          <a:graphicData uri="http://schemas.openxmlformats.org/presentationml/2006/ole">
            <mc:AlternateContent xmlns:mc="http://schemas.openxmlformats.org/markup-compatibility/2006">
              <mc:Choice xmlns:v="urn:schemas-microsoft-com:vml" Requires="v">
                <p:oleObj spid="_x0000_s74755" name="Equation" r:id="rId5" imgW="1536480" imgH="1371600" progId="Equation.3">
                  <p:embed/>
                </p:oleObj>
              </mc:Choice>
              <mc:Fallback>
                <p:oleObj name="Equation" r:id="rId5" imgW="1536480" imgH="13716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965325"/>
                        <a:ext cx="2819400" cy="2517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Text Box 9"/>
          <p:cNvSpPr txBox="1">
            <a:spLocks noChangeArrowheads="1"/>
          </p:cNvSpPr>
          <p:nvPr/>
        </p:nvSpPr>
        <p:spPr bwMode="auto">
          <a:xfrm>
            <a:off x="1676400" y="304800"/>
            <a:ext cx="5329238" cy="457200"/>
          </a:xfrm>
          <a:prstGeom prst="rect">
            <a:avLst/>
          </a:prstGeom>
          <a:noFill/>
          <a:ln w="9525">
            <a:noFill/>
            <a:miter lim="800000"/>
            <a:headEnd/>
            <a:tailEnd/>
          </a:ln>
        </p:spPr>
        <p:txBody>
          <a:bodyPr wrap="none">
            <a:spAutoFit/>
          </a:bodyPr>
          <a:lstStyle/>
          <a:p>
            <a:pPr eaLnBrk="0" hangingPunct="0"/>
            <a:r>
              <a:rPr lang="en-US" sz="2400">
                <a:latin typeface="Tahoma" pitchFamily="34" charset="0"/>
              </a:rPr>
              <a:t>Ilustrasi penghitungan Amplitudo RMS</a:t>
            </a:r>
          </a:p>
        </p:txBody>
      </p:sp>
      <p:sp>
        <p:nvSpPr>
          <p:cNvPr id="9"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4105" name="Picture 4" descr="UPNCol3D"/>
            <p:cNvPicPr>
              <a:picLocks noChangeAspect="1" noChangeArrowheads="1"/>
            </p:cNvPicPr>
            <p:nvPr/>
          </p:nvPicPr>
          <p:blipFill>
            <a:blip r:embed="rId3"/>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4106"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4100" name="Picture 6" descr="gambar3-5,6-a"/>
          <p:cNvPicPr>
            <a:picLocks noChangeAspect="1" noChangeArrowheads="1"/>
          </p:cNvPicPr>
          <p:nvPr/>
        </p:nvPicPr>
        <p:blipFill>
          <a:blip r:embed="rId4"/>
          <a:srcRect/>
          <a:stretch>
            <a:fillRect/>
          </a:stretch>
        </p:blipFill>
        <p:spPr bwMode="auto">
          <a:xfrm>
            <a:off x="685800" y="1295400"/>
            <a:ext cx="4241800" cy="3952875"/>
          </a:xfrm>
          <a:prstGeom prst="rect">
            <a:avLst/>
          </a:prstGeom>
          <a:noFill/>
          <a:ln w="9525">
            <a:solidFill>
              <a:srgbClr val="000000"/>
            </a:solidFill>
            <a:miter lim="800000"/>
            <a:headEnd/>
            <a:tailEnd/>
          </a:ln>
        </p:spPr>
      </p:pic>
      <p:sp>
        <p:nvSpPr>
          <p:cNvPr id="4101" name="Text Box 7"/>
          <p:cNvSpPr txBox="1">
            <a:spLocks noChangeArrowheads="1"/>
          </p:cNvSpPr>
          <p:nvPr/>
        </p:nvSpPr>
        <p:spPr bwMode="auto">
          <a:xfrm>
            <a:off x="5640388" y="1908175"/>
            <a:ext cx="2200275" cy="701675"/>
          </a:xfrm>
          <a:prstGeom prst="rect">
            <a:avLst/>
          </a:prstGeom>
          <a:noFill/>
          <a:ln w="9525">
            <a:noFill/>
            <a:miter lim="800000"/>
            <a:headEnd/>
            <a:tailEnd/>
          </a:ln>
        </p:spPr>
        <p:txBody>
          <a:bodyPr wrap="none">
            <a:spAutoFit/>
          </a:bodyPr>
          <a:lstStyle/>
          <a:p>
            <a:pPr algn="ctr" eaLnBrk="0" hangingPunct="0"/>
            <a:r>
              <a:rPr lang="en-US" sz="2000">
                <a:latin typeface="Tahoma" pitchFamily="34" charset="0"/>
              </a:rPr>
              <a:t>Amplitudo absolut</a:t>
            </a:r>
          </a:p>
          <a:p>
            <a:pPr algn="ctr" eaLnBrk="0" hangingPunct="0"/>
            <a:r>
              <a:rPr lang="en-US" sz="2000">
                <a:latin typeface="Tahoma" pitchFamily="34" charset="0"/>
              </a:rPr>
              <a:t>rata-rata</a:t>
            </a:r>
          </a:p>
        </p:txBody>
      </p:sp>
      <p:graphicFrame>
        <p:nvGraphicFramePr>
          <p:cNvPr id="4098" name="Object 8"/>
          <p:cNvGraphicFramePr>
            <a:graphicFrameLocks noChangeAspect="1"/>
          </p:cNvGraphicFramePr>
          <p:nvPr/>
        </p:nvGraphicFramePr>
        <p:xfrm>
          <a:off x="6037263" y="2651125"/>
          <a:ext cx="1325562" cy="1233488"/>
        </p:xfrm>
        <a:graphic>
          <a:graphicData uri="http://schemas.openxmlformats.org/presentationml/2006/ole">
            <mc:AlternateContent xmlns:mc="http://schemas.openxmlformats.org/markup-compatibility/2006">
              <mc:Choice xmlns:v="urn:schemas-microsoft-com:vml" Requires="v">
                <p:oleObj spid="_x0000_s75779" name="Equation" r:id="rId5" imgW="533160" imgH="609480" progId="Equation.3">
                  <p:embed/>
                </p:oleObj>
              </mc:Choice>
              <mc:Fallback>
                <p:oleObj name="Equation" r:id="rId5" imgW="533160" imgH="60948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7263" y="2651125"/>
                        <a:ext cx="1325562" cy="1233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2" name="Text Box 9"/>
          <p:cNvSpPr txBox="1">
            <a:spLocks noChangeArrowheads="1"/>
          </p:cNvSpPr>
          <p:nvPr/>
        </p:nvSpPr>
        <p:spPr bwMode="auto">
          <a:xfrm>
            <a:off x="6049963" y="4175125"/>
            <a:ext cx="1238250" cy="396875"/>
          </a:xfrm>
          <a:prstGeom prst="rect">
            <a:avLst/>
          </a:prstGeom>
          <a:noFill/>
          <a:ln w="9525">
            <a:noFill/>
            <a:miter lim="800000"/>
            <a:headEnd/>
            <a:tailEnd/>
          </a:ln>
        </p:spPr>
        <p:txBody>
          <a:bodyPr>
            <a:spAutoFit/>
          </a:bodyPr>
          <a:lstStyle/>
          <a:p>
            <a:pPr eaLnBrk="0" hangingPunct="0"/>
            <a:r>
              <a:rPr lang="en-US" sz="2000" b="1"/>
              <a:t>= ?</a:t>
            </a:r>
          </a:p>
        </p:txBody>
      </p:sp>
      <p:sp>
        <p:nvSpPr>
          <p:cNvPr id="4103" name="Text Box 10"/>
          <p:cNvSpPr txBox="1">
            <a:spLocks noChangeArrowheads="1"/>
          </p:cNvSpPr>
          <p:nvPr/>
        </p:nvSpPr>
        <p:spPr bwMode="auto">
          <a:xfrm>
            <a:off x="914400" y="381000"/>
            <a:ext cx="7078663" cy="457200"/>
          </a:xfrm>
          <a:prstGeom prst="rect">
            <a:avLst/>
          </a:prstGeom>
          <a:noFill/>
          <a:ln w="9525">
            <a:noFill/>
            <a:miter lim="800000"/>
            <a:headEnd/>
            <a:tailEnd/>
          </a:ln>
        </p:spPr>
        <p:txBody>
          <a:bodyPr wrap="none">
            <a:spAutoFit/>
          </a:bodyPr>
          <a:lstStyle/>
          <a:p>
            <a:pPr eaLnBrk="0" hangingPunct="0"/>
            <a:r>
              <a:rPr lang="en-US" sz="2400">
                <a:latin typeface="Tahoma" pitchFamily="34" charset="0"/>
              </a:rPr>
              <a:t>Ilustrasi penghitungan Amplitudo Absolut Rata-rata</a:t>
            </a:r>
          </a:p>
        </p:txBody>
      </p:sp>
      <p:sp>
        <p:nvSpPr>
          <p:cNvPr id="11"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5129" name="Picture 4" descr="UPNCol3D"/>
            <p:cNvPicPr>
              <a:picLocks noChangeAspect="1" noChangeArrowheads="1"/>
            </p:cNvPicPr>
            <p:nvPr/>
          </p:nvPicPr>
          <p:blipFill>
            <a:blip r:embed="rId3"/>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5130"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5124" name="Picture 6" descr="gambar3-5,6-a"/>
          <p:cNvPicPr>
            <a:picLocks noChangeAspect="1" noChangeArrowheads="1"/>
          </p:cNvPicPr>
          <p:nvPr/>
        </p:nvPicPr>
        <p:blipFill>
          <a:blip r:embed="rId4"/>
          <a:srcRect/>
          <a:stretch>
            <a:fillRect/>
          </a:stretch>
        </p:blipFill>
        <p:spPr bwMode="auto">
          <a:xfrm>
            <a:off x="1320800" y="1295400"/>
            <a:ext cx="4579938" cy="4267200"/>
          </a:xfrm>
          <a:prstGeom prst="rect">
            <a:avLst/>
          </a:prstGeom>
          <a:noFill/>
          <a:ln w="9525">
            <a:solidFill>
              <a:srgbClr val="000000"/>
            </a:solidFill>
            <a:miter lim="800000"/>
            <a:headEnd/>
            <a:tailEnd/>
          </a:ln>
        </p:spPr>
      </p:pic>
      <p:sp>
        <p:nvSpPr>
          <p:cNvPr id="5125" name="Text Box 7"/>
          <p:cNvSpPr txBox="1">
            <a:spLocks noChangeArrowheads="1"/>
          </p:cNvSpPr>
          <p:nvPr/>
        </p:nvSpPr>
        <p:spPr bwMode="auto">
          <a:xfrm>
            <a:off x="6291263" y="1600200"/>
            <a:ext cx="2200275" cy="701675"/>
          </a:xfrm>
          <a:prstGeom prst="rect">
            <a:avLst/>
          </a:prstGeom>
          <a:noFill/>
          <a:ln w="9525">
            <a:noFill/>
            <a:miter lim="800000"/>
            <a:headEnd/>
            <a:tailEnd/>
          </a:ln>
        </p:spPr>
        <p:txBody>
          <a:bodyPr wrap="none">
            <a:spAutoFit/>
          </a:bodyPr>
          <a:lstStyle/>
          <a:p>
            <a:pPr algn="ctr" eaLnBrk="0" hangingPunct="0"/>
            <a:r>
              <a:rPr lang="en-US" sz="2000">
                <a:latin typeface="Tahoma" pitchFamily="34" charset="0"/>
              </a:rPr>
              <a:t>Amplitudo absolut</a:t>
            </a:r>
          </a:p>
          <a:p>
            <a:pPr algn="ctr" eaLnBrk="0" hangingPunct="0"/>
            <a:r>
              <a:rPr lang="en-US" sz="2000">
                <a:latin typeface="Tahoma" pitchFamily="34" charset="0"/>
              </a:rPr>
              <a:t>rata-rata</a:t>
            </a:r>
          </a:p>
        </p:txBody>
      </p:sp>
      <p:graphicFrame>
        <p:nvGraphicFramePr>
          <p:cNvPr id="5122" name="Object 8"/>
          <p:cNvGraphicFramePr>
            <a:graphicFrameLocks noChangeAspect="1"/>
          </p:cNvGraphicFramePr>
          <p:nvPr/>
        </p:nvGraphicFramePr>
        <p:xfrm>
          <a:off x="6686550" y="2438400"/>
          <a:ext cx="1325563" cy="1233488"/>
        </p:xfrm>
        <a:graphic>
          <a:graphicData uri="http://schemas.openxmlformats.org/presentationml/2006/ole">
            <mc:AlternateContent xmlns:mc="http://schemas.openxmlformats.org/markup-compatibility/2006">
              <mc:Choice xmlns:v="urn:schemas-microsoft-com:vml" Requires="v">
                <p:oleObj spid="_x0000_s76803" name="Equation" r:id="rId5" imgW="533160" imgH="609480" progId="Equation.3">
                  <p:embed/>
                </p:oleObj>
              </mc:Choice>
              <mc:Fallback>
                <p:oleObj name="Equation" r:id="rId5" imgW="533160" imgH="60948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6550" y="2438400"/>
                        <a:ext cx="1325563" cy="1233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6" name="Text Box 9"/>
          <p:cNvSpPr txBox="1">
            <a:spLocks noChangeArrowheads="1"/>
          </p:cNvSpPr>
          <p:nvPr/>
        </p:nvSpPr>
        <p:spPr bwMode="auto">
          <a:xfrm>
            <a:off x="6699250" y="3962400"/>
            <a:ext cx="1238250" cy="396875"/>
          </a:xfrm>
          <a:prstGeom prst="rect">
            <a:avLst/>
          </a:prstGeom>
          <a:noFill/>
          <a:ln w="9525">
            <a:noFill/>
            <a:miter lim="800000"/>
            <a:headEnd/>
            <a:tailEnd/>
          </a:ln>
        </p:spPr>
        <p:txBody>
          <a:bodyPr>
            <a:spAutoFit/>
          </a:bodyPr>
          <a:lstStyle/>
          <a:p>
            <a:pPr eaLnBrk="0" hangingPunct="0"/>
            <a:r>
              <a:rPr lang="en-US" sz="2000">
                <a:latin typeface="Tahoma" pitchFamily="34" charset="0"/>
              </a:rPr>
              <a:t>= 20.38</a:t>
            </a:r>
          </a:p>
        </p:txBody>
      </p:sp>
      <p:sp>
        <p:nvSpPr>
          <p:cNvPr id="5127" name="Text Box 10"/>
          <p:cNvSpPr txBox="1">
            <a:spLocks noChangeArrowheads="1"/>
          </p:cNvSpPr>
          <p:nvPr/>
        </p:nvSpPr>
        <p:spPr bwMode="auto">
          <a:xfrm>
            <a:off x="914400" y="381000"/>
            <a:ext cx="7078663" cy="457200"/>
          </a:xfrm>
          <a:prstGeom prst="rect">
            <a:avLst/>
          </a:prstGeom>
          <a:noFill/>
          <a:ln w="9525">
            <a:noFill/>
            <a:miter lim="800000"/>
            <a:headEnd/>
            <a:tailEnd/>
          </a:ln>
        </p:spPr>
        <p:txBody>
          <a:bodyPr wrap="none">
            <a:spAutoFit/>
          </a:bodyPr>
          <a:lstStyle/>
          <a:p>
            <a:pPr eaLnBrk="0" hangingPunct="0"/>
            <a:r>
              <a:rPr lang="en-US" sz="2400">
                <a:latin typeface="Tahoma" pitchFamily="34" charset="0"/>
              </a:rPr>
              <a:t>Ilustrasi penghitungan Amplitudo Absolut Rata-rata</a:t>
            </a:r>
          </a:p>
        </p:txBody>
      </p:sp>
      <p:sp>
        <p:nvSpPr>
          <p:cNvPr id="11"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33798"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33799"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sp>
        <p:nvSpPr>
          <p:cNvPr id="33795" name="Text Box 6"/>
          <p:cNvSpPr txBox="1">
            <a:spLocks noChangeArrowheads="1"/>
          </p:cNvSpPr>
          <p:nvPr/>
        </p:nvSpPr>
        <p:spPr bwMode="auto">
          <a:xfrm>
            <a:off x="228600" y="1557338"/>
            <a:ext cx="8686800" cy="3548062"/>
          </a:xfrm>
          <a:prstGeom prst="rect">
            <a:avLst/>
          </a:prstGeom>
          <a:noFill/>
          <a:ln w="9525">
            <a:noFill/>
            <a:miter lim="800000"/>
            <a:headEnd/>
            <a:tailEnd/>
          </a:ln>
        </p:spPr>
        <p:txBody>
          <a:bodyPr>
            <a:spAutoFit/>
          </a:bodyPr>
          <a:lstStyle/>
          <a:p>
            <a:pPr marL="476250" indent="-476250" algn="just" eaLnBrk="0" hangingPunct="0">
              <a:lnSpc>
                <a:spcPct val="135000"/>
              </a:lnSpc>
              <a:spcBef>
                <a:spcPct val="15000"/>
              </a:spcBef>
              <a:spcAft>
                <a:spcPct val="15000"/>
              </a:spcAft>
              <a:buFont typeface="Wingdings" pitchFamily="2" charset="2"/>
              <a:buChar char="Ø"/>
            </a:pPr>
            <a:r>
              <a:rPr lang="en-US" sz="2400">
                <a:latin typeface="Tahoma" pitchFamily="34" charset="0"/>
              </a:rPr>
              <a:t>Perhitungan Amplitudo Puncak Maksimum, dilakukan pada </a:t>
            </a:r>
            <a:r>
              <a:rPr lang="en-US" sz="2400" b="1" i="1">
                <a:solidFill>
                  <a:srgbClr val="FF0000"/>
                </a:solidFill>
                <a:latin typeface="Tahoma" pitchFamily="34" charset="0"/>
              </a:rPr>
              <a:t>amplitudo positif maksimum</a:t>
            </a:r>
            <a:r>
              <a:rPr lang="en-US" sz="2400">
                <a:latin typeface="Tahoma" pitchFamily="34" charset="0"/>
              </a:rPr>
              <a:t> dalam window tertentu ditambah dua sampel pada kedua sisinya. Nilai maksimum kurva tersebut kemudian diinterpolasi dan digambarkan sebagai nilai atribut ini. Bila window nya terlalu lebar, dapat menghilangkan arti geologinya dan cenderung untuk merefleksikan nilai maksimum data seismik.</a:t>
            </a:r>
          </a:p>
        </p:txBody>
      </p:sp>
      <p:sp>
        <p:nvSpPr>
          <p:cNvPr id="33796" name="Rectangle 7"/>
          <p:cNvSpPr>
            <a:spLocks noChangeArrowheads="1"/>
          </p:cNvSpPr>
          <p:nvPr/>
        </p:nvSpPr>
        <p:spPr bwMode="auto">
          <a:xfrm>
            <a:off x="228600" y="547688"/>
            <a:ext cx="6727825" cy="519112"/>
          </a:xfrm>
          <a:prstGeom prst="rect">
            <a:avLst/>
          </a:prstGeom>
          <a:noFill/>
          <a:ln w="9525">
            <a:noFill/>
            <a:miter lim="800000"/>
            <a:headEnd/>
            <a:tailEnd/>
          </a:ln>
        </p:spPr>
        <p:txBody>
          <a:bodyPr>
            <a:spAutoFit/>
          </a:bodyPr>
          <a:lstStyle/>
          <a:p>
            <a:pPr algn="just" eaLnBrk="0" hangingPunct="0">
              <a:spcBef>
                <a:spcPct val="50000"/>
              </a:spcBef>
            </a:pPr>
            <a:r>
              <a:rPr lang="en-US" sz="2800" b="1">
                <a:latin typeface="Tahoma" pitchFamily="34" charset="0"/>
              </a:rPr>
              <a:t>2. Amplitudo Puncak Maksimum</a:t>
            </a:r>
          </a:p>
        </p:txBody>
      </p:sp>
      <p:sp>
        <p:nvSpPr>
          <p:cNvPr id="8"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34823"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34824"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sp>
        <p:nvSpPr>
          <p:cNvPr id="34819" name="Text Box 6"/>
          <p:cNvSpPr txBox="1">
            <a:spLocks noChangeArrowheads="1"/>
          </p:cNvSpPr>
          <p:nvPr/>
        </p:nvSpPr>
        <p:spPr bwMode="auto">
          <a:xfrm>
            <a:off x="6019800" y="4095750"/>
            <a:ext cx="2582863" cy="701675"/>
          </a:xfrm>
          <a:prstGeom prst="rect">
            <a:avLst/>
          </a:prstGeom>
          <a:noFill/>
          <a:ln w="9525">
            <a:noFill/>
            <a:miter lim="800000"/>
            <a:headEnd/>
            <a:tailEnd/>
          </a:ln>
        </p:spPr>
        <p:txBody>
          <a:bodyPr wrap="none">
            <a:spAutoFit/>
          </a:bodyPr>
          <a:lstStyle/>
          <a:p>
            <a:pPr eaLnBrk="0" hangingPunct="0"/>
            <a:r>
              <a:rPr lang="en-US" sz="2000" b="1">
                <a:solidFill>
                  <a:srgbClr val="000000"/>
                </a:solidFill>
                <a:latin typeface="Tahoma" pitchFamily="34" charset="0"/>
              </a:rPr>
              <a:t>Interpolasi puncak</a:t>
            </a:r>
          </a:p>
          <a:p>
            <a:pPr eaLnBrk="0" hangingPunct="0"/>
            <a:r>
              <a:rPr lang="en-US" sz="2000" b="1">
                <a:latin typeface="Tahoma" pitchFamily="34" charset="0"/>
              </a:rPr>
              <a:t>maksimum = ?</a:t>
            </a:r>
          </a:p>
        </p:txBody>
      </p:sp>
      <p:pic>
        <p:nvPicPr>
          <p:cNvPr id="34820" name="Picture 7"/>
          <p:cNvPicPr>
            <a:picLocks noChangeAspect="1" noChangeArrowheads="1"/>
          </p:cNvPicPr>
          <p:nvPr/>
        </p:nvPicPr>
        <p:blipFill>
          <a:blip r:embed="rId3"/>
          <a:srcRect/>
          <a:stretch>
            <a:fillRect/>
          </a:stretch>
        </p:blipFill>
        <p:spPr bwMode="auto">
          <a:xfrm>
            <a:off x="1143000" y="1687513"/>
            <a:ext cx="4787900" cy="3646487"/>
          </a:xfrm>
          <a:prstGeom prst="rect">
            <a:avLst/>
          </a:prstGeom>
          <a:noFill/>
          <a:ln w="9525">
            <a:solidFill>
              <a:srgbClr val="000000"/>
            </a:solidFill>
            <a:miter lim="800000"/>
            <a:headEnd/>
            <a:tailEnd/>
          </a:ln>
        </p:spPr>
      </p:pic>
      <p:sp>
        <p:nvSpPr>
          <p:cNvPr id="34821" name="Text Box 8"/>
          <p:cNvSpPr txBox="1">
            <a:spLocks noChangeArrowheads="1"/>
          </p:cNvSpPr>
          <p:nvPr/>
        </p:nvSpPr>
        <p:spPr bwMode="auto">
          <a:xfrm>
            <a:off x="990600" y="609600"/>
            <a:ext cx="7248525" cy="457200"/>
          </a:xfrm>
          <a:prstGeom prst="rect">
            <a:avLst/>
          </a:prstGeom>
          <a:noFill/>
          <a:ln w="9525">
            <a:noFill/>
            <a:miter lim="800000"/>
            <a:headEnd/>
            <a:tailEnd/>
          </a:ln>
        </p:spPr>
        <p:txBody>
          <a:bodyPr wrap="none">
            <a:spAutoFit/>
          </a:bodyPr>
          <a:lstStyle/>
          <a:p>
            <a:pPr eaLnBrk="0" hangingPunct="0"/>
            <a:r>
              <a:rPr lang="en-US" sz="2400">
                <a:latin typeface="Tahoma" pitchFamily="34" charset="0"/>
              </a:rPr>
              <a:t>Ilustrasi penghitungan Amplitudo puncak maksimum</a:t>
            </a:r>
          </a:p>
        </p:txBody>
      </p:sp>
      <p:sp>
        <p:nvSpPr>
          <p:cNvPr id="9"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35850"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35851"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sp>
        <p:nvSpPr>
          <p:cNvPr id="35843" name="Rectangle 6"/>
          <p:cNvSpPr>
            <a:spLocks noChangeArrowheads="1"/>
          </p:cNvSpPr>
          <p:nvPr/>
        </p:nvSpPr>
        <p:spPr bwMode="auto">
          <a:xfrm>
            <a:off x="609600" y="647700"/>
            <a:ext cx="8305800" cy="1844675"/>
          </a:xfrm>
          <a:prstGeom prst="rect">
            <a:avLst/>
          </a:prstGeom>
          <a:noFill/>
          <a:ln w="9525">
            <a:noFill/>
            <a:miter lim="800000"/>
            <a:headEnd/>
            <a:tailEnd/>
          </a:ln>
        </p:spPr>
        <p:txBody>
          <a:bodyPr>
            <a:spAutoFit/>
          </a:bodyPr>
          <a:lstStyle/>
          <a:p>
            <a:pPr algn="just" eaLnBrk="0" hangingPunct="0">
              <a:lnSpc>
                <a:spcPct val="120000"/>
              </a:lnSpc>
              <a:spcBef>
                <a:spcPct val="50000"/>
              </a:spcBef>
              <a:buFont typeface="Wingdings" pitchFamily="2" charset="2"/>
              <a:buNone/>
            </a:pPr>
            <a:r>
              <a:rPr lang="en-US" sz="2400">
                <a:latin typeface="Tahoma" pitchFamily="34" charset="0"/>
              </a:rPr>
              <a:t>Untuk menghitung Amplitudo Puncak Rata-Rata pada    setiap tras, semua nilai positif sepanjang window analisis tersebut dijumlahkan dan hasilnya dibagi dengan jumlah sampel bernilai positif dalam jendela tersebut</a:t>
            </a:r>
          </a:p>
        </p:txBody>
      </p:sp>
      <p:sp>
        <p:nvSpPr>
          <p:cNvPr id="35844" name="Rectangle 7"/>
          <p:cNvSpPr>
            <a:spLocks noChangeArrowheads="1"/>
          </p:cNvSpPr>
          <p:nvPr/>
        </p:nvSpPr>
        <p:spPr bwMode="auto">
          <a:xfrm>
            <a:off x="228600" y="304800"/>
            <a:ext cx="8229600" cy="311150"/>
          </a:xfrm>
          <a:prstGeom prst="rect">
            <a:avLst/>
          </a:prstGeom>
          <a:noFill/>
          <a:ln w="9525">
            <a:noFill/>
            <a:miter lim="800000"/>
            <a:headEnd/>
            <a:tailEnd/>
          </a:ln>
        </p:spPr>
        <p:txBody>
          <a:bodyPr>
            <a:spAutoFit/>
          </a:bodyPr>
          <a:lstStyle/>
          <a:p>
            <a:pPr algn="just" eaLnBrk="0" hangingPunct="0">
              <a:lnSpc>
                <a:spcPct val="60000"/>
              </a:lnSpc>
              <a:spcBef>
                <a:spcPct val="50000"/>
              </a:spcBef>
            </a:pPr>
            <a:r>
              <a:rPr lang="en-US" sz="2400" b="1">
                <a:latin typeface="Tahoma" pitchFamily="34" charset="0"/>
              </a:rPr>
              <a:t>3. Amplitudo Puncak Rata-Rata, </a:t>
            </a:r>
          </a:p>
        </p:txBody>
      </p:sp>
      <p:pic>
        <p:nvPicPr>
          <p:cNvPr id="35845" name="Picture 8" descr="gambar3-5,6-a"/>
          <p:cNvPicPr>
            <a:picLocks noChangeAspect="1" noChangeArrowheads="1"/>
          </p:cNvPicPr>
          <p:nvPr/>
        </p:nvPicPr>
        <p:blipFill>
          <a:blip r:embed="rId3"/>
          <a:srcRect/>
          <a:stretch>
            <a:fillRect/>
          </a:stretch>
        </p:blipFill>
        <p:spPr bwMode="auto">
          <a:xfrm>
            <a:off x="774700" y="2605088"/>
            <a:ext cx="3492500" cy="3252787"/>
          </a:xfrm>
          <a:prstGeom prst="rect">
            <a:avLst/>
          </a:prstGeom>
          <a:noFill/>
          <a:ln w="9525">
            <a:solidFill>
              <a:srgbClr val="000000"/>
            </a:solidFill>
            <a:miter lim="800000"/>
            <a:headEnd/>
            <a:tailEnd/>
          </a:ln>
        </p:spPr>
      </p:pic>
      <p:sp>
        <p:nvSpPr>
          <p:cNvPr id="35846" name="Text Box 9"/>
          <p:cNvSpPr txBox="1">
            <a:spLocks noChangeArrowheads="1"/>
          </p:cNvSpPr>
          <p:nvPr/>
        </p:nvSpPr>
        <p:spPr bwMode="auto">
          <a:xfrm>
            <a:off x="4953000" y="4343400"/>
            <a:ext cx="2755900" cy="701675"/>
          </a:xfrm>
          <a:prstGeom prst="rect">
            <a:avLst/>
          </a:prstGeom>
          <a:noFill/>
          <a:ln w="9525">
            <a:noFill/>
            <a:miter lim="800000"/>
            <a:headEnd/>
            <a:tailEnd/>
          </a:ln>
        </p:spPr>
        <p:txBody>
          <a:bodyPr>
            <a:spAutoFit/>
          </a:bodyPr>
          <a:lstStyle/>
          <a:p>
            <a:pPr algn="just" eaLnBrk="0" hangingPunct="0"/>
            <a:r>
              <a:rPr lang="en-US" sz="2000" b="1">
                <a:latin typeface="Tahoma" pitchFamily="34" charset="0"/>
              </a:rPr>
              <a:t>Amplitudo puncak rata-rata</a:t>
            </a:r>
          </a:p>
        </p:txBody>
      </p:sp>
      <p:sp>
        <p:nvSpPr>
          <p:cNvPr id="35847" name="Text Box 11"/>
          <p:cNvSpPr txBox="1">
            <a:spLocks noChangeArrowheads="1"/>
          </p:cNvSpPr>
          <p:nvPr/>
        </p:nvSpPr>
        <p:spPr bwMode="auto">
          <a:xfrm>
            <a:off x="6196013" y="4633913"/>
            <a:ext cx="585787" cy="457200"/>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rPr>
              <a:t>= ?</a:t>
            </a:r>
          </a:p>
        </p:txBody>
      </p:sp>
      <p:sp>
        <p:nvSpPr>
          <p:cNvPr id="35848" name="Rectangle 12"/>
          <p:cNvSpPr>
            <a:spLocks noChangeArrowheads="1"/>
          </p:cNvSpPr>
          <p:nvPr/>
        </p:nvSpPr>
        <p:spPr bwMode="auto">
          <a:xfrm>
            <a:off x="1371600" y="3962400"/>
            <a:ext cx="3276600" cy="1447800"/>
          </a:xfrm>
          <a:prstGeom prst="rect">
            <a:avLst/>
          </a:prstGeom>
          <a:noFill/>
          <a:ln w="41275">
            <a:solidFill>
              <a:schemeClr val="tx1"/>
            </a:solidFill>
            <a:miter lim="800000"/>
            <a:headEnd/>
            <a:tailEnd/>
          </a:ln>
        </p:spPr>
        <p:txBody>
          <a:bodyPr wrap="none" anchor="ctr"/>
          <a:lstStyle/>
          <a:p>
            <a:endParaRPr lang="id-ID"/>
          </a:p>
        </p:txBody>
      </p:sp>
      <p:sp>
        <p:nvSpPr>
          <p:cNvPr id="12"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21509"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21510"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sp>
        <p:nvSpPr>
          <p:cNvPr id="21507" name="Rectangle 6"/>
          <p:cNvSpPr>
            <a:spLocks noChangeArrowheads="1"/>
          </p:cNvSpPr>
          <p:nvPr/>
        </p:nvSpPr>
        <p:spPr bwMode="auto">
          <a:xfrm>
            <a:off x="228600" y="0"/>
            <a:ext cx="8763000" cy="5913438"/>
          </a:xfrm>
          <a:prstGeom prst="rect">
            <a:avLst/>
          </a:prstGeom>
          <a:noFill/>
          <a:ln w="9525">
            <a:noFill/>
            <a:miter lim="800000"/>
            <a:headEnd/>
            <a:tailEnd/>
          </a:ln>
        </p:spPr>
        <p:txBody>
          <a:bodyPr>
            <a:spAutoFit/>
          </a:bodyPr>
          <a:lstStyle/>
          <a:p>
            <a:pPr algn="ctr">
              <a:spcBef>
                <a:spcPct val="50000"/>
              </a:spcBef>
              <a:tabLst>
                <a:tab pos="1071563" algn="l"/>
              </a:tabLst>
            </a:pPr>
            <a:r>
              <a:rPr lang="id-ID" sz="2800" b="1" u="sng" dirty="0">
                <a:latin typeface="Palatino Linotype" pitchFamily="18" charset="0"/>
              </a:rPr>
              <a:t>Definisi</a:t>
            </a:r>
            <a:r>
              <a:rPr lang="en-US" sz="2800" b="1" u="sng" dirty="0">
                <a:latin typeface="Palatino Linotype" pitchFamily="18" charset="0"/>
              </a:rPr>
              <a:t> :</a:t>
            </a:r>
          </a:p>
          <a:p>
            <a:pPr algn="ctr">
              <a:spcBef>
                <a:spcPct val="50000"/>
              </a:spcBef>
              <a:tabLst>
                <a:tab pos="1071563" algn="l"/>
              </a:tabLst>
            </a:pPr>
            <a:endParaRPr lang="id-ID" sz="800" b="1" u="sng" dirty="0">
              <a:latin typeface="Palatino Linotype" pitchFamily="18" charset="0"/>
            </a:endParaRPr>
          </a:p>
          <a:p>
            <a:pPr algn="just">
              <a:spcBef>
                <a:spcPct val="50000"/>
              </a:spcBef>
              <a:tabLst>
                <a:tab pos="1071563" algn="l"/>
              </a:tabLst>
            </a:pPr>
            <a:r>
              <a:rPr lang="id-ID" sz="2400" dirty="0">
                <a:latin typeface="Tahoma" pitchFamily="34" charset="0"/>
              </a:rPr>
              <a:t>Banyak definisi yang diberikan mengenai seismik atribut</a:t>
            </a:r>
            <a:r>
              <a:rPr lang="en-US" sz="2400" dirty="0">
                <a:latin typeface="Tahoma" pitchFamily="34" charset="0"/>
              </a:rPr>
              <a:t> :</a:t>
            </a:r>
          </a:p>
          <a:p>
            <a:pPr algn="just">
              <a:lnSpc>
                <a:spcPct val="125000"/>
              </a:lnSpc>
              <a:spcBef>
                <a:spcPct val="50000"/>
              </a:spcBef>
              <a:tabLst>
                <a:tab pos="1071563" algn="l"/>
              </a:tabLst>
            </a:pPr>
            <a:r>
              <a:rPr lang="id-ID" sz="2400" dirty="0">
                <a:latin typeface="Tahoma" pitchFamily="34" charset="0"/>
              </a:rPr>
              <a:t>Barnes (1999) mendefinisikan atribut seismik sebagai sifat </a:t>
            </a:r>
            <a:r>
              <a:rPr lang="en-US" sz="2400" dirty="0">
                <a:latin typeface="Tahoma" pitchFamily="34" charset="0"/>
              </a:rPr>
              <a:t>	</a:t>
            </a:r>
            <a:r>
              <a:rPr lang="id-ID" sz="2400" dirty="0">
                <a:latin typeface="Tahoma" pitchFamily="34" charset="0"/>
              </a:rPr>
              <a:t>kuantitatif dan deskriptif dari data seismik yang</a:t>
            </a:r>
            <a:r>
              <a:rPr lang="en-US" sz="2400" dirty="0">
                <a:latin typeface="Tahoma" pitchFamily="34" charset="0"/>
              </a:rPr>
              <a:t>	</a:t>
            </a:r>
            <a:r>
              <a:rPr lang="id-ID" sz="2400" dirty="0">
                <a:latin typeface="Tahoma" pitchFamily="34" charset="0"/>
              </a:rPr>
              <a:t>dapat</a:t>
            </a:r>
            <a:r>
              <a:rPr lang="en-US" sz="2400" dirty="0">
                <a:latin typeface="Tahoma" pitchFamily="34" charset="0"/>
              </a:rPr>
              <a:t> d</a:t>
            </a:r>
            <a:r>
              <a:rPr lang="id-ID" sz="2400" dirty="0">
                <a:latin typeface="Tahoma" pitchFamily="34" charset="0"/>
              </a:rPr>
              <a:t>idispla</a:t>
            </a:r>
            <a:r>
              <a:rPr lang="en-US" sz="2400" dirty="0">
                <a:latin typeface="Tahoma" pitchFamily="34" charset="0"/>
              </a:rPr>
              <a:t>y</a:t>
            </a:r>
            <a:r>
              <a:rPr lang="id-ID" sz="2400" dirty="0">
                <a:latin typeface="Tahoma" pitchFamily="34" charset="0"/>
              </a:rPr>
              <a:t> pada skala yang sama dengan </a:t>
            </a:r>
            <a:r>
              <a:rPr lang="en-US" sz="2400" dirty="0">
                <a:latin typeface="Tahoma" pitchFamily="34" charset="0"/>
              </a:rPr>
              <a:t>	</a:t>
            </a:r>
            <a:r>
              <a:rPr lang="id-ID" sz="2400" dirty="0">
                <a:latin typeface="Tahoma" pitchFamily="34" charset="0"/>
              </a:rPr>
              <a:t>data orisinil.</a:t>
            </a:r>
          </a:p>
          <a:p>
            <a:pPr algn="just">
              <a:lnSpc>
                <a:spcPct val="125000"/>
              </a:lnSpc>
              <a:spcBef>
                <a:spcPct val="50000"/>
              </a:spcBef>
              <a:tabLst>
                <a:tab pos="1071563" algn="l"/>
              </a:tabLst>
            </a:pPr>
            <a:r>
              <a:rPr lang="id-ID" sz="2400" dirty="0">
                <a:latin typeface="Tahoma" pitchFamily="34" charset="0"/>
              </a:rPr>
              <a:t>Brown (2000) m</a:t>
            </a:r>
            <a:r>
              <a:rPr lang="en-US" sz="2400" dirty="0">
                <a:latin typeface="Tahoma" pitchFamily="34" charset="0"/>
              </a:rPr>
              <a:t>e</a:t>
            </a:r>
            <a:r>
              <a:rPr lang="id-ID" sz="2400" dirty="0">
                <a:latin typeface="Tahoma" pitchFamily="34" charset="0"/>
              </a:rPr>
              <a:t>ndef</a:t>
            </a:r>
            <a:r>
              <a:rPr lang="en-US" sz="2400" dirty="0">
                <a:latin typeface="Tahoma" pitchFamily="34" charset="0"/>
              </a:rPr>
              <a:t>in</a:t>
            </a:r>
            <a:r>
              <a:rPr lang="id-ID" sz="2400" dirty="0">
                <a:latin typeface="Tahoma" pitchFamily="34" charset="0"/>
              </a:rPr>
              <a:t>isikan atribut sebagai derivatif </a:t>
            </a:r>
            <a:r>
              <a:rPr lang="en-US" sz="2400" dirty="0">
                <a:latin typeface="Tahoma" pitchFamily="34" charset="0"/>
              </a:rPr>
              <a:t>	(</a:t>
            </a:r>
            <a:r>
              <a:rPr lang="en-US" sz="2400" dirty="0" err="1">
                <a:latin typeface="Tahoma" pitchFamily="34" charset="0"/>
              </a:rPr>
              <a:t>turunan</a:t>
            </a:r>
            <a:r>
              <a:rPr lang="en-US" sz="2400" dirty="0">
                <a:latin typeface="Tahoma" pitchFamily="34" charset="0"/>
              </a:rPr>
              <a:t>) </a:t>
            </a:r>
            <a:r>
              <a:rPr lang="en-US" sz="2400" dirty="0" err="1">
                <a:latin typeface="Tahoma" pitchFamily="34" charset="0"/>
              </a:rPr>
              <a:t>dari</a:t>
            </a:r>
            <a:r>
              <a:rPr lang="id-ID" sz="2400" dirty="0">
                <a:latin typeface="Tahoma" pitchFamily="34" charset="0"/>
              </a:rPr>
              <a:t> pengukuran seismik dasar.</a:t>
            </a:r>
            <a:endParaRPr lang="en-US" sz="2400" dirty="0">
              <a:latin typeface="Tahoma" pitchFamily="34" charset="0"/>
            </a:endParaRPr>
          </a:p>
          <a:p>
            <a:pPr algn="just">
              <a:lnSpc>
                <a:spcPct val="125000"/>
              </a:lnSpc>
              <a:spcBef>
                <a:spcPct val="50000"/>
              </a:spcBef>
              <a:tabLst>
                <a:tab pos="1071563" algn="l"/>
              </a:tabLst>
            </a:pPr>
            <a:r>
              <a:rPr lang="en-US" sz="2400" dirty="0">
                <a:latin typeface="Tahoma" pitchFamily="34" charset="0"/>
              </a:rPr>
              <a:t>Turner (2000) </a:t>
            </a:r>
            <a:r>
              <a:rPr lang="en-US" sz="2400" dirty="0" err="1">
                <a:latin typeface="Tahoma" pitchFamily="34" charset="0"/>
              </a:rPr>
              <a:t>adalah</a:t>
            </a:r>
            <a:r>
              <a:rPr lang="en-US" sz="2400" dirty="0">
                <a:latin typeface="Tahoma" pitchFamily="34" charset="0"/>
              </a:rPr>
              <a:t> </a:t>
            </a:r>
            <a:r>
              <a:rPr lang="en-US" sz="2400" dirty="0" err="1">
                <a:latin typeface="Tahoma" pitchFamily="34" charset="0"/>
              </a:rPr>
              <a:t>semua</a:t>
            </a:r>
            <a:r>
              <a:rPr lang="en-US" sz="2400" dirty="0">
                <a:latin typeface="Tahoma" pitchFamily="34" charset="0"/>
              </a:rPr>
              <a:t> </a:t>
            </a:r>
            <a:r>
              <a:rPr lang="en-US" sz="2400" dirty="0" err="1">
                <a:latin typeface="Tahoma" pitchFamily="34" charset="0"/>
              </a:rPr>
              <a:t>informasi</a:t>
            </a:r>
            <a:r>
              <a:rPr lang="en-US" sz="2400" dirty="0">
                <a:latin typeface="Tahoma" pitchFamily="34" charset="0"/>
              </a:rPr>
              <a:t> yang </a:t>
            </a:r>
            <a:r>
              <a:rPr lang="en-US" sz="2400" dirty="0" err="1">
                <a:latin typeface="Tahoma" pitchFamily="34" charset="0"/>
              </a:rPr>
              <a:t>didapatkan</a:t>
            </a:r>
            <a:r>
              <a:rPr lang="en-US" sz="2400" dirty="0">
                <a:latin typeface="Tahoma" pitchFamily="34" charset="0"/>
              </a:rPr>
              <a:t> </a:t>
            </a:r>
            <a:r>
              <a:rPr lang="en-US" sz="2400" dirty="0" err="1">
                <a:latin typeface="Tahoma" pitchFamily="34" charset="0"/>
              </a:rPr>
              <a:t>dari</a:t>
            </a:r>
            <a:r>
              <a:rPr lang="en-US" sz="2400" dirty="0">
                <a:latin typeface="Tahoma" pitchFamily="34" charset="0"/>
              </a:rPr>
              <a:t> 	data 	</a:t>
            </a:r>
            <a:r>
              <a:rPr lang="en-US" sz="2400" dirty="0" err="1">
                <a:latin typeface="Tahoma" pitchFamily="34" charset="0"/>
              </a:rPr>
              <a:t>seismik</a:t>
            </a:r>
            <a:r>
              <a:rPr lang="en-US" sz="2400" dirty="0">
                <a:latin typeface="Tahoma" pitchFamily="34" charset="0"/>
              </a:rPr>
              <a:t>, yang </a:t>
            </a:r>
            <a:r>
              <a:rPr lang="en-US" sz="2400" dirty="0" err="1">
                <a:latin typeface="Tahoma" pitchFamily="34" charset="0"/>
              </a:rPr>
              <a:t>antara</a:t>
            </a:r>
            <a:r>
              <a:rPr lang="en-US" sz="2400" dirty="0">
                <a:latin typeface="Tahoma" pitchFamily="34" charset="0"/>
              </a:rPr>
              <a:t> lain </a:t>
            </a:r>
            <a:r>
              <a:rPr lang="en-US" sz="2400" dirty="0" err="1">
                <a:latin typeface="Tahoma" pitchFamily="34" charset="0"/>
              </a:rPr>
              <a:t>dari</a:t>
            </a:r>
            <a:r>
              <a:rPr lang="en-US" sz="2400" dirty="0">
                <a:latin typeface="Tahoma" pitchFamily="34" charset="0"/>
              </a:rPr>
              <a:t> </a:t>
            </a:r>
            <a:r>
              <a:rPr lang="en-US" sz="2400" dirty="0" err="1">
                <a:latin typeface="Tahoma" pitchFamily="34" charset="0"/>
              </a:rPr>
              <a:t>pengukuran</a:t>
            </a:r>
            <a:r>
              <a:rPr lang="en-US" sz="2400" dirty="0">
                <a:latin typeface="Tahoma" pitchFamily="34" charset="0"/>
              </a:rPr>
              <a:t> </a:t>
            </a:r>
            <a:r>
              <a:rPr lang="en-US" sz="2400" dirty="0" err="1">
                <a:latin typeface="Tahoma" pitchFamily="34" charset="0"/>
              </a:rPr>
              <a:t>atau</a:t>
            </a:r>
            <a:r>
              <a:rPr lang="en-US" sz="2400" dirty="0">
                <a:latin typeface="Tahoma" pitchFamily="34" charset="0"/>
              </a:rPr>
              <a:t> 	</a:t>
            </a:r>
            <a:r>
              <a:rPr lang="en-US" sz="2400" dirty="0" err="1">
                <a:latin typeface="Tahoma" pitchFamily="34" charset="0"/>
              </a:rPr>
              <a:t>dari</a:t>
            </a:r>
            <a:r>
              <a:rPr lang="en-US" sz="2400" dirty="0">
                <a:latin typeface="Tahoma" pitchFamily="34" charset="0"/>
              </a:rPr>
              <a:t> </a:t>
            </a:r>
            <a:r>
              <a:rPr lang="en-US" sz="2400" dirty="0" err="1">
                <a:latin typeface="Tahoma" pitchFamily="34" charset="0"/>
              </a:rPr>
              <a:t>logika</a:t>
            </a:r>
            <a:r>
              <a:rPr lang="en-US" sz="2400" dirty="0">
                <a:latin typeface="Tahoma" pitchFamily="34" charset="0"/>
              </a:rPr>
              <a:t> 	yang </a:t>
            </a:r>
            <a:r>
              <a:rPr lang="en-US" sz="2400" dirty="0" err="1">
                <a:latin typeface="Tahoma" pitchFamily="34" charset="0"/>
              </a:rPr>
              <a:t>didasarkan</a:t>
            </a:r>
            <a:r>
              <a:rPr lang="en-US" sz="2400" dirty="0">
                <a:latin typeface="Tahoma" pitchFamily="34" charset="0"/>
              </a:rPr>
              <a:t> </a:t>
            </a:r>
            <a:r>
              <a:rPr lang="en-US" sz="2400" dirty="0" err="1">
                <a:latin typeface="Tahoma" pitchFamily="34" charset="0"/>
              </a:rPr>
              <a:t>pada</a:t>
            </a:r>
            <a:r>
              <a:rPr lang="en-US" sz="2400" dirty="0">
                <a:latin typeface="Tahoma" pitchFamily="34" charset="0"/>
              </a:rPr>
              <a:t> </a:t>
            </a:r>
            <a:r>
              <a:rPr lang="en-US" sz="2400" dirty="0" err="1">
                <a:latin typeface="Tahoma" pitchFamily="34" charset="0"/>
              </a:rPr>
              <a:t>alasan</a:t>
            </a:r>
            <a:r>
              <a:rPr lang="en-US" sz="2400" dirty="0">
                <a:latin typeface="Tahoma" pitchFamily="34" charset="0"/>
              </a:rPr>
              <a:t> </a:t>
            </a:r>
            <a:r>
              <a:rPr lang="en-US" sz="2400" dirty="0" err="1">
                <a:latin typeface="Tahoma" pitchFamily="34" charset="0"/>
              </a:rPr>
              <a:t>tertentu</a:t>
            </a:r>
            <a:r>
              <a:rPr lang="en-US" sz="2400" dirty="0">
                <a:latin typeface="Tahoma" pitchFamily="34" charset="0"/>
              </a:rPr>
              <a:t>.</a:t>
            </a:r>
          </a:p>
        </p:txBody>
      </p:sp>
      <p:sp>
        <p:nvSpPr>
          <p:cNvPr id="17"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6152" name="Picture 4" descr="UPNCol3D"/>
            <p:cNvPicPr>
              <a:picLocks noChangeAspect="1" noChangeArrowheads="1"/>
            </p:cNvPicPr>
            <p:nvPr/>
          </p:nvPicPr>
          <p:blipFill>
            <a:blip r:embed="rId3"/>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6153"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6148" name="Picture 8" descr="gambar3-5,6-a"/>
          <p:cNvPicPr>
            <a:picLocks noChangeAspect="1" noChangeArrowheads="1"/>
          </p:cNvPicPr>
          <p:nvPr/>
        </p:nvPicPr>
        <p:blipFill>
          <a:blip r:embed="rId4"/>
          <a:srcRect/>
          <a:stretch>
            <a:fillRect/>
          </a:stretch>
        </p:blipFill>
        <p:spPr bwMode="auto">
          <a:xfrm>
            <a:off x="1155700" y="1524000"/>
            <a:ext cx="3927475" cy="3657600"/>
          </a:xfrm>
          <a:prstGeom prst="rect">
            <a:avLst/>
          </a:prstGeom>
          <a:noFill/>
          <a:ln w="9525">
            <a:solidFill>
              <a:srgbClr val="000000"/>
            </a:solidFill>
            <a:miter lim="800000"/>
            <a:headEnd/>
            <a:tailEnd/>
          </a:ln>
        </p:spPr>
      </p:pic>
      <p:sp>
        <p:nvSpPr>
          <p:cNvPr id="6149" name="Text Box 9"/>
          <p:cNvSpPr txBox="1">
            <a:spLocks noChangeArrowheads="1"/>
          </p:cNvSpPr>
          <p:nvPr/>
        </p:nvSpPr>
        <p:spPr bwMode="auto">
          <a:xfrm>
            <a:off x="5778500" y="2133600"/>
            <a:ext cx="2476500" cy="701675"/>
          </a:xfrm>
          <a:prstGeom prst="rect">
            <a:avLst/>
          </a:prstGeom>
          <a:noFill/>
          <a:ln w="9525">
            <a:noFill/>
            <a:miter lim="800000"/>
            <a:headEnd/>
            <a:tailEnd/>
          </a:ln>
        </p:spPr>
        <p:txBody>
          <a:bodyPr>
            <a:spAutoFit/>
          </a:bodyPr>
          <a:lstStyle/>
          <a:p>
            <a:pPr algn="ctr" eaLnBrk="0" hangingPunct="0"/>
            <a:r>
              <a:rPr lang="en-US" sz="2000" b="1">
                <a:latin typeface="Tahoma" pitchFamily="34" charset="0"/>
              </a:rPr>
              <a:t>Amplitudo puncak rata-rata</a:t>
            </a:r>
          </a:p>
        </p:txBody>
      </p:sp>
      <p:graphicFrame>
        <p:nvGraphicFramePr>
          <p:cNvPr id="6146" name="Object 10"/>
          <p:cNvGraphicFramePr>
            <a:graphicFrameLocks noChangeAspect="1"/>
          </p:cNvGraphicFramePr>
          <p:nvPr/>
        </p:nvGraphicFramePr>
        <p:xfrm>
          <a:off x="5810250" y="3352800"/>
          <a:ext cx="2743200" cy="582613"/>
        </p:xfrm>
        <a:graphic>
          <a:graphicData uri="http://schemas.openxmlformats.org/presentationml/2006/ole">
            <mc:AlternateContent xmlns:mc="http://schemas.openxmlformats.org/markup-compatibility/2006">
              <mc:Choice xmlns:v="urn:schemas-microsoft-com:vml" Requires="v">
                <p:oleObj spid="_x0000_s77827" name="Equation" r:id="rId5" imgW="1854000" imgH="393480" progId="Equation.3">
                  <p:embed/>
                </p:oleObj>
              </mc:Choice>
              <mc:Fallback>
                <p:oleObj name="Equation" r:id="rId5" imgW="1854000" imgH="39348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0250" y="3352800"/>
                        <a:ext cx="2743200"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0" name="Text Box 11"/>
          <p:cNvSpPr txBox="1">
            <a:spLocks noChangeArrowheads="1"/>
          </p:cNvSpPr>
          <p:nvPr/>
        </p:nvSpPr>
        <p:spPr bwMode="auto">
          <a:xfrm>
            <a:off x="990600" y="609600"/>
            <a:ext cx="7126288" cy="457200"/>
          </a:xfrm>
          <a:prstGeom prst="rect">
            <a:avLst/>
          </a:prstGeom>
          <a:noFill/>
          <a:ln w="9525">
            <a:noFill/>
            <a:miter lim="800000"/>
            <a:headEnd/>
            <a:tailEnd/>
          </a:ln>
        </p:spPr>
        <p:txBody>
          <a:bodyPr wrap="none">
            <a:spAutoFit/>
          </a:bodyPr>
          <a:lstStyle/>
          <a:p>
            <a:pPr eaLnBrk="0" hangingPunct="0"/>
            <a:r>
              <a:rPr lang="en-US" sz="2400">
                <a:latin typeface="Tahoma" pitchFamily="34" charset="0"/>
              </a:rPr>
              <a:t>Ilustrasi penghitungan Amplitudo puncak Rata-Rata</a:t>
            </a:r>
          </a:p>
        </p:txBody>
      </p:sp>
      <p:sp>
        <p:nvSpPr>
          <p:cNvPr id="10"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36878"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36879"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sp>
        <p:nvSpPr>
          <p:cNvPr id="36867" name="Rectangle 6"/>
          <p:cNvSpPr>
            <a:spLocks noChangeArrowheads="1"/>
          </p:cNvSpPr>
          <p:nvPr/>
        </p:nvSpPr>
        <p:spPr bwMode="auto">
          <a:xfrm>
            <a:off x="600075" y="628650"/>
            <a:ext cx="8458200" cy="1844675"/>
          </a:xfrm>
          <a:prstGeom prst="rect">
            <a:avLst/>
          </a:prstGeom>
          <a:noFill/>
          <a:ln w="9525">
            <a:noFill/>
            <a:miter lim="800000"/>
            <a:headEnd/>
            <a:tailEnd/>
          </a:ln>
        </p:spPr>
        <p:txBody>
          <a:bodyPr>
            <a:spAutoFit/>
          </a:bodyPr>
          <a:lstStyle/>
          <a:p>
            <a:pPr algn="just" eaLnBrk="0" hangingPunct="0">
              <a:lnSpc>
                <a:spcPct val="120000"/>
              </a:lnSpc>
              <a:spcBef>
                <a:spcPct val="50000"/>
              </a:spcBef>
              <a:buFont typeface="Wingdings" pitchFamily="2" charset="2"/>
              <a:buNone/>
            </a:pPr>
            <a:r>
              <a:rPr lang="en-US" sz="2400">
                <a:latin typeface="Tahoma" pitchFamily="34" charset="0"/>
              </a:rPr>
              <a:t>Nilai Amplitudo Palung Maksimum dan Amplitudo Palung Rata-Rata dihitung dengan cara yang sama seperti amplitudo puncak seperti diatas, hanya disini yang dilibatkan adalah sampel yang bernilai negatif.</a:t>
            </a:r>
          </a:p>
        </p:txBody>
      </p:sp>
      <p:sp>
        <p:nvSpPr>
          <p:cNvPr id="36868" name="Rectangle 7"/>
          <p:cNvSpPr>
            <a:spLocks noChangeArrowheads="1"/>
          </p:cNvSpPr>
          <p:nvPr/>
        </p:nvSpPr>
        <p:spPr bwMode="auto">
          <a:xfrm>
            <a:off x="228600" y="149225"/>
            <a:ext cx="6823075" cy="457200"/>
          </a:xfrm>
          <a:prstGeom prst="rect">
            <a:avLst/>
          </a:prstGeom>
          <a:noFill/>
          <a:ln w="9525">
            <a:noFill/>
            <a:miter lim="800000"/>
            <a:headEnd/>
            <a:tailEnd/>
          </a:ln>
        </p:spPr>
        <p:txBody>
          <a:bodyPr wrap="none">
            <a:spAutoFit/>
          </a:bodyPr>
          <a:lstStyle/>
          <a:p>
            <a:r>
              <a:rPr lang="en-US" sz="2400" b="1">
                <a:latin typeface="Tahoma" pitchFamily="34" charset="0"/>
              </a:rPr>
              <a:t>5. Palung Maksimum dan Palung Rata-Rata</a:t>
            </a:r>
          </a:p>
        </p:txBody>
      </p:sp>
      <p:pic>
        <p:nvPicPr>
          <p:cNvPr id="36869" name="Picture 8"/>
          <p:cNvPicPr>
            <a:picLocks noChangeAspect="1" noChangeArrowheads="1"/>
          </p:cNvPicPr>
          <p:nvPr/>
        </p:nvPicPr>
        <p:blipFill>
          <a:blip r:embed="rId3"/>
          <a:srcRect/>
          <a:stretch>
            <a:fillRect/>
          </a:stretch>
        </p:blipFill>
        <p:spPr bwMode="auto">
          <a:xfrm>
            <a:off x="685800" y="2590800"/>
            <a:ext cx="4114800" cy="3398838"/>
          </a:xfrm>
          <a:prstGeom prst="rect">
            <a:avLst/>
          </a:prstGeom>
          <a:noFill/>
          <a:ln w="9525">
            <a:noFill/>
            <a:miter lim="800000"/>
            <a:headEnd/>
            <a:tailEnd/>
          </a:ln>
        </p:spPr>
      </p:pic>
      <p:grpSp>
        <p:nvGrpSpPr>
          <p:cNvPr id="3" name="Group 14"/>
          <p:cNvGrpSpPr>
            <a:grpSpLocks/>
          </p:cNvGrpSpPr>
          <p:nvPr/>
        </p:nvGrpSpPr>
        <p:grpSpPr bwMode="auto">
          <a:xfrm>
            <a:off x="5029200" y="2919413"/>
            <a:ext cx="2533650" cy="723900"/>
            <a:chOff x="3216" y="1773"/>
            <a:chExt cx="1596" cy="456"/>
          </a:xfrm>
        </p:grpSpPr>
        <p:sp>
          <p:nvSpPr>
            <p:cNvPr id="36875" name="Text Box 9"/>
            <p:cNvSpPr txBox="1">
              <a:spLocks noChangeArrowheads="1"/>
            </p:cNvSpPr>
            <p:nvPr/>
          </p:nvSpPr>
          <p:spPr bwMode="auto">
            <a:xfrm>
              <a:off x="3216" y="1773"/>
              <a:ext cx="1596" cy="442"/>
            </a:xfrm>
            <a:prstGeom prst="rect">
              <a:avLst/>
            </a:prstGeom>
            <a:noFill/>
            <a:ln w="9525">
              <a:noFill/>
              <a:miter lim="800000"/>
              <a:headEnd/>
              <a:tailEnd/>
            </a:ln>
          </p:spPr>
          <p:txBody>
            <a:bodyPr wrap="none">
              <a:spAutoFit/>
            </a:bodyPr>
            <a:lstStyle/>
            <a:p>
              <a:pPr eaLnBrk="0" hangingPunct="0"/>
              <a:r>
                <a:rPr lang="en-US" sz="2000" b="1">
                  <a:latin typeface="Tahoma" pitchFamily="34" charset="0"/>
                </a:rPr>
                <a:t>Interpolasi palung</a:t>
              </a:r>
            </a:p>
            <a:p>
              <a:pPr eaLnBrk="0" hangingPunct="0"/>
              <a:r>
                <a:rPr lang="en-US" sz="2000" b="1">
                  <a:latin typeface="Tahoma" pitchFamily="34" charset="0"/>
                </a:rPr>
                <a:t>maksimum = </a:t>
              </a:r>
            </a:p>
          </p:txBody>
        </p:sp>
        <p:sp>
          <p:nvSpPr>
            <p:cNvPr id="36876" name="Text Box 11"/>
            <p:cNvSpPr txBox="1">
              <a:spLocks noChangeArrowheads="1"/>
            </p:cNvSpPr>
            <p:nvPr/>
          </p:nvSpPr>
          <p:spPr bwMode="auto">
            <a:xfrm>
              <a:off x="4311" y="1941"/>
              <a:ext cx="201" cy="288"/>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a:t>
              </a:r>
            </a:p>
          </p:txBody>
        </p:sp>
      </p:grpSp>
      <p:grpSp>
        <p:nvGrpSpPr>
          <p:cNvPr id="4" name="Group 15"/>
          <p:cNvGrpSpPr>
            <a:grpSpLocks/>
          </p:cNvGrpSpPr>
          <p:nvPr/>
        </p:nvGrpSpPr>
        <p:grpSpPr bwMode="auto">
          <a:xfrm>
            <a:off x="5048250" y="3838575"/>
            <a:ext cx="2876550" cy="719138"/>
            <a:chOff x="3228" y="2352"/>
            <a:chExt cx="1812" cy="453"/>
          </a:xfrm>
        </p:grpSpPr>
        <p:sp>
          <p:nvSpPr>
            <p:cNvPr id="36873" name="Text Box 12"/>
            <p:cNvSpPr txBox="1">
              <a:spLocks noChangeArrowheads="1"/>
            </p:cNvSpPr>
            <p:nvPr/>
          </p:nvSpPr>
          <p:spPr bwMode="auto">
            <a:xfrm>
              <a:off x="3228" y="2352"/>
              <a:ext cx="1524" cy="442"/>
            </a:xfrm>
            <a:prstGeom prst="rect">
              <a:avLst/>
            </a:prstGeom>
            <a:noFill/>
            <a:ln w="9525">
              <a:noFill/>
              <a:miter lim="800000"/>
              <a:headEnd/>
              <a:tailEnd/>
            </a:ln>
          </p:spPr>
          <p:txBody>
            <a:bodyPr>
              <a:spAutoFit/>
            </a:bodyPr>
            <a:lstStyle/>
            <a:p>
              <a:pPr eaLnBrk="0" hangingPunct="0"/>
              <a:r>
                <a:rPr lang="en-US" sz="2000" b="1">
                  <a:latin typeface="Tahoma" pitchFamily="34" charset="0"/>
                </a:rPr>
                <a:t>Amplitudo palung rata-rata</a:t>
              </a:r>
            </a:p>
          </p:txBody>
        </p:sp>
        <p:sp>
          <p:nvSpPr>
            <p:cNvPr id="36874" name="Text Box 13"/>
            <p:cNvSpPr txBox="1">
              <a:spLocks noChangeArrowheads="1"/>
            </p:cNvSpPr>
            <p:nvPr/>
          </p:nvSpPr>
          <p:spPr bwMode="auto">
            <a:xfrm>
              <a:off x="4608" y="2555"/>
              <a:ext cx="432" cy="250"/>
            </a:xfrm>
            <a:prstGeom prst="rect">
              <a:avLst/>
            </a:prstGeom>
            <a:noFill/>
            <a:ln w="9525">
              <a:noFill/>
              <a:miter lim="800000"/>
              <a:headEnd/>
              <a:tailEnd/>
            </a:ln>
          </p:spPr>
          <p:txBody>
            <a:bodyPr>
              <a:spAutoFit/>
            </a:bodyPr>
            <a:lstStyle/>
            <a:p>
              <a:pPr eaLnBrk="0" hangingPunct="0"/>
              <a:r>
                <a:rPr lang="en-US" sz="2000" b="1">
                  <a:latin typeface="Tahoma" pitchFamily="34" charset="0"/>
                </a:rPr>
                <a:t>= ?</a:t>
              </a:r>
            </a:p>
          </p:txBody>
        </p:sp>
      </p:grpSp>
      <p:sp>
        <p:nvSpPr>
          <p:cNvPr id="16"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7176" name="Picture 4" descr="UPNCol3D"/>
            <p:cNvPicPr>
              <a:picLocks noChangeAspect="1" noChangeArrowheads="1"/>
            </p:cNvPicPr>
            <p:nvPr/>
          </p:nvPicPr>
          <p:blipFill>
            <a:blip r:embed="rId3"/>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7177"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7172" name="Picture 9"/>
          <p:cNvPicPr>
            <a:picLocks noChangeAspect="1" noChangeArrowheads="1"/>
          </p:cNvPicPr>
          <p:nvPr/>
        </p:nvPicPr>
        <p:blipFill>
          <a:blip r:embed="rId4"/>
          <a:srcRect/>
          <a:stretch>
            <a:fillRect/>
          </a:stretch>
        </p:blipFill>
        <p:spPr bwMode="auto">
          <a:xfrm>
            <a:off x="1238250" y="1219200"/>
            <a:ext cx="4457700" cy="3681413"/>
          </a:xfrm>
          <a:prstGeom prst="rect">
            <a:avLst/>
          </a:prstGeom>
          <a:noFill/>
          <a:ln w="9525">
            <a:noFill/>
            <a:miter lim="800000"/>
            <a:headEnd/>
            <a:tailEnd/>
          </a:ln>
        </p:spPr>
      </p:pic>
      <p:sp>
        <p:nvSpPr>
          <p:cNvPr id="7173" name="Text Box 10"/>
          <p:cNvSpPr txBox="1">
            <a:spLocks noChangeArrowheads="1"/>
          </p:cNvSpPr>
          <p:nvPr/>
        </p:nvSpPr>
        <p:spPr bwMode="auto">
          <a:xfrm>
            <a:off x="5861050" y="1752600"/>
            <a:ext cx="2566988" cy="701675"/>
          </a:xfrm>
          <a:prstGeom prst="rect">
            <a:avLst/>
          </a:prstGeom>
          <a:noFill/>
          <a:ln w="9525">
            <a:noFill/>
            <a:miter lim="800000"/>
            <a:headEnd/>
            <a:tailEnd/>
          </a:ln>
        </p:spPr>
        <p:txBody>
          <a:bodyPr wrap="none">
            <a:spAutoFit/>
          </a:bodyPr>
          <a:lstStyle/>
          <a:p>
            <a:pPr eaLnBrk="0" hangingPunct="0"/>
            <a:r>
              <a:rPr lang="en-US" sz="2000" b="1"/>
              <a:t>Interpolasi palung</a:t>
            </a:r>
          </a:p>
          <a:p>
            <a:pPr eaLnBrk="0" hangingPunct="0"/>
            <a:r>
              <a:rPr lang="en-US" sz="2000" b="1"/>
              <a:t>maksimum = </a:t>
            </a:r>
          </a:p>
        </p:txBody>
      </p:sp>
      <p:graphicFrame>
        <p:nvGraphicFramePr>
          <p:cNvPr id="7170" name="Object 11"/>
          <p:cNvGraphicFramePr>
            <a:graphicFrameLocks noChangeAspect="1"/>
          </p:cNvGraphicFramePr>
          <p:nvPr/>
        </p:nvGraphicFramePr>
        <p:xfrm>
          <a:off x="5942013" y="2590800"/>
          <a:ext cx="1830387" cy="533400"/>
        </p:xfrm>
        <a:graphic>
          <a:graphicData uri="http://schemas.openxmlformats.org/presentationml/2006/ole">
            <mc:AlternateContent xmlns:mc="http://schemas.openxmlformats.org/markup-compatibility/2006">
              <mc:Choice xmlns:v="urn:schemas-microsoft-com:vml" Requires="v">
                <p:oleObj spid="_x0000_s78851" name="Equation" r:id="rId5" imgW="749160" imgH="279360" progId="Equation.3">
                  <p:embed/>
                </p:oleObj>
              </mc:Choice>
              <mc:Fallback>
                <p:oleObj name="Equation" r:id="rId5" imgW="749160" imgH="27936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2013" y="2590800"/>
                        <a:ext cx="183038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4" name="Text Box 12"/>
          <p:cNvSpPr txBox="1">
            <a:spLocks noChangeArrowheads="1"/>
          </p:cNvSpPr>
          <p:nvPr/>
        </p:nvSpPr>
        <p:spPr bwMode="auto">
          <a:xfrm>
            <a:off x="990600" y="381000"/>
            <a:ext cx="7172325" cy="457200"/>
          </a:xfrm>
          <a:prstGeom prst="rect">
            <a:avLst/>
          </a:prstGeom>
          <a:noFill/>
          <a:ln w="9525">
            <a:noFill/>
            <a:miter lim="800000"/>
            <a:headEnd/>
            <a:tailEnd/>
          </a:ln>
        </p:spPr>
        <p:txBody>
          <a:bodyPr wrap="none">
            <a:spAutoFit/>
          </a:bodyPr>
          <a:lstStyle/>
          <a:p>
            <a:pPr eaLnBrk="0" hangingPunct="0"/>
            <a:r>
              <a:rPr lang="en-US" sz="2400">
                <a:latin typeface="Tahoma" pitchFamily="34" charset="0"/>
              </a:rPr>
              <a:t>Ilustrasi penghitungan Amplitudo Palung Maksimum</a:t>
            </a:r>
          </a:p>
        </p:txBody>
      </p:sp>
      <p:sp>
        <p:nvSpPr>
          <p:cNvPr id="10"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8200" name="Picture 4" descr="UPNCol3D"/>
            <p:cNvPicPr>
              <a:picLocks noChangeAspect="1" noChangeArrowheads="1"/>
            </p:cNvPicPr>
            <p:nvPr/>
          </p:nvPicPr>
          <p:blipFill>
            <a:blip r:embed="rId3"/>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8201"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8196" name="Picture 6" descr="gambar3-5,6-a"/>
          <p:cNvPicPr>
            <a:picLocks noChangeAspect="1" noChangeArrowheads="1"/>
          </p:cNvPicPr>
          <p:nvPr/>
        </p:nvPicPr>
        <p:blipFill>
          <a:blip r:embed="rId4"/>
          <a:srcRect/>
          <a:stretch>
            <a:fillRect/>
          </a:stretch>
        </p:blipFill>
        <p:spPr bwMode="auto">
          <a:xfrm>
            <a:off x="1073150" y="1066800"/>
            <a:ext cx="4090988" cy="3810000"/>
          </a:xfrm>
          <a:prstGeom prst="rect">
            <a:avLst/>
          </a:prstGeom>
          <a:noFill/>
          <a:ln w="9525">
            <a:noFill/>
            <a:miter lim="800000"/>
            <a:headEnd/>
            <a:tailEnd/>
          </a:ln>
        </p:spPr>
      </p:pic>
      <p:sp>
        <p:nvSpPr>
          <p:cNvPr id="8197" name="Text Box 7"/>
          <p:cNvSpPr txBox="1">
            <a:spLocks noChangeArrowheads="1"/>
          </p:cNvSpPr>
          <p:nvPr/>
        </p:nvSpPr>
        <p:spPr bwMode="auto">
          <a:xfrm>
            <a:off x="5257800" y="1905000"/>
            <a:ext cx="3668713" cy="396875"/>
          </a:xfrm>
          <a:prstGeom prst="rect">
            <a:avLst/>
          </a:prstGeom>
          <a:noFill/>
          <a:ln w="9525">
            <a:noFill/>
            <a:miter lim="800000"/>
            <a:headEnd/>
            <a:tailEnd/>
          </a:ln>
        </p:spPr>
        <p:txBody>
          <a:bodyPr wrap="none">
            <a:spAutoFit/>
          </a:bodyPr>
          <a:lstStyle/>
          <a:p>
            <a:pPr eaLnBrk="0" hangingPunct="0"/>
            <a:r>
              <a:rPr lang="en-US" sz="2000" b="1">
                <a:latin typeface="Tahoma" pitchFamily="34" charset="0"/>
              </a:rPr>
              <a:t>Amplitudo palung rata-rata</a:t>
            </a:r>
          </a:p>
        </p:txBody>
      </p:sp>
      <p:graphicFrame>
        <p:nvGraphicFramePr>
          <p:cNvPr id="8194" name="Object 8"/>
          <p:cNvGraphicFramePr>
            <a:graphicFrameLocks noChangeAspect="1"/>
          </p:cNvGraphicFramePr>
          <p:nvPr/>
        </p:nvGraphicFramePr>
        <p:xfrm>
          <a:off x="5559425" y="2670175"/>
          <a:ext cx="2268538" cy="984250"/>
        </p:xfrm>
        <a:graphic>
          <a:graphicData uri="http://schemas.openxmlformats.org/presentationml/2006/ole">
            <mc:AlternateContent xmlns:mc="http://schemas.openxmlformats.org/markup-compatibility/2006">
              <mc:Choice xmlns:v="urn:schemas-microsoft-com:vml" Requires="v">
                <p:oleObj spid="_x0000_s79875" name="Equation" r:id="rId5" imgW="1054080" imgH="457200" progId="Equation.3">
                  <p:embed/>
                </p:oleObj>
              </mc:Choice>
              <mc:Fallback>
                <p:oleObj name="Equation" r:id="rId5" imgW="1054080" imgH="4572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9425" y="2670175"/>
                        <a:ext cx="2268538"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8" name="Text Box 9"/>
          <p:cNvSpPr txBox="1">
            <a:spLocks noChangeArrowheads="1"/>
          </p:cNvSpPr>
          <p:nvPr/>
        </p:nvSpPr>
        <p:spPr bwMode="auto">
          <a:xfrm>
            <a:off x="990600" y="381000"/>
            <a:ext cx="7070725" cy="457200"/>
          </a:xfrm>
          <a:prstGeom prst="rect">
            <a:avLst/>
          </a:prstGeom>
          <a:noFill/>
          <a:ln w="9525">
            <a:noFill/>
            <a:miter lim="800000"/>
            <a:headEnd/>
            <a:tailEnd/>
          </a:ln>
        </p:spPr>
        <p:txBody>
          <a:bodyPr wrap="none">
            <a:spAutoFit/>
          </a:bodyPr>
          <a:lstStyle/>
          <a:p>
            <a:pPr eaLnBrk="0" hangingPunct="0"/>
            <a:r>
              <a:rPr lang="en-US" sz="2400">
                <a:latin typeface="Tahoma" pitchFamily="34" charset="0"/>
              </a:rPr>
              <a:t>Ilustrasi penghitungan Amplitudo Palung Rata-Rata</a:t>
            </a:r>
          </a:p>
        </p:txBody>
      </p:sp>
      <p:sp>
        <p:nvSpPr>
          <p:cNvPr id="10"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37894"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37895"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sp>
        <p:nvSpPr>
          <p:cNvPr id="37891" name="Text Box 6"/>
          <p:cNvSpPr txBox="1">
            <a:spLocks noChangeArrowheads="1"/>
          </p:cNvSpPr>
          <p:nvPr/>
        </p:nvSpPr>
        <p:spPr bwMode="auto">
          <a:xfrm>
            <a:off x="762000" y="1358900"/>
            <a:ext cx="8056563" cy="3670300"/>
          </a:xfrm>
          <a:prstGeom prst="rect">
            <a:avLst/>
          </a:prstGeom>
          <a:noFill/>
          <a:ln w="9525">
            <a:noFill/>
            <a:miter lim="800000"/>
            <a:headEnd/>
            <a:tailEnd/>
          </a:ln>
        </p:spPr>
        <p:txBody>
          <a:bodyPr>
            <a:spAutoFit/>
          </a:bodyPr>
          <a:lstStyle/>
          <a:p>
            <a:pPr algn="just" eaLnBrk="0" hangingPunct="0">
              <a:lnSpc>
                <a:spcPct val="140000"/>
              </a:lnSpc>
              <a:buFont typeface="Wingdings" pitchFamily="2" charset="2"/>
              <a:buNone/>
            </a:pPr>
            <a:r>
              <a:rPr lang="en-US" sz="2400">
                <a:latin typeface="Tahoma" pitchFamily="34" charset="0"/>
              </a:rPr>
              <a:t>Nilai Amplitudo Absolut Maksimum didapatkan dengan cara menghitung nilai puncak dan palung dalam window analisis </a:t>
            </a:r>
            <a:r>
              <a:rPr lang="en-US" sz="2400">
                <a:solidFill>
                  <a:srgbClr val="000000"/>
                </a:solidFill>
                <a:latin typeface="Tahoma" pitchFamily="34" charset="0"/>
                <a:cs typeface="Times New Roman" pitchFamily="18" charset="0"/>
              </a:rPr>
              <a:t>dan ditentukan puncak atau palung terbesar nilainya. Suatu fungsi </a:t>
            </a:r>
            <a:r>
              <a:rPr lang="en-US" sz="2400">
                <a:latin typeface="Tahoma" pitchFamily="34" charset="0"/>
              </a:rPr>
              <a:t>parabola dibuat yang paling cocok melalui puncak atau palung terbesar tersebut dan ditambah dengan dua sampel pada kedua sisinya. Nilai maksimum yang didapatkan merupakan nilai atribut ini.</a:t>
            </a:r>
          </a:p>
        </p:txBody>
      </p:sp>
      <p:sp>
        <p:nvSpPr>
          <p:cNvPr id="37892" name="Rectangle 7"/>
          <p:cNvSpPr>
            <a:spLocks noChangeArrowheads="1"/>
          </p:cNvSpPr>
          <p:nvPr/>
        </p:nvSpPr>
        <p:spPr bwMode="auto">
          <a:xfrm>
            <a:off x="173038" y="547688"/>
            <a:ext cx="6075362" cy="519112"/>
          </a:xfrm>
          <a:prstGeom prst="rect">
            <a:avLst/>
          </a:prstGeom>
          <a:noFill/>
          <a:ln w="9525">
            <a:noFill/>
            <a:miter lim="800000"/>
            <a:headEnd/>
            <a:tailEnd/>
          </a:ln>
        </p:spPr>
        <p:txBody>
          <a:bodyPr wrap="none">
            <a:spAutoFit/>
          </a:bodyPr>
          <a:lstStyle/>
          <a:p>
            <a:pPr eaLnBrk="0" hangingPunct="0"/>
            <a:r>
              <a:rPr lang="en-US" sz="2800" b="1">
                <a:latin typeface="Tahoma" pitchFamily="34" charset="0"/>
              </a:rPr>
              <a:t>6.  Amplitudo Absolut Maksimum</a:t>
            </a:r>
          </a:p>
        </p:txBody>
      </p:sp>
      <p:sp>
        <p:nvSpPr>
          <p:cNvPr id="8"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38919"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38920"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38915" name="Picture 6"/>
          <p:cNvPicPr>
            <a:picLocks noChangeAspect="1" noChangeArrowheads="1"/>
          </p:cNvPicPr>
          <p:nvPr/>
        </p:nvPicPr>
        <p:blipFill>
          <a:blip r:embed="rId3"/>
          <a:srcRect/>
          <a:stretch>
            <a:fillRect/>
          </a:stretch>
        </p:blipFill>
        <p:spPr bwMode="auto">
          <a:xfrm>
            <a:off x="838200" y="914400"/>
            <a:ext cx="5118100" cy="4314825"/>
          </a:xfrm>
          <a:prstGeom prst="rect">
            <a:avLst/>
          </a:prstGeom>
          <a:noFill/>
          <a:ln w="9525">
            <a:noFill/>
            <a:miter lim="800000"/>
            <a:headEnd/>
            <a:tailEnd/>
          </a:ln>
        </p:spPr>
      </p:pic>
      <p:sp>
        <p:nvSpPr>
          <p:cNvPr id="38916" name="Text Box 8"/>
          <p:cNvSpPr txBox="1">
            <a:spLocks noChangeArrowheads="1"/>
          </p:cNvSpPr>
          <p:nvPr/>
        </p:nvSpPr>
        <p:spPr bwMode="auto">
          <a:xfrm>
            <a:off x="838200" y="228600"/>
            <a:ext cx="7315200" cy="457200"/>
          </a:xfrm>
          <a:prstGeom prst="rect">
            <a:avLst/>
          </a:prstGeom>
          <a:noFill/>
          <a:ln w="9525">
            <a:noFill/>
            <a:miter lim="800000"/>
            <a:headEnd/>
            <a:tailEnd/>
          </a:ln>
        </p:spPr>
        <p:txBody>
          <a:bodyPr>
            <a:spAutoFit/>
          </a:bodyPr>
          <a:lstStyle/>
          <a:p>
            <a:pPr eaLnBrk="0" hangingPunct="0"/>
            <a:r>
              <a:rPr lang="en-US" sz="2400">
                <a:latin typeface="Tahoma" pitchFamily="34" charset="0"/>
              </a:rPr>
              <a:t>Ilustrasi penghitungan Amplitudo Absolut Maksimum</a:t>
            </a:r>
          </a:p>
        </p:txBody>
      </p:sp>
      <p:sp>
        <p:nvSpPr>
          <p:cNvPr id="38917" name="Rectangle 9"/>
          <p:cNvSpPr>
            <a:spLocks noChangeArrowheads="1"/>
          </p:cNvSpPr>
          <p:nvPr/>
        </p:nvSpPr>
        <p:spPr bwMode="auto">
          <a:xfrm>
            <a:off x="5943600" y="2895600"/>
            <a:ext cx="2971800" cy="701675"/>
          </a:xfrm>
          <a:prstGeom prst="rect">
            <a:avLst/>
          </a:prstGeom>
          <a:noFill/>
          <a:ln w="9525">
            <a:noFill/>
            <a:miter lim="800000"/>
            <a:headEnd/>
            <a:tailEnd/>
          </a:ln>
        </p:spPr>
        <p:txBody>
          <a:bodyPr>
            <a:spAutoFit/>
          </a:bodyPr>
          <a:lstStyle/>
          <a:p>
            <a:pPr eaLnBrk="0" hangingPunct="0"/>
            <a:r>
              <a:rPr lang="en-US" sz="2000" b="1">
                <a:latin typeface="Tahoma" pitchFamily="34" charset="0"/>
              </a:rPr>
              <a:t>Amplitudo Absolut Maksimum = ?</a:t>
            </a:r>
          </a:p>
        </p:txBody>
      </p:sp>
      <p:sp>
        <p:nvSpPr>
          <p:cNvPr id="9"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9224" name="Picture 4" descr="UPNCol3D"/>
            <p:cNvPicPr>
              <a:picLocks noChangeAspect="1" noChangeArrowheads="1"/>
            </p:cNvPicPr>
            <p:nvPr/>
          </p:nvPicPr>
          <p:blipFill>
            <a:blip r:embed="rId3"/>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9225"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sp>
        <p:nvSpPr>
          <p:cNvPr id="9221" name="Rectangle 7"/>
          <p:cNvSpPr>
            <a:spLocks noChangeArrowheads="1"/>
          </p:cNvSpPr>
          <p:nvPr/>
        </p:nvSpPr>
        <p:spPr bwMode="auto">
          <a:xfrm>
            <a:off x="685800" y="1371600"/>
            <a:ext cx="7924800" cy="822325"/>
          </a:xfrm>
          <a:prstGeom prst="rect">
            <a:avLst/>
          </a:prstGeom>
          <a:noFill/>
          <a:ln w="9525">
            <a:noFill/>
            <a:miter lim="800000"/>
            <a:headEnd/>
            <a:tailEnd/>
          </a:ln>
        </p:spPr>
        <p:txBody>
          <a:bodyPr>
            <a:spAutoFit/>
          </a:bodyPr>
          <a:lstStyle/>
          <a:p>
            <a:pPr algn="just" eaLnBrk="0" hangingPunct="0"/>
            <a:r>
              <a:rPr lang="en-US" sz="2400">
                <a:solidFill>
                  <a:srgbClr val="000000"/>
                </a:solidFill>
                <a:latin typeface="Tahoma" pitchFamily="34" charset="0"/>
                <a:cs typeface="Times New Roman" pitchFamily="18" charset="0"/>
              </a:rPr>
              <a:t>Nilai Amplitudo Absolut Total dan Amplitudo Total dihitung sebagai berikut :</a:t>
            </a:r>
          </a:p>
        </p:txBody>
      </p:sp>
      <p:graphicFrame>
        <p:nvGraphicFramePr>
          <p:cNvPr id="9218" name="Object 8"/>
          <p:cNvGraphicFramePr>
            <a:graphicFrameLocks noChangeAspect="1"/>
          </p:cNvGraphicFramePr>
          <p:nvPr/>
        </p:nvGraphicFramePr>
        <p:xfrm>
          <a:off x="1066800" y="2514600"/>
          <a:ext cx="6248400" cy="1119188"/>
        </p:xfrm>
        <a:graphic>
          <a:graphicData uri="http://schemas.openxmlformats.org/presentationml/2006/ole">
            <mc:AlternateContent xmlns:mc="http://schemas.openxmlformats.org/markup-compatibility/2006">
              <mc:Choice xmlns:v="urn:schemas-microsoft-com:vml" Requires="v">
                <p:oleObj spid="_x0000_s80900" name="Equation" r:id="rId4" imgW="2412720" imgH="431640" progId="Equation.3">
                  <p:embed/>
                </p:oleObj>
              </mc:Choice>
              <mc:Fallback>
                <p:oleObj name="Equation" r:id="rId4" imgW="2412720" imgH="43164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14600"/>
                        <a:ext cx="6248400" cy="1119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9"/>
          <p:cNvGraphicFramePr>
            <a:graphicFrameLocks noChangeAspect="1"/>
          </p:cNvGraphicFramePr>
          <p:nvPr/>
        </p:nvGraphicFramePr>
        <p:xfrm>
          <a:off x="1066800" y="3886200"/>
          <a:ext cx="4419600" cy="1139825"/>
        </p:xfrm>
        <a:graphic>
          <a:graphicData uri="http://schemas.openxmlformats.org/presentationml/2006/ole">
            <mc:AlternateContent xmlns:mc="http://schemas.openxmlformats.org/markup-compatibility/2006">
              <mc:Choice xmlns:v="urn:schemas-microsoft-com:vml" Requires="v">
                <p:oleObj spid="_x0000_s80901" name="Equation" r:id="rId6" imgW="1676160" imgH="431640" progId="Equation.3">
                  <p:embed/>
                </p:oleObj>
              </mc:Choice>
              <mc:Fallback>
                <p:oleObj name="Equation" r:id="rId6" imgW="1676160" imgH="43164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886200"/>
                        <a:ext cx="4419600" cy="1139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2" name="Rectangle 10"/>
          <p:cNvSpPr>
            <a:spLocks noChangeArrowheads="1"/>
          </p:cNvSpPr>
          <p:nvPr/>
        </p:nvSpPr>
        <p:spPr bwMode="auto">
          <a:xfrm>
            <a:off x="228600" y="523875"/>
            <a:ext cx="8656638" cy="519113"/>
          </a:xfrm>
          <a:prstGeom prst="rect">
            <a:avLst/>
          </a:prstGeom>
          <a:noFill/>
          <a:ln w="9525">
            <a:noFill/>
            <a:miter lim="800000"/>
            <a:headEnd/>
            <a:tailEnd/>
          </a:ln>
        </p:spPr>
        <p:txBody>
          <a:bodyPr wrap="none">
            <a:spAutoFit/>
          </a:bodyPr>
          <a:lstStyle/>
          <a:p>
            <a:pPr eaLnBrk="0" hangingPunct="0"/>
            <a:r>
              <a:rPr lang="en-US" sz="2800" b="1">
                <a:latin typeface="Tahoma" pitchFamily="34" charset="0"/>
              </a:rPr>
              <a:t>7. Amplitudo Absolut Total dan Amplitudo Total</a:t>
            </a:r>
          </a:p>
        </p:txBody>
      </p:sp>
      <p:sp>
        <p:nvSpPr>
          <p:cNvPr id="10"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39943"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39944"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39939" name="Picture 6" descr="gambar3-5,6-a"/>
          <p:cNvPicPr>
            <a:picLocks noChangeAspect="1" noChangeArrowheads="1"/>
          </p:cNvPicPr>
          <p:nvPr/>
        </p:nvPicPr>
        <p:blipFill>
          <a:blip r:embed="rId3"/>
          <a:srcRect/>
          <a:stretch>
            <a:fillRect/>
          </a:stretch>
        </p:blipFill>
        <p:spPr bwMode="auto">
          <a:xfrm>
            <a:off x="908050" y="1371600"/>
            <a:ext cx="4414838" cy="4114800"/>
          </a:xfrm>
          <a:prstGeom prst="rect">
            <a:avLst/>
          </a:prstGeom>
          <a:noFill/>
          <a:ln w="9525">
            <a:noFill/>
            <a:miter lim="800000"/>
            <a:headEnd/>
            <a:tailEnd/>
          </a:ln>
        </p:spPr>
      </p:pic>
      <p:sp>
        <p:nvSpPr>
          <p:cNvPr id="39940" name="Text Box 7"/>
          <p:cNvSpPr txBox="1">
            <a:spLocks noChangeArrowheads="1"/>
          </p:cNvSpPr>
          <p:nvPr/>
        </p:nvSpPr>
        <p:spPr bwMode="auto">
          <a:xfrm>
            <a:off x="5448300" y="3203575"/>
            <a:ext cx="2905125" cy="701675"/>
          </a:xfrm>
          <a:prstGeom prst="rect">
            <a:avLst/>
          </a:prstGeom>
          <a:noFill/>
          <a:ln w="9525">
            <a:noFill/>
            <a:miter lim="800000"/>
            <a:headEnd/>
            <a:tailEnd/>
          </a:ln>
        </p:spPr>
        <p:txBody>
          <a:bodyPr wrap="none">
            <a:spAutoFit/>
          </a:bodyPr>
          <a:lstStyle/>
          <a:p>
            <a:pPr eaLnBrk="0" hangingPunct="0"/>
            <a:r>
              <a:rPr lang="en-US" sz="2000" b="1">
                <a:latin typeface="Times New Roman" pitchFamily="18" charset="0"/>
              </a:rPr>
              <a:t>Amplitudo Absolut Total</a:t>
            </a:r>
          </a:p>
          <a:p>
            <a:pPr eaLnBrk="0" hangingPunct="0"/>
            <a:r>
              <a:rPr lang="en-US" sz="2000" b="1">
                <a:latin typeface="Times New Roman" pitchFamily="18" charset="0"/>
              </a:rPr>
              <a:t>= ?</a:t>
            </a:r>
          </a:p>
        </p:txBody>
      </p:sp>
      <p:sp>
        <p:nvSpPr>
          <p:cNvPr id="39941" name="Text Box 8"/>
          <p:cNvSpPr txBox="1">
            <a:spLocks noChangeArrowheads="1"/>
          </p:cNvSpPr>
          <p:nvPr/>
        </p:nvSpPr>
        <p:spPr bwMode="auto">
          <a:xfrm>
            <a:off x="1371600" y="457200"/>
            <a:ext cx="6256338" cy="457200"/>
          </a:xfrm>
          <a:prstGeom prst="rect">
            <a:avLst/>
          </a:prstGeom>
          <a:noFill/>
          <a:ln w="9525">
            <a:noFill/>
            <a:miter lim="800000"/>
            <a:headEnd/>
            <a:tailEnd/>
          </a:ln>
        </p:spPr>
        <p:txBody>
          <a:bodyPr wrap="none">
            <a:spAutoFit/>
          </a:bodyPr>
          <a:lstStyle/>
          <a:p>
            <a:pPr eaLnBrk="0" hangingPunct="0"/>
            <a:r>
              <a:rPr lang="en-US" sz="2400">
                <a:latin typeface="Tahoma" pitchFamily="34" charset="0"/>
              </a:rPr>
              <a:t>Ilustrasi penghasilan Amplitudo Absolut Total</a:t>
            </a:r>
          </a:p>
        </p:txBody>
      </p:sp>
      <p:sp>
        <p:nvSpPr>
          <p:cNvPr id="9"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40967"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40968"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40963" name="Picture 9" descr="gambar3-5,6-a"/>
          <p:cNvPicPr>
            <a:picLocks noChangeAspect="1" noChangeArrowheads="1"/>
          </p:cNvPicPr>
          <p:nvPr/>
        </p:nvPicPr>
        <p:blipFill>
          <a:blip r:embed="rId3"/>
          <a:srcRect/>
          <a:stretch>
            <a:fillRect/>
          </a:stretch>
        </p:blipFill>
        <p:spPr bwMode="auto">
          <a:xfrm>
            <a:off x="908050" y="1371600"/>
            <a:ext cx="4414838" cy="4114800"/>
          </a:xfrm>
          <a:prstGeom prst="rect">
            <a:avLst/>
          </a:prstGeom>
          <a:noFill/>
          <a:ln w="9525">
            <a:noFill/>
            <a:miter lim="800000"/>
            <a:headEnd/>
            <a:tailEnd/>
          </a:ln>
        </p:spPr>
      </p:pic>
      <p:sp>
        <p:nvSpPr>
          <p:cNvPr id="40964" name="Text Box 10"/>
          <p:cNvSpPr txBox="1">
            <a:spLocks noChangeArrowheads="1"/>
          </p:cNvSpPr>
          <p:nvPr/>
        </p:nvSpPr>
        <p:spPr bwMode="auto">
          <a:xfrm>
            <a:off x="5448300" y="3175000"/>
            <a:ext cx="3413125" cy="1096963"/>
          </a:xfrm>
          <a:prstGeom prst="rect">
            <a:avLst/>
          </a:prstGeom>
          <a:noFill/>
          <a:ln w="9525">
            <a:noFill/>
            <a:miter lim="800000"/>
            <a:headEnd/>
            <a:tailEnd/>
          </a:ln>
        </p:spPr>
        <p:txBody>
          <a:bodyPr wrap="none">
            <a:spAutoFit/>
          </a:bodyPr>
          <a:lstStyle/>
          <a:p>
            <a:pPr eaLnBrk="0" hangingPunct="0">
              <a:lnSpc>
                <a:spcPct val="110000"/>
              </a:lnSpc>
            </a:pPr>
            <a:r>
              <a:rPr lang="en-US" sz="2000" b="1"/>
              <a:t>Amplitudo Absolut Total</a:t>
            </a:r>
          </a:p>
          <a:p>
            <a:pPr eaLnBrk="0" hangingPunct="0">
              <a:lnSpc>
                <a:spcPct val="110000"/>
              </a:lnSpc>
            </a:pPr>
            <a:r>
              <a:rPr lang="en-US" sz="2000" b="1"/>
              <a:t>= 5+0+18+10+30+37+38+25</a:t>
            </a:r>
          </a:p>
          <a:p>
            <a:pPr eaLnBrk="0" hangingPunct="0">
              <a:lnSpc>
                <a:spcPct val="110000"/>
              </a:lnSpc>
            </a:pPr>
            <a:r>
              <a:rPr lang="en-US" sz="2000" b="1"/>
              <a:t>= 163</a:t>
            </a:r>
          </a:p>
        </p:txBody>
      </p:sp>
      <p:sp>
        <p:nvSpPr>
          <p:cNvPr id="40965" name="Text Box 11"/>
          <p:cNvSpPr txBox="1">
            <a:spLocks noChangeArrowheads="1"/>
          </p:cNvSpPr>
          <p:nvPr/>
        </p:nvSpPr>
        <p:spPr bwMode="auto">
          <a:xfrm>
            <a:off x="1371600" y="457200"/>
            <a:ext cx="6256338" cy="457200"/>
          </a:xfrm>
          <a:prstGeom prst="rect">
            <a:avLst/>
          </a:prstGeom>
          <a:noFill/>
          <a:ln w="9525">
            <a:noFill/>
            <a:miter lim="800000"/>
            <a:headEnd/>
            <a:tailEnd/>
          </a:ln>
        </p:spPr>
        <p:txBody>
          <a:bodyPr wrap="none">
            <a:spAutoFit/>
          </a:bodyPr>
          <a:lstStyle/>
          <a:p>
            <a:pPr eaLnBrk="0" hangingPunct="0"/>
            <a:r>
              <a:rPr lang="en-US" sz="2400">
                <a:latin typeface="Tahoma" pitchFamily="34" charset="0"/>
              </a:rPr>
              <a:t>Ilustrasi penghasilan Amplitudo Absolut Total</a:t>
            </a:r>
          </a:p>
        </p:txBody>
      </p:sp>
      <p:sp>
        <p:nvSpPr>
          <p:cNvPr id="9"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41991"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41992"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41987" name="Picture 6" descr="gambar3-5,6-a"/>
          <p:cNvPicPr>
            <a:picLocks noChangeAspect="1" noChangeArrowheads="1"/>
          </p:cNvPicPr>
          <p:nvPr/>
        </p:nvPicPr>
        <p:blipFill>
          <a:blip r:embed="rId3"/>
          <a:srcRect/>
          <a:stretch>
            <a:fillRect/>
          </a:stretch>
        </p:blipFill>
        <p:spPr bwMode="auto">
          <a:xfrm>
            <a:off x="908050" y="1219200"/>
            <a:ext cx="4664075" cy="4343400"/>
          </a:xfrm>
          <a:prstGeom prst="rect">
            <a:avLst/>
          </a:prstGeom>
          <a:noFill/>
          <a:ln w="9525">
            <a:noFill/>
            <a:miter lim="800000"/>
            <a:headEnd/>
            <a:tailEnd/>
          </a:ln>
        </p:spPr>
      </p:pic>
      <p:sp>
        <p:nvSpPr>
          <p:cNvPr id="41988" name="Text Box 7"/>
          <p:cNvSpPr txBox="1">
            <a:spLocks noChangeArrowheads="1"/>
          </p:cNvSpPr>
          <p:nvPr/>
        </p:nvSpPr>
        <p:spPr bwMode="auto">
          <a:xfrm>
            <a:off x="5759450" y="3200400"/>
            <a:ext cx="2774950" cy="701675"/>
          </a:xfrm>
          <a:prstGeom prst="rect">
            <a:avLst/>
          </a:prstGeom>
          <a:noFill/>
          <a:ln w="9525">
            <a:noFill/>
            <a:miter lim="800000"/>
            <a:headEnd/>
            <a:tailEnd/>
          </a:ln>
        </p:spPr>
        <p:txBody>
          <a:bodyPr>
            <a:spAutoFit/>
          </a:bodyPr>
          <a:lstStyle/>
          <a:p>
            <a:pPr eaLnBrk="0" hangingPunct="0"/>
            <a:r>
              <a:rPr lang="en-US" sz="2000" b="1">
                <a:latin typeface="Times New Roman" pitchFamily="18" charset="0"/>
              </a:rPr>
              <a:t>Amplitudo  Total</a:t>
            </a:r>
          </a:p>
          <a:p>
            <a:pPr eaLnBrk="0" hangingPunct="0"/>
            <a:r>
              <a:rPr lang="en-US" sz="2000" b="1">
                <a:latin typeface="Times New Roman" pitchFamily="18" charset="0"/>
              </a:rPr>
              <a:t>= ?</a:t>
            </a:r>
          </a:p>
        </p:txBody>
      </p:sp>
      <p:sp>
        <p:nvSpPr>
          <p:cNvPr id="41989" name="Text Box 8"/>
          <p:cNvSpPr txBox="1">
            <a:spLocks noChangeArrowheads="1"/>
          </p:cNvSpPr>
          <p:nvPr/>
        </p:nvSpPr>
        <p:spPr bwMode="auto">
          <a:xfrm>
            <a:off x="1752600" y="304800"/>
            <a:ext cx="5410200" cy="457200"/>
          </a:xfrm>
          <a:prstGeom prst="rect">
            <a:avLst/>
          </a:prstGeom>
          <a:noFill/>
          <a:ln w="9525">
            <a:noFill/>
            <a:miter lim="800000"/>
            <a:headEnd/>
            <a:tailEnd/>
          </a:ln>
        </p:spPr>
        <p:txBody>
          <a:bodyPr wrap="none">
            <a:spAutoFit/>
          </a:bodyPr>
          <a:lstStyle/>
          <a:p>
            <a:pPr eaLnBrk="0" hangingPunct="0"/>
            <a:r>
              <a:rPr lang="en-US" sz="2400">
                <a:latin typeface="Tahoma" pitchFamily="34" charset="0"/>
              </a:rPr>
              <a:t>Ilustrasi penghitungan Amplitudo Total</a:t>
            </a:r>
          </a:p>
        </p:txBody>
      </p:sp>
      <p:sp>
        <p:nvSpPr>
          <p:cNvPr id="9"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22533"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22534"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sp>
        <p:nvSpPr>
          <p:cNvPr id="5122" name="Rectangle 2"/>
          <p:cNvSpPr>
            <a:spLocks noChangeArrowheads="1"/>
          </p:cNvSpPr>
          <p:nvPr/>
        </p:nvSpPr>
        <p:spPr bwMode="auto">
          <a:xfrm>
            <a:off x="228600" y="96838"/>
            <a:ext cx="8610600" cy="6045200"/>
          </a:xfrm>
          <a:prstGeom prst="rect">
            <a:avLst/>
          </a:prstGeom>
          <a:noFill/>
          <a:ln w="12700" cap="sq">
            <a:noFill/>
            <a:miter lim="800000"/>
            <a:headEnd type="none" w="sm" len="sm"/>
            <a:tailEnd type="none" w="sm" len="sm"/>
          </a:ln>
        </p:spPr>
        <p:txBody>
          <a:bodyPr>
            <a:spAutoFit/>
          </a:bodyPr>
          <a:lstStyle/>
          <a:p>
            <a:pPr>
              <a:lnSpc>
                <a:spcPct val="135000"/>
              </a:lnSpc>
              <a:spcBef>
                <a:spcPct val="20000"/>
              </a:spcBef>
              <a:spcAft>
                <a:spcPct val="20000"/>
              </a:spcAft>
              <a:tabLst>
                <a:tab pos="2636838" algn="ctr"/>
              </a:tabLst>
            </a:pPr>
            <a:r>
              <a:rPr lang="en-GB" sz="2400">
                <a:latin typeface="Tahoma" pitchFamily="34" charset="0"/>
                <a:cs typeface="Times New Roman" pitchFamily="18" charset="0"/>
              </a:rPr>
              <a:t>Arti atribut seismik :</a:t>
            </a:r>
          </a:p>
          <a:p>
            <a:pPr algn="just" eaLnBrk="0" hangingPunct="0">
              <a:lnSpc>
                <a:spcPct val="135000"/>
              </a:lnSpc>
              <a:spcBef>
                <a:spcPct val="20000"/>
              </a:spcBef>
              <a:spcAft>
                <a:spcPct val="20000"/>
              </a:spcAft>
              <a:tabLst>
                <a:tab pos="2636838" algn="ctr"/>
              </a:tabLst>
            </a:pPr>
            <a:r>
              <a:rPr lang="en-GB" sz="2400">
                <a:latin typeface="Tahoma" pitchFamily="34" charset="0"/>
                <a:cs typeface="Times New Roman" pitchFamily="18" charset="0"/>
              </a:rPr>
              <a:t>Data seismik mengandung informasi mengenai parameter dasar gelombang  yaitu :  </a:t>
            </a:r>
          </a:p>
          <a:p>
            <a:pPr lvl="4" eaLnBrk="0" hangingPunct="0">
              <a:lnSpc>
                <a:spcPct val="135000"/>
              </a:lnSpc>
              <a:spcBef>
                <a:spcPct val="20000"/>
              </a:spcBef>
              <a:spcAft>
                <a:spcPct val="20000"/>
              </a:spcAft>
              <a:buFont typeface="Wingdings" pitchFamily="2" charset="2"/>
              <a:buChar char="ü"/>
              <a:tabLst>
                <a:tab pos="2636838" algn="ctr"/>
              </a:tabLst>
            </a:pPr>
            <a:r>
              <a:rPr lang="en-GB" sz="2400">
                <a:latin typeface="Tahoma" pitchFamily="34" charset="0"/>
                <a:cs typeface="Times New Roman" pitchFamily="18" charset="0"/>
              </a:rPr>
              <a:t>   Amplitudo</a:t>
            </a:r>
          </a:p>
          <a:p>
            <a:pPr lvl="4" eaLnBrk="0" hangingPunct="0">
              <a:lnSpc>
                <a:spcPct val="135000"/>
              </a:lnSpc>
              <a:spcBef>
                <a:spcPct val="20000"/>
              </a:spcBef>
              <a:spcAft>
                <a:spcPct val="20000"/>
              </a:spcAft>
              <a:buFont typeface="Wingdings" pitchFamily="2" charset="2"/>
              <a:buChar char="ü"/>
              <a:tabLst>
                <a:tab pos="2636838" algn="ctr"/>
              </a:tabLst>
            </a:pPr>
            <a:r>
              <a:rPr lang="en-GB" sz="2400">
                <a:latin typeface="Tahoma" pitchFamily="34" charset="0"/>
                <a:cs typeface="Times New Roman" pitchFamily="18" charset="0"/>
              </a:rPr>
              <a:t>   Frekuensi</a:t>
            </a:r>
          </a:p>
          <a:p>
            <a:pPr lvl="4" eaLnBrk="0" hangingPunct="0">
              <a:lnSpc>
                <a:spcPct val="135000"/>
              </a:lnSpc>
              <a:spcBef>
                <a:spcPct val="20000"/>
              </a:spcBef>
              <a:spcAft>
                <a:spcPct val="20000"/>
              </a:spcAft>
              <a:buFont typeface="Wingdings" pitchFamily="2" charset="2"/>
              <a:buChar char="ü"/>
              <a:tabLst>
                <a:tab pos="2636838" algn="ctr"/>
              </a:tabLst>
            </a:pPr>
            <a:r>
              <a:rPr lang="en-GB" sz="2400">
                <a:latin typeface="Tahoma" pitchFamily="34" charset="0"/>
                <a:cs typeface="Times New Roman" pitchFamily="18" charset="0"/>
              </a:rPr>
              <a:t>   Fasa</a:t>
            </a:r>
          </a:p>
          <a:p>
            <a:pPr algn="just" eaLnBrk="0" hangingPunct="0">
              <a:lnSpc>
                <a:spcPct val="135000"/>
              </a:lnSpc>
              <a:spcBef>
                <a:spcPct val="20000"/>
              </a:spcBef>
              <a:spcAft>
                <a:spcPct val="20000"/>
              </a:spcAft>
              <a:tabLst>
                <a:tab pos="2636838" algn="ctr"/>
              </a:tabLst>
            </a:pPr>
            <a:r>
              <a:rPr lang="en-GB" sz="2400" b="1" i="1">
                <a:solidFill>
                  <a:srgbClr val="FF0000"/>
                </a:solidFill>
                <a:latin typeface="Tahoma" pitchFamily="34" charset="0"/>
                <a:cs typeface="Times New Roman" pitchFamily="18" charset="0"/>
              </a:rPr>
              <a:t>Jadi Atribut seismik merupakan </a:t>
            </a:r>
            <a:r>
              <a:rPr lang="en-GB" sz="2400">
                <a:latin typeface="Tahoma" pitchFamily="34" charset="0"/>
                <a:cs typeface="Times New Roman" pitchFamily="18" charset="0"/>
              </a:rPr>
              <a:t>:  parameter seismik  yang 	diturunkan dari parameter dasar (amplitudo, frekuensi, dan fasa), sehingga dapat memunculkan informasi mengenai sifat batuan yang di bawa oleh gelombang seismik.</a:t>
            </a:r>
            <a:endParaRPr lang="en-GB" sz="1400">
              <a:latin typeface="Tahoma" pitchFamily="34" charset="0"/>
              <a:cs typeface="Times New Roman" pitchFamily="18" charset="0"/>
            </a:endParaRPr>
          </a:p>
          <a:p>
            <a:pPr eaLnBrk="0" hangingPunct="0">
              <a:tabLst>
                <a:tab pos="2636838" algn="ctr"/>
              </a:tabLst>
            </a:pPr>
            <a:r>
              <a:rPr lang="en-GB" sz="1400" b="1">
                <a:solidFill>
                  <a:srgbClr val="FFFF00"/>
                </a:solidFill>
                <a:latin typeface="Tahoma" pitchFamily="34" charset="0"/>
                <a:cs typeface="Times New Roman" pitchFamily="18" charset="0"/>
              </a:rPr>
              <a:t>       </a:t>
            </a:r>
          </a:p>
        </p:txBody>
      </p:sp>
      <p:sp>
        <p:nvSpPr>
          <p:cNvPr id="7" name="Text Box 5"/>
          <p:cNvSpPr txBox="1">
            <a:spLocks noChangeArrowheads="1"/>
          </p:cNvSpPr>
          <p:nvPr/>
        </p:nvSpPr>
        <p:spPr bwMode="auto">
          <a:xfrm>
            <a:off x="1000100" y="6357958"/>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43015"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43016"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43011" name="Picture 9" descr="gambar3-5,6-a"/>
          <p:cNvPicPr>
            <a:picLocks noChangeAspect="1" noChangeArrowheads="1"/>
          </p:cNvPicPr>
          <p:nvPr/>
        </p:nvPicPr>
        <p:blipFill>
          <a:blip r:embed="rId3"/>
          <a:srcRect/>
          <a:stretch>
            <a:fillRect/>
          </a:stretch>
        </p:blipFill>
        <p:spPr bwMode="auto">
          <a:xfrm>
            <a:off x="685800" y="1143000"/>
            <a:ext cx="4664075" cy="4343400"/>
          </a:xfrm>
          <a:prstGeom prst="rect">
            <a:avLst/>
          </a:prstGeom>
          <a:noFill/>
          <a:ln w="9525">
            <a:noFill/>
            <a:miter lim="800000"/>
            <a:headEnd/>
            <a:tailEnd/>
          </a:ln>
        </p:spPr>
      </p:pic>
      <p:sp>
        <p:nvSpPr>
          <p:cNvPr id="43012" name="Text Box 10"/>
          <p:cNvSpPr txBox="1">
            <a:spLocks noChangeArrowheads="1"/>
          </p:cNvSpPr>
          <p:nvPr/>
        </p:nvSpPr>
        <p:spPr bwMode="auto">
          <a:xfrm>
            <a:off x="5530850" y="2514600"/>
            <a:ext cx="3384550" cy="1082675"/>
          </a:xfrm>
          <a:prstGeom prst="rect">
            <a:avLst/>
          </a:prstGeom>
          <a:noFill/>
          <a:ln w="9525">
            <a:noFill/>
            <a:miter lim="800000"/>
            <a:headEnd/>
            <a:tailEnd/>
          </a:ln>
        </p:spPr>
        <p:txBody>
          <a:bodyPr>
            <a:spAutoFit/>
          </a:bodyPr>
          <a:lstStyle/>
          <a:p>
            <a:pPr eaLnBrk="0" hangingPunct="0">
              <a:lnSpc>
                <a:spcPct val="120000"/>
              </a:lnSpc>
            </a:pPr>
            <a:r>
              <a:rPr lang="en-US" b="1"/>
              <a:t>Amplitudo Total</a:t>
            </a:r>
          </a:p>
          <a:p>
            <a:pPr eaLnBrk="0" hangingPunct="0">
              <a:lnSpc>
                <a:spcPct val="120000"/>
              </a:lnSpc>
            </a:pPr>
            <a:r>
              <a:rPr lang="en-US" b="1"/>
              <a:t>= 5+0-18-10+30+37+38+25</a:t>
            </a:r>
          </a:p>
          <a:p>
            <a:pPr eaLnBrk="0" hangingPunct="0">
              <a:lnSpc>
                <a:spcPct val="120000"/>
              </a:lnSpc>
            </a:pPr>
            <a:r>
              <a:rPr lang="en-US" b="1"/>
              <a:t>= 107</a:t>
            </a:r>
          </a:p>
        </p:txBody>
      </p:sp>
      <p:sp>
        <p:nvSpPr>
          <p:cNvPr id="43013" name="Text Box 11"/>
          <p:cNvSpPr txBox="1">
            <a:spLocks noChangeArrowheads="1"/>
          </p:cNvSpPr>
          <p:nvPr/>
        </p:nvSpPr>
        <p:spPr bwMode="auto">
          <a:xfrm>
            <a:off x="1752600" y="304800"/>
            <a:ext cx="5410200" cy="457200"/>
          </a:xfrm>
          <a:prstGeom prst="rect">
            <a:avLst/>
          </a:prstGeom>
          <a:noFill/>
          <a:ln w="9525">
            <a:noFill/>
            <a:miter lim="800000"/>
            <a:headEnd/>
            <a:tailEnd/>
          </a:ln>
        </p:spPr>
        <p:txBody>
          <a:bodyPr wrap="none">
            <a:spAutoFit/>
          </a:bodyPr>
          <a:lstStyle/>
          <a:p>
            <a:pPr eaLnBrk="0" hangingPunct="0"/>
            <a:r>
              <a:rPr lang="en-US" sz="2400">
                <a:latin typeface="Tahoma" pitchFamily="34" charset="0"/>
              </a:rPr>
              <a:t>Ilustrasi penghitungan Amplitudo Total</a:t>
            </a:r>
          </a:p>
        </p:txBody>
      </p:sp>
      <p:sp>
        <p:nvSpPr>
          <p:cNvPr id="9"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10247" name="Picture 4" descr="UPNCol3D"/>
            <p:cNvPicPr>
              <a:picLocks noChangeAspect="1" noChangeArrowheads="1"/>
            </p:cNvPicPr>
            <p:nvPr/>
          </p:nvPicPr>
          <p:blipFill>
            <a:blip r:embed="rId3"/>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10248"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graphicFrame>
        <p:nvGraphicFramePr>
          <p:cNvPr id="10242" name="Object 7"/>
          <p:cNvGraphicFramePr>
            <a:graphicFrameLocks noChangeAspect="1"/>
          </p:cNvGraphicFramePr>
          <p:nvPr/>
        </p:nvGraphicFramePr>
        <p:xfrm>
          <a:off x="1295400" y="1905000"/>
          <a:ext cx="6064250" cy="1103313"/>
        </p:xfrm>
        <a:graphic>
          <a:graphicData uri="http://schemas.openxmlformats.org/presentationml/2006/ole">
            <mc:AlternateContent xmlns:mc="http://schemas.openxmlformats.org/markup-compatibility/2006">
              <mc:Choice xmlns:v="urn:schemas-microsoft-com:vml" Requires="v">
                <p:oleObj spid="_x0000_s81924" name="Equation" r:id="rId4" imgW="2374560" imgH="431640" progId="Equation.3">
                  <p:embed/>
                </p:oleObj>
              </mc:Choice>
              <mc:Fallback>
                <p:oleObj name="Equation" r:id="rId4" imgW="2374560" imgH="43164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905000"/>
                        <a:ext cx="6064250" cy="1103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8"/>
          <p:cNvGraphicFramePr>
            <a:graphicFrameLocks noChangeAspect="1"/>
          </p:cNvGraphicFramePr>
          <p:nvPr/>
        </p:nvGraphicFramePr>
        <p:xfrm>
          <a:off x="1219200" y="3581400"/>
          <a:ext cx="3429000" cy="1111250"/>
        </p:xfrm>
        <a:graphic>
          <a:graphicData uri="http://schemas.openxmlformats.org/presentationml/2006/ole">
            <mc:AlternateContent xmlns:mc="http://schemas.openxmlformats.org/markup-compatibility/2006">
              <mc:Choice xmlns:v="urn:schemas-microsoft-com:vml" Requires="v">
                <p:oleObj spid="_x0000_s81925" name="Equation" r:id="rId6" imgW="1333440" imgH="431640" progId="Equation.3">
                  <p:embed/>
                </p:oleObj>
              </mc:Choice>
              <mc:Fallback>
                <p:oleObj name="Equation" r:id="rId6" imgW="1333440" imgH="43164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3581400"/>
                        <a:ext cx="3429000" cy="1111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5" name="Rectangle 9"/>
          <p:cNvSpPr>
            <a:spLocks noChangeArrowheads="1"/>
          </p:cNvSpPr>
          <p:nvPr/>
        </p:nvSpPr>
        <p:spPr bwMode="auto">
          <a:xfrm>
            <a:off x="304800" y="609600"/>
            <a:ext cx="6718300" cy="519113"/>
          </a:xfrm>
          <a:prstGeom prst="rect">
            <a:avLst/>
          </a:prstGeom>
          <a:noFill/>
          <a:ln w="9525">
            <a:noFill/>
            <a:miter lim="800000"/>
            <a:headEnd/>
            <a:tailEnd/>
          </a:ln>
        </p:spPr>
        <p:txBody>
          <a:bodyPr wrap="none">
            <a:spAutoFit/>
          </a:bodyPr>
          <a:lstStyle/>
          <a:p>
            <a:pPr eaLnBrk="0" hangingPunct="0"/>
            <a:r>
              <a:rPr lang="en-US" sz="2800" b="1">
                <a:latin typeface="Tahoma" pitchFamily="34" charset="0"/>
              </a:rPr>
              <a:t>8. Energi Rata-Rata dan Energi Total</a:t>
            </a:r>
          </a:p>
        </p:txBody>
      </p:sp>
      <p:sp>
        <p:nvSpPr>
          <p:cNvPr id="9"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11273" name="Picture 4" descr="UPNCol3D"/>
            <p:cNvPicPr>
              <a:picLocks noChangeAspect="1" noChangeArrowheads="1"/>
            </p:cNvPicPr>
            <p:nvPr/>
          </p:nvPicPr>
          <p:blipFill>
            <a:blip r:embed="rId3"/>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11274"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11268" name="Picture 7" descr="gambar3-5,6-a"/>
          <p:cNvPicPr>
            <a:picLocks noChangeAspect="1" noChangeArrowheads="1"/>
          </p:cNvPicPr>
          <p:nvPr/>
        </p:nvPicPr>
        <p:blipFill>
          <a:blip r:embed="rId4"/>
          <a:srcRect/>
          <a:stretch>
            <a:fillRect/>
          </a:stretch>
        </p:blipFill>
        <p:spPr bwMode="auto">
          <a:xfrm>
            <a:off x="869950" y="1276350"/>
            <a:ext cx="4356100" cy="4057650"/>
          </a:xfrm>
          <a:prstGeom prst="rect">
            <a:avLst/>
          </a:prstGeom>
          <a:noFill/>
          <a:ln w="9525">
            <a:noFill/>
            <a:miter lim="800000"/>
            <a:headEnd/>
            <a:tailEnd/>
          </a:ln>
        </p:spPr>
      </p:pic>
      <p:sp>
        <p:nvSpPr>
          <p:cNvPr id="11269" name="Text Box 8"/>
          <p:cNvSpPr txBox="1">
            <a:spLocks noChangeArrowheads="1"/>
          </p:cNvSpPr>
          <p:nvPr/>
        </p:nvSpPr>
        <p:spPr bwMode="auto">
          <a:xfrm>
            <a:off x="5327650" y="2266950"/>
            <a:ext cx="2163763" cy="366713"/>
          </a:xfrm>
          <a:prstGeom prst="rect">
            <a:avLst/>
          </a:prstGeom>
          <a:noFill/>
          <a:ln w="9525">
            <a:noFill/>
            <a:miter lim="800000"/>
            <a:headEnd/>
            <a:tailEnd/>
          </a:ln>
        </p:spPr>
        <p:txBody>
          <a:bodyPr>
            <a:spAutoFit/>
          </a:bodyPr>
          <a:lstStyle/>
          <a:p>
            <a:pPr eaLnBrk="0" hangingPunct="0"/>
            <a:r>
              <a:rPr lang="en-US" b="1"/>
              <a:t>Energi Rata-rata</a:t>
            </a:r>
          </a:p>
        </p:txBody>
      </p:sp>
      <p:graphicFrame>
        <p:nvGraphicFramePr>
          <p:cNvPr id="11266" name="Object 9"/>
          <p:cNvGraphicFramePr>
            <a:graphicFrameLocks noChangeAspect="1"/>
          </p:cNvGraphicFramePr>
          <p:nvPr/>
        </p:nvGraphicFramePr>
        <p:xfrm>
          <a:off x="5634038" y="2724150"/>
          <a:ext cx="1397000" cy="1752600"/>
        </p:xfrm>
        <a:graphic>
          <a:graphicData uri="http://schemas.openxmlformats.org/presentationml/2006/ole">
            <mc:AlternateContent xmlns:mc="http://schemas.openxmlformats.org/markup-compatibility/2006">
              <mc:Choice xmlns:v="urn:schemas-microsoft-com:vml" Requires="v">
                <p:oleObj spid="_x0000_s82947" name="Equation" r:id="rId5" imgW="647640" imgH="812520" progId="Equation.3">
                  <p:embed/>
                </p:oleObj>
              </mc:Choice>
              <mc:Fallback>
                <p:oleObj name="Equation" r:id="rId5" imgW="647640" imgH="81252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4038" y="2724150"/>
                        <a:ext cx="13970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0" name="Text Box 24"/>
          <p:cNvSpPr txBox="1">
            <a:spLocks noChangeArrowheads="1"/>
          </p:cNvSpPr>
          <p:nvPr/>
        </p:nvSpPr>
        <p:spPr bwMode="auto">
          <a:xfrm>
            <a:off x="1371600" y="381000"/>
            <a:ext cx="6705600" cy="457200"/>
          </a:xfrm>
          <a:prstGeom prst="rect">
            <a:avLst/>
          </a:prstGeom>
          <a:noFill/>
          <a:ln w="9525">
            <a:noFill/>
            <a:miter lim="800000"/>
            <a:headEnd/>
            <a:tailEnd/>
          </a:ln>
        </p:spPr>
        <p:txBody>
          <a:bodyPr>
            <a:spAutoFit/>
          </a:bodyPr>
          <a:lstStyle/>
          <a:p>
            <a:pPr algn="just" eaLnBrk="0" hangingPunct="0"/>
            <a:r>
              <a:rPr lang="en-US" sz="2400" b="1">
                <a:latin typeface="Tahoma" pitchFamily="34" charset="0"/>
              </a:rPr>
              <a:t>Ilustrasi penghitungan Energi Rata-Rata</a:t>
            </a:r>
          </a:p>
        </p:txBody>
      </p:sp>
      <p:sp>
        <p:nvSpPr>
          <p:cNvPr id="11271" name="Text Box 25"/>
          <p:cNvSpPr txBox="1">
            <a:spLocks noChangeArrowheads="1"/>
          </p:cNvSpPr>
          <p:nvPr/>
        </p:nvSpPr>
        <p:spPr bwMode="auto">
          <a:xfrm>
            <a:off x="5943600" y="4114800"/>
            <a:ext cx="1066800" cy="457200"/>
          </a:xfrm>
          <a:prstGeom prst="rect">
            <a:avLst/>
          </a:prstGeom>
          <a:solidFill>
            <a:schemeClr val="bg1"/>
          </a:solidFill>
          <a:ln w="9525">
            <a:noFill/>
            <a:miter lim="800000"/>
            <a:headEnd/>
            <a:tailEnd/>
          </a:ln>
        </p:spPr>
        <p:txBody>
          <a:bodyPr>
            <a:spAutoFit/>
          </a:bodyPr>
          <a:lstStyle/>
          <a:p>
            <a:pPr eaLnBrk="0" hangingPunct="0"/>
            <a:r>
              <a:rPr lang="en-US" sz="2400">
                <a:latin typeface="Times New Roman" pitchFamily="18" charset="0"/>
              </a:rPr>
              <a:t>?</a:t>
            </a:r>
          </a:p>
        </p:txBody>
      </p:sp>
      <p:sp>
        <p:nvSpPr>
          <p:cNvPr id="11"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12297" name="Picture 4" descr="UPNCol3D"/>
            <p:cNvPicPr>
              <a:picLocks noChangeAspect="1" noChangeArrowheads="1"/>
            </p:cNvPicPr>
            <p:nvPr/>
          </p:nvPicPr>
          <p:blipFill>
            <a:blip r:embed="rId3"/>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12298"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12292" name="Picture 6" descr="gambar3-5,6-a"/>
          <p:cNvPicPr>
            <a:picLocks noChangeAspect="1" noChangeArrowheads="1"/>
          </p:cNvPicPr>
          <p:nvPr/>
        </p:nvPicPr>
        <p:blipFill>
          <a:blip r:embed="rId4"/>
          <a:srcRect/>
          <a:stretch>
            <a:fillRect/>
          </a:stretch>
        </p:blipFill>
        <p:spPr bwMode="auto">
          <a:xfrm>
            <a:off x="1403350" y="1066800"/>
            <a:ext cx="4356100" cy="4057650"/>
          </a:xfrm>
          <a:prstGeom prst="rect">
            <a:avLst/>
          </a:prstGeom>
          <a:noFill/>
          <a:ln w="9525">
            <a:noFill/>
            <a:miter lim="800000"/>
            <a:headEnd/>
            <a:tailEnd/>
          </a:ln>
        </p:spPr>
      </p:pic>
      <p:sp>
        <p:nvSpPr>
          <p:cNvPr id="12293" name="Text Box 7"/>
          <p:cNvSpPr txBox="1">
            <a:spLocks noChangeArrowheads="1"/>
          </p:cNvSpPr>
          <p:nvPr/>
        </p:nvSpPr>
        <p:spPr bwMode="auto">
          <a:xfrm>
            <a:off x="5861050" y="2057400"/>
            <a:ext cx="2163763" cy="366713"/>
          </a:xfrm>
          <a:prstGeom prst="rect">
            <a:avLst/>
          </a:prstGeom>
          <a:noFill/>
          <a:ln w="9525">
            <a:noFill/>
            <a:miter lim="800000"/>
            <a:headEnd/>
            <a:tailEnd/>
          </a:ln>
        </p:spPr>
        <p:txBody>
          <a:bodyPr>
            <a:spAutoFit/>
          </a:bodyPr>
          <a:lstStyle/>
          <a:p>
            <a:pPr eaLnBrk="0" hangingPunct="0"/>
            <a:r>
              <a:rPr lang="en-US" b="1"/>
              <a:t>Energi Rata-rata</a:t>
            </a:r>
          </a:p>
        </p:txBody>
      </p:sp>
      <p:graphicFrame>
        <p:nvGraphicFramePr>
          <p:cNvPr id="12290" name="Object 8"/>
          <p:cNvGraphicFramePr>
            <a:graphicFrameLocks noChangeAspect="1"/>
          </p:cNvGraphicFramePr>
          <p:nvPr/>
        </p:nvGraphicFramePr>
        <p:xfrm>
          <a:off x="6167438" y="2514600"/>
          <a:ext cx="1397000" cy="1752600"/>
        </p:xfrm>
        <a:graphic>
          <a:graphicData uri="http://schemas.openxmlformats.org/presentationml/2006/ole">
            <mc:AlternateContent xmlns:mc="http://schemas.openxmlformats.org/markup-compatibility/2006">
              <mc:Choice xmlns:v="urn:schemas-microsoft-com:vml" Requires="v">
                <p:oleObj spid="_x0000_s83971" name="Equation" r:id="rId5" imgW="647640" imgH="812520" progId="Equation.3">
                  <p:embed/>
                </p:oleObj>
              </mc:Choice>
              <mc:Fallback>
                <p:oleObj name="Equation" r:id="rId5" imgW="647640" imgH="81252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7438" y="2514600"/>
                        <a:ext cx="13970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4" name="Text Box 9"/>
          <p:cNvSpPr txBox="1">
            <a:spLocks noChangeArrowheads="1"/>
          </p:cNvSpPr>
          <p:nvPr/>
        </p:nvSpPr>
        <p:spPr bwMode="auto">
          <a:xfrm>
            <a:off x="6477000" y="3810000"/>
            <a:ext cx="1143000" cy="457200"/>
          </a:xfrm>
          <a:prstGeom prst="rect">
            <a:avLst/>
          </a:prstGeom>
          <a:solidFill>
            <a:schemeClr val="bg1"/>
          </a:solidFill>
          <a:ln w="9525">
            <a:noFill/>
            <a:miter lim="800000"/>
            <a:headEnd/>
            <a:tailEnd/>
          </a:ln>
        </p:spPr>
        <p:txBody>
          <a:bodyPr>
            <a:spAutoFit/>
          </a:bodyPr>
          <a:lstStyle/>
          <a:p>
            <a:pPr eaLnBrk="0" hangingPunct="0"/>
            <a:r>
              <a:rPr lang="en-US" sz="2400">
                <a:latin typeface="Tahoma" pitchFamily="34" charset="0"/>
              </a:rPr>
              <a:t>598.4</a:t>
            </a:r>
          </a:p>
        </p:txBody>
      </p:sp>
      <p:sp>
        <p:nvSpPr>
          <p:cNvPr id="12295" name="Text Box 10"/>
          <p:cNvSpPr txBox="1">
            <a:spLocks noChangeArrowheads="1"/>
          </p:cNvSpPr>
          <p:nvPr/>
        </p:nvSpPr>
        <p:spPr bwMode="auto">
          <a:xfrm>
            <a:off x="1371600" y="381000"/>
            <a:ext cx="6705600" cy="457200"/>
          </a:xfrm>
          <a:prstGeom prst="rect">
            <a:avLst/>
          </a:prstGeom>
          <a:noFill/>
          <a:ln w="9525">
            <a:noFill/>
            <a:miter lim="800000"/>
            <a:headEnd/>
            <a:tailEnd/>
          </a:ln>
        </p:spPr>
        <p:txBody>
          <a:bodyPr>
            <a:spAutoFit/>
          </a:bodyPr>
          <a:lstStyle/>
          <a:p>
            <a:pPr algn="just" eaLnBrk="0" hangingPunct="0"/>
            <a:r>
              <a:rPr lang="en-US" sz="2400" b="1">
                <a:latin typeface="Tahoma" pitchFamily="34" charset="0"/>
              </a:rPr>
              <a:t>Ilustrasi penghitungan Energi Rata-Rata</a:t>
            </a:r>
          </a:p>
        </p:txBody>
      </p:sp>
      <p:sp>
        <p:nvSpPr>
          <p:cNvPr id="11"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44039"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44040"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44035" name="Picture 6" descr="gambar3-5,6-a"/>
          <p:cNvPicPr>
            <a:picLocks noChangeAspect="1" noChangeArrowheads="1"/>
          </p:cNvPicPr>
          <p:nvPr/>
        </p:nvPicPr>
        <p:blipFill>
          <a:blip r:embed="rId3"/>
          <a:srcRect/>
          <a:stretch>
            <a:fillRect/>
          </a:stretch>
        </p:blipFill>
        <p:spPr bwMode="auto">
          <a:xfrm>
            <a:off x="1238250" y="1219200"/>
            <a:ext cx="4745038" cy="4191000"/>
          </a:xfrm>
          <a:prstGeom prst="rect">
            <a:avLst/>
          </a:prstGeom>
          <a:noFill/>
          <a:ln w="9525">
            <a:noFill/>
            <a:miter lim="800000"/>
            <a:headEnd/>
            <a:tailEnd/>
          </a:ln>
        </p:spPr>
      </p:pic>
      <p:sp>
        <p:nvSpPr>
          <p:cNvPr id="44036" name="Text Box 7"/>
          <p:cNvSpPr txBox="1">
            <a:spLocks noChangeArrowheads="1"/>
          </p:cNvSpPr>
          <p:nvPr/>
        </p:nvSpPr>
        <p:spPr bwMode="auto">
          <a:xfrm>
            <a:off x="6237288" y="2971800"/>
            <a:ext cx="2449512" cy="488950"/>
          </a:xfrm>
          <a:prstGeom prst="rect">
            <a:avLst/>
          </a:prstGeom>
          <a:noFill/>
          <a:ln w="9525">
            <a:noFill/>
            <a:miter lim="800000"/>
            <a:headEnd/>
            <a:tailEnd/>
          </a:ln>
        </p:spPr>
        <p:txBody>
          <a:bodyPr>
            <a:spAutoFit/>
          </a:bodyPr>
          <a:lstStyle/>
          <a:p>
            <a:pPr algn="just" eaLnBrk="0" hangingPunct="0">
              <a:lnSpc>
                <a:spcPct val="130000"/>
              </a:lnSpc>
            </a:pPr>
            <a:r>
              <a:rPr lang="en-US" sz="2000" b="1">
                <a:latin typeface="Tahoma" pitchFamily="34" charset="0"/>
              </a:rPr>
              <a:t>Energi Total = ?</a:t>
            </a:r>
          </a:p>
        </p:txBody>
      </p:sp>
      <p:sp>
        <p:nvSpPr>
          <p:cNvPr id="44037" name="Rectangle 8"/>
          <p:cNvSpPr>
            <a:spLocks noChangeArrowheads="1"/>
          </p:cNvSpPr>
          <p:nvPr/>
        </p:nvSpPr>
        <p:spPr bwMode="auto">
          <a:xfrm>
            <a:off x="1905000" y="457200"/>
            <a:ext cx="4908550" cy="457200"/>
          </a:xfrm>
          <a:prstGeom prst="rect">
            <a:avLst/>
          </a:prstGeom>
          <a:noFill/>
          <a:ln w="9525">
            <a:noFill/>
            <a:miter lim="800000"/>
            <a:headEnd/>
            <a:tailEnd/>
          </a:ln>
        </p:spPr>
        <p:txBody>
          <a:bodyPr wrap="none">
            <a:spAutoFit/>
          </a:bodyPr>
          <a:lstStyle/>
          <a:p>
            <a:pPr algn="just" eaLnBrk="0" hangingPunct="0"/>
            <a:r>
              <a:rPr lang="en-US" sz="2400">
                <a:latin typeface="Tahoma" pitchFamily="34" charset="0"/>
              </a:rPr>
              <a:t>Ilustrasi penghitungan Energi Total</a:t>
            </a:r>
          </a:p>
        </p:txBody>
      </p:sp>
      <p:sp>
        <p:nvSpPr>
          <p:cNvPr id="9"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45063"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45064"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45059" name="Picture 9" descr="gambar3-5,6-a"/>
          <p:cNvPicPr>
            <a:picLocks noChangeAspect="1" noChangeArrowheads="1"/>
          </p:cNvPicPr>
          <p:nvPr/>
        </p:nvPicPr>
        <p:blipFill>
          <a:blip r:embed="rId3"/>
          <a:srcRect/>
          <a:stretch>
            <a:fillRect/>
          </a:stretch>
        </p:blipFill>
        <p:spPr bwMode="auto">
          <a:xfrm>
            <a:off x="609600" y="1143000"/>
            <a:ext cx="4745038" cy="4419600"/>
          </a:xfrm>
          <a:prstGeom prst="rect">
            <a:avLst/>
          </a:prstGeom>
          <a:noFill/>
          <a:ln w="9525">
            <a:noFill/>
            <a:miter lim="800000"/>
            <a:headEnd/>
            <a:tailEnd/>
          </a:ln>
        </p:spPr>
      </p:pic>
      <p:sp>
        <p:nvSpPr>
          <p:cNvPr id="45060" name="Text Box 10"/>
          <p:cNvSpPr txBox="1">
            <a:spLocks noChangeArrowheads="1"/>
          </p:cNvSpPr>
          <p:nvPr/>
        </p:nvSpPr>
        <p:spPr bwMode="auto">
          <a:xfrm>
            <a:off x="5715000" y="3124200"/>
            <a:ext cx="2906713" cy="762000"/>
          </a:xfrm>
          <a:prstGeom prst="rect">
            <a:avLst/>
          </a:prstGeom>
          <a:noFill/>
          <a:ln w="9525">
            <a:noFill/>
            <a:miter lim="800000"/>
            <a:headEnd/>
            <a:tailEnd/>
          </a:ln>
        </p:spPr>
        <p:txBody>
          <a:bodyPr>
            <a:spAutoFit/>
          </a:bodyPr>
          <a:lstStyle/>
          <a:p>
            <a:pPr eaLnBrk="0" hangingPunct="0">
              <a:lnSpc>
                <a:spcPct val="110000"/>
              </a:lnSpc>
            </a:pPr>
            <a:r>
              <a:rPr lang="en-US" sz="2000" b="1">
                <a:latin typeface="Tahoma" pitchFamily="34" charset="0"/>
              </a:rPr>
              <a:t>Energi Total </a:t>
            </a:r>
          </a:p>
          <a:p>
            <a:pPr eaLnBrk="0" hangingPunct="0">
              <a:lnSpc>
                <a:spcPct val="110000"/>
              </a:lnSpc>
            </a:pPr>
            <a:r>
              <a:rPr lang="en-US" sz="2000" b="1">
                <a:latin typeface="Tahoma" pitchFamily="34" charset="0"/>
              </a:rPr>
              <a:t>= 4787</a:t>
            </a:r>
          </a:p>
        </p:txBody>
      </p:sp>
      <p:sp>
        <p:nvSpPr>
          <p:cNvPr id="45061" name="Rectangle 11"/>
          <p:cNvSpPr>
            <a:spLocks noChangeArrowheads="1"/>
          </p:cNvSpPr>
          <p:nvPr/>
        </p:nvSpPr>
        <p:spPr bwMode="auto">
          <a:xfrm>
            <a:off x="1905000" y="457200"/>
            <a:ext cx="4908550" cy="457200"/>
          </a:xfrm>
          <a:prstGeom prst="rect">
            <a:avLst/>
          </a:prstGeom>
          <a:noFill/>
          <a:ln w="9525">
            <a:noFill/>
            <a:miter lim="800000"/>
            <a:headEnd/>
            <a:tailEnd/>
          </a:ln>
        </p:spPr>
        <p:txBody>
          <a:bodyPr wrap="none">
            <a:spAutoFit/>
          </a:bodyPr>
          <a:lstStyle/>
          <a:p>
            <a:pPr algn="just" eaLnBrk="0" hangingPunct="0"/>
            <a:r>
              <a:rPr lang="en-US" sz="2400">
                <a:latin typeface="Tahoma" pitchFamily="34" charset="0"/>
              </a:rPr>
              <a:t>Ilustrasi penghitungan Energi Total</a:t>
            </a:r>
          </a:p>
        </p:txBody>
      </p:sp>
      <p:sp>
        <p:nvSpPr>
          <p:cNvPr id="9"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13346" name="Picture 4" descr="UPNCol3D"/>
            <p:cNvPicPr>
              <a:picLocks noChangeAspect="1" noChangeArrowheads="1"/>
            </p:cNvPicPr>
            <p:nvPr/>
          </p:nvPicPr>
          <p:blipFill>
            <a:blip r:embed="rId3"/>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13347"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graphicFrame>
        <p:nvGraphicFramePr>
          <p:cNvPr id="13314" name="Object 7"/>
          <p:cNvGraphicFramePr>
            <a:graphicFrameLocks noChangeAspect="1"/>
          </p:cNvGraphicFramePr>
          <p:nvPr/>
        </p:nvGraphicFramePr>
        <p:xfrm>
          <a:off x="1143000" y="4267200"/>
          <a:ext cx="3832225" cy="1422400"/>
        </p:xfrm>
        <a:graphic>
          <a:graphicData uri="http://schemas.openxmlformats.org/presentationml/2006/ole">
            <mc:AlternateContent xmlns:mc="http://schemas.openxmlformats.org/markup-compatibility/2006">
              <mc:Choice xmlns:v="urn:schemas-microsoft-com:vml" Requires="v">
                <p:oleObj spid="_x0000_s84995" name="Equation" r:id="rId4" imgW="1777680" imgH="660240" progId="Equation.3">
                  <p:embed/>
                </p:oleObj>
              </mc:Choice>
              <mc:Fallback>
                <p:oleObj name="Equation" r:id="rId4" imgW="1777680" imgH="66024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267200"/>
                        <a:ext cx="3832225"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6" name="Rectangle 8"/>
          <p:cNvSpPr>
            <a:spLocks noChangeArrowheads="1"/>
          </p:cNvSpPr>
          <p:nvPr/>
        </p:nvSpPr>
        <p:spPr bwMode="auto">
          <a:xfrm>
            <a:off x="762000" y="1066800"/>
            <a:ext cx="8077200" cy="822325"/>
          </a:xfrm>
          <a:prstGeom prst="rect">
            <a:avLst/>
          </a:prstGeom>
          <a:noFill/>
          <a:ln w="9525">
            <a:noFill/>
            <a:miter lim="800000"/>
            <a:headEnd/>
            <a:tailEnd/>
          </a:ln>
        </p:spPr>
        <p:txBody>
          <a:bodyPr>
            <a:spAutoFit/>
          </a:bodyPr>
          <a:lstStyle/>
          <a:p>
            <a:pPr eaLnBrk="0" hangingPunct="0"/>
            <a:r>
              <a:rPr lang="en-US" sz="2400">
                <a:latin typeface="Tahoma" pitchFamily="34" charset="0"/>
              </a:rPr>
              <a:t>Atribut Amplitudo Rata-Rata dan Variansi Amplitudo</a:t>
            </a:r>
          </a:p>
          <a:p>
            <a:pPr eaLnBrk="0" hangingPunct="0"/>
            <a:r>
              <a:rPr lang="en-US" sz="2400">
                <a:latin typeface="Tahoma" pitchFamily="34" charset="0"/>
              </a:rPr>
              <a:t>dihitung sebagai berikut :</a:t>
            </a:r>
          </a:p>
        </p:txBody>
      </p:sp>
      <p:sp>
        <p:nvSpPr>
          <p:cNvPr id="13317" name="Rectangle 9"/>
          <p:cNvSpPr>
            <a:spLocks noChangeArrowheads="1"/>
          </p:cNvSpPr>
          <p:nvPr/>
        </p:nvSpPr>
        <p:spPr bwMode="auto">
          <a:xfrm>
            <a:off x="304800" y="381000"/>
            <a:ext cx="8651875" cy="519113"/>
          </a:xfrm>
          <a:prstGeom prst="rect">
            <a:avLst/>
          </a:prstGeom>
          <a:noFill/>
          <a:ln w="9525">
            <a:noFill/>
            <a:miter lim="800000"/>
            <a:headEnd/>
            <a:tailEnd/>
          </a:ln>
        </p:spPr>
        <p:txBody>
          <a:bodyPr wrap="none">
            <a:spAutoFit/>
          </a:bodyPr>
          <a:lstStyle/>
          <a:p>
            <a:pPr eaLnBrk="0" hangingPunct="0"/>
            <a:r>
              <a:rPr lang="en-US" sz="2800" b="1">
                <a:latin typeface="Tahoma" pitchFamily="34" charset="0"/>
              </a:rPr>
              <a:t>9. Amplitudo Rata-Rata dan Variansi Amplitudo</a:t>
            </a:r>
          </a:p>
        </p:txBody>
      </p:sp>
      <p:grpSp>
        <p:nvGrpSpPr>
          <p:cNvPr id="3" name="Group 38"/>
          <p:cNvGrpSpPr>
            <a:grpSpLocks/>
          </p:cNvGrpSpPr>
          <p:nvPr/>
        </p:nvGrpSpPr>
        <p:grpSpPr bwMode="auto">
          <a:xfrm>
            <a:off x="990600" y="2043113"/>
            <a:ext cx="6096000" cy="1919287"/>
            <a:chOff x="624" y="1287"/>
            <a:chExt cx="3840" cy="1209"/>
          </a:xfrm>
        </p:grpSpPr>
        <p:sp>
          <p:nvSpPr>
            <p:cNvPr id="13319" name="AutoShape 10"/>
            <p:cNvSpPr>
              <a:spLocks noChangeAspect="1" noChangeArrowheads="1" noTextEdit="1"/>
            </p:cNvSpPr>
            <p:nvPr/>
          </p:nvSpPr>
          <p:spPr bwMode="auto">
            <a:xfrm>
              <a:off x="624" y="1296"/>
              <a:ext cx="3840" cy="1200"/>
            </a:xfrm>
            <a:prstGeom prst="rect">
              <a:avLst/>
            </a:prstGeom>
            <a:noFill/>
            <a:ln w="9525">
              <a:noFill/>
              <a:miter lim="800000"/>
              <a:headEnd/>
              <a:tailEnd/>
            </a:ln>
          </p:spPr>
          <p:txBody>
            <a:bodyPr/>
            <a:lstStyle/>
            <a:p>
              <a:endParaRPr lang="id-ID"/>
            </a:p>
          </p:txBody>
        </p:sp>
        <p:sp>
          <p:nvSpPr>
            <p:cNvPr id="13320" name="Line 12"/>
            <p:cNvSpPr>
              <a:spLocks noChangeShapeType="1"/>
            </p:cNvSpPr>
            <p:nvPr/>
          </p:nvSpPr>
          <p:spPr bwMode="auto">
            <a:xfrm>
              <a:off x="991" y="2055"/>
              <a:ext cx="93" cy="1"/>
            </a:xfrm>
            <a:prstGeom prst="line">
              <a:avLst/>
            </a:prstGeom>
            <a:noFill/>
            <a:ln w="14288">
              <a:solidFill>
                <a:srgbClr val="000000"/>
              </a:solidFill>
              <a:round/>
              <a:headEnd/>
              <a:tailEnd/>
            </a:ln>
          </p:spPr>
          <p:txBody>
            <a:bodyPr/>
            <a:lstStyle/>
            <a:p>
              <a:endParaRPr lang="id-ID"/>
            </a:p>
          </p:txBody>
        </p:sp>
        <p:sp>
          <p:nvSpPr>
            <p:cNvPr id="13321" name="Line 13"/>
            <p:cNvSpPr>
              <a:spLocks noChangeShapeType="1"/>
            </p:cNvSpPr>
            <p:nvPr/>
          </p:nvSpPr>
          <p:spPr bwMode="auto">
            <a:xfrm>
              <a:off x="1322" y="2198"/>
              <a:ext cx="2354" cy="1"/>
            </a:xfrm>
            <a:prstGeom prst="line">
              <a:avLst/>
            </a:prstGeom>
            <a:noFill/>
            <a:ln w="14288">
              <a:solidFill>
                <a:srgbClr val="000000"/>
              </a:solidFill>
              <a:round/>
              <a:headEnd/>
              <a:tailEnd/>
            </a:ln>
          </p:spPr>
          <p:txBody>
            <a:bodyPr/>
            <a:lstStyle/>
            <a:p>
              <a:endParaRPr lang="id-ID"/>
            </a:p>
          </p:txBody>
        </p:sp>
        <p:sp>
          <p:nvSpPr>
            <p:cNvPr id="13322" name="Rectangle 15"/>
            <p:cNvSpPr>
              <a:spLocks noChangeArrowheads="1"/>
            </p:cNvSpPr>
            <p:nvPr/>
          </p:nvSpPr>
          <p:spPr bwMode="auto">
            <a:xfrm>
              <a:off x="3676" y="2066"/>
              <a:ext cx="312" cy="250"/>
            </a:xfrm>
            <a:prstGeom prst="rect">
              <a:avLst/>
            </a:prstGeom>
            <a:noFill/>
            <a:ln w="9525">
              <a:noFill/>
              <a:miter lim="800000"/>
              <a:headEnd/>
              <a:tailEnd/>
            </a:ln>
          </p:spPr>
          <p:txBody>
            <a:bodyPr wrap="none" lIns="0" tIns="0" rIns="0" bIns="0">
              <a:spAutoFit/>
            </a:bodyPr>
            <a:lstStyle/>
            <a:p>
              <a:r>
                <a:rPr lang="en-US" sz="2600">
                  <a:solidFill>
                    <a:srgbClr val="000000"/>
                  </a:solidFill>
                  <a:latin typeface="Times New Roman" pitchFamily="18" charset="0"/>
                </a:rPr>
                <a:t>      </a:t>
              </a:r>
              <a:endParaRPr lang="en-US"/>
            </a:p>
          </p:txBody>
        </p:sp>
        <p:sp>
          <p:nvSpPr>
            <p:cNvPr id="13323" name="Rectangle 16"/>
            <p:cNvSpPr>
              <a:spLocks noChangeArrowheads="1"/>
            </p:cNvSpPr>
            <p:nvPr/>
          </p:nvSpPr>
          <p:spPr bwMode="auto">
            <a:xfrm>
              <a:off x="3385" y="2228"/>
              <a:ext cx="266" cy="250"/>
            </a:xfrm>
            <a:prstGeom prst="rect">
              <a:avLst/>
            </a:prstGeom>
            <a:noFill/>
            <a:ln w="9525">
              <a:noFill/>
              <a:miter lim="800000"/>
              <a:headEnd/>
              <a:tailEnd/>
            </a:ln>
          </p:spPr>
          <p:txBody>
            <a:bodyPr wrap="none" lIns="0" tIns="0" rIns="0" bIns="0">
              <a:spAutoFit/>
            </a:bodyPr>
            <a:lstStyle/>
            <a:p>
              <a:r>
                <a:rPr lang="en-US" sz="2600">
                  <a:solidFill>
                    <a:srgbClr val="000000"/>
                  </a:solidFill>
                  <a:latin typeface="Times New Roman" pitchFamily="18" charset="0"/>
                </a:rPr>
                <a:t>nol</a:t>
              </a:r>
              <a:endParaRPr lang="en-US"/>
            </a:p>
          </p:txBody>
        </p:sp>
        <p:sp>
          <p:nvSpPr>
            <p:cNvPr id="13324" name="Rectangle 17"/>
            <p:cNvSpPr>
              <a:spLocks noChangeArrowheads="1"/>
            </p:cNvSpPr>
            <p:nvPr/>
          </p:nvSpPr>
          <p:spPr bwMode="auto">
            <a:xfrm>
              <a:off x="2852" y="2228"/>
              <a:ext cx="312" cy="250"/>
            </a:xfrm>
            <a:prstGeom prst="rect">
              <a:avLst/>
            </a:prstGeom>
            <a:noFill/>
            <a:ln w="9525">
              <a:noFill/>
              <a:miter lim="800000"/>
              <a:headEnd/>
              <a:tailEnd/>
            </a:ln>
          </p:spPr>
          <p:txBody>
            <a:bodyPr wrap="none" lIns="0" tIns="0" rIns="0" bIns="0">
              <a:spAutoFit/>
            </a:bodyPr>
            <a:lstStyle/>
            <a:p>
              <a:r>
                <a:rPr lang="en-US" sz="2600">
                  <a:solidFill>
                    <a:srgbClr val="000000"/>
                  </a:solidFill>
                  <a:latin typeface="Times New Roman" pitchFamily="18" charset="0"/>
                </a:rPr>
                <a:t>non</a:t>
              </a:r>
              <a:endParaRPr lang="en-US"/>
            </a:p>
          </p:txBody>
        </p:sp>
        <p:sp>
          <p:nvSpPr>
            <p:cNvPr id="13325" name="Rectangle 18"/>
            <p:cNvSpPr>
              <a:spLocks noChangeArrowheads="1"/>
            </p:cNvSpPr>
            <p:nvPr/>
          </p:nvSpPr>
          <p:spPr bwMode="auto">
            <a:xfrm>
              <a:off x="2800" y="2228"/>
              <a:ext cx="52" cy="250"/>
            </a:xfrm>
            <a:prstGeom prst="rect">
              <a:avLst/>
            </a:prstGeom>
            <a:noFill/>
            <a:ln w="9525">
              <a:noFill/>
              <a:miter lim="800000"/>
              <a:headEnd/>
              <a:tailEnd/>
            </a:ln>
          </p:spPr>
          <p:txBody>
            <a:bodyPr wrap="none" lIns="0" tIns="0" rIns="0" bIns="0">
              <a:spAutoFit/>
            </a:bodyPr>
            <a:lstStyle/>
            <a:p>
              <a:r>
                <a:rPr lang="en-US" sz="2600">
                  <a:solidFill>
                    <a:srgbClr val="000000"/>
                  </a:solidFill>
                  <a:latin typeface="Times New Roman" pitchFamily="18" charset="0"/>
                </a:rPr>
                <a:t> </a:t>
              </a:r>
              <a:endParaRPr lang="en-US"/>
            </a:p>
          </p:txBody>
        </p:sp>
        <p:sp>
          <p:nvSpPr>
            <p:cNvPr id="13326" name="Rectangle 19"/>
            <p:cNvSpPr>
              <a:spLocks noChangeArrowheads="1"/>
            </p:cNvSpPr>
            <p:nvPr/>
          </p:nvSpPr>
          <p:spPr bwMode="auto">
            <a:xfrm>
              <a:off x="2418" y="2228"/>
              <a:ext cx="370" cy="250"/>
            </a:xfrm>
            <a:prstGeom prst="rect">
              <a:avLst/>
            </a:prstGeom>
            <a:noFill/>
            <a:ln w="9525">
              <a:noFill/>
              <a:miter lim="800000"/>
              <a:headEnd/>
              <a:tailEnd/>
            </a:ln>
          </p:spPr>
          <p:txBody>
            <a:bodyPr wrap="none" lIns="0" tIns="0" rIns="0" bIns="0">
              <a:spAutoFit/>
            </a:bodyPr>
            <a:lstStyle/>
            <a:p>
              <a:r>
                <a:rPr lang="en-US" sz="2600">
                  <a:solidFill>
                    <a:srgbClr val="000000"/>
                  </a:solidFill>
                  <a:latin typeface="Times New Roman" pitchFamily="18" charset="0"/>
                </a:rPr>
                <a:t>nilai</a:t>
              </a:r>
              <a:endParaRPr lang="en-US"/>
            </a:p>
          </p:txBody>
        </p:sp>
        <p:sp>
          <p:nvSpPr>
            <p:cNvPr id="13327" name="Rectangle 20"/>
            <p:cNvSpPr>
              <a:spLocks noChangeArrowheads="1"/>
            </p:cNvSpPr>
            <p:nvPr/>
          </p:nvSpPr>
          <p:spPr bwMode="auto">
            <a:xfrm>
              <a:off x="2311" y="2228"/>
              <a:ext cx="104" cy="250"/>
            </a:xfrm>
            <a:prstGeom prst="rect">
              <a:avLst/>
            </a:prstGeom>
            <a:noFill/>
            <a:ln w="9525">
              <a:noFill/>
              <a:miter lim="800000"/>
              <a:headEnd/>
              <a:tailEnd/>
            </a:ln>
          </p:spPr>
          <p:txBody>
            <a:bodyPr wrap="none" lIns="0" tIns="0" rIns="0" bIns="0">
              <a:spAutoFit/>
            </a:bodyPr>
            <a:lstStyle/>
            <a:p>
              <a:r>
                <a:rPr lang="en-US" sz="2600">
                  <a:solidFill>
                    <a:srgbClr val="000000"/>
                  </a:solidFill>
                  <a:latin typeface="Times New Roman" pitchFamily="18" charset="0"/>
                </a:rPr>
                <a:t>  </a:t>
              </a:r>
              <a:endParaRPr lang="en-US"/>
            </a:p>
          </p:txBody>
        </p:sp>
        <p:sp>
          <p:nvSpPr>
            <p:cNvPr id="13328" name="Rectangle 21"/>
            <p:cNvSpPr>
              <a:spLocks noChangeArrowheads="1"/>
            </p:cNvSpPr>
            <p:nvPr/>
          </p:nvSpPr>
          <p:spPr bwMode="auto">
            <a:xfrm>
              <a:off x="1337" y="2228"/>
              <a:ext cx="935" cy="250"/>
            </a:xfrm>
            <a:prstGeom prst="rect">
              <a:avLst/>
            </a:prstGeom>
            <a:noFill/>
            <a:ln w="9525">
              <a:noFill/>
              <a:miter lim="800000"/>
              <a:headEnd/>
              <a:tailEnd/>
            </a:ln>
          </p:spPr>
          <p:txBody>
            <a:bodyPr wrap="none" lIns="0" tIns="0" rIns="0" bIns="0">
              <a:spAutoFit/>
            </a:bodyPr>
            <a:lstStyle/>
            <a:p>
              <a:r>
                <a:rPr lang="en-US" sz="2600">
                  <a:solidFill>
                    <a:srgbClr val="000000"/>
                  </a:solidFill>
                  <a:latin typeface="Times New Roman" pitchFamily="18" charset="0"/>
                </a:rPr>
                <a:t>Banyaknya</a:t>
              </a:r>
              <a:endParaRPr lang="en-US"/>
            </a:p>
          </p:txBody>
        </p:sp>
        <p:sp>
          <p:nvSpPr>
            <p:cNvPr id="13329" name="Rectangle 22"/>
            <p:cNvSpPr>
              <a:spLocks noChangeArrowheads="1"/>
            </p:cNvSpPr>
            <p:nvPr/>
          </p:nvSpPr>
          <p:spPr bwMode="auto">
            <a:xfrm>
              <a:off x="2508" y="1772"/>
              <a:ext cx="92" cy="250"/>
            </a:xfrm>
            <a:prstGeom prst="rect">
              <a:avLst/>
            </a:prstGeom>
            <a:noFill/>
            <a:ln w="9525">
              <a:noFill/>
              <a:miter lim="800000"/>
              <a:headEnd/>
              <a:tailEnd/>
            </a:ln>
          </p:spPr>
          <p:txBody>
            <a:bodyPr wrap="none" lIns="0" tIns="0" rIns="0" bIns="0">
              <a:spAutoFit/>
            </a:bodyPr>
            <a:lstStyle/>
            <a:p>
              <a:r>
                <a:rPr lang="en-US" sz="2600">
                  <a:solidFill>
                    <a:srgbClr val="000000"/>
                  </a:solidFill>
                  <a:latin typeface="Times New Roman" pitchFamily="18" charset="0"/>
                </a:rPr>
                <a:t>a</a:t>
              </a:r>
              <a:endParaRPr lang="en-US"/>
            </a:p>
          </p:txBody>
        </p:sp>
        <p:sp>
          <p:nvSpPr>
            <p:cNvPr id="13330" name="Rectangle 23"/>
            <p:cNvSpPr>
              <a:spLocks noChangeArrowheads="1"/>
            </p:cNvSpPr>
            <p:nvPr/>
          </p:nvSpPr>
          <p:spPr bwMode="auto">
            <a:xfrm>
              <a:off x="985" y="2066"/>
              <a:ext cx="92" cy="250"/>
            </a:xfrm>
            <a:prstGeom prst="rect">
              <a:avLst/>
            </a:prstGeom>
            <a:noFill/>
            <a:ln w="9525">
              <a:noFill/>
              <a:miter lim="800000"/>
              <a:headEnd/>
              <a:tailEnd/>
            </a:ln>
          </p:spPr>
          <p:txBody>
            <a:bodyPr wrap="none" lIns="0" tIns="0" rIns="0" bIns="0">
              <a:spAutoFit/>
            </a:bodyPr>
            <a:lstStyle/>
            <a:p>
              <a:r>
                <a:rPr lang="en-US" sz="2600">
                  <a:solidFill>
                    <a:srgbClr val="000000"/>
                  </a:solidFill>
                  <a:latin typeface="Times New Roman" pitchFamily="18" charset="0"/>
                </a:rPr>
                <a:t>a</a:t>
              </a:r>
              <a:endParaRPr lang="en-US"/>
            </a:p>
          </p:txBody>
        </p:sp>
        <p:sp>
          <p:nvSpPr>
            <p:cNvPr id="13331" name="Rectangle 24"/>
            <p:cNvSpPr>
              <a:spLocks noChangeArrowheads="1"/>
            </p:cNvSpPr>
            <p:nvPr/>
          </p:nvSpPr>
          <p:spPr bwMode="auto">
            <a:xfrm>
              <a:off x="661" y="2066"/>
              <a:ext cx="312" cy="250"/>
            </a:xfrm>
            <a:prstGeom prst="rect">
              <a:avLst/>
            </a:prstGeom>
            <a:noFill/>
            <a:ln w="9525">
              <a:noFill/>
              <a:miter lim="800000"/>
              <a:headEnd/>
              <a:tailEnd/>
            </a:ln>
          </p:spPr>
          <p:txBody>
            <a:bodyPr wrap="none" lIns="0" tIns="0" rIns="0" bIns="0">
              <a:spAutoFit/>
            </a:bodyPr>
            <a:lstStyle/>
            <a:p>
              <a:r>
                <a:rPr lang="en-US" sz="2600">
                  <a:solidFill>
                    <a:srgbClr val="000000"/>
                  </a:solidFill>
                  <a:latin typeface="Times New Roman" pitchFamily="18" charset="0"/>
                </a:rPr>
                <a:t>      </a:t>
              </a:r>
              <a:endParaRPr lang="en-US"/>
            </a:p>
          </p:txBody>
        </p:sp>
        <p:sp>
          <p:nvSpPr>
            <p:cNvPr id="13332" name="Rectangle 25"/>
            <p:cNvSpPr>
              <a:spLocks noChangeArrowheads="1"/>
            </p:cNvSpPr>
            <p:nvPr/>
          </p:nvSpPr>
          <p:spPr bwMode="auto">
            <a:xfrm>
              <a:off x="2287" y="1311"/>
              <a:ext cx="311" cy="250"/>
            </a:xfrm>
            <a:prstGeom prst="rect">
              <a:avLst/>
            </a:prstGeom>
            <a:noFill/>
            <a:ln w="9525">
              <a:noFill/>
              <a:miter lim="800000"/>
              <a:headEnd/>
              <a:tailEnd/>
            </a:ln>
          </p:spPr>
          <p:txBody>
            <a:bodyPr wrap="none" lIns="0" tIns="0" rIns="0" bIns="0">
              <a:spAutoFit/>
            </a:bodyPr>
            <a:lstStyle/>
            <a:p>
              <a:r>
                <a:rPr lang="en-US" sz="2600">
                  <a:solidFill>
                    <a:srgbClr val="000000"/>
                  </a:solidFill>
                  <a:latin typeface="Times New Roman" pitchFamily="18" charset="0"/>
                </a:rPr>
                <a:t>rata</a:t>
              </a:r>
              <a:endParaRPr lang="en-US"/>
            </a:p>
          </p:txBody>
        </p:sp>
        <p:sp>
          <p:nvSpPr>
            <p:cNvPr id="13333" name="Rectangle 26"/>
            <p:cNvSpPr>
              <a:spLocks noChangeArrowheads="1"/>
            </p:cNvSpPr>
            <p:nvPr/>
          </p:nvSpPr>
          <p:spPr bwMode="auto">
            <a:xfrm>
              <a:off x="1680" y="1311"/>
              <a:ext cx="381" cy="250"/>
            </a:xfrm>
            <a:prstGeom prst="rect">
              <a:avLst/>
            </a:prstGeom>
            <a:noFill/>
            <a:ln w="9525">
              <a:noFill/>
              <a:miter lim="800000"/>
              <a:headEnd/>
              <a:tailEnd/>
            </a:ln>
          </p:spPr>
          <p:txBody>
            <a:bodyPr wrap="none" lIns="0" tIns="0" rIns="0" bIns="0">
              <a:spAutoFit/>
            </a:bodyPr>
            <a:lstStyle/>
            <a:p>
              <a:r>
                <a:rPr lang="en-US" sz="2600">
                  <a:solidFill>
                    <a:srgbClr val="000000"/>
                  </a:solidFill>
                  <a:latin typeface="Times New Roman" pitchFamily="18" charset="0"/>
                </a:rPr>
                <a:t>Rata</a:t>
              </a:r>
              <a:endParaRPr lang="en-US"/>
            </a:p>
          </p:txBody>
        </p:sp>
        <p:sp>
          <p:nvSpPr>
            <p:cNvPr id="13334" name="Rectangle 27"/>
            <p:cNvSpPr>
              <a:spLocks noChangeArrowheads="1"/>
            </p:cNvSpPr>
            <p:nvPr/>
          </p:nvSpPr>
          <p:spPr bwMode="auto">
            <a:xfrm>
              <a:off x="657" y="1311"/>
              <a:ext cx="902" cy="250"/>
            </a:xfrm>
            <a:prstGeom prst="rect">
              <a:avLst/>
            </a:prstGeom>
            <a:noFill/>
            <a:ln w="9525">
              <a:noFill/>
              <a:miter lim="800000"/>
              <a:headEnd/>
              <a:tailEnd/>
            </a:ln>
          </p:spPr>
          <p:txBody>
            <a:bodyPr wrap="none" lIns="0" tIns="0" rIns="0" bIns="0">
              <a:spAutoFit/>
            </a:bodyPr>
            <a:lstStyle/>
            <a:p>
              <a:r>
                <a:rPr lang="en-US" sz="2600">
                  <a:solidFill>
                    <a:srgbClr val="000000"/>
                  </a:solidFill>
                  <a:latin typeface="Times New Roman" pitchFamily="18" charset="0"/>
                </a:rPr>
                <a:t>Amplitudo</a:t>
              </a:r>
              <a:endParaRPr lang="en-US"/>
            </a:p>
          </p:txBody>
        </p:sp>
        <p:sp>
          <p:nvSpPr>
            <p:cNvPr id="13335" name="Rectangle 28"/>
            <p:cNvSpPr>
              <a:spLocks noChangeArrowheads="1"/>
            </p:cNvSpPr>
            <p:nvPr/>
          </p:nvSpPr>
          <p:spPr bwMode="auto">
            <a:xfrm>
              <a:off x="2329" y="1623"/>
              <a:ext cx="121" cy="202"/>
            </a:xfrm>
            <a:prstGeom prst="rect">
              <a:avLst/>
            </a:prstGeom>
            <a:noFill/>
            <a:ln w="9525">
              <a:noFill/>
              <a:miter lim="800000"/>
              <a:headEnd/>
              <a:tailEnd/>
            </a:ln>
          </p:spPr>
          <p:txBody>
            <a:bodyPr wrap="none" lIns="0" tIns="0" rIns="0" bIns="0">
              <a:spAutoFit/>
            </a:bodyPr>
            <a:lstStyle/>
            <a:p>
              <a:r>
                <a:rPr lang="en-US" sz="2100">
                  <a:solidFill>
                    <a:srgbClr val="000000"/>
                  </a:solidFill>
                  <a:latin typeface="Times New Roman" pitchFamily="18" charset="0"/>
                </a:rPr>
                <a:t>N</a:t>
              </a:r>
              <a:endParaRPr lang="en-US"/>
            </a:p>
          </p:txBody>
        </p:sp>
        <p:sp>
          <p:nvSpPr>
            <p:cNvPr id="13336" name="Rectangle 29"/>
            <p:cNvSpPr>
              <a:spLocks noChangeArrowheads="1"/>
            </p:cNvSpPr>
            <p:nvPr/>
          </p:nvSpPr>
          <p:spPr bwMode="auto">
            <a:xfrm>
              <a:off x="2427" y="2007"/>
              <a:ext cx="84" cy="202"/>
            </a:xfrm>
            <a:prstGeom prst="rect">
              <a:avLst/>
            </a:prstGeom>
            <a:noFill/>
            <a:ln w="9525">
              <a:noFill/>
              <a:miter lim="800000"/>
              <a:headEnd/>
              <a:tailEnd/>
            </a:ln>
          </p:spPr>
          <p:txBody>
            <a:bodyPr wrap="none" lIns="0" tIns="0" rIns="0" bIns="0">
              <a:spAutoFit/>
            </a:bodyPr>
            <a:lstStyle/>
            <a:p>
              <a:r>
                <a:rPr lang="en-US" sz="2100">
                  <a:solidFill>
                    <a:srgbClr val="000000"/>
                  </a:solidFill>
                  <a:latin typeface="Times New Roman" pitchFamily="18" charset="0"/>
                </a:rPr>
                <a:t>1</a:t>
              </a:r>
              <a:endParaRPr lang="en-US"/>
            </a:p>
          </p:txBody>
        </p:sp>
        <p:sp>
          <p:nvSpPr>
            <p:cNvPr id="13337" name="Rectangle 30"/>
            <p:cNvSpPr>
              <a:spLocks noChangeArrowheads="1"/>
            </p:cNvSpPr>
            <p:nvPr/>
          </p:nvSpPr>
          <p:spPr bwMode="auto">
            <a:xfrm>
              <a:off x="2280" y="2007"/>
              <a:ext cx="47" cy="202"/>
            </a:xfrm>
            <a:prstGeom prst="rect">
              <a:avLst/>
            </a:prstGeom>
            <a:noFill/>
            <a:ln w="9525">
              <a:noFill/>
              <a:miter lim="800000"/>
              <a:headEnd/>
              <a:tailEnd/>
            </a:ln>
          </p:spPr>
          <p:txBody>
            <a:bodyPr wrap="none" lIns="0" tIns="0" rIns="0" bIns="0">
              <a:spAutoFit/>
            </a:bodyPr>
            <a:lstStyle/>
            <a:p>
              <a:r>
                <a:rPr lang="en-US" sz="2100">
                  <a:solidFill>
                    <a:srgbClr val="000000"/>
                  </a:solidFill>
                  <a:latin typeface="Times New Roman" pitchFamily="18" charset="0"/>
                </a:rPr>
                <a:t>i</a:t>
              </a:r>
              <a:endParaRPr lang="en-US"/>
            </a:p>
          </p:txBody>
        </p:sp>
        <p:sp>
          <p:nvSpPr>
            <p:cNvPr id="13338" name="Rectangle 31"/>
            <p:cNvSpPr>
              <a:spLocks noChangeArrowheads="1"/>
            </p:cNvSpPr>
            <p:nvPr/>
          </p:nvSpPr>
          <p:spPr bwMode="auto">
            <a:xfrm>
              <a:off x="2631" y="1853"/>
              <a:ext cx="47" cy="202"/>
            </a:xfrm>
            <a:prstGeom prst="rect">
              <a:avLst/>
            </a:prstGeom>
            <a:noFill/>
            <a:ln w="9525">
              <a:noFill/>
              <a:miter lim="800000"/>
              <a:headEnd/>
              <a:tailEnd/>
            </a:ln>
          </p:spPr>
          <p:txBody>
            <a:bodyPr wrap="none" lIns="0" tIns="0" rIns="0" bIns="0">
              <a:spAutoFit/>
            </a:bodyPr>
            <a:lstStyle/>
            <a:p>
              <a:r>
                <a:rPr lang="en-US" sz="2100">
                  <a:solidFill>
                    <a:srgbClr val="000000"/>
                  </a:solidFill>
                  <a:latin typeface="Times New Roman" pitchFamily="18" charset="0"/>
                </a:rPr>
                <a:t>i</a:t>
              </a:r>
              <a:endParaRPr lang="en-US"/>
            </a:p>
          </p:txBody>
        </p:sp>
        <p:sp>
          <p:nvSpPr>
            <p:cNvPr id="13339" name="Rectangle 32"/>
            <p:cNvSpPr>
              <a:spLocks noChangeArrowheads="1"/>
            </p:cNvSpPr>
            <p:nvPr/>
          </p:nvSpPr>
          <p:spPr bwMode="auto">
            <a:xfrm>
              <a:off x="3227" y="2204"/>
              <a:ext cx="114" cy="250"/>
            </a:xfrm>
            <a:prstGeom prst="rect">
              <a:avLst/>
            </a:prstGeom>
            <a:noFill/>
            <a:ln w="9525">
              <a:noFill/>
              <a:miter lim="800000"/>
              <a:headEnd/>
              <a:tailEnd/>
            </a:ln>
          </p:spPr>
          <p:txBody>
            <a:bodyPr wrap="none" lIns="0" tIns="0" rIns="0" bIns="0">
              <a:spAutoFit/>
            </a:bodyPr>
            <a:lstStyle/>
            <a:p>
              <a:r>
                <a:rPr lang="en-US" sz="2600">
                  <a:solidFill>
                    <a:srgbClr val="000000"/>
                  </a:solidFill>
                  <a:latin typeface="Symbol" pitchFamily="18" charset="2"/>
                </a:rPr>
                <a:t>-</a:t>
              </a:r>
              <a:endParaRPr lang="en-US"/>
            </a:p>
          </p:txBody>
        </p:sp>
        <p:sp>
          <p:nvSpPr>
            <p:cNvPr id="13340" name="Rectangle 33"/>
            <p:cNvSpPr>
              <a:spLocks noChangeArrowheads="1"/>
            </p:cNvSpPr>
            <p:nvPr/>
          </p:nvSpPr>
          <p:spPr bwMode="auto">
            <a:xfrm>
              <a:off x="2315" y="1762"/>
              <a:ext cx="148" cy="250"/>
            </a:xfrm>
            <a:prstGeom prst="rect">
              <a:avLst/>
            </a:prstGeom>
            <a:noFill/>
            <a:ln w="9525">
              <a:noFill/>
              <a:miter lim="800000"/>
              <a:headEnd/>
              <a:tailEnd/>
            </a:ln>
          </p:spPr>
          <p:txBody>
            <a:bodyPr wrap="none" lIns="0" tIns="0" rIns="0" bIns="0">
              <a:spAutoFit/>
            </a:bodyPr>
            <a:lstStyle/>
            <a:p>
              <a:r>
                <a:rPr lang="en-US" sz="2600">
                  <a:solidFill>
                    <a:srgbClr val="000000"/>
                  </a:solidFill>
                  <a:latin typeface="Symbol" pitchFamily="18" charset="2"/>
                </a:rPr>
                <a:t>å</a:t>
              </a:r>
              <a:endParaRPr lang="en-US"/>
            </a:p>
          </p:txBody>
        </p:sp>
        <p:sp>
          <p:nvSpPr>
            <p:cNvPr id="13341" name="Rectangle 34"/>
            <p:cNvSpPr>
              <a:spLocks noChangeArrowheads="1"/>
            </p:cNvSpPr>
            <p:nvPr/>
          </p:nvSpPr>
          <p:spPr bwMode="auto">
            <a:xfrm>
              <a:off x="1145" y="2042"/>
              <a:ext cx="114" cy="250"/>
            </a:xfrm>
            <a:prstGeom prst="rect">
              <a:avLst/>
            </a:prstGeom>
            <a:noFill/>
            <a:ln w="9525">
              <a:noFill/>
              <a:miter lim="800000"/>
              <a:headEnd/>
              <a:tailEnd/>
            </a:ln>
          </p:spPr>
          <p:txBody>
            <a:bodyPr wrap="none" lIns="0" tIns="0" rIns="0" bIns="0">
              <a:spAutoFit/>
            </a:bodyPr>
            <a:lstStyle/>
            <a:p>
              <a:r>
                <a:rPr lang="en-US" sz="2600">
                  <a:solidFill>
                    <a:srgbClr val="000000"/>
                  </a:solidFill>
                  <a:latin typeface="Symbol" pitchFamily="18" charset="2"/>
                </a:rPr>
                <a:t>=</a:t>
              </a:r>
              <a:endParaRPr lang="en-US"/>
            </a:p>
          </p:txBody>
        </p:sp>
        <p:sp>
          <p:nvSpPr>
            <p:cNvPr id="13342" name="Rectangle 35"/>
            <p:cNvSpPr>
              <a:spLocks noChangeArrowheads="1"/>
            </p:cNvSpPr>
            <p:nvPr/>
          </p:nvSpPr>
          <p:spPr bwMode="auto">
            <a:xfrm>
              <a:off x="2678" y="1287"/>
              <a:ext cx="114" cy="250"/>
            </a:xfrm>
            <a:prstGeom prst="rect">
              <a:avLst/>
            </a:prstGeom>
            <a:noFill/>
            <a:ln w="9525">
              <a:noFill/>
              <a:miter lim="800000"/>
              <a:headEnd/>
              <a:tailEnd/>
            </a:ln>
          </p:spPr>
          <p:txBody>
            <a:bodyPr wrap="none" lIns="0" tIns="0" rIns="0" bIns="0">
              <a:spAutoFit/>
            </a:bodyPr>
            <a:lstStyle/>
            <a:p>
              <a:r>
                <a:rPr lang="en-US" sz="2600">
                  <a:solidFill>
                    <a:srgbClr val="000000"/>
                  </a:solidFill>
                  <a:latin typeface="Symbol" pitchFamily="18" charset="2"/>
                </a:rPr>
                <a:t>=</a:t>
              </a:r>
              <a:endParaRPr lang="en-US"/>
            </a:p>
          </p:txBody>
        </p:sp>
        <p:sp>
          <p:nvSpPr>
            <p:cNvPr id="13343" name="Rectangle 36"/>
            <p:cNvSpPr>
              <a:spLocks noChangeArrowheads="1"/>
            </p:cNvSpPr>
            <p:nvPr/>
          </p:nvSpPr>
          <p:spPr bwMode="auto">
            <a:xfrm>
              <a:off x="2129" y="1287"/>
              <a:ext cx="114" cy="250"/>
            </a:xfrm>
            <a:prstGeom prst="rect">
              <a:avLst/>
            </a:prstGeom>
            <a:noFill/>
            <a:ln w="9525">
              <a:noFill/>
              <a:miter lim="800000"/>
              <a:headEnd/>
              <a:tailEnd/>
            </a:ln>
          </p:spPr>
          <p:txBody>
            <a:bodyPr wrap="none" lIns="0" tIns="0" rIns="0" bIns="0">
              <a:spAutoFit/>
            </a:bodyPr>
            <a:lstStyle/>
            <a:p>
              <a:r>
                <a:rPr lang="en-US" sz="2600">
                  <a:solidFill>
                    <a:srgbClr val="000000"/>
                  </a:solidFill>
                  <a:latin typeface="Symbol" pitchFamily="18" charset="2"/>
                </a:rPr>
                <a:t>-</a:t>
              </a:r>
              <a:endParaRPr lang="en-US"/>
            </a:p>
          </p:txBody>
        </p:sp>
        <p:sp>
          <p:nvSpPr>
            <p:cNvPr id="13344" name="Rectangle 37"/>
            <p:cNvSpPr>
              <a:spLocks noChangeArrowheads="1"/>
            </p:cNvSpPr>
            <p:nvPr/>
          </p:nvSpPr>
          <p:spPr bwMode="auto">
            <a:xfrm>
              <a:off x="2340" y="1987"/>
              <a:ext cx="92" cy="202"/>
            </a:xfrm>
            <a:prstGeom prst="rect">
              <a:avLst/>
            </a:prstGeom>
            <a:noFill/>
            <a:ln w="9525">
              <a:noFill/>
              <a:miter lim="800000"/>
              <a:headEnd/>
              <a:tailEnd/>
            </a:ln>
          </p:spPr>
          <p:txBody>
            <a:bodyPr wrap="none" lIns="0" tIns="0" rIns="0" bIns="0">
              <a:spAutoFit/>
            </a:bodyPr>
            <a:lstStyle/>
            <a:p>
              <a:r>
                <a:rPr lang="en-US" sz="2100">
                  <a:solidFill>
                    <a:srgbClr val="000000"/>
                  </a:solidFill>
                  <a:latin typeface="Symbol" pitchFamily="18" charset="2"/>
                </a:rPr>
                <a:t>=</a:t>
              </a:r>
              <a:endParaRPr lang="en-US"/>
            </a:p>
          </p:txBody>
        </p:sp>
      </p:grpSp>
      <p:sp>
        <p:nvSpPr>
          <p:cNvPr id="36"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46087"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46088"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46083" name="Picture 6" descr="gambar3-5,6-a"/>
          <p:cNvPicPr>
            <a:picLocks noChangeAspect="1" noChangeArrowheads="1"/>
          </p:cNvPicPr>
          <p:nvPr/>
        </p:nvPicPr>
        <p:blipFill>
          <a:blip r:embed="rId3"/>
          <a:srcRect/>
          <a:stretch>
            <a:fillRect/>
          </a:stretch>
        </p:blipFill>
        <p:spPr bwMode="auto">
          <a:xfrm>
            <a:off x="1073150" y="1143000"/>
            <a:ext cx="4994275" cy="4648200"/>
          </a:xfrm>
          <a:prstGeom prst="rect">
            <a:avLst/>
          </a:prstGeom>
          <a:noFill/>
          <a:ln w="9525">
            <a:noFill/>
            <a:miter lim="800000"/>
            <a:headEnd/>
            <a:tailEnd/>
          </a:ln>
        </p:spPr>
      </p:pic>
      <p:sp>
        <p:nvSpPr>
          <p:cNvPr id="46084" name="Text Box 7"/>
          <p:cNvSpPr txBox="1">
            <a:spLocks noChangeArrowheads="1"/>
          </p:cNvSpPr>
          <p:nvPr/>
        </p:nvSpPr>
        <p:spPr bwMode="auto">
          <a:xfrm>
            <a:off x="6461125" y="3009900"/>
            <a:ext cx="2378075" cy="701675"/>
          </a:xfrm>
          <a:prstGeom prst="rect">
            <a:avLst/>
          </a:prstGeom>
          <a:noFill/>
          <a:ln w="9525">
            <a:noFill/>
            <a:miter lim="800000"/>
            <a:headEnd/>
            <a:tailEnd/>
          </a:ln>
        </p:spPr>
        <p:txBody>
          <a:bodyPr>
            <a:spAutoFit/>
          </a:bodyPr>
          <a:lstStyle/>
          <a:p>
            <a:pPr algn="just" eaLnBrk="0" hangingPunct="0"/>
            <a:r>
              <a:rPr lang="en-US" sz="2000" b="1">
                <a:latin typeface="Tahoma" pitchFamily="34" charset="0"/>
              </a:rPr>
              <a:t>Amplitudo </a:t>
            </a:r>
          </a:p>
          <a:p>
            <a:pPr algn="just" eaLnBrk="0" hangingPunct="0"/>
            <a:r>
              <a:rPr lang="en-US" sz="2000" b="1">
                <a:latin typeface="Tahoma" pitchFamily="34" charset="0"/>
              </a:rPr>
              <a:t>Rata-Rata =?</a:t>
            </a:r>
          </a:p>
        </p:txBody>
      </p:sp>
      <p:sp>
        <p:nvSpPr>
          <p:cNvPr id="46085" name="Text Box 8"/>
          <p:cNvSpPr txBox="1">
            <a:spLocks noChangeArrowheads="1"/>
          </p:cNvSpPr>
          <p:nvPr/>
        </p:nvSpPr>
        <p:spPr bwMode="auto">
          <a:xfrm>
            <a:off x="1066800" y="304800"/>
            <a:ext cx="7162800" cy="457200"/>
          </a:xfrm>
          <a:prstGeom prst="rect">
            <a:avLst/>
          </a:prstGeom>
          <a:noFill/>
          <a:ln w="9525">
            <a:noFill/>
            <a:miter lim="800000"/>
            <a:headEnd/>
            <a:tailEnd/>
          </a:ln>
        </p:spPr>
        <p:txBody>
          <a:bodyPr>
            <a:spAutoFit/>
          </a:bodyPr>
          <a:lstStyle/>
          <a:p>
            <a:pPr algn="just" eaLnBrk="0" hangingPunct="0"/>
            <a:r>
              <a:rPr lang="en-US" sz="2400" b="1">
                <a:latin typeface="Tahoma" pitchFamily="34" charset="0"/>
              </a:rPr>
              <a:t>Ilustrasi penghitungan Amplitudo Rata-Rata</a:t>
            </a:r>
          </a:p>
        </p:txBody>
      </p:sp>
      <p:sp>
        <p:nvSpPr>
          <p:cNvPr id="9"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47111"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47112"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47107" name="Picture 9" descr="gambar3-5,6-a"/>
          <p:cNvPicPr>
            <a:picLocks noChangeAspect="1" noChangeArrowheads="1"/>
          </p:cNvPicPr>
          <p:nvPr/>
        </p:nvPicPr>
        <p:blipFill>
          <a:blip r:embed="rId3"/>
          <a:srcRect/>
          <a:stretch>
            <a:fillRect/>
          </a:stretch>
        </p:blipFill>
        <p:spPr bwMode="auto">
          <a:xfrm>
            <a:off x="1073150" y="990600"/>
            <a:ext cx="4994275" cy="4648200"/>
          </a:xfrm>
          <a:prstGeom prst="rect">
            <a:avLst/>
          </a:prstGeom>
          <a:noFill/>
          <a:ln w="9525">
            <a:noFill/>
            <a:miter lim="800000"/>
            <a:headEnd/>
            <a:tailEnd/>
          </a:ln>
        </p:spPr>
      </p:pic>
      <p:sp>
        <p:nvSpPr>
          <p:cNvPr id="47108" name="Text Box 10"/>
          <p:cNvSpPr txBox="1">
            <a:spLocks noChangeArrowheads="1"/>
          </p:cNvSpPr>
          <p:nvPr/>
        </p:nvSpPr>
        <p:spPr bwMode="auto">
          <a:xfrm>
            <a:off x="6461125" y="2857500"/>
            <a:ext cx="1768475" cy="1006475"/>
          </a:xfrm>
          <a:prstGeom prst="rect">
            <a:avLst/>
          </a:prstGeom>
          <a:noFill/>
          <a:ln w="9525">
            <a:noFill/>
            <a:miter lim="800000"/>
            <a:headEnd/>
            <a:tailEnd/>
          </a:ln>
        </p:spPr>
        <p:txBody>
          <a:bodyPr>
            <a:spAutoFit/>
          </a:bodyPr>
          <a:lstStyle/>
          <a:p>
            <a:pPr eaLnBrk="0" hangingPunct="0"/>
            <a:r>
              <a:rPr lang="en-US" sz="2000" b="1">
                <a:latin typeface="Times New Roman" pitchFamily="18" charset="0"/>
              </a:rPr>
              <a:t>Amplitudo </a:t>
            </a:r>
          </a:p>
          <a:p>
            <a:pPr eaLnBrk="0" hangingPunct="0"/>
            <a:r>
              <a:rPr lang="en-US" sz="2000" b="1">
                <a:latin typeface="Times New Roman" pitchFamily="18" charset="0"/>
              </a:rPr>
              <a:t>Rata-Rata =</a:t>
            </a:r>
          </a:p>
          <a:p>
            <a:pPr eaLnBrk="0" hangingPunct="0"/>
            <a:r>
              <a:rPr lang="en-US" sz="2000" b="1">
                <a:latin typeface="Times New Roman" pitchFamily="18" charset="0"/>
              </a:rPr>
              <a:t>15.29</a:t>
            </a:r>
          </a:p>
        </p:txBody>
      </p:sp>
      <p:sp>
        <p:nvSpPr>
          <p:cNvPr id="47109" name="Text Box 11"/>
          <p:cNvSpPr txBox="1">
            <a:spLocks noChangeArrowheads="1"/>
          </p:cNvSpPr>
          <p:nvPr/>
        </p:nvSpPr>
        <p:spPr bwMode="auto">
          <a:xfrm>
            <a:off x="1066800" y="304800"/>
            <a:ext cx="7162800" cy="457200"/>
          </a:xfrm>
          <a:prstGeom prst="rect">
            <a:avLst/>
          </a:prstGeom>
          <a:noFill/>
          <a:ln w="9525">
            <a:noFill/>
            <a:miter lim="800000"/>
            <a:headEnd/>
            <a:tailEnd/>
          </a:ln>
        </p:spPr>
        <p:txBody>
          <a:bodyPr>
            <a:spAutoFit/>
          </a:bodyPr>
          <a:lstStyle/>
          <a:p>
            <a:pPr algn="just" eaLnBrk="0" hangingPunct="0"/>
            <a:r>
              <a:rPr lang="en-US" sz="2400" b="1">
                <a:latin typeface="Tahoma" pitchFamily="34" charset="0"/>
              </a:rPr>
              <a:t>Ilustrasi penghitungan Amplitudo Rata-Rata</a:t>
            </a:r>
          </a:p>
        </p:txBody>
      </p:sp>
      <p:sp>
        <p:nvSpPr>
          <p:cNvPr id="9"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14345" name="Picture 4" descr="UPNCol3D"/>
            <p:cNvPicPr>
              <a:picLocks noChangeAspect="1" noChangeArrowheads="1"/>
            </p:cNvPicPr>
            <p:nvPr/>
          </p:nvPicPr>
          <p:blipFill>
            <a:blip r:embed="rId3"/>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14346"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14340" name="Picture 7" descr="gambar3-5,6-a"/>
          <p:cNvPicPr>
            <a:picLocks noChangeAspect="1" noChangeArrowheads="1"/>
          </p:cNvPicPr>
          <p:nvPr/>
        </p:nvPicPr>
        <p:blipFill>
          <a:blip r:embed="rId4"/>
          <a:srcRect/>
          <a:stretch>
            <a:fillRect/>
          </a:stretch>
        </p:blipFill>
        <p:spPr bwMode="auto">
          <a:xfrm>
            <a:off x="914400" y="1143000"/>
            <a:ext cx="4994275" cy="4343400"/>
          </a:xfrm>
          <a:prstGeom prst="rect">
            <a:avLst/>
          </a:prstGeom>
          <a:noFill/>
          <a:ln w="9525">
            <a:noFill/>
            <a:miter lim="800000"/>
            <a:headEnd/>
            <a:tailEnd/>
          </a:ln>
        </p:spPr>
      </p:pic>
      <p:graphicFrame>
        <p:nvGraphicFramePr>
          <p:cNvPr id="14338" name="Object 8"/>
          <p:cNvGraphicFramePr>
            <a:graphicFrameLocks noChangeAspect="1"/>
          </p:cNvGraphicFramePr>
          <p:nvPr/>
        </p:nvGraphicFramePr>
        <p:xfrm>
          <a:off x="6373813" y="2133600"/>
          <a:ext cx="2382837" cy="2057400"/>
        </p:xfrm>
        <a:graphic>
          <a:graphicData uri="http://schemas.openxmlformats.org/presentationml/2006/ole">
            <mc:AlternateContent xmlns:mc="http://schemas.openxmlformats.org/markup-compatibility/2006">
              <mc:Choice xmlns:v="urn:schemas-microsoft-com:vml" Requires="v">
                <p:oleObj spid="_x0000_s86019" name="Equation" r:id="rId5" imgW="1130040" imgH="914400" progId="Equation.3">
                  <p:embed/>
                </p:oleObj>
              </mc:Choice>
              <mc:Fallback>
                <p:oleObj name="Equation" r:id="rId5" imgW="1130040" imgH="9144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3813" y="2133600"/>
                        <a:ext cx="2382837"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1" name="Text Box 23"/>
          <p:cNvSpPr txBox="1">
            <a:spLocks noChangeArrowheads="1"/>
          </p:cNvSpPr>
          <p:nvPr/>
        </p:nvSpPr>
        <p:spPr bwMode="auto">
          <a:xfrm>
            <a:off x="1676400" y="228600"/>
            <a:ext cx="5624513" cy="457200"/>
          </a:xfrm>
          <a:prstGeom prst="rect">
            <a:avLst/>
          </a:prstGeom>
          <a:noFill/>
          <a:ln w="9525">
            <a:noFill/>
            <a:miter lim="800000"/>
            <a:headEnd/>
            <a:tailEnd/>
          </a:ln>
        </p:spPr>
        <p:txBody>
          <a:bodyPr wrap="none">
            <a:spAutoFit/>
          </a:bodyPr>
          <a:lstStyle/>
          <a:p>
            <a:pPr eaLnBrk="0" hangingPunct="0"/>
            <a:r>
              <a:rPr lang="en-US" sz="2400">
                <a:latin typeface="Tahoma" pitchFamily="34" charset="0"/>
              </a:rPr>
              <a:t>Ilustrasi penghitungan Variasi Amplitudo</a:t>
            </a:r>
          </a:p>
        </p:txBody>
      </p:sp>
      <p:sp>
        <p:nvSpPr>
          <p:cNvPr id="14342" name="Text Box 24"/>
          <p:cNvSpPr txBox="1">
            <a:spLocks noChangeArrowheads="1"/>
          </p:cNvSpPr>
          <p:nvPr/>
        </p:nvSpPr>
        <p:spPr bwMode="auto">
          <a:xfrm>
            <a:off x="6623050" y="3862388"/>
            <a:ext cx="1090613" cy="396875"/>
          </a:xfrm>
          <a:prstGeom prst="rect">
            <a:avLst/>
          </a:prstGeom>
          <a:solidFill>
            <a:schemeClr val="bg1"/>
          </a:solidFill>
          <a:ln w="9525">
            <a:noFill/>
            <a:miter lim="800000"/>
            <a:headEnd/>
            <a:tailEnd/>
          </a:ln>
        </p:spPr>
        <p:txBody>
          <a:bodyPr wrap="none">
            <a:spAutoFit/>
          </a:bodyPr>
          <a:lstStyle/>
          <a:p>
            <a:pPr eaLnBrk="0" hangingPunct="0"/>
            <a:r>
              <a:rPr lang="en-US" sz="2000" b="1">
                <a:latin typeface="Times New Roman" pitchFamily="18" charset="0"/>
              </a:rPr>
              <a:t>= 423.15</a:t>
            </a:r>
          </a:p>
        </p:txBody>
      </p:sp>
      <p:sp>
        <p:nvSpPr>
          <p:cNvPr id="14343" name="Rectangle 25"/>
          <p:cNvSpPr>
            <a:spLocks noChangeArrowheads="1"/>
          </p:cNvSpPr>
          <p:nvPr/>
        </p:nvSpPr>
        <p:spPr bwMode="auto">
          <a:xfrm>
            <a:off x="6623050" y="3048000"/>
            <a:ext cx="2209800" cy="1295400"/>
          </a:xfrm>
          <a:prstGeom prst="rect">
            <a:avLst/>
          </a:prstGeom>
          <a:solidFill>
            <a:schemeClr val="bg1"/>
          </a:solidFill>
          <a:ln w="9525">
            <a:noFill/>
            <a:miter lim="800000"/>
            <a:headEnd/>
            <a:tailEnd/>
          </a:ln>
        </p:spPr>
        <p:txBody>
          <a:bodyPr wrap="none" anchor="ctr"/>
          <a:lstStyle/>
          <a:p>
            <a:pPr eaLnBrk="0" hangingPunct="0"/>
            <a:r>
              <a:rPr lang="en-US" sz="2400" dirty="0">
                <a:latin typeface="Times New Roman" pitchFamily="18" charset="0"/>
              </a:rPr>
              <a:t>= ?</a:t>
            </a:r>
          </a:p>
        </p:txBody>
      </p:sp>
      <p:sp>
        <p:nvSpPr>
          <p:cNvPr id="11"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23558"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23559"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23555" name="Picture 6"/>
          <p:cNvPicPr>
            <a:picLocks noChangeAspect="1" noChangeArrowheads="1"/>
          </p:cNvPicPr>
          <p:nvPr/>
        </p:nvPicPr>
        <p:blipFill>
          <a:blip r:embed="rId3"/>
          <a:srcRect/>
          <a:stretch>
            <a:fillRect/>
          </a:stretch>
        </p:blipFill>
        <p:spPr bwMode="auto">
          <a:xfrm>
            <a:off x="1066800" y="304800"/>
            <a:ext cx="7162800" cy="5208588"/>
          </a:xfrm>
          <a:prstGeom prst="rect">
            <a:avLst/>
          </a:prstGeom>
          <a:noFill/>
          <a:ln w="9525">
            <a:noFill/>
            <a:miter lim="800000"/>
            <a:headEnd/>
            <a:tailEnd/>
          </a:ln>
        </p:spPr>
      </p:pic>
      <p:sp>
        <p:nvSpPr>
          <p:cNvPr id="23556" name="Text Box 7"/>
          <p:cNvSpPr txBox="1">
            <a:spLocks noChangeArrowheads="1"/>
          </p:cNvSpPr>
          <p:nvPr/>
        </p:nvSpPr>
        <p:spPr bwMode="auto">
          <a:xfrm>
            <a:off x="685800" y="5562600"/>
            <a:ext cx="7704138" cy="396875"/>
          </a:xfrm>
          <a:prstGeom prst="rect">
            <a:avLst/>
          </a:prstGeom>
          <a:noFill/>
          <a:ln w="9525">
            <a:noFill/>
            <a:miter lim="800000"/>
            <a:headEnd/>
            <a:tailEnd/>
          </a:ln>
        </p:spPr>
        <p:txBody>
          <a:bodyPr>
            <a:spAutoFit/>
          </a:bodyPr>
          <a:lstStyle/>
          <a:p>
            <a:pPr algn="ctr">
              <a:spcBef>
                <a:spcPct val="50000"/>
              </a:spcBef>
            </a:pPr>
            <a:r>
              <a:rPr lang="id-ID" sz="2000" b="1">
                <a:latin typeface="Tahoma" pitchFamily="34" charset="0"/>
              </a:rPr>
              <a:t>Klasifikasi Seismik</a:t>
            </a:r>
            <a:r>
              <a:rPr lang="en-US" sz="2000" b="1">
                <a:latin typeface="Tahoma" pitchFamily="34" charset="0"/>
              </a:rPr>
              <a:t> Attribute (Brown, 2000)</a:t>
            </a:r>
          </a:p>
        </p:txBody>
      </p:sp>
      <p:sp>
        <p:nvSpPr>
          <p:cNvPr id="8"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15368" name="Picture 4" descr="UPNCol3D"/>
            <p:cNvPicPr>
              <a:picLocks noChangeAspect="1" noChangeArrowheads="1"/>
            </p:cNvPicPr>
            <p:nvPr/>
          </p:nvPicPr>
          <p:blipFill>
            <a:blip r:embed="rId3"/>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15369"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15364" name="Picture 27" descr="gambar3-5,6-a"/>
          <p:cNvPicPr>
            <a:picLocks noChangeAspect="1" noChangeArrowheads="1"/>
          </p:cNvPicPr>
          <p:nvPr/>
        </p:nvPicPr>
        <p:blipFill>
          <a:blip r:embed="rId4"/>
          <a:srcRect/>
          <a:stretch>
            <a:fillRect/>
          </a:stretch>
        </p:blipFill>
        <p:spPr bwMode="auto">
          <a:xfrm>
            <a:off x="704850" y="990600"/>
            <a:ext cx="4994275" cy="4648200"/>
          </a:xfrm>
          <a:prstGeom prst="rect">
            <a:avLst/>
          </a:prstGeom>
          <a:noFill/>
          <a:ln w="9525">
            <a:noFill/>
            <a:miter lim="800000"/>
            <a:headEnd/>
            <a:tailEnd/>
          </a:ln>
        </p:spPr>
      </p:pic>
      <p:graphicFrame>
        <p:nvGraphicFramePr>
          <p:cNvPr id="15362" name="Object 28"/>
          <p:cNvGraphicFramePr>
            <a:graphicFrameLocks noChangeAspect="1"/>
          </p:cNvGraphicFramePr>
          <p:nvPr/>
        </p:nvGraphicFramePr>
        <p:xfrm>
          <a:off x="6164263" y="2286000"/>
          <a:ext cx="2382837" cy="2057400"/>
        </p:xfrm>
        <a:graphic>
          <a:graphicData uri="http://schemas.openxmlformats.org/presentationml/2006/ole">
            <mc:AlternateContent xmlns:mc="http://schemas.openxmlformats.org/markup-compatibility/2006">
              <mc:Choice xmlns:v="urn:schemas-microsoft-com:vml" Requires="v">
                <p:oleObj spid="_x0000_s87043" name="Equation" r:id="rId5" imgW="1130040" imgH="914400" progId="Equation.3">
                  <p:embed/>
                </p:oleObj>
              </mc:Choice>
              <mc:Fallback>
                <p:oleObj name="Equation" r:id="rId5" imgW="1130040" imgH="914400" progId="Equation.3">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4263" y="2286000"/>
                        <a:ext cx="2382837"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5" name="Text Box 29"/>
          <p:cNvSpPr txBox="1">
            <a:spLocks noChangeArrowheads="1"/>
          </p:cNvSpPr>
          <p:nvPr/>
        </p:nvSpPr>
        <p:spPr bwMode="auto">
          <a:xfrm>
            <a:off x="6413500" y="4014788"/>
            <a:ext cx="1090613" cy="396875"/>
          </a:xfrm>
          <a:prstGeom prst="rect">
            <a:avLst/>
          </a:prstGeom>
          <a:solidFill>
            <a:schemeClr val="bg1"/>
          </a:solidFill>
          <a:ln w="9525">
            <a:noFill/>
            <a:miter lim="800000"/>
            <a:headEnd/>
            <a:tailEnd/>
          </a:ln>
        </p:spPr>
        <p:txBody>
          <a:bodyPr wrap="none">
            <a:spAutoFit/>
          </a:bodyPr>
          <a:lstStyle/>
          <a:p>
            <a:pPr eaLnBrk="0" hangingPunct="0"/>
            <a:r>
              <a:rPr lang="en-US" sz="2000" b="1">
                <a:latin typeface="Times New Roman" pitchFamily="18" charset="0"/>
              </a:rPr>
              <a:t>= 423.15</a:t>
            </a:r>
          </a:p>
        </p:txBody>
      </p:sp>
      <p:sp>
        <p:nvSpPr>
          <p:cNvPr id="15366" name="Text Box 30"/>
          <p:cNvSpPr txBox="1">
            <a:spLocks noChangeArrowheads="1"/>
          </p:cNvSpPr>
          <p:nvPr/>
        </p:nvSpPr>
        <p:spPr bwMode="auto">
          <a:xfrm>
            <a:off x="1676400" y="228600"/>
            <a:ext cx="5624513" cy="457200"/>
          </a:xfrm>
          <a:prstGeom prst="rect">
            <a:avLst/>
          </a:prstGeom>
          <a:noFill/>
          <a:ln w="9525">
            <a:noFill/>
            <a:miter lim="800000"/>
            <a:headEnd/>
            <a:tailEnd/>
          </a:ln>
        </p:spPr>
        <p:txBody>
          <a:bodyPr wrap="none">
            <a:spAutoFit/>
          </a:bodyPr>
          <a:lstStyle/>
          <a:p>
            <a:pPr eaLnBrk="0" hangingPunct="0"/>
            <a:r>
              <a:rPr lang="en-US" sz="2400">
                <a:latin typeface="Tahoma" pitchFamily="34" charset="0"/>
              </a:rPr>
              <a:t>Ilustrasi penghitungan Variasi Amplitudo</a:t>
            </a:r>
          </a:p>
        </p:txBody>
      </p:sp>
      <p:sp>
        <p:nvSpPr>
          <p:cNvPr id="10"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16392" name="Picture 4" descr="UPNCol3D"/>
            <p:cNvPicPr>
              <a:picLocks noChangeAspect="1" noChangeArrowheads="1"/>
            </p:cNvPicPr>
            <p:nvPr/>
          </p:nvPicPr>
          <p:blipFill>
            <a:blip r:embed="rId3"/>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16393"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sp>
        <p:nvSpPr>
          <p:cNvPr id="16389" name="Rectangle 6"/>
          <p:cNvSpPr>
            <a:spLocks noChangeArrowheads="1"/>
          </p:cNvSpPr>
          <p:nvPr/>
        </p:nvSpPr>
        <p:spPr bwMode="auto">
          <a:xfrm>
            <a:off x="762000" y="1143000"/>
            <a:ext cx="8001000" cy="822325"/>
          </a:xfrm>
          <a:prstGeom prst="rect">
            <a:avLst/>
          </a:prstGeom>
          <a:noFill/>
          <a:ln w="9525">
            <a:noFill/>
            <a:miter lim="800000"/>
            <a:headEnd/>
            <a:tailEnd/>
          </a:ln>
        </p:spPr>
        <p:txBody>
          <a:bodyPr>
            <a:spAutoFit/>
          </a:bodyPr>
          <a:lstStyle/>
          <a:p>
            <a:pPr marL="228600" lvl="2" algn="just" eaLnBrk="0" hangingPunct="0"/>
            <a:r>
              <a:rPr lang="en-US" sz="2400">
                <a:latin typeface="Tahoma" pitchFamily="34" charset="0"/>
              </a:rPr>
              <a:t>Skew dalam Amplitudo dan Kurtosis dalam Amplitudo dihitung sebagai berikut :</a:t>
            </a:r>
          </a:p>
        </p:txBody>
      </p:sp>
      <p:graphicFrame>
        <p:nvGraphicFramePr>
          <p:cNvPr id="16386" name="Object 7"/>
          <p:cNvGraphicFramePr>
            <a:graphicFrameLocks noChangeAspect="1"/>
          </p:cNvGraphicFramePr>
          <p:nvPr/>
        </p:nvGraphicFramePr>
        <p:xfrm>
          <a:off x="1600200" y="2438400"/>
          <a:ext cx="3810000" cy="1404938"/>
        </p:xfrm>
        <a:graphic>
          <a:graphicData uri="http://schemas.openxmlformats.org/presentationml/2006/ole">
            <mc:AlternateContent xmlns:mc="http://schemas.openxmlformats.org/markup-compatibility/2006">
              <mc:Choice xmlns:v="urn:schemas-microsoft-com:vml" Requires="v">
                <p:oleObj spid="_x0000_s88068" name="Equation" r:id="rId4" imgW="1790640" imgH="660240" progId="Equation.3">
                  <p:embed/>
                </p:oleObj>
              </mc:Choice>
              <mc:Fallback>
                <p:oleObj name="Equation" r:id="rId4" imgW="1790640" imgH="66024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438400"/>
                        <a:ext cx="3810000" cy="1404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7" name="Object 8"/>
          <p:cNvGraphicFramePr>
            <a:graphicFrameLocks noChangeAspect="1"/>
          </p:cNvGraphicFramePr>
          <p:nvPr/>
        </p:nvGraphicFramePr>
        <p:xfrm>
          <a:off x="1524000" y="4114800"/>
          <a:ext cx="3886200" cy="1463675"/>
        </p:xfrm>
        <a:graphic>
          <a:graphicData uri="http://schemas.openxmlformats.org/presentationml/2006/ole">
            <mc:AlternateContent xmlns:mc="http://schemas.openxmlformats.org/markup-compatibility/2006">
              <mc:Choice xmlns:v="urn:schemas-microsoft-com:vml" Requires="v">
                <p:oleObj spid="_x0000_s88069" name="Equation" r:id="rId6" imgW="1752480" imgH="660240" progId="Equation.3">
                  <p:embed/>
                </p:oleObj>
              </mc:Choice>
              <mc:Fallback>
                <p:oleObj name="Equation" r:id="rId6" imgW="1752480" imgH="66024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4114800"/>
                        <a:ext cx="3886200" cy="146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0" name="Text Box 9"/>
          <p:cNvSpPr txBox="1">
            <a:spLocks noChangeArrowheads="1"/>
          </p:cNvSpPr>
          <p:nvPr/>
        </p:nvSpPr>
        <p:spPr bwMode="auto">
          <a:xfrm>
            <a:off x="304800" y="304800"/>
            <a:ext cx="6107113" cy="519113"/>
          </a:xfrm>
          <a:prstGeom prst="rect">
            <a:avLst/>
          </a:prstGeom>
          <a:noFill/>
          <a:ln w="9525">
            <a:noFill/>
            <a:miter lim="800000"/>
            <a:headEnd/>
            <a:tailEnd/>
          </a:ln>
        </p:spPr>
        <p:txBody>
          <a:bodyPr wrap="none">
            <a:spAutoFit/>
          </a:bodyPr>
          <a:lstStyle/>
          <a:p>
            <a:pPr eaLnBrk="0" hangingPunct="0"/>
            <a:r>
              <a:rPr lang="en-US" sz="2800" b="1">
                <a:latin typeface="Tahoma" pitchFamily="34" charset="0"/>
              </a:rPr>
              <a:t>10. Skew dan Kurtosis Amplitudo</a:t>
            </a:r>
          </a:p>
        </p:txBody>
      </p:sp>
      <p:sp>
        <p:nvSpPr>
          <p:cNvPr id="10"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17416" name="Picture 4" descr="UPNCol3D"/>
            <p:cNvPicPr>
              <a:picLocks noChangeAspect="1" noChangeArrowheads="1"/>
            </p:cNvPicPr>
            <p:nvPr/>
          </p:nvPicPr>
          <p:blipFill>
            <a:blip r:embed="rId3"/>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17417"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17412" name="Picture 6" descr="gambar3-5,6-a"/>
          <p:cNvPicPr>
            <a:picLocks noChangeAspect="1" noChangeArrowheads="1"/>
          </p:cNvPicPr>
          <p:nvPr/>
        </p:nvPicPr>
        <p:blipFill>
          <a:blip r:embed="rId4"/>
          <a:srcRect/>
          <a:stretch>
            <a:fillRect/>
          </a:stretch>
        </p:blipFill>
        <p:spPr bwMode="auto">
          <a:xfrm>
            <a:off x="990600" y="1295400"/>
            <a:ext cx="4402138" cy="4098925"/>
          </a:xfrm>
          <a:prstGeom prst="rect">
            <a:avLst/>
          </a:prstGeom>
          <a:noFill/>
          <a:ln w="9525">
            <a:noFill/>
            <a:miter lim="800000"/>
            <a:headEnd/>
            <a:tailEnd/>
          </a:ln>
        </p:spPr>
      </p:pic>
      <p:graphicFrame>
        <p:nvGraphicFramePr>
          <p:cNvPr id="17410" name="Object 7"/>
          <p:cNvGraphicFramePr>
            <a:graphicFrameLocks noChangeAspect="1"/>
          </p:cNvGraphicFramePr>
          <p:nvPr/>
        </p:nvGraphicFramePr>
        <p:xfrm>
          <a:off x="5965825" y="2362200"/>
          <a:ext cx="2514600" cy="1925638"/>
        </p:xfrm>
        <a:graphic>
          <a:graphicData uri="http://schemas.openxmlformats.org/presentationml/2006/ole">
            <mc:AlternateContent xmlns:mc="http://schemas.openxmlformats.org/markup-compatibility/2006">
              <mc:Choice xmlns:v="urn:schemas-microsoft-com:vml" Requires="v">
                <p:oleObj spid="_x0000_s89091" name="Equation" r:id="rId5" imgW="1193760" imgH="914400" progId="Equation.3">
                  <p:embed/>
                </p:oleObj>
              </mc:Choice>
              <mc:Fallback>
                <p:oleObj name="Equation" r:id="rId5" imgW="1193760" imgH="9144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5825" y="2362200"/>
                        <a:ext cx="2514600" cy="192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3" name="Text Box 8"/>
          <p:cNvSpPr txBox="1">
            <a:spLocks noChangeArrowheads="1"/>
          </p:cNvSpPr>
          <p:nvPr/>
        </p:nvSpPr>
        <p:spPr bwMode="auto">
          <a:xfrm>
            <a:off x="1905000" y="304800"/>
            <a:ext cx="5445125" cy="457200"/>
          </a:xfrm>
          <a:prstGeom prst="rect">
            <a:avLst/>
          </a:prstGeom>
          <a:noFill/>
          <a:ln w="9525">
            <a:noFill/>
            <a:miter lim="800000"/>
            <a:headEnd/>
            <a:tailEnd/>
          </a:ln>
        </p:spPr>
        <p:txBody>
          <a:bodyPr wrap="none">
            <a:spAutoFit/>
          </a:bodyPr>
          <a:lstStyle/>
          <a:p>
            <a:pPr eaLnBrk="0" hangingPunct="0"/>
            <a:r>
              <a:rPr lang="en-US" sz="2400">
                <a:latin typeface="Tahoma" pitchFamily="34" charset="0"/>
              </a:rPr>
              <a:t>Ilustrasi penghitungan Skew Amplitudo</a:t>
            </a:r>
          </a:p>
        </p:txBody>
      </p:sp>
      <p:sp>
        <p:nvSpPr>
          <p:cNvPr id="17414" name="Text Box 9"/>
          <p:cNvSpPr txBox="1">
            <a:spLocks noChangeArrowheads="1"/>
          </p:cNvSpPr>
          <p:nvPr/>
        </p:nvSpPr>
        <p:spPr bwMode="auto">
          <a:xfrm>
            <a:off x="6076950" y="3200400"/>
            <a:ext cx="2395538" cy="1187450"/>
          </a:xfrm>
          <a:prstGeom prst="rect">
            <a:avLst/>
          </a:prstGeom>
          <a:solidFill>
            <a:schemeClr val="bg1"/>
          </a:solidFill>
          <a:ln w="9525">
            <a:noFill/>
            <a:miter lim="800000"/>
            <a:headEnd/>
            <a:tailEnd/>
          </a:ln>
        </p:spPr>
        <p:txBody>
          <a:bodyPr>
            <a:spAutoFit/>
          </a:bodyPr>
          <a:lstStyle/>
          <a:p>
            <a:pPr eaLnBrk="0" hangingPunct="0"/>
            <a:r>
              <a:rPr lang="en-US" sz="2400">
                <a:latin typeface="Times New Roman" pitchFamily="18" charset="0"/>
              </a:rPr>
              <a:t>= ?  </a:t>
            </a:r>
          </a:p>
          <a:p>
            <a:pPr eaLnBrk="0" hangingPunct="0"/>
            <a:endParaRPr lang="en-US" sz="2400">
              <a:latin typeface="Times New Roman" pitchFamily="18" charset="0"/>
            </a:endParaRPr>
          </a:p>
          <a:p>
            <a:pPr eaLnBrk="0" hangingPunct="0"/>
            <a:r>
              <a:rPr lang="en-US" sz="2400">
                <a:latin typeface="Times New Roman" pitchFamily="18" charset="0"/>
              </a:rPr>
              <a:t>                      </a:t>
            </a:r>
          </a:p>
        </p:txBody>
      </p:sp>
      <p:sp>
        <p:nvSpPr>
          <p:cNvPr id="10"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18439" name="Picture 4" descr="UPNCol3D"/>
            <p:cNvPicPr>
              <a:picLocks noChangeAspect="1" noChangeArrowheads="1"/>
            </p:cNvPicPr>
            <p:nvPr/>
          </p:nvPicPr>
          <p:blipFill>
            <a:blip r:embed="rId3"/>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18440"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18436" name="Picture 10" descr="gambar3-5,6-a"/>
          <p:cNvPicPr>
            <a:picLocks noChangeAspect="1" noChangeArrowheads="1"/>
          </p:cNvPicPr>
          <p:nvPr/>
        </p:nvPicPr>
        <p:blipFill>
          <a:blip r:embed="rId4"/>
          <a:srcRect/>
          <a:stretch>
            <a:fillRect/>
          </a:stretch>
        </p:blipFill>
        <p:spPr bwMode="auto">
          <a:xfrm>
            <a:off x="1238250" y="1143000"/>
            <a:ext cx="4402138" cy="4098925"/>
          </a:xfrm>
          <a:prstGeom prst="rect">
            <a:avLst/>
          </a:prstGeom>
          <a:noFill/>
          <a:ln w="9525">
            <a:noFill/>
            <a:miter lim="800000"/>
            <a:headEnd/>
            <a:tailEnd/>
          </a:ln>
        </p:spPr>
      </p:pic>
      <p:graphicFrame>
        <p:nvGraphicFramePr>
          <p:cNvPr id="18434" name="Object 11"/>
          <p:cNvGraphicFramePr>
            <a:graphicFrameLocks noChangeAspect="1"/>
          </p:cNvGraphicFramePr>
          <p:nvPr/>
        </p:nvGraphicFramePr>
        <p:xfrm>
          <a:off x="6213475" y="2209800"/>
          <a:ext cx="2514600" cy="1925638"/>
        </p:xfrm>
        <a:graphic>
          <a:graphicData uri="http://schemas.openxmlformats.org/presentationml/2006/ole">
            <mc:AlternateContent xmlns:mc="http://schemas.openxmlformats.org/markup-compatibility/2006">
              <mc:Choice xmlns:v="urn:schemas-microsoft-com:vml" Requires="v">
                <p:oleObj spid="_x0000_s90115" name="Equation" r:id="rId5" imgW="1193760" imgH="914400" progId="Equation.3">
                  <p:embed/>
                </p:oleObj>
              </mc:Choice>
              <mc:Fallback>
                <p:oleObj name="Equation" r:id="rId5" imgW="1193760" imgH="91440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3475" y="2209800"/>
                        <a:ext cx="2514600" cy="192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Text Box 12"/>
          <p:cNvSpPr txBox="1">
            <a:spLocks noChangeArrowheads="1"/>
          </p:cNvSpPr>
          <p:nvPr/>
        </p:nvSpPr>
        <p:spPr bwMode="auto">
          <a:xfrm>
            <a:off x="1905000" y="304800"/>
            <a:ext cx="5445125" cy="457200"/>
          </a:xfrm>
          <a:prstGeom prst="rect">
            <a:avLst/>
          </a:prstGeom>
          <a:noFill/>
          <a:ln w="9525">
            <a:noFill/>
            <a:miter lim="800000"/>
            <a:headEnd/>
            <a:tailEnd/>
          </a:ln>
        </p:spPr>
        <p:txBody>
          <a:bodyPr wrap="none">
            <a:spAutoFit/>
          </a:bodyPr>
          <a:lstStyle/>
          <a:p>
            <a:pPr eaLnBrk="0" hangingPunct="0"/>
            <a:r>
              <a:rPr lang="en-US" sz="2400">
                <a:latin typeface="Tahoma" pitchFamily="34" charset="0"/>
              </a:rPr>
              <a:t>Ilustrasi penghitungan Skew Amplitudo</a:t>
            </a:r>
          </a:p>
        </p:txBody>
      </p:sp>
      <p:sp>
        <p:nvSpPr>
          <p:cNvPr id="9"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48135"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48136"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48131" name="Picture 6" descr="gambar3-5,6-a"/>
          <p:cNvPicPr>
            <a:picLocks noChangeAspect="1" noChangeArrowheads="1"/>
          </p:cNvPicPr>
          <p:nvPr/>
        </p:nvPicPr>
        <p:blipFill>
          <a:blip r:embed="rId3"/>
          <a:srcRect/>
          <a:stretch>
            <a:fillRect/>
          </a:stretch>
        </p:blipFill>
        <p:spPr bwMode="auto">
          <a:xfrm>
            <a:off x="1238250" y="1143000"/>
            <a:ext cx="4402138" cy="4098925"/>
          </a:xfrm>
          <a:prstGeom prst="rect">
            <a:avLst/>
          </a:prstGeom>
          <a:noFill/>
          <a:ln w="9525">
            <a:noFill/>
            <a:miter lim="800000"/>
            <a:headEnd/>
            <a:tailEnd/>
          </a:ln>
        </p:spPr>
      </p:pic>
      <p:sp>
        <p:nvSpPr>
          <p:cNvPr id="48132" name="Text Box 7"/>
          <p:cNvSpPr txBox="1">
            <a:spLocks noChangeArrowheads="1"/>
          </p:cNvSpPr>
          <p:nvPr/>
        </p:nvSpPr>
        <p:spPr bwMode="auto">
          <a:xfrm>
            <a:off x="1752600" y="381000"/>
            <a:ext cx="5899150" cy="457200"/>
          </a:xfrm>
          <a:prstGeom prst="rect">
            <a:avLst/>
          </a:prstGeom>
          <a:noFill/>
          <a:ln w="9525">
            <a:noFill/>
            <a:miter lim="800000"/>
            <a:headEnd/>
            <a:tailEnd/>
          </a:ln>
        </p:spPr>
        <p:txBody>
          <a:bodyPr wrap="none">
            <a:spAutoFit/>
          </a:bodyPr>
          <a:lstStyle/>
          <a:p>
            <a:pPr eaLnBrk="0" hangingPunct="0"/>
            <a:r>
              <a:rPr lang="en-US" sz="2400">
                <a:latin typeface="Tahoma" pitchFamily="34" charset="0"/>
              </a:rPr>
              <a:t>Ilustrasi penghitungan Kurtosis  Amplitudo</a:t>
            </a:r>
          </a:p>
        </p:txBody>
      </p:sp>
      <p:sp>
        <p:nvSpPr>
          <p:cNvPr id="48133" name="Text Box 8"/>
          <p:cNvSpPr txBox="1">
            <a:spLocks noChangeArrowheads="1"/>
          </p:cNvSpPr>
          <p:nvPr/>
        </p:nvSpPr>
        <p:spPr bwMode="auto">
          <a:xfrm>
            <a:off x="6172200" y="2290763"/>
            <a:ext cx="2411413" cy="1006475"/>
          </a:xfrm>
          <a:prstGeom prst="rect">
            <a:avLst/>
          </a:prstGeom>
          <a:noFill/>
          <a:ln w="9525">
            <a:noFill/>
            <a:miter lim="800000"/>
            <a:headEnd/>
            <a:tailEnd/>
          </a:ln>
        </p:spPr>
        <p:txBody>
          <a:bodyPr wrap="none">
            <a:spAutoFit/>
          </a:bodyPr>
          <a:lstStyle/>
          <a:p>
            <a:pPr eaLnBrk="0" hangingPunct="0"/>
            <a:r>
              <a:rPr lang="en-US" sz="2000">
                <a:latin typeface="Times New Roman" pitchFamily="18" charset="0"/>
              </a:rPr>
              <a:t>Kurtosis Amplitudo =</a:t>
            </a:r>
          </a:p>
          <a:p>
            <a:pPr eaLnBrk="0" hangingPunct="0"/>
            <a:r>
              <a:rPr lang="en-US" sz="2000">
                <a:latin typeface="Times New Roman" pitchFamily="18" charset="0"/>
              </a:rPr>
              <a:t>?</a:t>
            </a:r>
          </a:p>
          <a:p>
            <a:pPr eaLnBrk="0" hangingPunct="0"/>
            <a:endParaRPr lang="en-US" sz="2000">
              <a:latin typeface="Times New Roman" pitchFamily="18" charset="0"/>
            </a:endParaRPr>
          </a:p>
        </p:txBody>
      </p:sp>
      <p:sp>
        <p:nvSpPr>
          <p:cNvPr id="9"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49159"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49160"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49155" name="Picture 6" descr="gambar3-5,6-a"/>
          <p:cNvPicPr>
            <a:picLocks noChangeAspect="1" noChangeArrowheads="1"/>
          </p:cNvPicPr>
          <p:nvPr/>
        </p:nvPicPr>
        <p:blipFill>
          <a:blip r:embed="rId3"/>
          <a:srcRect/>
          <a:stretch>
            <a:fillRect/>
          </a:stretch>
        </p:blipFill>
        <p:spPr bwMode="auto">
          <a:xfrm>
            <a:off x="1238250" y="1143000"/>
            <a:ext cx="4402138" cy="4098925"/>
          </a:xfrm>
          <a:prstGeom prst="rect">
            <a:avLst/>
          </a:prstGeom>
          <a:noFill/>
          <a:ln w="9525">
            <a:noFill/>
            <a:miter lim="800000"/>
            <a:headEnd/>
            <a:tailEnd/>
          </a:ln>
        </p:spPr>
      </p:pic>
      <p:sp>
        <p:nvSpPr>
          <p:cNvPr id="49156" name="Text Box 7"/>
          <p:cNvSpPr txBox="1">
            <a:spLocks noChangeArrowheads="1"/>
          </p:cNvSpPr>
          <p:nvPr/>
        </p:nvSpPr>
        <p:spPr bwMode="auto">
          <a:xfrm>
            <a:off x="6019800" y="2590800"/>
            <a:ext cx="2860675" cy="118745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Kurtosis Amplitudo =</a:t>
            </a:r>
          </a:p>
          <a:p>
            <a:pPr eaLnBrk="0" hangingPunct="0"/>
            <a:r>
              <a:rPr lang="en-US" sz="2400">
                <a:latin typeface="Times New Roman" pitchFamily="18" charset="0"/>
              </a:rPr>
              <a:t>280868</a:t>
            </a:r>
          </a:p>
          <a:p>
            <a:pPr eaLnBrk="0" hangingPunct="0"/>
            <a:endParaRPr lang="en-US" sz="2400">
              <a:latin typeface="Times New Roman" pitchFamily="18" charset="0"/>
            </a:endParaRPr>
          </a:p>
        </p:txBody>
      </p:sp>
      <p:sp>
        <p:nvSpPr>
          <p:cNvPr id="49157" name="Text Box 8"/>
          <p:cNvSpPr txBox="1">
            <a:spLocks noChangeArrowheads="1"/>
          </p:cNvSpPr>
          <p:nvPr/>
        </p:nvSpPr>
        <p:spPr bwMode="auto">
          <a:xfrm>
            <a:off x="1752600" y="381000"/>
            <a:ext cx="5899150" cy="457200"/>
          </a:xfrm>
          <a:prstGeom prst="rect">
            <a:avLst/>
          </a:prstGeom>
          <a:noFill/>
          <a:ln w="9525">
            <a:noFill/>
            <a:miter lim="800000"/>
            <a:headEnd/>
            <a:tailEnd/>
          </a:ln>
        </p:spPr>
        <p:txBody>
          <a:bodyPr wrap="none">
            <a:spAutoFit/>
          </a:bodyPr>
          <a:lstStyle/>
          <a:p>
            <a:pPr eaLnBrk="0" hangingPunct="0"/>
            <a:r>
              <a:rPr lang="en-US" sz="2400">
                <a:latin typeface="Tahoma" pitchFamily="34" charset="0"/>
              </a:rPr>
              <a:t>Ilustrasi penghitungan Kurtosis  Amplitudo</a:t>
            </a:r>
          </a:p>
        </p:txBody>
      </p:sp>
      <p:sp>
        <p:nvSpPr>
          <p:cNvPr id="9"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50183"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50184"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50179" name="Picture 7"/>
          <p:cNvPicPr>
            <a:picLocks noChangeAspect="1" noChangeArrowheads="1"/>
          </p:cNvPicPr>
          <p:nvPr/>
        </p:nvPicPr>
        <p:blipFill>
          <a:blip r:embed="rId3"/>
          <a:srcRect b="10825"/>
          <a:stretch>
            <a:fillRect/>
          </a:stretch>
        </p:blipFill>
        <p:spPr bwMode="auto">
          <a:xfrm>
            <a:off x="762000" y="2286000"/>
            <a:ext cx="7010400" cy="3597275"/>
          </a:xfrm>
          <a:prstGeom prst="rect">
            <a:avLst/>
          </a:prstGeom>
          <a:noFill/>
          <a:ln w="9525">
            <a:noFill/>
            <a:miter lim="800000"/>
            <a:headEnd/>
            <a:tailEnd/>
          </a:ln>
        </p:spPr>
      </p:pic>
      <p:sp>
        <p:nvSpPr>
          <p:cNvPr id="50180" name="Text Box 9"/>
          <p:cNvSpPr txBox="1">
            <a:spLocks noChangeArrowheads="1"/>
          </p:cNvSpPr>
          <p:nvPr/>
        </p:nvSpPr>
        <p:spPr bwMode="auto">
          <a:xfrm>
            <a:off x="381000" y="152400"/>
            <a:ext cx="8534400" cy="1741488"/>
          </a:xfrm>
          <a:prstGeom prst="rect">
            <a:avLst/>
          </a:prstGeom>
          <a:noFill/>
          <a:ln w="9525">
            <a:noFill/>
            <a:miter lim="800000"/>
            <a:headEnd/>
            <a:tailEnd/>
          </a:ln>
        </p:spPr>
        <p:txBody>
          <a:bodyPr>
            <a:spAutoFit/>
          </a:bodyPr>
          <a:lstStyle/>
          <a:p>
            <a:pPr algn="just">
              <a:spcBef>
                <a:spcPct val="50000"/>
              </a:spcBef>
            </a:pPr>
            <a:r>
              <a:rPr lang="en-US"/>
              <a:t>Berdasarkan well seismic-tie di bawah ditunjukkan adanya reservoar pada SB1 dan SB 2, berdasarkan analisa geologi, reservoar yang produktif adalah batupasir dengan lingkngan pengendapan pada meandering-stream (time 2180-2260 ms). </a:t>
            </a:r>
          </a:p>
          <a:p>
            <a:pPr algn="just">
              <a:spcBef>
                <a:spcPct val="50000"/>
              </a:spcBef>
              <a:buFontTx/>
              <a:buChar char="-"/>
            </a:pPr>
            <a:r>
              <a:rPr lang="en-US"/>
              <a:t>Pilih Map attribut yang paling dapat menunjukkan lingkungan pengendapan tsb.</a:t>
            </a:r>
          </a:p>
          <a:p>
            <a:pPr algn="just">
              <a:spcBef>
                <a:spcPct val="50000"/>
              </a:spcBef>
              <a:buFontTx/>
              <a:buChar char="-"/>
            </a:pPr>
            <a:r>
              <a:rPr lang="en-US"/>
              <a:t>Tentukan sumur pengembangan berikutnya.</a:t>
            </a:r>
          </a:p>
        </p:txBody>
      </p:sp>
      <p:sp>
        <p:nvSpPr>
          <p:cNvPr id="50181" name="Text Box 10"/>
          <p:cNvSpPr txBox="1">
            <a:spLocks noChangeArrowheads="1"/>
          </p:cNvSpPr>
          <p:nvPr/>
        </p:nvSpPr>
        <p:spPr bwMode="auto">
          <a:xfrm>
            <a:off x="457200" y="1981200"/>
            <a:ext cx="7315200" cy="366713"/>
          </a:xfrm>
          <a:prstGeom prst="rect">
            <a:avLst/>
          </a:prstGeom>
          <a:noFill/>
          <a:ln w="9525">
            <a:noFill/>
            <a:miter lim="800000"/>
            <a:headEnd/>
            <a:tailEnd/>
          </a:ln>
        </p:spPr>
        <p:txBody>
          <a:bodyPr>
            <a:spAutoFit/>
          </a:bodyPr>
          <a:lstStyle/>
          <a:p>
            <a:pPr>
              <a:spcBef>
                <a:spcPct val="50000"/>
              </a:spcBef>
            </a:pPr>
            <a:r>
              <a:rPr lang="en-US"/>
              <a:t>Sintetik seismogram menggunakan fasa nol dan reverse polarity</a:t>
            </a:r>
          </a:p>
        </p:txBody>
      </p:sp>
      <p:sp>
        <p:nvSpPr>
          <p:cNvPr id="9"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51206"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51207"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51203" name="Picture 9"/>
          <p:cNvPicPr>
            <a:picLocks noChangeAspect="1" noChangeArrowheads="1"/>
          </p:cNvPicPr>
          <p:nvPr/>
        </p:nvPicPr>
        <p:blipFill>
          <a:blip r:embed="rId3"/>
          <a:srcRect/>
          <a:stretch>
            <a:fillRect/>
          </a:stretch>
        </p:blipFill>
        <p:spPr bwMode="auto">
          <a:xfrm>
            <a:off x="188913" y="688975"/>
            <a:ext cx="8764587" cy="5478463"/>
          </a:xfrm>
          <a:prstGeom prst="rect">
            <a:avLst/>
          </a:prstGeom>
          <a:noFill/>
          <a:ln w="9525">
            <a:noFill/>
            <a:miter lim="800000"/>
            <a:headEnd/>
            <a:tailEnd/>
          </a:ln>
        </p:spPr>
      </p:pic>
      <p:sp>
        <p:nvSpPr>
          <p:cNvPr id="51204" name="Text Box 11"/>
          <p:cNvSpPr txBox="1">
            <a:spLocks noChangeArrowheads="1"/>
          </p:cNvSpPr>
          <p:nvPr/>
        </p:nvSpPr>
        <p:spPr bwMode="auto">
          <a:xfrm>
            <a:off x="381000" y="228600"/>
            <a:ext cx="8458200" cy="366713"/>
          </a:xfrm>
          <a:prstGeom prst="rect">
            <a:avLst/>
          </a:prstGeom>
          <a:noFill/>
          <a:ln w="9525">
            <a:noFill/>
            <a:miter lim="800000"/>
            <a:headEnd/>
            <a:tailEnd/>
          </a:ln>
        </p:spPr>
        <p:txBody>
          <a:bodyPr>
            <a:spAutoFit/>
          </a:bodyPr>
          <a:lstStyle/>
          <a:p>
            <a:pPr>
              <a:spcBef>
                <a:spcPct val="50000"/>
              </a:spcBef>
            </a:pPr>
            <a:r>
              <a:rPr lang="en-US"/>
              <a:t>Nilai tinggi ditunjukkan oleh warna cerah dan sebalikknya</a:t>
            </a:r>
          </a:p>
        </p:txBody>
      </p:sp>
      <p:sp>
        <p:nvSpPr>
          <p:cNvPr id="8"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52229"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52230"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pic>
        <p:nvPicPr>
          <p:cNvPr id="52227" name="Picture 6"/>
          <p:cNvPicPr>
            <a:picLocks noChangeAspect="1" noChangeArrowheads="1"/>
          </p:cNvPicPr>
          <p:nvPr/>
        </p:nvPicPr>
        <p:blipFill>
          <a:blip r:embed="rId3"/>
          <a:srcRect/>
          <a:stretch>
            <a:fillRect/>
          </a:stretch>
        </p:blipFill>
        <p:spPr bwMode="auto">
          <a:xfrm>
            <a:off x="20638" y="533400"/>
            <a:ext cx="9123362" cy="5378450"/>
          </a:xfrm>
          <a:prstGeom prst="rect">
            <a:avLst/>
          </a:prstGeom>
          <a:noFill/>
          <a:ln w="9525">
            <a:noFill/>
            <a:miter lim="800000"/>
            <a:headEnd/>
            <a:tailEnd/>
          </a:ln>
        </p:spPr>
      </p:pic>
      <p:sp>
        <p:nvSpPr>
          <p:cNvPr id="7"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25605"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25606"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sp>
        <p:nvSpPr>
          <p:cNvPr id="25603" name="Rectangle 6"/>
          <p:cNvSpPr>
            <a:spLocks noChangeArrowheads="1"/>
          </p:cNvSpPr>
          <p:nvPr/>
        </p:nvSpPr>
        <p:spPr bwMode="auto">
          <a:xfrm>
            <a:off x="457200" y="304800"/>
            <a:ext cx="8280400" cy="5568950"/>
          </a:xfrm>
          <a:prstGeom prst="rect">
            <a:avLst/>
          </a:prstGeom>
          <a:noFill/>
          <a:ln w="9525">
            <a:noFill/>
            <a:miter lim="800000"/>
            <a:headEnd/>
            <a:tailEnd/>
          </a:ln>
        </p:spPr>
        <p:txBody>
          <a:bodyPr>
            <a:spAutoFit/>
          </a:bodyPr>
          <a:lstStyle/>
          <a:p>
            <a:pPr algn="just">
              <a:spcBef>
                <a:spcPct val="50000"/>
              </a:spcBef>
              <a:tabLst>
                <a:tab pos="442913" algn="l"/>
              </a:tabLst>
            </a:pPr>
            <a:r>
              <a:rPr lang="id-ID" sz="2400">
                <a:latin typeface="Tahoma" pitchFamily="34" charset="0"/>
              </a:rPr>
              <a:t>Secara umum</a:t>
            </a:r>
            <a:r>
              <a:rPr lang="en-US" sz="2400">
                <a:latin typeface="Tahoma" pitchFamily="34" charset="0"/>
              </a:rPr>
              <a:t> :</a:t>
            </a:r>
          </a:p>
          <a:p>
            <a:pPr algn="just">
              <a:spcBef>
                <a:spcPct val="50000"/>
              </a:spcBef>
              <a:buFont typeface="Wingdings" pitchFamily="2" charset="2"/>
              <a:buChar char="Ø"/>
              <a:tabLst>
                <a:tab pos="442913" algn="l"/>
              </a:tabLst>
            </a:pPr>
            <a:r>
              <a:rPr lang="en-US" sz="2400">
                <a:latin typeface="Tahoma" pitchFamily="34" charset="0"/>
              </a:rPr>
              <a:t> 	A</a:t>
            </a:r>
            <a:r>
              <a:rPr lang="id-ID" sz="2400">
                <a:latin typeface="Tahoma" pitchFamily="34" charset="0"/>
              </a:rPr>
              <a:t>tribut turunan waktu akan cenderung memberikan </a:t>
            </a:r>
            <a:r>
              <a:rPr lang="en-US" sz="2400">
                <a:latin typeface="Tahoma" pitchFamily="34" charset="0"/>
              </a:rPr>
              <a:t>	</a:t>
            </a:r>
            <a:r>
              <a:rPr lang="id-ID" sz="2400">
                <a:latin typeface="Tahoma" pitchFamily="34" charset="0"/>
              </a:rPr>
              <a:t>informasi perihal struktur</a:t>
            </a:r>
            <a:r>
              <a:rPr lang="en-US" sz="2400">
                <a:latin typeface="Tahoma" pitchFamily="34" charset="0"/>
              </a:rPr>
              <a:t>.</a:t>
            </a:r>
            <a:r>
              <a:rPr lang="id-ID" sz="2400">
                <a:latin typeface="Tahoma" pitchFamily="34" charset="0"/>
              </a:rPr>
              <a:t> </a:t>
            </a:r>
            <a:endParaRPr lang="en-US" sz="2400">
              <a:latin typeface="Tahoma" pitchFamily="34" charset="0"/>
            </a:endParaRPr>
          </a:p>
          <a:p>
            <a:pPr algn="just">
              <a:spcBef>
                <a:spcPct val="50000"/>
              </a:spcBef>
              <a:buFont typeface="Wingdings" pitchFamily="2" charset="2"/>
              <a:buChar char="Ø"/>
              <a:tabLst>
                <a:tab pos="442913" algn="l"/>
              </a:tabLst>
            </a:pPr>
            <a:r>
              <a:rPr lang="en-US" sz="2400">
                <a:latin typeface="Tahoma" pitchFamily="34" charset="0"/>
              </a:rPr>
              <a:t> 	A</a:t>
            </a:r>
            <a:r>
              <a:rPr lang="id-ID" sz="2400">
                <a:latin typeface="Tahoma" pitchFamily="34" charset="0"/>
              </a:rPr>
              <a:t>tribut turunan amplitudo cenderung</a:t>
            </a:r>
            <a:r>
              <a:rPr lang="en-US" sz="2400">
                <a:latin typeface="Tahoma" pitchFamily="34" charset="0"/>
              </a:rPr>
              <a:t> </a:t>
            </a:r>
            <a:r>
              <a:rPr lang="id-ID" sz="2400">
                <a:latin typeface="Tahoma" pitchFamily="34" charset="0"/>
              </a:rPr>
              <a:t>memberikan </a:t>
            </a:r>
            <a:r>
              <a:rPr lang="en-US" sz="2400">
                <a:latin typeface="Tahoma" pitchFamily="34" charset="0"/>
              </a:rPr>
              <a:t>	</a:t>
            </a:r>
            <a:r>
              <a:rPr lang="id-ID" sz="2400">
                <a:latin typeface="Tahoma" pitchFamily="34" charset="0"/>
              </a:rPr>
              <a:t>informasi perihal stratigrafi dan reservoar.</a:t>
            </a:r>
          </a:p>
          <a:p>
            <a:pPr algn="just">
              <a:spcBef>
                <a:spcPct val="50000"/>
              </a:spcBef>
              <a:buFont typeface="Wingdings" pitchFamily="2" charset="2"/>
              <a:buChar char="Ø"/>
              <a:tabLst>
                <a:tab pos="442913" algn="l"/>
              </a:tabLst>
            </a:pPr>
            <a:r>
              <a:rPr lang="en-US" sz="2400">
                <a:latin typeface="Tahoma" pitchFamily="34" charset="0"/>
              </a:rPr>
              <a:t> 	A</a:t>
            </a:r>
            <a:r>
              <a:rPr lang="id-ID" sz="2400">
                <a:latin typeface="Tahoma" pitchFamily="34" charset="0"/>
              </a:rPr>
              <a:t>tribut turunan frekuensi sampai saat ini belum betul</a:t>
            </a:r>
            <a:r>
              <a:rPr lang="en-US" sz="2400">
                <a:latin typeface="Tahoma" pitchFamily="34" charset="0"/>
              </a:rPr>
              <a:t>-	</a:t>
            </a:r>
            <a:r>
              <a:rPr lang="id-ID" sz="2400">
                <a:latin typeface="Tahoma" pitchFamily="34" charset="0"/>
              </a:rPr>
              <a:t>betul dipahami, tapi banyak optimisme bahwa akan </a:t>
            </a:r>
            <a:r>
              <a:rPr lang="en-US" sz="2400">
                <a:latin typeface="Tahoma" pitchFamily="34" charset="0"/>
              </a:rPr>
              <a:t>	</a:t>
            </a:r>
            <a:r>
              <a:rPr lang="id-ID" sz="2400">
                <a:latin typeface="Tahoma" pitchFamily="34" charset="0"/>
              </a:rPr>
              <a:t>menyediakan informasi tambahan yang berguna perihal </a:t>
            </a:r>
            <a:r>
              <a:rPr lang="en-US" sz="2400">
                <a:latin typeface="Tahoma" pitchFamily="34" charset="0"/>
              </a:rPr>
              <a:t>	</a:t>
            </a:r>
            <a:r>
              <a:rPr lang="id-ID" sz="2400">
                <a:latin typeface="Tahoma" pitchFamily="34" charset="0"/>
              </a:rPr>
              <a:t>reservoar dan stratigrafi.</a:t>
            </a:r>
            <a:endParaRPr lang="en-US" sz="2400">
              <a:latin typeface="Tahoma" pitchFamily="34" charset="0"/>
            </a:endParaRPr>
          </a:p>
          <a:p>
            <a:pPr algn="just">
              <a:spcBef>
                <a:spcPct val="50000"/>
              </a:spcBef>
              <a:buFont typeface="Wingdings" pitchFamily="2" charset="2"/>
              <a:buChar char="Ø"/>
              <a:tabLst>
                <a:tab pos="442913" algn="l"/>
              </a:tabLst>
            </a:pPr>
            <a:r>
              <a:rPr lang="en-US" sz="2400">
                <a:latin typeface="Tahoma" pitchFamily="34" charset="0"/>
              </a:rPr>
              <a:t> 	</a:t>
            </a:r>
            <a:r>
              <a:rPr lang="id-ID" sz="2400">
                <a:latin typeface="Tahoma" pitchFamily="34" charset="0"/>
              </a:rPr>
              <a:t>Atribut atenuasi juga praktis belum dimanfaatkan saat </a:t>
            </a:r>
            <a:r>
              <a:rPr lang="en-US" sz="2400">
                <a:latin typeface="Tahoma" pitchFamily="34" charset="0"/>
              </a:rPr>
              <a:t>	</a:t>
            </a:r>
            <a:r>
              <a:rPr lang="id-ID" sz="2400">
                <a:latin typeface="Tahoma" pitchFamily="34" charset="0"/>
              </a:rPr>
              <a:t>ini, namun dipercaya bahwa atribut ini dimasa datang </a:t>
            </a:r>
            <a:r>
              <a:rPr lang="en-US" sz="2400">
                <a:latin typeface="Tahoma" pitchFamily="34" charset="0"/>
              </a:rPr>
              <a:t>	</a:t>
            </a:r>
            <a:r>
              <a:rPr lang="id-ID" sz="2400">
                <a:latin typeface="Tahoma" pitchFamily="34" charset="0"/>
              </a:rPr>
              <a:t>akan berguna untuk lebih memahami informasi </a:t>
            </a:r>
            <a:r>
              <a:rPr lang="en-US" sz="2400">
                <a:latin typeface="Tahoma" pitchFamily="34" charset="0"/>
              </a:rPr>
              <a:t>	</a:t>
            </a:r>
            <a:r>
              <a:rPr lang="id-ID" sz="2400">
                <a:latin typeface="Tahoma" pitchFamily="34" charset="0"/>
              </a:rPr>
              <a:t>mengenai per</a:t>
            </a:r>
            <a:r>
              <a:rPr lang="en-US" sz="2400">
                <a:latin typeface="Tahoma" pitchFamily="34" charset="0"/>
              </a:rPr>
              <a:t>m</a:t>
            </a:r>
            <a:r>
              <a:rPr lang="id-ID" sz="2400">
                <a:latin typeface="Tahoma" pitchFamily="34" charset="0"/>
              </a:rPr>
              <a:t>iabilitas</a:t>
            </a:r>
            <a:r>
              <a:rPr lang="en-US" sz="2400">
                <a:latin typeface="Tahoma" pitchFamily="34" charset="0"/>
              </a:rPr>
              <a:t>.</a:t>
            </a:r>
            <a:endParaRPr lang="id-ID" sz="2400">
              <a:latin typeface="Tahoma" pitchFamily="34" charset="0"/>
            </a:endParaRPr>
          </a:p>
        </p:txBody>
      </p:sp>
      <p:sp>
        <p:nvSpPr>
          <p:cNvPr id="7"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24581"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24582"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sp>
        <p:nvSpPr>
          <p:cNvPr id="24579" name="Rectangle 6"/>
          <p:cNvSpPr>
            <a:spLocks noChangeArrowheads="1"/>
          </p:cNvSpPr>
          <p:nvPr/>
        </p:nvSpPr>
        <p:spPr bwMode="auto">
          <a:xfrm>
            <a:off x="228600" y="152400"/>
            <a:ext cx="8686800" cy="5667375"/>
          </a:xfrm>
          <a:prstGeom prst="rect">
            <a:avLst/>
          </a:prstGeom>
          <a:noFill/>
          <a:ln w="9525">
            <a:noFill/>
            <a:miter lim="800000"/>
            <a:headEnd/>
            <a:tailEnd/>
          </a:ln>
        </p:spPr>
        <p:txBody>
          <a:bodyPr>
            <a:spAutoFit/>
          </a:bodyPr>
          <a:lstStyle/>
          <a:p>
            <a:pPr algn="just">
              <a:lnSpc>
                <a:spcPct val="120000"/>
              </a:lnSpc>
              <a:spcBef>
                <a:spcPct val="10000"/>
              </a:spcBef>
              <a:spcAft>
                <a:spcPct val="10000"/>
              </a:spcAft>
            </a:pPr>
            <a:r>
              <a:rPr lang="en-GB" sz="2400">
                <a:latin typeface="Tahoma" pitchFamily="34" charset="0"/>
              </a:rPr>
              <a:t>Jenis atribut seismik :</a:t>
            </a:r>
          </a:p>
          <a:p>
            <a:pPr algn="just">
              <a:lnSpc>
                <a:spcPct val="120000"/>
              </a:lnSpc>
              <a:spcBef>
                <a:spcPct val="10000"/>
              </a:spcBef>
              <a:spcAft>
                <a:spcPct val="10000"/>
              </a:spcAft>
            </a:pPr>
            <a:endParaRPr lang="en-GB" sz="800">
              <a:latin typeface="Tahoma" pitchFamily="34" charset="0"/>
            </a:endParaRPr>
          </a:p>
          <a:p>
            <a:pPr algn="just">
              <a:lnSpc>
                <a:spcPct val="120000"/>
              </a:lnSpc>
              <a:spcBef>
                <a:spcPct val="10000"/>
              </a:spcBef>
              <a:spcAft>
                <a:spcPct val="10000"/>
              </a:spcAft>
              <a:buFont typeface="Wingdings" pitchFamily="2" charset="2"/>
              <a:buChar char="Ø"/>
            </a:pPr>
            <a:r>
              <a:rPr lang="en-GB" sz="2400" i="1">
                <a:latin typeface="Tahoma" pitchFamily="34" charset="0"/>
              </a:rPr>
              <a:t> </a:t>
            </a:r>
            <a:r>
              <a:rPr lang="en-GB" sz="2400" b="1" i="1">
                <a:latin typeface="Tahoma" pitchFamily="34" charset="0"/>
              </a:rPr>
              <a:t>Amplitude attribute</a:t>
            </a:r>
            <a:r>
              <a:rPr lang="en-GB" sz="2400">
                <a:latin typeface="Tahoma" pitchFamily="34" charset="0"/>
              </a:rPr>
              <a:t> : ekstraksi langsung dari data 	</a:t>
            </a:r>
            <a:r>
              <a:rPr lang="en-GB" sz="2400" i="1">
                <a:latin typeface="Tahoma" pitchFamily="34" charset="0"/>
              </a:rPr>
              <a:t>preserve amplitude  </a:t>
            </a:r>
            <a:r>
              <a:rPr lang="en-GB" sz="2400">
                <a:latin typeface="Tahoma" pitchFamily="34" charset="0"/>
              </a:rPr>
              <a:t>(amplitude rms, average, max, 	min etc)</a:t>
            </a:r>
          </a:p>
          <a:p>
            <a:pPr algn="just">
              <a:lnSpc>
                <a:spcPct val="120000"/>
              </a:lnSpc>
              <a:spcBef>
                <a:spcPct val="10000"/>
              </a:spcBef>
              <a:spcAft>
                <a:spcPct val="10000"/>
              </a:spcAft>
              <a:buFont typeface="Wingdings" pitchFamily="2" charset="2"/>
              <a:buChar char="Ø"/>
            </a:pPr>
            <a:r>
              <a:rPr lang="en-GB" sz="2400">
                <a:latin typeface="Tahoma" pitchFamily="34" charset="0"/>
              </a:rPr>
              <a:t> </a:t>
            </a:r>
            <a:r>
              <a:rPr lang="en-GB" sz="2400" b="1" i="1">
                <a:latin typeface="Tahoma" pitchFamily="34" charset="0"/>
              </a:rPr>
              <a:t>Intantaneous attribute  (complex attribute):</a:t>
            </a:r>
            <a:r>
              <a:rPr lang="en-GB" sz="2400" i="1">
                <a:latin typeface="Tahoma" pitchFamily="34" charset="0"/>
              </a:rPr>
              <a:t> </a:t>
            </a:r>
            <a:endParaRPr lang="en-GB" sz="2400">
              <a:latin typeface="Tahoma" pitchFamily="34" charset="0"/>
            </a:endParaRPr>
          </a:p>
          <a:p>
            <a:pPr marL="857250" lvl="2" algn="just">
              <a:lnSpc>
                <a:spcPct val="120000"/>
              </a:lnSpc>
              <a:spcBef>
                <a:spcPct val="10000"/>
              </a:spcBef>
              <a:spcAft>
                <a:spcPct val="10000"/>
              </a:spcAft>
              <a:buFontTx/>
              <a:buChar char="•"/>
            </a:pPr>
            <a:r>
              <a:rPr lang="en-GB" sz="2400" i="1">
                <a:latin typeface="Tahoma" pitchFamily="34" charset="0"/>
              </a:rPr>
              <a:t>   Reflection strength</a:t>
            </a:r>
            <a:endParaRPr lang="en-GB" sz="2400">
              <a:latin typeface="Tahoma" pitchFamily="34" charset="0"/>
            </a:endParaRPr>
          </a:p>
          <a:p>
            <a:pPr marL="857250" lvl="2" algn="just">
              <a:lnSpc>
                <a:spcPct val="120000"/>
              </a:lnSpc>
              <a:spcBef>
                <a:spcPct val="10000"/>
              </a:spcBef>
              <a:spcAft>
                <a:spcPct val="10000"/>
              </a:spcAft>
              <a:buFontTx/>
              <a:buChar char="•"/>
            </a:pPr>
            <a:r>
              <a:rPr lang="en-GB" sz="2400" i="1">
                <a:latin typeface="Tahoma" pitchFamily="34" charset="0"/>
              </a:rPr>
              <a:t>   Instantaneous frequency</a:t>
            </a:r>
            <a:endParaRPr lang="en-GB" sz="2400">
              <a:latin typeface="Tahoma" pitchFamily="34" charset="0"/>
            </a:endParaRPr>
          </a:p>
          <a:p>
            <a:pPr marL="857250" lvl="2" algn="just">
              <a:lnSpc>
                <a:spcPct val="120000"/>
              </a:lnSpc>
              <a:spcBef>
                <a:spcPct val="10000"/>
              </a:spcBef>
              <a:spcAft>
                <a:spcPct val="10000"/>
              </a:spcAft>
              <a:buFontTx/>
              <a:buChar char="•"/>
            </a:pPr>
            <a:r>
              <a:rPr lang="en-GB" sz="2400" i="1">
                <a:latin typeface="Tahoma" pitchFamily="34" charset="0"/>
              </a:rPr>
              <a:t>   Instantaneous phase</a:t>
            </a:r>
            <a:endParaRPr lang="en-GB" sz="2400">
              <a:latin typeface="Tahoma" pitchFamily="34" charset="0"/>
            </a:endParaRPr>
          </a:p>
          <a:p>
            <a:pPr marL="857250" lvl="2" algn="just">
              <a:lnSpc>
                <a:spcPct val="120000"/>
              </a:lnSpc>
              <a:spcBef>
                <a:spcPct val="10000"/>
              </a:spcBef>
              <a:spcAft>
                <a:spcPct val="10000"/>
              </a:spcAft>
              <a:buFontTx/>
              <a:buChar char="•"/>
            </a:pPr>
            <a:r>
              <a:rPr lang="en-GB" sz="2400" i="1">
                <a:latin typeface="Tahoma" pitchFamily="34" charset="0"/>
              </a:rPr>
              <a:t>   Polarity	</a:t>
            </a:r>
            <a:endParaRPr lang="en-GB" sz="2400">
              <a:latin typeface="Tahoma" pitchFamily="34" charset="0"/>
            </a:endParaRPr>
          </a:p>
          <a:p>
            <a:pPr marL="857250" lvl="2" algn="just">
              <a:lnSpc>
                <a:spcPct val="120000"/>
              </a:lnSpc>
              <a:spcBef>
                <a:spcPct val="10000"/>
              </a:spcBef>
              <a:spcAft>
                <a:spcPct val="10000"/>
              </a:spcAft>
              <a:buFontTx/>
              <a:buChar char="•"/>
            </a:pPr>
            <a:r>
              <a:rPr lang="en-GB" sz="2400" i="1">
                <a:latin typeface="Tahoma" pitchFamily="34" charset="0"/>
              </a:rPr>
              <a:t>   Energy</a:t>
            </a:r>
            <a:endParaRPr lang="en-GB" sz="2400">
              <a:latin typeface="Tahoma" pitchFamily="34" charset="0"/>
            </a:endParaRPr>
          </a:p>
          <a:p>
            <a:pPr>
              <a:lnSpc>
                <a:spcPct val="120000"/>
              </a:lnSpc>
              <a:spcBef>
                <a:spcPct val="10000"/>
              </a:spcBef>
              <a:spcAft>
                <a:spcPct val="10000"/>
              </a:spcAft>
              <a:buFont typeface="Wingdings" pitchFamily="2" charset="2"/>
              <a:buChar char="Ø"/>
            </a:pPr>
            <a:r>
              <a:rPr lang="en-GB" sz="2400" b="1">
                <a:latin typeface="Tahoma" pitchFamily="34" charset="0"/>
              </a:rPr>
              <a:t>  </a:t>
            </a:r>
            <a:r>
              <a:rPr lang="en-GB" sz="2400" b="1" i="1">
                <a:latin typeface="Tahoma" pitchFamily="34" charset="0"/>
              </a:rPr>
              <a:t>Time Attribute</a:t>
            </a:r>
          </a:p>
        </p:txBody>
      </p:sp>
      <p:sp>
        <p:nvSpPr>
          <p:cNvPr id="7"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27653"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27654"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sp>
        <p:nvSpPr>
          <p:cNvPr id="27651" name="Text Box 6"/>
          <p:cNvSpPr txBox="1">
            <a:spLocks noChangeArrowheads="1"/>
          </p:cNvSpPr>
          <p:nvPr/>
        </p:nvSpPr>
        <p:spPr bwMode="auto">
          <a:xfrm>
            <a:off x="533400" y="2330450"/>
            <a:ext cx="7848600" cy="1555750"/>
          </a:xfrm>
          <a:prstGeom prst="rect">
            <a:avLst/>
          </a:prstGeom>
          <a:noFill/>
          <a:ln w="9525">
            <a:noFill/>
            <a:miter lim="800000"/>
            <a:headEnd/>
            <a:tailEnd/>
          </a:ln>
        </p:spPr>
        <p:txBody>
          <a:bodyPr>
            <a:spAutoFit/>
          </a:bodyPr>
          <a:lstStyle/>
          <a:p>
            <a:pPr algn="ctr">
              <a:spcBef>
                <a:spcPct val="50000"/>
              </a:spcBef>
            </a:pPr>
            <a:r>
              <a:rPr lang="id-ID" sz="4800" b="1">
                <a:solidFill>
                  <a:srgbClr val="FF0000"/>
                </a:solidFill>
                <a:latin typeface="Arial Black" pitchFamily="34" charset="0"/>
              </a:rPr>
              <a:t>ATTRIBUTE</a:t>
            </a:r>
            <a:r>
              <a:rPr lang="en-US" sz="4800" b="1">
                <a:solidFill>
                  <a:srgbClr val="FF0000"/>
                </a:solidFill>
                <a:latin typeface="Arial Black" pitchFamily="34" charset="0"/>
              </a:rPr>
              <a:t> AMPLITUDE</a:t>
            </a:r>
          </a:p>
        </p:txBody>
      </p:sp>
      <p:sp>
        <p:nvSpPr>
          <p:cNvPr id="7"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29702"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29703"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sp>
        <p:nvSpPr>
          <p:cNvPr id="29699" name="Text Box 6"/>
          <p:cNvSpPr txBox="1">
            <a:spLocks noChangeArrowheads="1"/>
          </p:cNvSpPr>
          <p:nvPr/>
        </p:nvSpPr>
        <p:spPr bwMode="auto">
          <a:xfrm>
            <a:off x="304800" y="2054225"/>
            <a:ext cx="8278813" cy="3194721"/>
          </a:xfrm>
          <a:prstGeom prst="rect">
            <a:avLst/>
          </a:prstGeom>
          <a:noFill/>
          <a:ln w="9525">
            <a:noFill/>
            <a:miter lim="800000"/>
            <a:headEnd/>
            <a:tailEnd/>
          </a:ln>
        </p:spPr>
        <p:txBody>
          <a:bodyPr>
            <a:spAutoFit/>
          </a:bodyPr>
          <a:lstStyle/>
          <a:p>
            <a:pPr marL="381000" indent="-381000" algn="just" eaLnBrk="0" hangingPunct="0">
              <a:lnSpc>
                <a:spcPct val="140000"/>
              </a:lnSpc>
              <a:buFont typeface="Wingdings" pitchFamily="2" charset="2"/>
              <a:buChar char="Ø"/>
            </a:pPr>
            <a:r>
              <a:rPr lang="en-US" sz="2400" dirty="0" err="1" smtClean="0">
                <a:latin typeface="Tahoma" pitchFamily="34" charset="0"/>
              </a:rPr>
              <a:t>Amplitudo</a:t>
            </a:r>
            <a:r>
              <a:rPr lang="en-US" sz="2400" dirty="0" smtClean="0">
                <a:latin typeface="Tahoma" pitchFamily="34" charset="0"/>
              </a:rPr>
              <a:t> </a:t>
            </a:r>
            <a:r>
              <a:rPr lang="en-US" sz="2400" dirty="0" err="1" smtClean="0">
                <a:latin typeface="Tahoma" pitchFamily="34" charset="0"/>
              </a:rPr>
              <a:t>merupakan</a:t>
            </a:r>
            <a:r>
              <a:rPr lang="en-US" sz="2400" dirty="0" smtClean="0">
                <a:latin typeface="Tahoma" pitchFamily="34" charset="0"/>
              </a:rPr>
              <a:t> </a:t>
            </a:r>
            <a:r>
              <a:rPr lang="en-US" sz="2400" dirty="0" err="1" smtClean="0">
                <a:latin typeface="Tahoma" pitchFamily="34" charset="0"/>
              </a:rPr>
              <a:t>atribut</a:t>
            </a:r>
            <a:r>
              <a:rPr lang="en-US" sz="2400" dirty="0" smtClean="0">
                <a:latin typeface="Tahoma" pitchFamily="34" charset="0"/>
              </a:rPr>
              <a:t> </a:t>
            </a:r>
            <a:r>
              <a:rPr lang="en-US" sz="2400" dirty="0" err="1" smtClean="0">
                <a:latin typeface="Tahoma" pitchFamily="34" charset="0"/>
              </a:rPr>
              <a:t>dasar</a:t>
            </a:r>
            <a:r>
              <a:rPr lang="en-US" sz="2400" dirty="0" smtClean="0">
                <a:latin typeface="Tahoma" pitchFamily="34" charset="0"/>
              </a:rPr>
              <a:t> </a:t>
            </a:r>
            <a:r>
              <a:rPr lang="en-US" sz="2400" dirty="0" err="1" smtClean="0">
                <a:latin typeface="Tahoma" pitchFamily="34" charset="0"/>
              </a:rPr>
              <a:t>dari</a:t>
            </a:r>
            <a:r>
              <a:rPr lang="en-US" sz="2400" dirty="0" smtClean="0">
                <a:latin typeface="Tahoma" pitchFamily="34" charset="0"/>
              </a:rPr>
              <a:t> </a:t>
            </a:r>
            <a:r>
              <a:rPr lang="en-US" sz="2400" dirty="0" err="1" smtClean="0">
                <a:latin typeface="Tahoma" pitchFamily="34" charset="0"/>
              </a:rPr>
              <a:t>seismik</a:t>
            </a:r>
            <a:r>
              <a:rPr lang="en-US" sz="2400" dirty="0" smtClean="0">
                <a:latin typeface="Tahoma" pitchFamily="34" charset="0"/>
              </a:rPr>
              <a:t>. </a:t>
            </a:r>
            <a:endParaRPr lang="en-US" sz="2400" dirty="0">
              <a:latin typeface="Tahoma" pitchFamily="34" charset="0"/>
            </a:endParaRPr>
          </a:p>
          <a:p>
            <a:pPr marL="381000" indent="-381000" algn="just" eaLnBrk="0" hangingPunct="0">
              <a:lnSpc>
                <a:spcPct val="140000"/>
              </a:lnSpc>
              <a:buFont typeface="Wingdings" pitchFamily="2" charset="2"/>
              <a:buChar char="Ø"/>
            </a:pPr>
            <a:r>
              <a:rPr lang="en-US" sz="2400" dirty="0" err="1" smtClean="0">
                <a:latin typeface="Tahoma" pitchFamily="34" charset="0"/>
              </a:rPr>
              <a:t>Attribut</a:t>
            </a:r>
            <a:r>
              <a:rPr lang="en-US" sz="2400" dirty="0" smtClean="0">
                <a:latin typeface="Tahoma" pitchFamily="34" charset="0"/>
              </a:rPr>
              <a:t> </a:t>
            </a:r>
            <a:r>
              <a:rPr lang="en-US" sz="2400" dirty="0" err="1" smtClean="0">
                <a:latin typeface="Tahoma" pitchFamily="34" charset="0"/>
              </a:rPr>
              <a:t>Amplitudo</a:t>
            </a:r>
            <a:r>
              <a:rPr lang="en-US" sz="2400" dirty="0" smtClean="0">
                <a:latin typeface="Tahoma" pitchFamily="34" charset="0"/>
              </a:rPr>
              <a:t> </a:t>
            </a:r>
            <a:r>
              <a:rPr lang="en-US" sz="2400" dirty="0" err="1" smtClean="0">
                <a:latin typeface="Tahoma" pitchFamily="34" charset="0"/>
              </a:rPr>
              <a:t>dan</a:t>
            </a:r>
            <a:r>
              <a:rPr lang="en-US" sz="2400" dirty="0" smtClean="0">
                <a:latin typeface="Tahoma" pitchFamily="34" charset="0"/>
              </a:rPr>
              <a:t> </a:t>
            </a:r>
            <a:r>
              <a:rPr lang="en-US" sz="2400" dirty="0" err="1" smtClean="0">
                <a:latin typeface="Tahoma" pitchFamily="34" charset="0"/>
              </a:rPr>
              <a:t>turunannya</a:t>
            </a:r>
            <a:r>
              <a:rPr lang="en-US" sz="2400" dirty="0" smtClean="0">
                <a:latin typeface="Tahoma" pitchFamily="34" charset="0"/>
              </a:rPr>
              <a:t>, </a:t>
            </a:r>
            <a:r>
              <a:rPr lang="en-US" sz="2400" dirty="0" err="1" smtClean="0">
                <a:latin typeface="Tahoma" pitchFamily="34" charset="0"/>
              </a:rPr>
              <a:t>diturunkan</a:t>
            </a:r>
            <a:r>
              <a:rPr lang="en-US" sz="2400" dirty="0" smtClean="0">
                <a:latin typeface="Tahoma" pitchFamily="34" charset="0"/>
              </a:rPr>
              <a:t> </a:t>
            </a:r>
            <a:r>
              <a:rPr lang="en-US" sz="2400" dirty="0" err="1" smtClean="0">
                <a:latin typeface="Tahoma" pitchFamily="34" charset="0"/>
              </a:rPr>
              <a:t>berdasarkan</a:t>
            </a:r>
            <a:r>
              <a:rPr lang="en-US" sz="2400" dirty="0" smtClean="0">
                <a:latin typeface="Tahoma" pitchFamily="34" charset="0"/>
              </a:rPr>
              <a:t> </a:t>
            </a:r>
            <a:r>
              <a:rPr lang="en-US" sz="2400" dirty="0" err="1" smtClean="0">
                <a:latin typeface="Tahoma" pitchFamily="34" charset="0"/>
              </a:rPr>
              <a:t>perhitungan</a:t>
            </a:r>
            <a:r>
              <a:rPr lang="en-US" sz="2400" dirty="0" smtClean="0">
                <a:latin typeface="Tahoma" pitchFamily="34" charset="0"/>
              </a:rPr>
              <a:t> </a:t>
            </a:r>
            <a:r>
              <a:rPr lang="en-US" sz="2400" dirty="0" err="1" smtClean="0">
                <a:latin typeface="Tahoma" pitchFamily="34" charset="0"/>
              </a:rPr>
              <a:t>statistik</a:t>
            </a:r>
            <a:r>
              <a:rPr lang="en-US" sz="2400" dirty="0" smtClean="0">
                <a:latin typeface="Tahoma" pitchFamily="34" charset="0"/>
              </a:rPr>
              <a:t>.</a:t>
            </a:r>
            <a:endParaRPr lang="id-ID" sz="2400" dirty="0" smtClean="0">
              <a:latin typeface="Tahoma" pitchFamily="34" charset="0"/>
            </a:endParaRPr>
          </a:p>
          <a:p>
            <a:pPr marL="381000" indent="-381000" algn="just" eaLnBrk="0" hangingPunct="0">
              <a:lnSpc>
                <a:spcPct val="140000"/>
              </a:lnSpc>
              <a:buFont typeface="Wingdings" pitchFamily="2" charset="2"/>
              <a:buChar char="Ø"/>
            </a:pPr>
            <a:r>
              <a:rPr lang="en-US" sz="2400" dirty="0" err="1" smtClean="0">
                <a:latin typeface="Tahoma" pitchFamily="34" charset="0"/>
              </a:rPr>
              <a:t>Amplitudo</a:t>
            </a:r>
            <a:r>
              <a:rPr lang="en-US" sz="2400" dirty="0" smtClean="0">
                <a:latin typeface="Tahoma" pitchFamily="34" charset="0"/>
              </a:rPr>
              <a:t> </a:t>
            </a:r>
            <a:r>
              <a:rPr lang="en-US" sz="2400" dirty="0" err="1" smtClean="0">
                <a:latin typeface="Tahoma" pitchFamily="34" charset="0"/>
              </a:rPr>
              <a:t>seismik</a:t>
            </a:r>
            <a:r>
              <a:rPr lang="en-US" sz="2400" dirty="0" smtClean="0">
                <a:latin typeface="Tahoma" pitchFamily="34" charset="0"/>
              </a:rPr>
              <a:t> paling </a:t>
            </a:r>
            <a:r>
              <a:rPr lang="en-US" sz="2400" dirty="0" err="1" smtClean="0">
                <a:latin typeface="Tahoma" pitchFamily="34" charset="0"/>
              </a:rPr>
              <a:t>banyak</a:t>
            </a:r>
            <a:r>
              <a:rPr lang="en-US" sz="2400" dirty="0" smtClean="0">
                <a:latin typeface="Tahoma" pitchFamily="34" charset="0"/>
              </a:rPr>
              <a:t> </a:t>
            </a:r>
            <a:r>
              <a:rPr lang="en-US" sz="2400" dirty="0" err="1" smtClean="0">
                <a:latin typeface="Tahoma" pitchFamily="34" charset="0"/>
              </a:rPr>
              <a:t>dimanfaatkan</a:t>
            </a:r>
            <a:r>
              <a:rPr lang="en-US" sz="2400" dirty="0" smtClean="0">
                <a:latin typeface="Tahoma" pitchFamily="34" charset="0"/>
              </a:rPr>
              <a:t> </a:t>
            </a:r>
            <a:r>
              <a:rPr lang="en-US" sz="2400" dirty="0" err="1" smtClean="0">
                <a:latin typeface="Tahoma" pitchFamily="34" charset="0"/>
              </a:rPr>
              <a:t>untuk</a:t>
            </a:r>
            <a:r>
              <a:rPr lang="en-US" sz="2400" dirty="0" smtClean="0">
                <a:latin typeface="Tahoma" pitchFamily="34" charset="0"/>
              </a:rPr>
              <a:t> </a:t>
            </a:r>
            <a:r>
              <a:rPr lang="en-US" sz="2400" dirty="0" err="1" smtClean="0">
                <a:latin typeface="Tahoma" pitchFamily="34" charset="0"/>
              </a:rPr>
              <a:t>mengenali</a:t>
            </a:r>
            <a:r>
              <a:rPr lang="en-US" sz="2400" dirty="0" smtClean="0">
                <a:latin typeface="Tahoma" pitchFamily="34" charset="0"/>
              </a:rPr>
              <a:t> </a:t>
            </a:r>
            <a:r>
              <a:rPr lang="en-US" sz="2400" dirty="0" err="1" smtClean="0">
                <a:latin typeface="Tahoma" pitchFamily="34" charset="0"/>
              </a:rPr>
              <a:t>anomali</a:t>
            </a:r>
            <a:r>
              <a:rPr lang="en-US" sz="2400" dirty="0" smtClean="0">
                <a:latin typeface="Tahoma" pitchFamily="34" charset="0"/>
              </a:rPr>
              <a:t> </a:t>
            </a:r>
            <a:r>
              <a:rPr lang="en-US" sz="2400" dirty="0" err="1" smtClean="0">
                <a:latin typeface="Tahoma" pitchFamily="34" charset="0"/>
              </a:rPr>
              <a:t>amplitudo</a:t>
            </a:r>
            <a:r>
              <a:rPr lang="en-US" sz="2400" dirty="0" smtClean="0">
                <a:latin typeface="Tahoma" pitchFamily="34" charset="0"/>
              </a:rPr>
              <a:t> </a:t>
            </a:r>
            <a:r>
              <a:rPr lang="en-US" sz="2400" dirty="0" err="1" smtClean="0">
                <a:latin typeface="Tahoma" pitchFamily="34" charset="0"/>
              </a:rPr>
              <a:t>akibat</a:t>
            </a:r>
            <a:r>
              <a:rPr lang="en-US" sz="2400" dirty="0" smtClean="0">
                <a:latin typeface="Tahoma" pitchFamily="34" charset="0"/>
              </a:rPr>
              <a:t> </a:t>
            </a:r>
            <a:r>
              <a:rPr lang="en-US" sz="2400" dirty="0" err="1" smtClean="0">
                <a:latin typeface="Tahoma" pitchFamily="34" charset="0"/>
              </a:rPr>
              <a:t>hidrokarbon</a:t>
            </a:r>
            <a:r>
              <a:rPr lang="en-US" sz="2400" dirty="0" smtClean="0">
                <a:latin typeface="Tahoma" pitchFamily="34" charset="0"/>
              </a:rPr>
              <a:t> (DHI), </a:t>
            </a:r>
            <a:r>
              <a:rPr lang="en-US" sz="2400" dirty="0" err="1" smtClean="0">
                <a:latin typeface="Tahoma" pitchFamily="34" charset="0"/>
              </a:rPr>
              <a:t>misalnya</a:t>
            </a:r>
            <a:r>
              <a:rPr lang="en-US" sz="2400" dirty="0" smtClean="0">
                <a:latin typeface="Tahoma" pitchFamily="34" charset="0"/>
              </a:rPr>
              <a:t> </a:t>
            </a:r>
            <a:r>
              <a:rPr lang="en-US" sz="2400" b="1" i="1" dirty="0" smtClean="0">
                <a:latin typeface="Tahoma" pitchFamily="34" charset="0"/>
              </a:rPr>
              <a:t>Bright spot, Dim spot,</a:t>
            </a:r>
            <a:r>
              <a:rPr lang="en-US" sz="2400" dirty="0" smtClean="0">
                <a:latin typeface="Tahoma" pitchFamily="34" charset="0"/>
              </a:rPr>
              <a:t> </a:t>
            </a:r>
            <a:r>
              <a:rPr lang="en-US" sz="2400" dirty="0" err="1" smtClean="0">
                <a:latin typeface="Tahoma" pitchFamily="34" charset="0"/>
              </a:rPr>
              <a:t>dll</a:t>
            </a:r>
            <a:r>
              <a:rPr lang="en-US" sz="2400" dirty="0" smtClean="0">
                <a:latin typeface="Tahoma" pitchFamily="34" charset="0"/>
              </a:rPr>
              <a:t>.</a:t>
            </a:r>
          </a:p>
        </p:txBody>
      </p:sp>
      <p:sp>
        <p:nvSpPr>
          <p:cNvPr id="29700" name="Text Box 7"/>
          <p:cNvSpPr txBox="1">
            <a:spLocks noChangeArrowheads="1"/>
          </p:cNvSpPr>
          <p:nvPr/>
        </p:nvSpPr>
        <p:spPr bwMode="auto">
          <a:xfrm>
            <a:off x="0" y="1216025"/>
            <a:ext cx="7620000" cy="457200"/>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en-US" sz="2400">
                <a:latin typeface="Tahoma" pitchFamily="34" charset="0"/>
              </a:rPr>
              <a:t> Attribut Amplitudo</a:t>
            </a:r>
          </a:p>
        </p:txBody>
      </p:sp>
      <p:sp>
        <p:nvSpPr>
          <p:cNvPr id="8"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6080125"/>
            <a:ext cx="8839200" cy="706438"/>
            <a:chOff x="104" y="3830"/>
            <a:chExt cx="5568" cy="445"/>
          </a:xfrm>
        </p:grpSpPr>
        <p:pic>
          <p:nvPicPr>
            <p:cNvPr id="31750" name="Picture 4" descr="UPNCol3D"/>
            <p:cNvPicPr>
              <a:picLocks noChangeAspect="1" noChangeArrowheads="1"/>
            </p:cNvPicPr>
            <p:nvPr/>
          </p:nvPicPr>
          <p:blipFill>
            <a:blip r:embed="rId2"/>
            <a:srcRect/>
            <a:stretch>
              <a:fillRect/>
            </a:stretch>
          </p:blipFill>
          <p:spPr bwMode="auto">
            <a:xfrm>
              <a:off x="123" y="3890"/>
              <a:ext cx="408" cy="385"/>
            </a:xfrm>
            <a:prstGeom prst="rect">
              <a:avLst/>
            </a:prstGeom>
            <a:solidFill>
              <a:srgbClr val="00CCFF"/>
            </a:solidFill>
            <a:ln w="9525">
              <a:solidFill>
                <a:srgbClr val="00CCFF"/>
              </a:solidFill>
              <a:miter lim="800000"/>
              <a:headEnd/>
              <a:tailEnd/>
            </a:ln>
          </p:spPr>
        </p:pic>
        <p:sp>
          <p:nvSpPr>
            <p:cNvPr id="31751" name="Line 5"/>
            <p:cNvSpPr>
              <a:spLocks noChangeShapeType="1"/>
            </p:cNvSpPr>
            <p:nvPr/>
          </p:nvSpPr>
          <p:spPr bwMode="auto">
            <a:xfrm>
              <a:off x="104" y="3830"/>
              <a:ext cx="5568" cy="0"/>
            </a:xfrm>
            <a:prstGeom prst="line">
              <a:avLst/>
            </a:prstGeom>
            <a:noFill/>
            <a:ln w="76200" cmpd="tri">
              <a:solidFill>
                <a:srgbClr val="0000FF"/>
              </a:solidFill>
              <a:round/>
              <a:headEnd/>
              <a:tailEnd/>
            </a:ln>
          </p:spPr>
          <p:txBody>
            <a:bodyPr/>
            <a:lstStyle/>
            <a:p>
              <a:endParaRPr lang="id-ID"/>
            </a:p>
          </p:txBody>
        </p:sp>
      </p:grpSp>
      <p:sp>
        <p:nvSpPr>
          <p:cNvPr id="31747" name="Rectangle 6"/>
          <p:cNvSpPr>
            <a:spLocks noChangeArrowheads="1"/>
          </p:cNvSpPr>
          <p:nvPr/>
        </p:nvSpPr>
        <p:spPr bwMode="auto">
          <a:xfrm>
            <a:off x="381000" y="1498308"/>
            <a:ext cx="8286750" cy="3859518"/>
          </a:xfrm>
          <a:prstGeom prst="rect">
            <a:avLst/>
          </a:prstGeom>
          <a:noFill/>
          <a:ln w="9525">
            <a:noFill/>
            <a:miter lim="800000"/>
            <a:headEnd/>
            <a:tailEnd/>
          </a:ln>
        </p:spPr>
        <p:txBody>
          <a:bodyPr>
            <a:spAutoFit/>
          </a:bodyPr>
          <a:lstStyle/>
          <a:p>
            <a:pPr algn="just" eaLnBrk="0" hangingPunct="0">
              <a:lnSpc>
                <a:spcPct val="110000"/>
              </a:lnSpc>
              <a:spcBef>
                <a:spcPct val="50000"/>
              </a:spcBef>
              <a:buFont typeface="Arrows2" pitchFamily="34" charset="2"/>
              <a:buNone/>
            </a:pPr>
            <a:r>
              <a:rPr lang="en-US" sz="2400" dirty="0" err="1">
                <a:latin typeface="Tahoma" pitchFamily="34" charset="0"/>
              </a:rPr>
              <a:t>Secara</a:t>
            </a:r>
            <a:r>
              <a:rPr lang="en-US" sz="2400" dirty="0">
                <a:latin typeface="Tahoma" pitchFamily="34" charset="0"/>
              </a:rPr>
              <a:t> </a:t>
            </a:r>
            <a:r>
              <a:rPr lang="en-US" sz="2400" dirty="0" err="1">
                <a:latin typeface="Tahoma" pitchFamily="34" charset="0"/>
              </a:rPr>
              <a:t>umum</a:t>
            </a:r>
            <a:r>
              <a:rPr lang="en-US" sz="2400" dirty="0">
                <a:latin typeface="Tahoma" pitchFamily="34" charset="0"/>
              </a:rPr>
              <a:t>, </a:t>
            </a:r>
            <a:r>
              <a:rPr lang="en-US" sz="2400" dirty="0" err="1">
                <a:latin typeface="Tahoma" pitchFamily="34" charset="0"/>
              </a:rPr>
              <a:t>kegunaan</a:t>
            </a:r>
            <a:r>
              <a:rPr lang="en-US" sz="2400" dirty="0">
                <a:latin typeface="Tahoma" pitchFamily="34" charset="0"/>
              </a:rPr>
              <a:t> </a:t>
            </a:r>
            <a:r>
              <a:rPr lang="en-US" sz="2400" dirty="0" err="1">
                <a:latin typeface="Tahoma" pitchFamily="34" charset="0"/>
              </a:rPr>
              <a:t>utama</a:t>
            </a:r>
            <a:r>
              <a:rPr lang="en-US" sz="2400" dirty="0">
                <a:latin typeface="Tahoma" pitchFamily="34" charset="0"/>
              </a:rPr>
              <a:t> </a:t>
            </a:r>
            <a:r>
              <a:rPr lang="en-US" sz="2400" dirty="0" err="1">
                <a:latin typeface="Tahoma" pitchFamily="34" charset="0"/>
              </a:rPr>
              <a:t>atribut</a:t>
            </a:r>
            <a:r>
              <a:rPr lang="en-US" sz="2400" dirty="0">
                <a:latin typeface="Tahoma" pitchFamily="34" charset="0"/>
              </a:rPr>
              <a:t> </a:t>
            </a:r>
            <a:r>
              <a:rPr lang="en-US" sz="2400" dirty="0" err="1">
                <a:latin typeface="Tahoma" pitchFamily="34" charset="0"/>
              </a:rPr>
              <a:t>amplitudo</a:t>
            </a:r>
            <a:r>
              <a:rPr lang="en-US" sz="2400" dirty="0">
                <a:latin typeface="Tahoma" pitchFamily="34" charset="0"/>
              </a:rPr>
              <a:t> </a:t>
            </a:r>
            <a:r>
              <a:rPr lang="en-US" sz="2400" dirty="0" err="1">
                <a:latin typeface="Tahoma" pitchFamily="34" charset="0"/>
              </a:rPr>
              <a:t>adalah</a:t>
            </a:r>
            <a:r>
              <a:rPr lang="en-US" sz="2400" dirty="0">
                <a:latin typeface="Tahoma" pitchFamily="34" charset="0"/>
              </a:rPr>
              <a:t>  </a:t>
            </a:r>
            <a:r>
              <a:rPr lang="en-US" sz="2400" dirty="0" err="1">
                <a:latin typeface="Tahoma" pitchFamily="34" charset="0"/>
              </a:rPr>
              <a:t>untuk</a:t>
            </a:r>
            <a:r>
              <a:rPr lang="en-US" sz="2400" dirty="0">
                <a:latin typeface="Tahoma" pitchFamily="34" charset="0"/>
              </a:rPr>
              <a:t> </a:t>
            </a:r>
            <a:r>
              <a:rPr lang="en-US" sz="2400" dirty="0" err="1">
                <a:latin typeface="Tahoma" pitchFamily="34" charset="0"/>
              </a:rPr>
              <a:t>mengidentifikasi</a:t>
            </a:r>
            <a:r>
              <a:rPr lang="en-US" sz="2400" dirty="0">
                <a:latin typeface="Tahoma" pitchFamily="34" charset="0"/>
              </a:rPr>
              <a:t> parameter-parameter </a:t>
            </a:r>
            <a:r>
              <a:rPr lang="en-US" sz="2400" dirty="0" err="1">
                <a:latin typeface="Tahoma" pitchFamily="34" charset="0"/>
              </a:rPr>
              <a:t>sbb</a:t>
            </a:r>
            <a:r>
              <a:rPr lang="en-US" sz="2400" dirty="0">
                <a:latin typeface="Tahoma" pitchFamily="34" charset="0"/>
              </a:rPr>
              <a:t>. :</a:t>
            </a:r>
          </a:p>
          <a:p>
            <a:pPr algn="just" eaLnBrk="0" hangingPunct="0">
              <a:lnSpc>
                <a:spcPct val="110000"/>
              </a:lnSpc>
              <a:spcBef>
                <a:spcPct val="50000"/>
              </a:spcBef>
              <a:buFont typeface="Arrows2" pitchFamily="34" charset="2"/>
              <a:buNone/>
            </a:pPr>
            <a:r>
              <a:rPr lang="en-US" sz="2400" dirty="0">
                <a:latin typeface="Tahoma" pitchFamily="34" charset="0"/>
              </a:rPr>
              <a:t>    1. </a:t>
            </a:r>
            <a:r>
              <a:rPr lang="en-US" sz="2400" dirty="0" err="1">
                <a:latin typeface="Tahoma" pitchFamily="34" charset="0"/>
              </a:rPr>
              <a:t>Akumulasi</a:t>
            </a:r>
            <a:r>
              <a:rPr lang="en-US" sz="2400" dirty="0">
                <a:latin typeface="Tahoma" pitchFamily="34" charset="0"/>
              </a:rPr>
              <a:t> gas </a:t>
            </a:r>
            <a:r>
              <a:rPr lang="en-US" sz="2400" dirty="0" err="1">
                <a:latin typeface="Tahoma" pitchFamily="34" charset="0"/>
              </a:rPr>
              <a:t>dan</a:t>
            </a:r>
            <a:r>
              <a:rPr lang="en-US" sz="2400" dirty="0">
                <a:latin typeface="Tahoma" pitchFamily="34" charset="0"/>
              </a:rPr>
              <a:t> </a:t>
            </a:r>
            <a:r>
              <a:rPr lang="en-US" sz="2400" dirty="0" err="1">
                <a:latin typeface="Tahoma" pitchFamily="34" charset="0"/>
              </a:rPr>
              <a:t>fluida</a:t>
            </a:r>
            <a:endParaRPr lang="en-US" sz="2400" dirty="0">
              <a:latin typeface="Tahoma" pitchFamily="34" charset="0"/>
            </a:endParaRPr>
          </a:p>
          <a:p>
            <a:pPr algn="just" eaLnBrk="0" hangingPunct="0">
              <a:lnSpc>
                <a:spcPct val="110000"/>
              </a:lnSpc>
              <a:spcBef>
                <a:spcPct val="50000"/>
              </a:spcBef>
              <a:buFont typeface="Arrows2" pitchFamily="34" charset="2"/>
              <a:buNone/>
            </a:pPr>
            <a:r>
              <a:rPr lang="en-US" sz="2400" dirty="0">
                <a:latin typeface="Tahoma" pitchFamily="34" charset="0"/>
              </a:rPr>
              <a:t>    2. </a:t>
            </a:r>
            <a:r>
              <a:rPr lang="en-US" sz="2400" dirty="0" err="1">
                <a:latin typeface="Tahoma" pitchFamily="34" charset="0"/>
              </a:rPr>
              <a:t>Memperkirakan</a:t>
            </a:r>
            <a:r>
              <a:rPr lang="en-US" sz="2400" dirty="0">
                <a:latin typeface="Tahoma" pitchFamily="34" charset="0"/>
              </a:rPr>
              <a:t> </a:t>
            </a:r>
            <a:r>
              <a:rPr lang="en-US" sz="2400" dirty="0" err="1">
                <a:latin typeface="Tahoma" pitchFamily="34" charset="0"/>
              </a:rPr>
              <a:t>jenis</a:t>
            </a:r>
            <a:r>
              <a:rPr lang="en-US" sz="2400" dirty="0">
                <a:latin typeface="Tahoma" pitchFamily="34" charset="0"/>
              </a:rPr>
              <a:t> </a:t>
            </a:r>
            <a:r>
              <a:rPr lang="en-US" sz="2400" dirty="0" err="1">
                <a:latin typeface="Tahoma" pitchFamily="34" charset="0"/>
              </a:rPr>
              <a:t>litologi</a:t>
            </a:r>
            <a:endParaRPr lang="en-US" sz="2400" dirty="0">
              <a:latin typeface="Tahoma" pitchFamily="34" charset="0"/>
            </a:endParaRPr>
          </a:p>
          <a:p>
            <a:pPr algn="just" eaLnBrk="0" hangingPunct="0">
              <a:lnSpc>
                <a:spcPct val="110000"/>
              </a:lnSpc>
              <a:spcBef>
                <a:spcPct val="50000"/>
              </a:spcBef>
              <a:buFont typeface="Arrows2" pitchFamily="34" charset="2"/>
              <a:buNone/>
            </a:pPr>
            <a:r>
              <a:rPr lang="en-US" sz="2400" dirty="0">
                <a:latin typeface="Tahoma" pitchFamily="34" charset="0"/>
              </a:rPr>
              <a:t>    3. </a:t>
            </a:r>
            <a:r>
              <a:rPr lang="en-US" sz="2400" dirty="0" err="1">
                <a:latin typeface="Tahoma" pitchFamily="34" charset="0"/>
              </a:rPr>
              <a:t>Memperkirakan</a:t>
            </a:r>
            <a:r>
              <a:rPr lang="en-US" sz="2400" dirty="0">
                <a:latin typeface="Tahoma" pitchFamily="34" charset="0"/>
              </a:rPr>
              <a:t> </a:t>
            </a:r>
            <a:r>
              <a:rPr lang="en-US" sz="2400" dirty="0" err="1" smtClean="0">
                <a:latin typeface="Tahoma" pitchFamily="34" charset="0"/>
              </a:rPr>
              <a:t>porositas</a:t>
            </a:r>
            <a:endParaRPr lang="en-US" sz="2400" dirty="0">
              <a:latin typeface="Tahoma" pitchFamily="34" charset="0"/>
            </a:endParaRPr>
          </a:p>
          <a:p>
            <a:pPr algn="just" eaLnBrk="0" hangingPunct="0">
              <a:lnSpc>
                <a:spcPct val="110000"/>
              </a:lnSpc>
              <a:spcBef>
                <a:spcPct val="50000"/>
              </a:spcBef>
              <a:buFont typeface="Arrows2" pitchFamily="34" charset="2"/>
              <a:buNone/>
            </a:pPr>
            <a:r>
              <a:rPr lang="en-US" sz="2400" dirty="0">
                <a:latin typeface="Tahoma" pitchFamily="34" charset="0"/>
              </a:rPr>
              <a:t>    4. </a:t>
            </a:r>
            <a:r>
              <a:rPr lang="en-US" sz="2400" dirty="0" err="1">
                <a:latin typeface="Tahoma" pitchFamily="34" charset="0"/>
              </a:rPr>
              <a:t>Analisa</a:t>
            </a:r>
            <a:r>
              <a:rPr lang="en-US" sz="2400" dirty="0">
                <a:latin typeface="Tahoma" pitchFamily="34" charset="0"/>
              </a:rPr>
              <a:t> </a:t>
            </a:r>
            <a:r>
              <a:rPr lang="en-US" sz="2400" dirty="0" err="1">
                <a:latin typeface="Tahoma" pitchFamily="34" charset="0"/>
              </a:rPr>
              <a:t>sekuen</a:t>
            </a:r>
            <a:r>
              <a:rPr lang="en-US" sz="2400" dirty="0">
                <a:latin typeface="Tahoma" pitchFamily="34" charset="0"/>
              </a:rPr>
              <a:t> </a:t>
            </a:r>
            <a:r>
              <a:rPr lang="en-US" sz="2400" dirty="0" err="1">
                <a:latin typeface="Tahoma" pitchFamily="34" charset="0"/>
              </a:rPr>
              <a:t>stratigrafi</a:t>
            </a:r>
            <a:r>
              <a:rPr lang="en-US" sz="2400" dirty="0">
                <a:latin typeface="Tahoma" pitchFamily="34" charset="0"/>
              </a:rPr>
              <a:t> </a:t>
            </a:r>
            <a:r>
              <a:rPr lang="en-US" sz="2400" dirty="0" err="1">
                <a:latin typeface="Tahoma" pitchFamily="34" charset="0"/>
              </a:rPr>
              <a:t>misal</a:t>
            </a:r>
            <a:r>
              <a:rPr lang="en-US" sz="2400" dirty="0">
                <a:latin typeface="Tahoma" pitchFamily="34" charset="0"/>
              </a:rPr>
              <a:t> channel, delta </a:t>
            </a:r>
            <a:r>
              <a:rPr lang="en-US" sz="2400" dirty="0" err="1">
                <a:latin typeface="Tahoma" pitchFamily="34" charset="0"/>
              </a:rPr>
              <a:t>dll</a:t>
            </a:r>
            <a:endParaRPr lang="en-US" sz="2400" dirty="0">
              <a:latin typeface="Tahoma" pitchFamily="34" charset="0"/>
            </a:endParaRPr>
          </a:p>
          <a:p>
            <a:pPr algn="just" eaLnBrk="0" hangingPunct="0">
              <a:lnSpc>
                <a:spcPct val="110000"/>
              </a:lnSpc>
              <a:spcBef>
                <a:spcPct val="50000"/>
              </a:spcBef>
              <a:buFont typeface="Arrows2" pitchFamily="34" charset="2"/>
              <a:buNone/>
            </a:pPr>
            <a:r>
              <a:rPr lang="id-ID" sz="2400" dirty="0" smtClean="0">
                <a:latin typeface="Tahoma" pitchFamily="34" charset="0"/>
              </a:rPr>
              <a:t>    5</a:t>
            </a:r>
            <a:r>
              <a:rPr lang="en-US" sz="2400" dirty="0" smtClean="0">
                <a:latin typeface="Tahoma" pitchFamily="34" charset="0"/>
              </a:rPr>
              <a:t>. </a:t>
            </a:r>
            <a:r>
              <a:rPr lang="en-US" sz="2400" dirty="0" err="1">
                <a:latin typeface="Tahoma" pitchFamily="34" charset="0"/>
              </a:rPr>
              <a:t>Mengenali</a:t>
            </a:r>
            <a:r>
              <a:rPr lang="en-US" sz="2400" dirty="0">
                <a:latin typeface="Tahoma" pitchFamily="34" charset="0"/>
              </a:rPr>
              <a:t> </a:t>
            </a:r>
            <a:r>
              <a:rPr lang="en-US" sz="2400" dirty="0" err="1">
                <a:latin typeface="Tahoma" pitchFamily="34" charset="0"/>
              </a:rPr>
              <a:t>ketidak</a:t>
            </a:r>
            <a:r>
              <a:rPr lang="en-US" sz="2400" dirty="0">
                <a:latin typeface="Tahoma" pitchFamily="34" charset="0"/>
              </a:rPr>
              <a:t> </a:t>
            </a:r>
            <a:r>
              <a:rPr lang="en-US" sz="2400" dirty="0" err="1" smtClean="0">
                <a:latin typeface="Tahoma" pitchFamily="34" charset="0"/>
              </a:rPr>
              <a:t>selarasan</a:t>
            </a:r>
            <a:endParaRPr lang="en-US" sz="2400" dirty="0">
              <a:latin typeface="Tahoma" pitchFamily="34" charset="0"/>
            </a:endParaRPr>
          </a:p>
        </p:txBody>
      </p:sp>
      <p:sp>
        <p:nvSpPr>
          <p:cNvPr id="31748" name="Text Box 7"/>
          <p:cNvSpPr txBox="1">
            <a:spLocks noChangeArrowheads="1"/>
          </p:cNvSpPr>
          <p:nvPr/>
        </p:nvSpPr>
        <p:spPr bwMode="auto">
          <a:xfrm>
            <a:off x="428596" y="857232"/>
            <a:ext cx="3967163" cy="457200"/>
          </a:xfrm>
          <a:prstGeom prst="rect">
            <a:avLst/>
          </a:prstGeom>
          <a:noFill/>
          <a:ln w="9525">
            <a:noFill/>
            <a:miter lim="800000"/>
            <a:headEnd/>
            <a:tailEnd/>
          </a:ln>
        </p:spPr>
        <p:txBody>
          <a:bodyPr wrap="none">
            <a:spAutoFit/>
          </a:bodyPr>
          <a:lstStyle/>
          <a:p>
            <a:pPr eaLnBrk="0" hangingPunct="0"/>
            <a:r>
              <a:rPr lang="en-US" sz="2400" u="sng" dirty="0" err="1">
                <a:latin typeface="Tahoma" pitchFamily="34" charset="0"/>
              </a:rPr>
              <a:t>Kegunaan</a:t>
            </a:r>
            <a:r>
              <a:rPr lang="en-US" sz="2400" u="sng" dirty="0">
                <a:latin typeface="Tahoma" pitchFamily="34" charset="0"/>
              </a:rPr>
              <a:t> </a:t>
            </a:r>
            <a:r>
              <a:rPr lang="en-US" sz="2400" u="sng" dirty="0" err="1">
                <a:latin typeface="Tahoma" pitchFamily="34" charset="0"/>
              </a:rPr>
              <a:t>Atribut</a:t>
            </a:r>
            <a:r>
              <a:rPr lang="en-US" sz="2400" u="sng" dirty="0">
                <a:latin typeface="Tahoma" pitchFamily="34" charset="0"/>
              </a:rPr>
              <a:t> </a:t>
            </a:r>
            <a:r>
              <a:rPr lang="en-US" sz="2400" u="sng" dirty="0" err="1">
                <a:latin typeface="Tahoma" pitchFamily="34" charset="0"/>
              </a:rPr>
              <a:t>Amplitudo</a:t>
            </a:r>
            <a:endParaRPr lang="en-US" sz="2400" u="sng" dirty="0">
              <a:latin typeface="Tahoma" pitchFamily="34" charset="0"/>
            </a:endParaRPr>
          </a:p>
        </p:txBody>
      </p:sp>
      <p:sp>
        <p:nvSpPr>
          <p:cNvPr id="8" name="Text Box 5"/>
          <p:cNvSpPr txBox="1">
            <a:spLocks noChangeArrowheads="1"/>
          </p:cNvSpPr>
          <p:nvPr/>
        </p:nvSpPr>
        <p:spPr bwMode="auto">
          <a:xfrm>
            <a:off x="985110" y="6316500"/>
            <a:ext cx="3600450" cy="304800"/>
          </a:xfrm>
          <a:prstGeom prst="rect">
            <a:avLst/>
          </a:prstGeom>
          <a:noFill/>
          <a:ln w="9525">
            <a:noFill/>
            <a:miter lim="800000"/>
            <a:headEnd/>
            <a:tailEnd/>
          </a:ln>
        </p:spPr>
        <p:txBody>
          <a:bodyPr>
            <a:spAutoFit/>
          </a:bodyPr>
          <a:lstStyle/>
          <a:p>
            <a:pPr>
              <a:spcBef>
                <a:spcPct val="50000"/>
              </a:spcBef>
            </a:pPr>
            <a:r>
              <a:rPr lang="id-ID" sz="1400" dirty="0" smtClean="0">
                <a:latin typeface="Palatino Linotype" pitchFamily="18" charset="0"/>
              </a:rPr>
              <a:t>GEOINFORMATIKA</a:t>
            </a: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852</Words>
  <Application>Microsoft Office PowerPoint</Application>
  <PresentationFormat>On-screen Show (4:3)</PresentationFormat>
  <Paragraphs>245</Paragraphs>
  <Slides>48</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1" baseType="lpstr">
      <vt:lpstr>Default Design</vt:lpstr>
      <vt:lpstr>1_Default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Ellen</cp:lastModifiedBy>
  <cp:revision>67</cp:revision>
  <dcterms:created xsi:type="dcterms:W3CDTF">2012-03-18T23:19:42Z</dcterms:created>
  <dcterms:modified xsi:type="dcterms:W3CDTF">2012-04-12T09:09:44Z</dcterms:modified>
</cp:coreProperties>
</file>