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4" r:id="rId10"/>
    <p:sldId id="276" r:id="rId11"/>
    <p:sldId id="270" r:id="rId12"/>
    <p:sldId id="271" r:id="rId13"/>
    <p:sldId id="272" r:id="rId14"/>
    <p:sldId id="277" r:id="rId15"/>
    <p:sldId id="263" r:id="rId16"/>
    <p:sldId id="278" r:id="rId17"/>
    <p:sldId id="264" r:id="rId18"/>
    <p:sldId id="265" r:id="rId19"/>
    <p:sldId id="266" r:id="rId20"/>
    <p:sldId id="267" r:id="rId21"/>
    <p:sldId id="268" r:id="rId22"/>
    <p:sldId id="269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0D1DB-6EF7-4B87-AFC8-9D7FEEF04DD2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1C33A-85C2-4597-A207-92A10E3F6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5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C33A-85C2-4597-A207-92A10E3F64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A55CA0-8C45-41C9-9085-70058FA5C2C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13482E-BFF2-4055-BCB9-D4D6A832D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0"/>
            <a:ext cx="6172200" cy="18943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BAB II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6660" y="2743200"/>
            <a:ext cx="73773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EKONOMI PERTANIAN </a:t>
            </a:r>
          </a:p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INDONESIA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30" y="228600"/>
            <a:ext cx="3155270" cy="20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3429000" cy="18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114"/>
            <a:ext cx="8534399" cy="65732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7884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Sejumlah</a:t>
            </a:r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daerah</a:t>
            </a:r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alami</a:t>
            </a:r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kekeringan</a:t>
            </a:r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kompas</a:t>
            </a:r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229600" cy="5102352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pemantauan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Badan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Meteorologi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Klimatologi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Geofisika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sebanyak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378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Indonesia,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Atambua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Kupang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NTT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daerah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kekeringan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ekstreem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60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September 2013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mengalami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hujan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Wilayah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memasuki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kategori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kekeringan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panjang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(30-60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hujan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meliputi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Banten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Tengah (Kudus,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Pati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Sukoharjo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sebagian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wilayah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),Bali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utara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NTT, NTB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tengah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Sulawesi Tenggara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selatan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cuaca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dibutuhkan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petani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Variabilitas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mengganggu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usahatani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37.000 </a:t>
            </a:r>
            <a:r>
              <a:rPr lang="en-US" sz="2800" dirty="0" err="1" smtClean="0">
                <a:solidFill>
                  <a:srgbClr val="FF0000"/>
                </a:solidFill>
              </a:rPr>
              <a:t>hektar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kering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7419975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Memasuki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musim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kemarau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, volume air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waduk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Sempor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Wadaslintang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Kab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Kebumen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terus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menyusut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Untuk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sementara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kedua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waduk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tsb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ditutup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sampai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awal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Oktober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tidak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mengairi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air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irigasi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37.000 ha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sawah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di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Kebumen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Purworejo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Wonosobo</a:t>
            </a:r>
            <a:endParaRPr lang="id-ID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id-ID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waduk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ditutup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dikhawatirkan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cadangan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air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musim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tanam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Oktober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menipis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Padahal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MT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Oktober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Maret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diandalkan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sebagian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cadangan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pangan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daerah</a:t>
            </a:r>
            <a:endParaRPr lang="id-ID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penutupan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waduk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musim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kemarau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petani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biasa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menanam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palawija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jagung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ketela,kacang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tanah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Penanaman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palawija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pergiliran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tanaman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mencegah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hama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mewabah</a:t>
            </a:r>
            <a:endParaRPr lang="id-ID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Petani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wilayah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aliran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irigasi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teknis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waduk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Wadaslintang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memanfaatkan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sisa-sisa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air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saluran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irigasi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untuk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menggenangi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sawah</a:t>
            </a:r>
            <a:endParaRPr lang="en-US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124200" y="2168769"/>
            <a:ext cx="9144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446"/>
            <a:ext cx="1828800" cy="150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5181600"/>
            <a:ext cx="20431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7772400" cy="5407152"/>
          </a:xfrm>
        </p:spPr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Lamongan</a:t>
            </a:r>
            <a:r>
              <a:rPr lang="en-US" dirty="0" smtClean="0"/>
              <a:t>, </a:t>
            </a:r>
            <a:r>
              <a:rPr lang="en-US" dirty="0" err="1" smtClean="0"/>
              <a:t>Bojonegoro</a:t>
            </a:r>
            <a:r>
              <a:rPr lang="en-US" dirty="0" smtClean="0"/>
              <a:t>, </a:t>
            </a:r>
            <a:r>
              <a:rPr lang="en-US" dirty="0" err="1" smtClean="0"/>
              <a:t>Tuban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, volume </a:t>
            </a:r>
            <a:r>
              <a:rPr lang="en-US" dirty="0" err="1" smtClean="0"/>
              <a:t>waduk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air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menyusut</a:t>
            </a:r>
            <a:r>
              <a:rPr lang="en-US" dirty="0" smtClean="0"/>
              <a:t>, </a:t>
            </a:r>
            <a:r>
              <a:rPr lang="en-US" dirty="0" err="1" smtClean="0"/>
              <a:t>pintu</a:t>
            </a:r>
            <a:r>
              <a:rPr lang="en-US" dirty="0" smtClean="0"/>
              <a:t> air </a:t>
            </a:r>
            <a:r>
              <a:rPr lang="en-US" dirty="0" err="1" smtClean="0"/>
              <a:t>waduk</a:t>
            </a:r>
            <a:r>
              <a:rPr lang="en-US" dirty="0" smtClean="0"/>
              <a:t> </a:t>
            </a:r>
            <a:r>
              <a:rPr lang="en-US" dirty="0" err="1" smtClean="0"/>
              <a:t>Pacal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Bojonegoro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ditutup</a:t>
            </a:r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Cianjur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Barat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sawah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mengering</a:t>
            </a:r>
            <a:r>
              <a:rPr lang="en-US" dirty="0" smtClean="0"/>
              <a:t>,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menanam</a:t>
            </a:r>
            <a:r>
              <a:rPr lang="en-US" dirty="0" smtClean="0"/>
              <a:t> </a:t>
            </a:r>
            <a:r>
              <a:rPr lang="en-US" dirty="0" err="1" smtClean="0"/>
              <a:t>palawija</a:t>
            </a:r>
            <a:endParaRPr lang="id-ID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kekeringan</a:t>
            </a:r>
            <a:r>
              <a:rPr lang="en-US" dirty="0" smtClean="0"/>
              <a:t>, </a:t>
            </a:r>
            <a:r>
              <a:rPr lang="en-US" dirty="0" err="1" smtClean="0"/>
              <a:t>penjual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Prambanan</a:t>
            </a:r>
            <a:r>
              <a:rPr lang="en-US" dirty="0" smtClean="0"/>
              <a:t> DIY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6-7 </a:t>
            </a:r>
            <a:r>
              <a:rPr lang="en-US" dirty="0" err="1" smtClean="0"/>
              <a:t>truk</a:t>
            </a:r>
            <a:r>
              <a:rPr lang="en-US" dirty="0" smtClean="0"/>
              <a:t> </a:t>
            </a:r>
            <a:r>
              <a:rPr lang="en-US" dirty="0" err="1" smtClean="0"/>
              <a:t>tangki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50.000- </a:t>
            </a:r>
            <a:r>
              <a:rPr lang="en-US" dirty="0" err="1" smtClean="0"/>
              <a:t>Rp</a:t>
            </a:r>
            <a:r>
              <a:rPr lang="en-US" dirty="0" smtClean="0"/>
              <a:t> 200.000/</a:t>
            </a:r>
            <a:r>
              <a:rPr lang="en-US" dirty="0" err="1" smtClean="0"/>
              <a:t>tangki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5000 l</a:t>
            </a:r>
            <a:r>
              <a:rPr lang="id-ID" dirty="0" smtClean="0"/>
              <a:t>iter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85"/>
            <a:ext cx="2881314" cy="198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4991"/>
            <a:ext cx="2667000" cy="188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4991"/>
            <a:ext cx="2537886" cy="188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9308"/>
            <a:ext cx="9067800" cy="639762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3"/>
                </a:solidFill>
              </a:rPr>
              <a:t>Tahun 2015 (</a:t>
            </a:r>
            <a:r>
              <a:rPr lang="id-ID" sz="2700" dirty="0" smtClean="0">
                <a:solidFill>
                  <a:schemeClr val="accent3"/>
                </a:solidFill>
              </a:rPr>
              <a:t>DAERAH YANG </a:t>
            </a:r>
            <a:r>
              <a:rPr lang="id-ID" dirty="0" smtClean="0">
                <a:solidFill>
                  <a:schemeClr val="accent3"/>
                </a:solidFill>
              </a:rPr>
              <a:t>mengalami kekeringan) </a:t>
            </a:r>
            <a:endParaRPr lang="id-ID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575288"/>
            <a:ext cx="7239000" cy="4873752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1. Gunung Kidul</a:t>
            </a:r>
          </a:p>
          <a:p>
            <a:pPr marL="0" indent="0">
              <a:buNone/>
            </a:pPr>
            <a:r>
              <a:rPr lang="id-ID" dirty="0" smtClean="0"/>
              <a:t>2. Lampung</a:t>
            </a:r>
          </a:p>
          <a:p>
            <a:pPr marL="0" indent="0">
              <a:buNone/>
            </a:pPr>
            <a:r>
              <a:rPr lang="id-ID" dirty="0" smtClean="0"/>
              <a:t>3. Jawa Tengah (Wonogiri, Klaten, Blora, Rembang, Pati)</a:t>
            </a:r>
          </a:p>
          <a:p>
            <a:pPr marL="0" indent="0">
              <a:buNone/>
            </a:pPr>
            <a:r>
              <a:rPr lang="id-ID" dirty="0" smtClean="0"/>
              <a:t>4. Jawa Barat</a:t>
            </a:r>
          </a:p>
          <a:p>
            <a:pPr marL="0" indent="0">
              <a:buNone/>
            </a:pPr>
            <a:r>
              <a:rPr lang="id-ID" dirty="0" smtClean="0"/>
              <a:t>5. Jawa Timur</a:t>
            </a:r>
          </a:p>
          <a:p>
            <a:pPr marL="0" indent="0">
              <a:buNone/>
            </a:pPr>
            <a:r>
              <a:rPr lang="id-ID" dirty="0" smtClean="0"/>
              <a:t>6. Sumatera Selatan</a:t>
            </a:r>
          </a:p>
          <a:p>
            <a:pPr marL="0" indent="0">
              <a:buNone/>
            </a:pPr>
            <a:r>
              <a:rPr lang="id-ID" dirty="0" smtClean="0"/>
              <a:t>7. NTB</a:t>
            </a:r>
          </a:p>
          <a:p>
            <a:pPr marL="0" indent="0">
              <a:buNone/>
            </a:pPr>
            <a:r>
              <a:rPr lang="id-ID" dirty="0" smtClean="0"/>
              <a:t>8. NTT</a:t>
            </a:r>
          </a:p>
          <a:p>
            <a:pPr marL="0" indent="0">
              <a:buNone/>
            </a:pPr>
            <a:r>
              <a:rPr lang="id-ID" dirty="0" smtClean="0"/>
              <a:t>9. DIY</a:t>
            </a:r>
          </a:p>
          <a:p>
            <a:pPr marL="0" indent="0">
              <a:buNone/>
            </a:pPr>
            <a:r>
              <a:rPr lang="id-ID" dirty="0" smtClean="0"/>
              <a:t>10. Riau</a:t>
            </a: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1447800" y="994994"/>
            <a:ext cx="1447800" cy="5744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46613"/>
            <a:ext cx="2667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2667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667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0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PERTANIAN </a:t>
            </a:r>
            <a:r>
              <a:rPr lang="en-US" b="1" dirty="0" err="1" smtClean="0">
                <a:solidFill>
                  <a:srgbClr val="FF0000"/>
                </a:solidFill>
              </a:rPr>
              <a:t>dalam</a:t>
            </a:r>
            <a:r>
              <a:rPr lang="en-US" b="1" dirty="0" smtClean="0">
                <a:solidFill>
                  <a:srgbClr val="FF0000"/>
                </a:solidFill>
              </a:rPr>
              <a:t> PEREKONOMIAN INDONESIA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984248"/>
            <a:ext cx="7315200" cy="418795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Indonesia </a:t>
            </a:r>
            <a:r>
              <a:rPr lang="en-US" dirty="0" err="1" smtClean="0">
                <a:solidFill>
                  <a:srgbClr val="002060"/>
                </a:solidFill>
              </a:rPr>
              <a:t>masih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sebagai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negara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agraris</a:t>
            </a:r>
            <a:r>
              <a:rPr lang="en-US" dirty="0" smtClean="0">
                <a:solidFill>
                  <a:srgbClr val="002060"/>
                </a:solidFill>
              </a:rPr>
              <a:t> , </a:t>
            </a:r>
            <a:r>
              <a:rPr lang="en-US" dirty="0" err="1" smtClean="0">
                <a:solidFill>
                  <a:srgbClr val="002060"/>
                </a:solidFill>
              </a:rPr>
              <a:t>sampai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ditinjau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lahan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tersedia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2. 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memegang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peranan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penting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keseluruhan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perekonomian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nasional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3. </a:t>
            </a:r>
            <a:r>
              <a:rPr lang="en-US" dirty="0" err="1" smtClean="0">
                <a:solidFill>
                  <a:srgbClr val="002060"/>
                </a:solidFill>
              </a:rPr>
              <a:t>Sejarah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menunjukkan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bahwa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sejak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1830 Indonesia </a:t>
            </a:r>
            <a:r>
              <a:rPr lang="en-US" dirty="0" err="1" smtClean="0">
                <a:solidFill>
                  <a:srgbClr val="002060"/>
                </a:solidFill>
              </a:rPr>
              <a:t>merupakan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pusat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perdagangan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sebutan</a:t>
            </a:r>
            <a:r>
              <a:rPr lang="en-US" dirty="0" smtClean="0">
                <a:solidFill>
                  <a:srgbClr val="002060"/>
                </a:solidFill>
              </a:rPr>
              <a:t> Netherlands India  </a:t>
            </a:r>
            <a:r>
              <a:rPr lang="en-US" dirty="0" err="1" smtClean="0">
                <a:solidFill>
                  <a:srgbClr val="002060"/>
                </a:solidFill>
              </a:rPr>
              <a:t>menjadi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produksi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bahan-bahan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mentah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0" y="1371600"/>
            <a:ext cx="1143000" cy="1447800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" y="304800"/>
            <a:ext cx="886489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9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PEMBAGIAN BIDANG-BIDANG PERTANIAN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Pertanian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dalam</a:t>
            </a:r>
            <a:r>
              <a:rPr lang="en-US" dirty="0" smtClean="0">
                <a:solidFill>
                  <a:srgbClr val="7030A0"/>
                </a:solidFill>
              </a:rPr>
              <a:t> ARTI SEMPIT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usaha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pertanian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rakyat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yaitu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usaha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keluarga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dimana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diproduksi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bahan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makanan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utama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seperti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beras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palawija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jagung,kacang-kacangan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ubi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2. </a:t>
            </a:r>
            <a:r>
              <a:rPr lang="en-US" dirty="0" err="1" smtClean="0">
                <a:solidFill>
                  <a:srgbClr val="7030A0"/>
                </a:solidFill>
              </a:rPr>
              <a:t>Pertanian</a:t>
            </a:r>
            <a:r>
              <a:rPr lang="en-US" dirty="0" smtClean="0">
                <a:solidFill>
                  <a:srgbClr val="7030A0"/>
                </a:solidFill>
              </a:rPr>
              <a:t>  ARTI LUAS/PERUSAHAAN </a:t>
            </a:r>
            <a:r>
              <a:rPr lang="en-US" dirty="0" err="1" smtClean="0">
                <a:solidFill>
                  <a:srgbClr val="7030A0"/>
                </a:solidFill>
              </a:rPr>
              <a:t>pertanian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mencakup</a:t>
            </a:r>
            <a:r>
              <a:rPr lang="en-US" dirty="0" smtClean="0">
                <a:solidFill>
                  <a:srgbClr val="7030A0"/>
                </a:solidFill>
              </a:rPr>
              <a:t> 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A. 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rakyat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keluarga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usahatani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B. Perkebunan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C. </a:t>
            </a:r>
            <a:r>
              <a:rPr lang="en-US" dirty="0" err="1" smtClean="0">
                <a:solidFill>
                  <a:srgbClr val="002060"/>
                </a:solidFill>
              </a:rPr>
              <a:t>Kehutanan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D. </a:t>
            </a:r>
            <a:r>
              <a:rPr lang="en-US" dirty="0" err="1" smtClean="0">
                <a:solidFill>
                  <a:srgbClr val="002060"/>
                </a:solidFill>
              </a:rPr>
              <a:t>Peternakan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E. </a:t>
            </a:r>
            <a:r>
              <a:rPr lang="en-US" dirty="0" err="1" smtClean="0">
                <a:solidFill>
                  <a:srgbClr val="002060"/>
                </a:solidFill>
              </a:rPr>
              <a:t>Perikanan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Pertanian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rakyat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pertanian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keluarga</a:t>
            </a:r>
            <a:r>
              <a:rPr lang="en-US" sz="2800" b="1" dirty="0" smtClean="0">
                <a:solidFill>
                  <a:srgbClr val="FF0000"/>
                </a:solidFill>
              </a:rPr>
              <a:t>/small holder (</a:t>
            </a:r>
            <a:r>
              <a:rPr lang="en-US" sz="2800" b="1" dirty="0" err="1" smtClean="0">
                <a:solidFill>
                  <a:srgbClr val="FF0000"/>
                </a:solidFill>
              </a:rPr>
              <a:t>usahatani</a:t>
            </a:r>
            <a:r>
              <a:rPr lang="en-US" sz="2800" b="1" dirty="0" smtClean="0">
                <a:solidFill>
                  <a:srgbClr val="FF0000"/>
                </a:solidFill>
              </a:rPr>
              <a:t>), </a:t>
            </a:r>
            <a:r>
              <a:rPr lang="en-US" sz="2800" b="1" dirty="0" err="1" smtClean="0">
                <a:solidFill>
                  <a:srgbClr val="FF0000"/>
                </a:solidFill>
              </a:rPr>
              <a:t>ciri-ciri</a:t>
            </a:r>
            <a:r>
              <a:rPr lang="id-ID" sz="2800" b="1" dirty="0" smtClean="0">
                <a:solidFill>
                  <a:srgbClr val="FF0000"/>
                </a:solidFill>
              </a:rPr>
              <a:t> 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6934200" cy="45689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Tanaman</a:t>
            </a:r>
            <a:r>
              <a:rPr lang="en-US" sz="2800" dirty="0" smtClean="0">
                <a:solidFill>
                  <a:srgbClr val="002060"/>
                </a:solidFill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</a:rPr>
              <a:t>diusahakan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beragam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b. Modal </a:t>
            </a:r>
            <a:r>
              <a:rPr lang="en-US" sz="2800" dirty="0" err="1" smtClean="0">
                <a:solidFill>
                  <a:srgbClr val="002060"/>
                </a:solidFill>
              </a:rPr>
              <a:t>sendiri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kecil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</a:rPr>
              <a:t>Sebagian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besar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hasil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memenuhi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kebutuhan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sendiri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sisa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baru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dijual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</a:rPr>
              <a:t>Luas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sempit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e. </a:t>
            </a:r>
            <a:r>
              <a:rPr lang="en-US" sz="2800" dirty="0" err="1" smtClean="0">
                <a:solidFill>
                  <a:srgbClr val="002060"/>
                </a:solidFill>
              </a:rPr>
              <a:t>Kurang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profesional</a:t>
            </a:r>
            <a:r>
              <a:rPr lang="en-US" sz="2800" dirty="0" smtClean="0">
                <a:solidFill>
                  <a:srgbClr val="002060"/>
                </a:solidFill>
              </a:rPr>
              <a:t>/</a:t>
            </a:r>
            <a:r>
              <a:rPr lang="en-US" sz="2800" dirty="0" err="1" smtClean="0">
                <a:solidFill>
                  <a:srgbClr val="002060"/>
                </a:solidFill>
              </a:rPr>
              <a:t>tradisional</a:t>
            </a:r>
            <a:r>
              <a:rPr lang="en-US" sz="2800" dirty="0" smtClean="0">
                <a:solidFill>
                  <a:srgbClr val="002060"/>
                </a:solidFill>
              </a:rPr>
              <a:t>/ </a:t>
            </a:r>
            <a:r>
              <a:rPr lang="en-US" sz="2800" dirty="0" err="1" smtClean="0">
                <a:solidFill>
                  <a:srgbClr val="002060"/>
                </a:solidFill>
              </a:rPr>
              <a:t>konvensional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f.</a:t>
            </a:r>
            <a:r>
              <a:rPr lang="id-ID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Kebanyakan</a:t>
            </a:r>
            <a:r>
              <a:rPr lang="en-US" sz="2800" dirty="0" smtClean="0">
                <a:solidFill>
                  <a:srgbClr val="002060"/>
                </a:solidFill>
              </a:rPr>
              <a:t> di </a:t>
            </a:r>
            <a:r>
              <a:rPr lang="en-US" sz="2800" dirty="0" err="1" smtClean="0">
                <a:solidFill>
                  <a:srgbClr val="002060"/>
                </a:solidFill>
              </a:rPr>
              <a:t>pulau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Jawa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Madura</a:t>
            </a:r>
          </a:p>
        </p:txBody>
      </p:sp>
      <p:sp>
        <p:nvSpPr>
          <p:cNvPr id="4" name="Down Arrow 3"/>
          <p:cNvSpPr/>
          <p:nvPr/>
        </p:nvSpPr>
        <p:spPr>
          <a:xfrm>
            <a:off x="3810000" y="1295400"/>
            <a:ext cx="1371600" cy="685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273" y="3124200"/>
            <a:ext cx="731520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PERUSAHAAN PERTANIAN </a:t>
            </a:r>
            <a:r>
              <a:rPr lang="en-US" sz="2800" dirty="0" err="1" smtClean="0">
                <a:solidFill>
                  <a:srgbClr val="002060"/>
                </a:solidFill>
              </a:rPr>
              <a:t>adalah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perusahaan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pertanian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memproduksi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hasil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tertentu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dengan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sistem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pertanian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seragam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bawah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manajemen</a:t>
            </a:r>
            <a:r>
              <a:rPr lang="en-US" sz="2800" dirty="0" smtClean="0">
                <a:solidFill>
                  <a:srgbClr val="002060"/>
                </a:solidFill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</a:rPr>
              <a:t>terpusat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dengan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menggunakan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berbagai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metode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ilmiah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teknik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pengolahan</a:t>
            </a:r>
            <a:r>
              <a:rPr lang="en-US" sz="2800" dirty="0" smtClean="0">
                <a:solidFill>
                  <a:srgbClr val="002060"/>
                </a:solidFill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</a:rPr>
              <a:t>efisien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t1.gstatic.com/images?q=tbn:ANd9GcTyMWnnpY9bUV_zE6LFlw2_yC1M_sJ9MktLctmjdO33fmQUs-_b7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3657600" cy="243396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9435"/>
            <a:ext cx="3573073" cy="23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CIRI-CIRI UMUM PERTANIAN INDONESIA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86000"/>
            <a:ext cx="7467600" cy="43434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1. </a:t>
            </a:r>
            <a:r>
              <a:rPr lang="en-US" sz="2800" dirty="0" err="1" smtClean="0">
                <a:solidFill>
                  <a:srgbClr val="002060"/>
                </a:solidFill>
              </a:rPr>
              <a:t>Pertanian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Tropika</a:t>
            </a:r>
            <a:r>
              <a:rPr lang="en-US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</a:rPr>
              <a:t>Garis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Katulistiwa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</a:rPr>
              <a:t>Berbentuk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kepulauan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3. </a:t>
            </a:r>
            <a:r>
              <a:rPr lang="en-US" sz="2800" dirty="0" err="1" smtClean="0">
                <a:solidFill>
                  <a:srgbClr val="002060"/>
                </a:solidFill>
              </a:rPr>
              <a:t>Topografi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bergunung</a:t>
            </a:r>
            <a:r>
              <a:rPr lang="en-US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</a:rPr>
              <a:t>variasi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suhu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4. </a:t>
            </a:r>
            <a:r>
              <a:rPr lang="en-US" sz="2800" dirty="0" err="1" smtClean="0">
                <a:solidFill>
                  <a:srgbClr val="002060"/>
                </a:solidFill>
              </a:rPr>
              <a:t>Terletak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antara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dua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benua</a:t>
            </a:r>
            <a:r>
              <a:rPr lang="en-US" sz="2800" dirty="0" smtClean="0">
                <a:solidFill>
                  <a:srgbClr val="002060"/>
                </a:solidFill>
              </a:rPr>
              <a:t>, Asia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Australia,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membentuk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mempengaruhi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iklim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5. </a:t>
            </a:r>
            <a:r>
              <a:rPr lang="en-US" sz="2800" dirty="0" err="1" smtClean="0">
                <a:solidFill>
                  <a:srgbClr val="002060"/>
                </a:solidFill>
              </a:rPr>
              <a:t>Terletak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diantara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dua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lautan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lautan</a:t>
            </a:r>
            <a:r>
              <a:rPr lang="en-US" sz="2800" dirty="0" smtClean="0">
                <a:solidFill>
                  <a:srgbClr val="002060"/>
                </a:solidFill>
              </a:rPr>
              <a:t> Indonesia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Pasifik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mempengaruhi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perikanan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laut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05200" y="1447800"/>
            <a:ext cx="1524000" cy="685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543800" cy="9445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Ciri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perusahaan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pertanian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4248"/>
            <a:ext cx="75438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a. Modal </a:t>
            </a:r>
            <a:r>
              <a:rPr lang="en-US" sz="2800" dirty="0" err="1" smtClean="0">
                <a:solidFill>
                  <a:srgbClr val="002060"/>
                </a:solidFill>
              </a:rPr>
              <a:t>sendiri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dari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luar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skala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besar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b. </a:t>
            </a:r>
            <a:r>
              <a:rPr lang="en-US" sz="2800" dirty="0" err="1" smtClean="0">
                <a:solidFill>
                  <a:srgbClr val="002060"/>
                </a:solidFill>
              </a:rPr>
              <a:t>Produksi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berorientasi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pasar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</a:rPr>
              <a:t>Lahan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luas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</a:rPr>
              <a:t>Manajemen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profesional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teknologi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canggih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e. </a:t>
            </a:r>
            <a:r>
              <a:rPr lang="en-US" sz="2800" dirty="0" err="1" smtClean="0">
                <a:solidFill>
                  <a:srgbClr val="002060"/>
                </a:solidFill>
              </a:rPr>
              <a:t>Hulu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sampai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hilir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81400" y="1371600"/>
            <a:ext cx="1905000" cy="8382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Perkebunan (</a:t>
            </a:r>
            <a:r>
              <a:rPr lang="en-US" i="1" dirty="0" smtClean="0">
                <a:solidFill>
                  <a:srgbClr val="FF0000"/>
                </a:solidFill>
              </a:rPr>
              <a:t>plantation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7620000" cy="556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Biasanya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mengusahakan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tanah-tanah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luas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berdasarkan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hak-hak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tertentu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Keseluruhan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bangunan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pabrik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serta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perumahan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pegawai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buruh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pimpinan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perkebunan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tempat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tertentu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disebut</a:t>
            </a:r>
            <a:r>
              <a:rPr lang="en-US" dirty="0" smtClean="0">
                <a:solidFill>
                  <a:srgbClr val="002060"/>
                </a:solidFill>
              </a:rPr>
              <a:t> ESTATE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Perkebunan 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sering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disebut</a:t>
            </a:r>
            <a:r>
              <a:rPr lang="en-US" dirty="0" smtClean="0">
                <a:solidFill>
                  <a:srgbClr val="002060"/>
                </a:solidFill>
              </a:rPr>
              <a:t> pula </a:t>
            </a:r>
            <a:r>
              <a:rPr lang="en-US" dirty="0" err="1" smtClean="0">
                <a:solidFill>
                  <a:srgbClr val="002060"/>
                </a:solidFill>
              </a:rPr>
              <a:t>Industri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(Agro </a:t>
            </a:r>
            <a:r>
              <a:rPr lang="en-US" dirty="0" err="1" smtClean="0">
                <a:solidFill>
                  <a:srgbClr val="002060"/>
                </a:solidFill>
              </a:rPr>
              <a:t>Industri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Perkebunan </a:t>
            </a:r>
            <a:r>
              <a:rPr lang="en-US" dirty="0" err="1" smtClean="0">
                <a:solidFill>
                  <a:srgbClr val="002060"/>
                </a:solidFill>
              </a:rPr>
              <a:t>Pertanian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jaman</a:t>
            </a:r>
            <a:r>
              <a:rPr lang="en-US" dirty="0" smtClean="0">
                <a:solidFill>
                  <a:srgbClr val="002060"/>
                </a:solidFill>
              </a:rPr>
              <a:t> India </a:t>
            </a:r>
            <a:r>
              <a:rPr lang="en-US" dirty="0" err="1" smtClean="0">
                <a:solidFill>
                  <a:srgbClr val="002060"/>
                </a:solidFill>
              </a:rPr>
              <a:t>Belanda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menggunakan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hak</a:t>
            </a:r>
            <a:r>
              <a:rPr lang="en-US" dirty="0" smtClean="0">
                <a:solidFill>
                  <a:srgbClr val="002060"/>
                </a:solidFill>
              </a:rPr>
              <a:t> ERFPACHT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jangka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waktu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sampai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maksimum</a:t>
            </a:r>
            <a:r>
              <a:rPr lang="en-US" dirty="0" smtClean="0">
                <a:solidFill>
                  <a:srgbClr val="002060"/>
                </a:solidFill>
              </a:rPr>
              <a:t> 75 </a:t>
            </a:r>
            <a:r>
              <a:rPr lang="en-US" dirty="0" err="1" smtClean="0">
                <a:solidFill>
                  <a:srgbClr val="002060"/>
                </a:solidFill>
              </a:rPr>
              <a:t>tahun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luas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maksimum</a:t>
            </a:r>
            <a:r>
              <a:rPr lang="en-US" dirty="0" smtClean="0">
                <a:solidFill>
                  <a:srgbClr val="002060"/>
                </a:solidFill>
              </a:rPr>
              <a:t> 360 </a:t>
            </a:r>
            <a:r>
              <a:rPr lang="en-US" dirty="0" err="1" smtClean="0">
                <a:solidFill>
                  <a:srgbClr val="002060"/>
                </a:solidFill>
              </a:rPr>
              <a:t>hektar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sekarang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disebut</a:t>
            </a:r>
            <a:r>
              <a:rPr lang="en-US" dirty="0" smtClean="0">
                <a:solidFill>
                  <a:srgbClr val="002060"/>
                </a:solidFill>
              </a:rPr>
              <a:t> HGU (</a:t>
            </a:r>
            <a:r>
              <a:rPr lang="en-US" dirty="0" err="1" smtClean="0">
                <a:solidFill>
                  <a:srgbClr val="002060"/>
                </a:solidFill>
              </a:rPr>
              <a:t>hak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guna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usaha</a:t>
            </a:r>
            <a:r>
              <a:rPr lang="en-US" dirty="0" smtClean="0">
                <a:solidFill>
                  <a:srgbClr val="002060"/>
                </a:solidFill>
              </a:rPr>
              <a:t>), </a:t>
            </a:r>
            <a:r>
              <a:rPr lang="en-US" dirty="0" err="1" smtClean="0">
                <a:solidFill>
                  <a:srgbClr val="002060"/>
                </a:solidFill>
              </a:rPr>
              <a:t>jangka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waktu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maksimum</a:t>
            </a:r>
            <a:r>
              <a:rPr lang="en-US" dirty="0" smtClean="0">
                <a:solidFill>
                  <a:srgbClr val="002060"/>
                </a:solidFill>
              </a:rPr>
              <a:t> 10-25 </a:t>
            </a:r>
            <a:r>
              <a:rPr lang="en-US" dirty="0" err="1" smtClean="0">
                <a:solidFill>
                  <a:srgbClr val="002060"/>
                </a:solidFill>
              </a:rPr>
              <a:t>tahun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Pertanian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jawa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JAWA</a:t>
            </a:r>
          </a:p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yang </a:t>
            </a:r>
            <a:r>
              <a:rPr lang="en-US" i="1" dirty="0" smtClean="0"/>
              <a:t>labor </a:t>
            </a:r>
            <a:r>
              <a:rPr lang="en-US" i="1" dirty="0" err="1" smtClean="0"/>
              <a:t>intensif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pertaniannya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: </a:t>
            </a:r>
            <a:r>
              <a:rPr lang="en-US" dirty="0" err="1" smtClean="0"/>
              <a:t>padi</a:t>
            </a:r>
            <a:r>
              <a:rPr lang="en-US" dirty="0" smtClean="0"/>
              <a:t>, </a:t>
            </a:r>
            <a:r>
              <a:rPr lang="en-US" dirty="0" err="1" smtClean="0"/>
              <a:t>jagung</a:t>
            </a:r>
            <a:r>
              <a:rPr lang="en-US" dirty="0" smtClean="0"/>
              <a:t>, </a:t>
            </a:r>
            <a:r>
              <a:rPr lang="en-US" dirty="0" err="1" smtClean="0"/>
              <a:t>ketela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LUAR JAWA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Pemilikan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lahan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lebih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luas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Kurang</a:t>
            </a:r>
            <a:r>
              <a:rPr lang="en-US" i="1" dirty="0" smtClean="0">
                <a:solidFill>
                  <a:srgbClr val="002060"/>
                </a:solidFill>
              </a:rPr>
              <a:t> labor </a:t>
            </a:r>
            <a:r>
              <a:rPr lang="en-US" i="1" dirty="0" err="1" smtClean="0">
                <a:solidFill>
                  <a:srgbClr val="002060"/>
                </a:solidFill>
              </a:rPr>
              <a:t>intensif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Menyisihkan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sebagian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besar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tanahnya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tanaman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perdagangan</a:t>
            </a:r>
            <a:r>
              <a:rPr lang="en-US" dirty="0" smtClean="0">
                <a:solidFill>
                  <a:srgbClr val="002060"/>
                </a:solidFill>
              </a:rPr>
              <a:t> : </a:t>
            </a:r>
            <a:r>
              <a:rPr lang="en-US" dirty="0" err="1" smtClean="0">
                <a:solidFill>
                  <a:srgbClr val="002060"/>
                </a:solidFill>
              </a:rPr>
              <a:t>karet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kelapa</a:t>
            </a:r>
            <a:r>
              <a:rPr lang="en-US" dirty="0" smtClean="0">
                <a:solidFill>
                  <a:srgbClr val="002060"/>
                </a:solidFill>
              </a:rPr>
              <a:t>, kopi, </a:t>
            </a:r>
            <a:r>
              <a:rPr lang="en-US" dirty="0" err="1" smtClean="0">
                <a:solidFill>
                  <a:srgbClr val="002060"/>
                </a:solidFill>
              </a:rPr>
              <a:t>lada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dll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 kuis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873752"/>
          </a:xfrm>
        </p:spPr>
        <p:txBody>
          <a:bodyPr/>
          <a:lstStyle/>
          <a:p>
            <a:r>
              <a:rPr lang="id-ID" dirty="0" smtClean="0"/>
              <a:t>1. Jelaskan ciri umum pertanian di Indonesia!</a:t>
            </a:r>
          </a:p>
          <a:p>
            <a:r>
              <a:rPr lang="id-ID" dirty="0" smtClean="0"/>
              <a:t> 2. Jelaskan pertanian di Jawa dan di luar Jawa!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3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229600" cy="6477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id-ID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Sentra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perikanan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Indonesia :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Andalas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Kepulauan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Riau, Bangka,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lautan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Indonesia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sebelah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barat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Sumatera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sampai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Pantai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Selatan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Selat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Makasar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pantai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Kalimantan,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Arafuru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dll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b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Daerah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perikanan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darat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danau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sungai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rawa-rawa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tambak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kolam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sawah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Perikanan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pencaharian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pokok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nelayan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sederhana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Komoditi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dihasilkan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Indonesia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meliputi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tanaman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jagung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tembakau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tebu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karet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sawit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Tanaman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iklim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sedang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teh,kopi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kina,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sayuran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buah-buahan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7924800" cy="6092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800" dirty="0" smtClean="0">
                <a:solidFill>
                  <a:srgbClr val="002060"/>
                </a:solidFill>
              </a:rPr>
              <a:t>7. </a:t>
            </a:r>
            <a:r>
              <a:rPr lang="en-US" sz="2800" dirty="0" smtClean="0">
                <a:solidFill>
                  <a:srgbClr val="002060"/>
                </a:solidFill>
              </a:rPr>
              <a:t>Indonesia </a:t>
            </a:r>
            <a:r>
              <a:rPr lang="en-US" sz="2800" dirty="0" err="1" smtClean="0">
                <a:solidFill>
                  <a:srgbClr val="002060"/>
                </a:solidFill>
              </a:rPr>
              <a:t>memiliki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id-ID" sz="2800" dirty="0" err="1">
                <a:solidFill>
                  <a:srgbClr val="002060"/>
                </a:solidFill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</a:rPr>
              <a:t>urah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id-ID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ujan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cukup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tinggi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angka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tertinggi</a:t>
            </a:r>
            <a:r>
              <a:rPr lang="en-US" sz="2800" dirty="0" smtClean="0">
                <a:solidFill>
                  <a:srgbClr val="002060"/>
                </a:solidFill>
              </a:rPr>
              <a:t> di </a:t>
            </a:r>
            <a:endParaRPr lang="id-ID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Padang</a:t>
            </a:r>
            <a:r>
              <a:rPr lang="id-ID" dirty="0" smtClean="0"/>
              <a:t>                    </a:t>
            </a:r>
            <a:r>
              <a:rPr lang="en-US" dirty="0" smtClean="0"/>
              <a:t> : 3846 mm</a:t>
            </a:r>
          </a:p>
          <a:p>
            <a:r>
              <a:rPr lang="en-US" dirty="0" err="1" smtClean="0"/>
              <a:t>Muaratewe</a:t>
            </a:r>
            <a:r>
              <a:rPr lang="en-US" dirty="0" smtClean="0"/>
              <a:t>, </a:t>
            </a:r>
            <a:r>
              <a:rPr lang="en-US" dirty="0" err="1" smtClean="0"/>
              <a:t>Kaltim</a:t>
            </a:r>
            <a:r>
              <a:rPr lang="en-US" dirty="0" smtClean="0"/>
              <a:t> : 3588 mm</a:t>
            </a:r>
          </a:p>
          <a:p>
            <a:r>
              <a:rPr lang="en-US" dirty="0" smtClean="0"/>
              <a:t>Ambon</a:t>
            </a:r>
            <a:r>
              <a:rPr lang="id-ID" dirty="0" smtClean="0"/>
              <a:t>                     </a:t>
            </a:r>
            <a:r>
              <a:rPr lang="en-US" dirty="0" smtClean="0"/>
              <a:t> : 3197 mm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id-ID" dirty="0" smtClean="0">
                <a:solidFill>
                  <a:srgbClr val="0070C0"/>
                </a:solidFill>
                <a:latin typeface="Arial"/>
                <a:cs typeface="Arial"/>
              </a:rPr>
              <a:t>    </a:t>
            </a:r>
          </a:p>
          <a:p>
            <a:pPr>
              <a:buNone/>
            </a:pPr>
            <a:r>
              <a:rPr lang="id-ID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d-ID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♦  </a:t>
            </a:r>
            <a:r>
              <a:rPr lang="en-US" sz="2600" dirty="0" smtClean="0"/>
              <a:t>Indonesia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hutan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 </a:t>
            </a:r>
            <a:r>
              <a:rPr lang="en-US" sz="2600" dirty="0" err="1" smtClean="0"/>
              <a:t>terluas</a:t>
            </a:r>
            <a:r>
              <a:rPr lang="en-US" sz="2600" dirty="0" smtClean="0"/>
              <a:t> di Asia Tenggara, </a:t>
            </a:r>
            <a:r>
              <a:rPr lang="en-US" sz="2600" dirty="0" err="1" smtClean="0"/>
              <a:t>makin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</a:t>
            </a:r>
            <a:r>
              <a:rPr lang="en-US" sz="2600" dirty="0" err="1" smtClean="0"/>
              <a:t>curah</a:t>
            </a:r>
            <a:r>
              <a:rPr lang="en-US" sz="2600" dirty="0" smtClean="0"/>
              <a:t> </a:t>
            </a:r>
            <a:r>
              <a:rPr lang="en-US" sz="2600" dirty="0" err="1" smtClean="0"/>
              <a:t>hujan,maka</a:t>
            </a:r>
            <a:r>
              <a:rPr lang="en-US" sz="2600" dirty="0" smtClean="0"/>
              <a:t> </a:t>
            </a:r>
            <a:r>
              <a:rPr lang="en-US" sz="2600" dirty="0" err="1" smtClean="0"/>
              <a:t>hutan</a:t>
            </a:r>
            <a:r>
              <a:rPr lang="en-US" sz="2600" dirty="0" smtClean="0"/>
              <a:t> </a:t>
            </a:r>
            <a:r>
              <a:rPr lang="en-US" sz="2600" dirty="0" err="1" smtClean="0"/>
              <a:t>semakin</a:t>
            </a:r>
            <a:r>
              <a:rPr lang="en-US" sz="2600" dirty="0" smtClean="0"/>
              <a:t> </a:t>
            </a:r>
            <a:r>
              <a:rPr lang="en-US" sz="2600" dirty="0" err="1" smtClean="0"/>
              <a:t>luas</a:t>
            </a:r>
            <a:endParaRPr lang="en-US" sz="2600" dirty="0" smtClean="0"/>
          </a:p>
          <a:p>
            <a:pPr>
              <a:buNone/>
            </a:pPr>
            <a:r>
              <a:rPr lang="id-ID" sz="2600" dirty="0" smtClean="0">
                <a:latin typeface="Arial"/>
                <a:cs typeface="Arial"/>
              </a:rPr>
              <a:t>   </a:t>
            </a:r>
            <a:r>
              <a:rPr lang="en-US" sz="2600" dirty="0" smtClean="0">
                <a:latin typeface="Arial"/>
                <a:cs typeface="Arial"/>
              </a:rPr>
              <a:t>♦  </a:t>
            </a:r>
            <a:r>
              <a:rPr lang="en-US" sz="2600" dirty="0" err="1" smtClean="0"/>
              <a:t>Perkembangan</a:t>
            </a:r>
            <a:r>
              <a:rPr lang="en-US" sz="2600" dirty="0" smtClean="0"/>
              <a:t> </a:t>
            </a:r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ternak</a:t>
            </a:r>
            <a:r>
              <a:rPr lang="en-US" sz="2600" dirty="0" smtClean="0"/>
              <a:t> </a:t>
            </a:r>
            <a:r>
              <a:rPr lang="en-US" sz="2600" dirty="0" err="1" smtClean="0"/>
              <a:t>dipengaruhi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curah</a:t>
            </a:r>
            <a:r>
              <a:rPr lang="en-US" sz="2600" dirty="0" smtClean="0"/>
              <a:t> </a:t>
            </a:r>
            <a:r>
              <a:rPr lang="en-US" sz="2600" dirty="0" err="1" smtClean="0"/>
              <a:t>hujan</a:t>
            </a:r>
            <a:r>
              <a:rPr lang="en-US" sz="2600" dirty="0" smtClean="0"/>
              <a:t>, </a:t>
            </a:r>
            <a:r>
              <a:rPr lang="en-US" sz="2600" dirty="0" err="1" smtClean="0"/>
              <a:t>kesuburan</a:t>
            </a:r>
            <a:r>
              <a:rPr lang="en-US" sz="2600" dirty="0" smtClean="0"/>
              <a:t> </a:t>
            </a:r>
            <a:r>
              <a:rPr lang="en-US" sz="2600" dirty="0" err="1" smtClean="0"/>
              <a:t>tanah</a:t>
            </a:r>
            <a:r>
              <a:rPr lang="en-US" sz="2600" dirty="0" smtClean="0"/>
              <a:t>, </a:t>
            </a:r>
            <a:r>
              <a:rPr lang="en-US" sz="2600" dirty="0" err="1" smtClean="0"/>
              <a:t>suhu</a:t>
            </a:r>
            <a:r>
              <a:rPr lang="en-US" sz="2600" dirty="0" smtClean="0"/>
              <a:t> </a:t>
            </a:r>
            <a:r>
              <a:rPr lang="en-US" sz="2600" dirty="0" err="1" smtClean="0"/>
              <a:t>udara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kelembaban</a:t>
            </a:r>
            <a:endParaRPr lang="en-US" sz="2600" dirty="0" smtClean="0"/>
          </a:p>
          <a:p>
            <a:pPr>
              <a:buNone/>
            </a:pPr>
            <a:r>
              <a:rPr lang="id-ID" sz="2600" dirty="0" smtClean="0">
                <a:latin typeface="Arial"/>
                <a:cs typeface="Arial"/>
              </a:rPr>
              <a:t>   </a:t>
            </a:r>
            <a:r>
              <a:rPr lang="en-US" sz="2600" dirty="0" smtClean="0">
                <a:latin typeface="Arial"/>
                <a:cs typeface="Arial"/>
              </a:rPr>
              <a:t>♦  </a:t>
            </a:r>
            <a:r>
              <a:rPr lang="en-US" sz="2600" dirty="0" smtClean="0"/>
              <a:t>Sumatra, Kalimantan, </a:t>
            </a:r>
            <a:r>
              <a:rPr lang="en-US" sz="2600" dirty="0" err="1" smtClean="0"/>
              <a:t>Irian</a:t>
            </a:r>
            <a:r>
              <a:rPr lang="en-US" sz="2600" dirty="0" smtClean="0"/>
              <a:t> Jaya </a:t>
            </a:r>
            <a:r>
              <a:rPr lang="en-US" sz="2600" dirty="0" err="1" smtClean="0"/>
              <a:t>tergolong</a:t>
            </a:r>
            <a:r>
              <a:rPr lang="en-US" sz="2600" dirty="0" smtClean="0"/>
              <a:t> </a:t>
            </a:r>
            <a:r>
              <a:rPr lang="en-US" sz="2600" dirty="0" err="1" smtClean="0"/>
              <a:t>daerah</a:t>
            </a:r>
            <a:r>
              <a:rPr lang="en-US" sz="2600" dirty="0" smtClean="0"/>
              <a:t> </a:t>
            </a:r>
            <a:r>
              <a:rPr lang="en-US" sz="2600" dirty="0" err="1" smtClean="0"/>
              <a:t>basah</a:t>
            </a:r>
            <a:r>
              <a:rPr lang="en-US" sz="2600" dirty="0" smtClean="0"/>
              <a:t>. </a:t>
            </a:r>
            <a:r>
              <a:rPr lang="en-US" sz="2600" dirty="0" err="1" smtClean="0"/>
              <a:t>Ditandai</a:t>
            </a:r>
            <a:r>
              <a:rPr lang="en-US" sz="2600" dirty="0" smtClean="0"/>
              <a:t> : </a:t>
            </a:r>
            <a:r>
              <a:rPr lang="en-US" sz="2600" dirty="0" err="1" smtClean="0"/>
              <a:t>adanya</a:t>
            </a:r>
            <a:r>
              <a:rPr lang="en-US" sz="2600" dirty="0" smtClean="0"/>
              <a:t> </a:t>
            </a:r>
            <a:r>
              <a:rPr lang="en-US" sz="2600" dirty="0" err="1" smtClean="0"/>
              <a:t>rawa</a:t>
            </a:r>
            <a:r>
              <a:rPr lang="en-US" sz="2600" dirty="0" smtClean="0"/>
              <a:t>, </a:t>
            </a:r>
            <a:r>
              <a:rPr lang="en-US" sz="2600" dirty="0" err="1" smtClean="0"/>
              <a:t>hutan</a:t>
            </a:r>
            <a:r>
              <a:rPr lang="en-US" sz="2600" dirty="0" smtClean="0"/>
              <a:t> </a:t>
            </a:r>
            <a:r>
              <a:rPr lang="en-US" sz="2600" dirty="0" err="1" smtClean="0"/>
              <a:t>lebat</a:t>
            </a:r>
            <a:r>
              <a:rPr lang="en-US" sz="2600" dirty="0" smtClean="0"/>
              <a:t>, </a:t>
            </a:r>
            <a:r>
              <a:rPr lang="en-US" sz="2600" dirty="0" err="1" smtClean="0"/>
              <a:t>sedikit</a:t>
            </a:r>
            <a:r>
              <a:rPr lang="en-US" sz="2600" dirty="0" smtClean="0"/>
              <a:t> </a:t>
            </a:r>
            <a:r>
              <a:rPr lang="en-US" sz="2600" dirty="0" err="1" smtClean="0"/>
              <a:t>lahan</a:t>
            </a:r>
            <a:r>
              <a:rPr lang="en-US" sz="2600" dirty="0" smtClean="0"/>
              <a:t> </a:t>
            </a:r>
            <a:r>
              <a:rPr lang="en-US" sz="2600" dirty="0" err="1" smtClean="0"/>
              <a:t>gembalaan</a:t>
            </a:r>
            <a:endParaRPr lang="en-US" sz="2600" dirty="0"/>
          </a:p>
        </p:txBody>
      </p:sp>
      <p:pic>
        <p:nvPicPr>
          <p:cNvPr id="16386" name="Picture 2" descr="http://t0.gstatic.com/images?q=tbn:ANd9GcTSZzVrFjaneqqr1v9JjxiAf8vxU5vtXkxrbn9hdTauw7Sq8v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77536"/>
            <a:ext cx="3076575" cy="2199064"/>
          </a:xfrm>
          <a:prstGeom prst="rect">
            <a:avLst/>
          </a:prstGeom>
          <a:noFill/>
        </p:spPr>
      </p:pic>
      <p:sp>
        <p:nvSpPr>
          <p:cNvPr id="2" name="Down Arrow 1"/>
          <p:cNvSpPr/>
          <p:nvPr/>
        </p:nvSpPr>
        <p:spPr>
          <a:xfrm>
            <a:off x="1981200" y="1295400"/>
            <a:ext cx="685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Curved Right Arrow 3"/>
          <p:cNvSpPr/>
          <p:nvPr/>
        </p:nvSpPr>
        <p:spPr>
          <a:xfrm>
            <a:off x="214745" y="2590800"/>
            <a:ext cx="762000" cy="9144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8848"/>
            <a:ext cx="8077200" cy="6169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Kelebatan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kelembaban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berkembangnya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r>
              <a:rPr lang="en-US" dirty="0" smtClean="0"/>
              <a:t>,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, anthrax, scabies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Pulau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Jawa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tidak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dilewati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katulistiwa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mempunyai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musim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berbeda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Bulan</a:t>
            </a:r>
            <a:r>
              <a:rPr lang="en-US" dirty="0" smtClean="0">
                <a:solidFill>
                  <a:srgbClr val="FF0000"/>
                </a:solidFill>
              </a:rPr>
              <a:t> November </a:t>
            </a:r>
            <a:r>
              <a:rPr lang="en-US" dirty="0" err="1" smtClean="0">
                <a:solidFill>
                  <a:srgbClr val="FF0000"/>
                </a:solidFill>
              </a:rPr>
              <a:t>s.d</a:t>
            </a:r>
            <a:r>
              <a:rPr lang="en-US" dirty="0" smtClean="0">
                <a:solidFill>
                  <a:srgbClr val="FF0000"/>
                </a:solidFill>
              </a:rPr>
              <a:t> April </a:t>
            </a:r>
            <a:r>
              <a:rPr lang="en-US" dirty="0" err="1" smtClean="0">
                <a:solidFill>
                  <a:srgbClr val="FF0000"/>
                </a:solidFill>
              </a:rPr>
              <a:t>curah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hujan</a:t>
            </a:r>
            <a:r>
              <a:rPr lang="en-US" dirty="0" smtClean="0">
                <a:solidFill>
                  <a:srgbClr val="FF0000"/>
                </a:solidFill>
              </a:rPr>
              <a:t> 1379 mm </a:t>
            </a:r>
            <a:r>
              <a:rPr lang="en-US" dirty="0" err="1" smtClean="0">
                <a:solidFill>
                  <a:srgbClr val="FF0000"/>
                </a:solidFill>
              </a:rPr>
              <a:t>disebut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musim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penghujan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Bulan</a:t>
            </a:r>
            <a:r>
              <a:rPr lang="en-US" dirty="0" smtClean="0">
                <a:solidFill>
                  <a:srgbClr val="FF0000"/>
                </a:solidFill>
              </a:rPr>
              <a:t> Mei </a:t>
            </a:r>
            <a:r>
              <a:rPr lang="en-US" dirty="0" err="1" smtClean="0">
                <a:solidFill>
                  <a:srgbClr val="FF0000"/>
                </a:solidFill>
              </a:rPr>
              <a:t>s.d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Oktober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curah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hujan</a:t>
            </a:r>
            <a:r>
              <a:rPr lang="en-US" dirty="0" smtClean="0">
                <a:solidFill>
                  <a:srgbClr val="FF0000"/>
                </a:solidFill>
              </a:rPr>
              <a:t> 575 mm </a:t>
            </a:r>
            <a:r>
              <a:rPr lang="en-US" dirty="0" err="1" smtClean="0">
                <a:solidFill>
                  <a:srgbClr val="FF0000"/>
                </a:solidFill>
              </a:rPr>
              <a:t>disebut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musim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kemarau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Padi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merupakan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tanaman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utama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</a:t>
            </a:r>
            <a:r>
              <a:rPr lang="en-US" dirty="0" smtClean="0">
                <a:solidFill>
                  <a:srgbClr val="002060"/>
                </a:solidFill>
              </a:rPr>
              <a:t> P. </a:t>
            </a:r>
            <a:r>
              <a:rPr lang="en-US" dirty="0" err="1" smtClean="0">
                <a:solidFill>
                  <a:srgbClr val="002060"/>
                </a:solidFill>
              </a:rPr>
              <a:t>Jawa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Musim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Bulan</a:t>
            </a:r>
            <a:r>
              <a:rPr lang="en-US" dirty="0" smtClean="0">
                <a:solidFill>
                  <a:srgbClr val="002060"/>
                </a:solidFill>
              </a:rPr>
              <a:t> November, </a:t>
            </a:r>
            <a:r>
              <a:rPr lang="en-US" dirty="0" err="1" smtClean="0">
                <a:solidFill>
                  <a:srgbClr val="002060"/>
                </a:solidFill>
              </a:rPr>
              <a:t>Desember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Januari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Musim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panen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bulan</a:t>
            </a:r>
            <a:r>
              <a:rPr lang="en-US" dirty="0" smtClean="0">
                <a:solidFill>
                  <a:srgbClr val="002060"/>
                </a:solidFill>
              </a:rPr>
              <a:t> April, Mei, </a:t>
            </a:r>
            <a:r>
              <a:rPr lang="en-US" dirty="0" err="1" smtClean="0">
                <a:solidFill>
                  <a:srgbClr val="002060"/>
                </a:solidFill>
              </a:rPr>
              <a:t>Juni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Musim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paceklik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bulan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Juli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Agustus</a:t>
            </a:r>
            <a:r>
              <a:rPr lang="en-US" dirty="0" smtClean="0">
                <a:solidFill>
                  <a:srgbClr val="002060"/>
                </a:solidFill>
              </a:rPr>
              <a:t>, September (</a:t>
            </a:r>
            <a:r>
              <a:rPr lang="en-US" dirty="0" err="1" smtClean="0">
                <a:solidFill>
                  <a:srgbClr val="002060"/>
                </a:solidFill>
              </a:rPr>
              <a:t>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Jawa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505200" y="228600"/>
            <a:ext cx="12192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</a:t>
            </a:r>
            <a:r>
              <a:rPr lang="id-ID" b="1" dirty="0" smtClean="0">
                <a:solidFill>
                  <a:srgbClr val="C00000"/>
                </a:solidFill>
              </a:rPr>
              <a:t>uas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Hutan</a:t>
            </a:r>
            <a:r>
              <a:rPr lang="en-US" b="1" dirty="0" smtClean="0">
                <a:solidFill>
                  <a:srgbClr val="C00000"/>
                </a:solidFill>
              </a:rPr>
              <a:t> Per </a:t>
            </a:r>
            <a:r>
              <a:rPr lang="en-US" b="1" dirty="0" err="1" smtClean="0">
                <a:solidFill>
                  <a:srgbClr val="C00000"/>
                </a:solidFill>
              </a:rPr>
              <a:t>Pulau</a:t>
            </a:r>
            <a:r>
              <a:rPr lang="en-US" b="1" dirty="0" smtClean="0">
                <a:solidFill>
                  <a:srgbClr val="C00000"/>
                </a:solidFill>
              </a:rPr>
              <a:t> Di Indonesia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1737569"/>
              </p:ext>
            </p:extLst>
          </p:nvPr>
        </p:nvGraphicFramePr>
        <p:xfrm>
          <a:off x="533400" y="1600201"/>
          <a:ext cx="8001000" cy="44163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9400"/>
                <a:gridCol w="2514600"/>
                <a:gridCol w="2667000"/>
              </a:tblGrid>
              <a:tr h="954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PULAU</a:t>
                      </a:r>
                      <a:endParaRPr lang="en-US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LUAS HUTAN (HA)</a:t>
                      </a:r>
                      <a:endParaRPr lang="en-US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PERSENTASE (%)</a:t>
                      </a:r>
                      <a:endParaRPr lang="en-US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3191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latin typeface="Arial Narrow" pitchFamily="34" charset="0"/>
                        </a:rPr>
                        <a:t>Kalimantan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latin typeface="Arial Narrow" pitchFamily="34" charset="0"/>
                        </a:rPr>
                        <a:t>Papua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latin typeface="Arial Narrow" pitchFamily="34" charset="0"/>
                        </a:rPr>
                        <a:t>Sumatra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err="1" smtClean="0">
                          <a:latin typeface="Arial Narrow" pitchFamily="34" charset="0"/>
                        </a:rPr>
                        <a:t>Jawa</a:t>
                      </a:r>
                      <a:endParaRPr lang="en-US" sz="2400" baseline="0" dirty="0" smtClean="0">
                        <a:latin typeface="Arial Narrow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latin typeface="Arial Narrow" pitchFamily="34" charset="0"/>
                        </a:rPr>
                        <a:t>Bali, Nusa Tenggara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latin typeface="Arial Narrow" pitchFamily="34" charset="0"/>
                        </a:rPr>
                        <a:t>Sulawesi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>
                          <a:latin typeface="Arial Narrow" pitchFamily="34" charset="0"/>
                        </a:rPr>
                        <a:t>Maluku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40.619.510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40.546.360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27.639.255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3.040.023,97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2.718.177,01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11.591.109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7.146.109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</a:t>
                      </a:r>
                      <a:r>
                        <a:rPr lang="id-ID" sz="2400" baseline="0" dirty="0" smtClean="0"/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30,47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30,42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20,73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 2,28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2,04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8,70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     </a:t>
                      </a:r>
                      <a:r>
                        <a:rPr lang="id-ID" sz="24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 Narrow" pitchFamily="34" charset="0"/>
                        </a:rPr>
                        <a:t>5,36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3015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Indonesia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    133.300.543,98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        100,00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374" y="195507"/>
            <a:ext cx="8074025" cy="3886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daerah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kurang</a:t>
            </a:r>
            <a:r>
              <a:rPr lang="en-US" dirty="0" smtClean="0">
                <a:solidFill>
                  <a:srgbClr val="002060"/>
                </a:solidFill>
              </a:rPr>
              <a:t> air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kurang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subur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misal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Gunung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Kidul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Wonogiri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dirty="0" err="1" smtClean="0">
                <a:solidFill>
                  <a:srgbClr val="002060"/>
                </a:solidFill>
              </a:rPr>
              <a:t>musim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tergantung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musim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Musim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Oktober</a:t>
            </a:r>
            <a:r>
              <a:rPr lang="en-US" dirty="0" smtClean="0">
                <a:solidFill>
                  <a:srgbClr val="002060"/>
                </a:solidFill>
              </a:rPr>
              <a:t>-November.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Daerah </a:t>
            </a:r>
            <a:r>
              <a:rPr lang="en-US" dirty="0" err="1" smtClean="0">
                <a:solidFill>
                  <a:srgbClr val="002060"/>
                </a:solidFill>
              </a:rPr>
              <a:t>ini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biasanya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menggunakan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tumpang</a:t>
            </a:r>
            <a:r>
              <a:rPr lang="en-US" dirty="0" smtClean="0">
                <a:solidFill>
                  <a:srgbClr val="002060"/>
                </a:solidFill>
              </a:rPr>
              <a:t> sari : </a:t>
            </a:r>
            <a:r>
              <a:rPr lang="en-US" dirty="0" err="1" smtClean="0">
                <a:solidFill>
                  <a:srgbClr val="002060"/>
                </a:solidFill>
              </a:rPr>
              <a:t>jagung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padi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ketela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Jagung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dipanen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Januari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padi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dipanen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Maret</a:t>
            </a:r>
            <a:r>
              <a:rPr lang="en-US" dirty="0" smtClean="0">
                <a:solidFill>
                  <a:srgbClr val="002060"/>
                </a:solidFill>
              </a:rPr>
              <a:t>-April. </a:t>
            </a:r>
            <a:r>
              <a:rPr lang="en-US" dirty="0" err="1" smtClean="0">
                <a:solidFill>
                  <a:srgbClr val="002060"/>
                </a:solidFill>
              </a:rPr>
              <a:t>Ketela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pohon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Juli-Agustus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Kedelai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kacang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tanah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ditanam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kemudian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14338" name="Picture 2" descr="http://t1.gstatic.com/images?q=tbn:ANd9GcRrtlhXus_1_3piPZ2qHf31SOhoKTNEiqJyX4HCG4aY5fhm1DL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63055"/>
            <a:ext cx="3276600" cy="2283059"/>
          </a:xfrm>
          <a:prstGeom prst="rect">
            <a:avLst/>
          </a:prstGeom>
          <a:noFill/>
        </p:spPr>
      </p:pic>
      <p:sp>
        <p:nvSpPr>
          <p:cNvPr id="14342" name="AutoShape 6" descr="data:image/jpeg;base64,/9j/4AAQSkZJRgABAQAAAQABAAD/2wCEAAkGBhMSERUUExQWFRUWGB0aGRgXGB8eHxoYHx0eFxwaIB0ZHyYeGxkkGx8aHy8hJCgqLCwsGB4xNTAqNSYrLCkBCQoKDgwOGg8PGiolHyQsLCwpLCwsKSksLCkpLCwsLCwsKSksLCksLCksLCwsLCkpKSwpKSwsLCwpLCwsKSwsLP/AABEIALIBDQMBIgACEQEDEQH/xAAbAAADAAMBAQAAAAAAAAAAAAADBAUAAQIGB//EADoQAAIBAgUDAwIDBwMEAwEAAAECEQMhAAQSMUEFIlETYXEygQZCkRQjUqGxwfAzYtFyguHxFRZDc//EABgBAQEBAQEAAAAAAAAAAAAAAAECAAME/8QAJxEAAgICAgICAgIDAQAAAAAAAAECESExEkFRYQNxIjITkVLB4UL/2gAMAwEAAhEDEQA/APJZ7JVfUdkq1CNTW7t5NgdsDRnKwGqSDc6if6GYx9IOdVnYm0OSIHuQbiZHg4GaqsYYk+LD5/Ta2OTa8nm5nzPMrXcwHqD/ALm/t9sd5ajmgVgVWkiRqf42Pxj6JmBSaZcrO94NrcbD2wFuqU1EmpIAA7WkxttEkjBzRXN+Dz9Jc3BHpEI0XJYAHfeQftgtbp+ZOmUqAkcO0H7Sf64vHqdEgkVJ2Gw+QYgz8xharnVbT3O2gyIU+8wdhvwMbmPKXgjUegZgNOh4IvNQ/wDOGaYKgCSqwTGpjJ8ydvjFil1UsdqxDbyoAEDicBrZyQR6cg2uTe9rKP6Ylyci05eBCjWCC2sySfqY73wM5oFjOoGxPcwmNucMVcrJG6jeFn55nBafTCt9BIG0g/8ArHJxe2y6FcvnDEajMQO4nz742M8xOnU94vqOD5TopMySIJG8CZnzglPoiEWqWN13j9ecQ4xvZqFaefNrt86j7++O6efafqbc8nx84p5XplMCNLEg7ib+NxjjOZKLhQvcNwbzAsAbnBUbCqEamZYiQWFxeT5+cJVs2wDd7727j/zbFnOUHFNiLTe6G0bAy1r4C1Gsx5GlxvSMsNrGdsXFLyGCP1DMksDrJYLIGoj++N0mZiW/eG4i7fPm+PQ08lV0KgC2Xc0jMseTO48YOMtVMD8oZY7SIjfdsNqtmwedzdUtP1TyJPziPXogMFPqAzEio3sZx7ij04ajNMsCZk7fzxrNZAC4y6H3Jv8AJtghKsWODzIpGI1VB7+oxhdpGJedYgt3VZBkdxgjyb7/AHx7Ki0J/oMzXiHIG/xjjNZ8QoNAgagYLAzubg4tWmbiRKGbarTEFgIAjWb+RY2884PQzBMEhhxdjII352/mcP06uW2NLQPZlAHn7Y2KGXkACoPuCP8APfHNxZuJHrOAzLcg7kM0/wBbH3xM6nXCCUaoJMQXYgQL8yCfOPWZnpFEjUla+1xEg4Tf8LrVj96oMSBAIN/O8YYvOWbgQ6ZfSrF2jlQxuPnjHNDMkMf9S/0y7EAc87zi/U6BUWxIYbC3G9v5YXq9Fe9p/phcyeLJdXqD6/rcW2Dnbcc7f845yldvUY6iT7ud9zF/PnDWY6FUOohLG0/f2wm/TyoAKNqnjYYVJNYNRulnWNRmlpHAckfETGEc11CoTGt7tJuRpE8wecO5XLGTTAk+8AT4/wDONn8Pn1C1Q7xAmw8ne/8A5wJ5yQ2ydV6i0mHcng6m/wCcUOjZ+oWeXcwqfmP+4+cK1unurRC6Qd+MMdCqKWqADYKDHJlsdIOxTLuZ1mox1sDrNp3MniOccnKEjc3tck3HE+2H3qhWqASW1NBMRuRvib+1VQO3gDHN/LHpFc0ngIMhPkicFHSwxHafIicby+fLH95b4HjbbY4oUawJgT4BkDA/l8B/IAy/SzvG/lj8ebYaqdBEydJvv3Qf545pZrvZSRI88+fjGBqlZR6Zg7TFvcT/AJtiF802VGds7TI0qf1FRJiB5/WcGNOkBARCY3PPI+MZS/D9NQJbUSNMkbmdwZ7TFp98EoZamgF5gbsZtud+QcEnK9jL5EiMz5n1tCIEpspZXIBAPE7e9sVanrMBJUQBbVYnng8f1w1WqG92A9/iwvxjZe1ybXjeLYzknmjn/L4JSZBlk2gmdMnxEC23vzjmllswlKmFamNKkE9wkHbYbjFdT/DO8/f5OBUqwu0kf7Ta48H+mNzDmweXr1AFkDaDvE+RyP05wvmTWd0+gIrSRP1Rf7YeSvxDG9iTP8/GNCoOASZsLDfx5G98HP0RYHMUqtSRKhW33NiL+BIwTMo5XeJIkiZiePBm/wCuO3rAKCVYqDEg7H3xgzAaQJJG4g/4RjKZrNrVqCdUfTaBJBHO4n7Y3lwwIJIsPG9ovff4xoMNcGQSP8E8Xx16wixaIn/1O8Y3I3I6cmxmB40m0+/+b4IZOFhYfm+Refb55xpCBYM0id4tab4ORjo05Hcv6SB/XADlBIge99h7wRJ/XBHrAHuUgxbn42498bWoLN3XgSG2/W0cYqylKhepkQ5h6YtuywAftucYOnUBPqIUBMSTf2PscOKSTYc7yN+QcaFbtMqZG8w39LRH9cPJj/JYhX6RRkFXgG0E/wBLbYFmfw8RJ1CBczP22xVpZim3/wCfO62n+8Y3ToiTonVwCCJ+/IxakzopezzZpsF1ajAFzLAR/wAT/XGvVbipttcmPO+L5zLEQ+kFZOkbn5HAwv8A/FLVB0wDxtE/JNsXa00KbJFHNvxVtvME7Yyrn2EHUrRMLo3PzH3+2G6nQmDcE+3+CMc1Og9pPbPzfx98ZKAuSJ46u5HcqkckD/ja+F8x6VQgOj2IjTUjxNj/AEwzWyjJ3NYebf2+MKrRDRADTeeB/LFcIlbB1cmjpB9RN7AyANp1EX428430X8O0lepoqNsknRIJ7tjOB1MvE9oXmRJ/ycUeg07vAiyG/vq4i2KjCtBSCZrPaWKNeWZQw+oXP8/jHmur52rl3Ca5ViDfeOfff749E3T6VJqmu4LE+mTp3Y7FROCfs9Nz3UlCpcShIjg3Nz8Y4Rgk8nJ0ec6d1JnUawVJMKQDdvBm3i2L/TnYyhARgTAPtuRImNoxUpssABVC6oICQWb6hAE7jk+MbpsSwKiwuJFyYiDOx4jfGx0jjgXp0aRdanc1SLXIWZ2uN494OHEzIA0qumLgKP6jYGcYMuxJ3uJ0giw3Jg2J+MaaoFA7g3AXTH9JhsA3Z2uaLKCqmJg8x5t/L7Y0dUyqmSY7jBBmQdtyJ32wLNZhwBpbSIBjckH4uGHI98bpVi86j2W3kGCPIFv8viHEwcVWWdzFiINz5sL++N0mbSSNRB2BH3t4GETWpqxUMx3mNiOD5HyRglTrFM21ERt+WZFoM6f0GFxspIMuce8KTU8kwLf3waq7AAgRYG3cZMTfxhAZgsCxOtQYLAiSfcTMAfrjZb1JILL5F1Jtt4AB97ffBSFpDvr1UBJGqCYK+BuDyBEffADnyVDBDcwABck3tbzhCmKvGraDINrXlgSPa2+DU4BA4gSdexG4ib+cPGjUgydQIIEE72HH+fzx0c4+glAQs7EXEiDECRxjiix1vIkmQHgTNxx7wd9hjpynpFTJadp9xJ3Pg/GB0bBw2cqEKWDXjUQv22FxbBk1AlREHbV9QJ2+MT81n1ZRHbpsd5BG/wAfF8MJ1OpqGkFp7iREe0xefjxhrA0M/tFaxAutiBN/Px5vgtSo+q0FbkEzaZMm0aht8YQaqRW1HUFLXkXI3m7YxalTuSwFjBgzPIAvjUugpDVLMVCO4QVPxxYi2xjHJaqyXvNhe/kW/W3vgFbNmDLIxpyCdtjaI3WTeATY2g4BSqqwEWedvJ3H1ERBxkjUPF6pX6NTKODAJ5+bWjCa5ivJlD7QNQAmwIBj7iYw7+1aqYLSTtfdd7zMfb4wo7hWLhiJ2Hj5GwNtzhjnoyR21R9RCmCsm0lXA3idzNvfGvVq2OggExDGD8ATHvpGB1erMDfS3IANmMWiNhP64JTzx7SBpabqDIBETZhsRv8AbDVdGa9BqGaqDUpBRgRuxM/8DnDlDMHwpjcjcTtcWknEatmlWoWMBja4I51TbzYTPFscZjMJUXtdwBspFijG53WCTiqsV6Rbp1DV7WkCbEEG+3ONL0nRcmqSPzGCCPBIFhia9ZVFNKjcEi5NjFotaRybTbHL595CjVLMFsdhtJG4jycD+ilJPaHs104ldIZSXiAf1t/ybYkN0RhJvAN9P9N7Gf1w7RzzElSwqBW0mVIIbb6p0gD4wen1INqCkMeFYjzEge3zi16LTied/wDinBMtA8W3Hx55w90FzqqBg0jTMbfm98UDllZP3iLquJE7jYTYxGC9K6YoLT3mFnQDA3tio8rKoQqPUUsYjuYXB/iMFbEf+8dUKtRVJ0gRcEizTuD4aBglfO6KrabgkiUEC5kTOx/rGBjNhwCCCQIZW/L4vEEH/wBY5SdnmaTO69STOmppIE6VIhvbaB/u5xuW0GV1XBubxySfM22wtnM0tIDT9UiImQDvMAneT4xvL5thChGuQC24HiYEAnycCVmSGEEROiXMEqYI4AvYbgnGVmKDStS6m4NoHBngeScK5akjs0q0jhhGqDc+QIE4aNEEGy6iJtMeSYMEyBuDhazgayZTruLsoYiRY2IvIJ3t7i8iN8CUCqba1EEQBEAR9X3i52BGD5YahTl6bWJ+mbTG7bEW/WcazYq6QFUKFm5bSG1HwCCSI/lhxoayLtkrEAtN5JYOZ30mIINj/fEynVEFYIAGqCwiZsYiY/lvisCDoZiCx+oNtA/NqW86ZMYxa4PcskTvAmNo0EG3/nGRSMbL0ySZiQrwsaWBtdblSL/I8YyqYjSuoE9m8ETFoEiNj5wlXybLaA6kflYahO94EgD8o8YJRYBgRJQNAYxE7AEAWJ8n+eM0ZryUaLdjBmlzBEAgKfiYAj9fGBPl+4lp1bgMIFtySJn+W8YJX0SSjqYIEGT3GQV07QsTJ3nHdE2Jv5b0x9V4PmBMW3k4iqWCdIGoeZME7SOz9JmT/PAaVU06hVtnHcCNWlfpnaxi8asd9TrL6jNp1qQPqEAiLi8yOdX88aatA01ApBE2bggQBYqYHONVrI1YLJ5NSHVgIntOogsREyzcmZgWtAwxlkVHIgUz7eOR3d/m4thDqGcAC6ECFRGrRALmbSe0kCJjecYqrUWao06RAk7zsBM3mTinFvY1ZiVFZgdVPSjHl5U8QGEnYc+MP06ZCF9ILzZlLAFTYsZP5f4V3wnRQuVpmNN4077WEAiZIsf7YSp9QcdpLSBpsLRM6TJgmecPBvBuNlbLVabuYC67FQGgKeTFrzNx59sLVc41QhlkgEyuqxB3W4gmb4UymZ+l0IEG+kKPcidmPsd8Gz/UddMalHf5AntMcbciDh40PGmPfUQQocgQ+lhJnZSASJAgDacEp1wFhdKxIMiZk7EqIj+UbHEarFKVOiTEgA6vYEgi/wAYfpUIh9JdRqmn9IIIn6pBEEbEb43GgaA5ipBVvqncFgBrn8oG1scZqqy20atXayao03F9jeBtbbGzTOnUBJDABNIki7ajN4ERNonB0qkkMCrTGoBpJPg6Sf8ABiqGjjUrACpTNSxCMolgNxbgR77TbEvJZdS06wFBtA/sePacWa1QsJAN5DxdRAkH5O3thGo1KNBKyJIJiTaAs2kDeMMcIUjtZLEg+oRYSLCPNrBdx/fA6jmRYmImBdiTMAmGuebiMNZfMpTIkIxWINoPnY3gc+/OFqOTTXNNQx4JMcXIN7Db3xqNRmazLGYsFMmBpfXG88846XOIzLELMXMKxJEmSLzuPGOlyokaXqCJLRER4geN5wKr0fUpKuJVoBYEX/6Zt595xqiGB6tViYBWYKqSYMCwvEGLzP2xY6JWcFwac2U2PmT5OPP5LpoAlobTAW0RaBY3Mnxxil0jPJULOi2YL+WdtQ8iDb/jBB5oyl0JVUqBqiKQysSRErqbUQRcwwF7WwnX6fWD2gqD9TG0/BMyPacO16wFYhgoBc99RDtJjb+0TvjlaPr62ZdXpjtU2ttImxIvbBoiJzVyEgEtuJsDIUDYDaZ8YQywctUOsKvBupIMcRH/AJxaorYBaU0zyTH/AHLqItY2vtjnMVgrETqX+FQCf9vAP9cbkUn0LmrqIhSSpaGBsQRBA0jzEYL+yoSutn7hIi8OODyeAb2nHf7SFgrTggxpqMO5YvF4DKf7YLlMiJC+ppJEkgg6OJII/vgTRrSE1qKzAkteJQAgr7b2E2ke/OHKeWZ4DlGIEy0qqCDYMxJaANzecRaQqGsRrIBMK8aVb5BkqeLn9MVaXSrszerKiys06rkdoBiJ3AwcUgaSyGZkCQC25uGuRzLExo9h/LCjPS0NTDaW2Oljf+ECDE+DyDgxq00pAkd7RKsoIAHsOTtvaPthLNdGSAygqzMPoAi99Mn72N8ZNMyaCZKnSNzrUjfV9MbSOQbmxPvhj9m2NJhE2VgHNh/uYDyZGJy0yyNJdXWNIWyETBLWiR/fDOUzrhAWaNN+/cDkAg2EmY2xbKfkdka7UwiA3YdzFpvxebXk4LnaZqDQPpidSELPgwOfPxxhPO9YVH1aNRYAUwQWMabMRclRvfAQr1ADSZA2kyrqZUKCJYxcEiw3tfHNK2iTlKFUEU1Ai++53sPcz/bBhQQL3sA2oDfUCNg8NFptFjvhXI51wmvMBqbD6VuJNgCTEgcwMYlVnYn6RHdMQ3NgdpPM46tMvIoUr1FCFVIJ0qoOxmdgNI3PvglCi+maihRTMEBTY8MSAAbWn2w/+2IEIFI+oy6ewhf+6Qb27ficLJ0+tA0rVKEQyM8QfvzH2MDGsTOn5ZXZvTChoLC+3kwx+eJ9sbyvSPqDpYLNyIjYHax1RcYTp5/vOhXptcAgj+U2E/8AGHMz1WqmkNTlmmGcQo8k6bE23xmmwb8DlHp5XvEBmNgoGmQOCJ3wEFnWoaqxe6jhjvBUCZxlLNMFJUsHMSokcG4JOnTuC3jjBcvnGVgSpdTuNWw234g8kYBs5L0mUApDISFMgAzwGM3+cd1OpNTbSwmbKWZSsxcW8TP6bYB1bJsag7YUNqTVUsyzsoUiL4VznQVrMrOoUgkaS8BbyT2+/t49sZJNeg2MVcxUUh0+rYgeN/g/rjSKr65MTeDG/j2+x4whlcjUjQhOnUb6tSnkQRJJjyMdU8hVnQq+qNOtvTIawkEyQCNJnF4LwUaOcRRpDBWYaGYGJmxEHeBNx45wi9OmZBGoKJR2YF2OwBW4gG9o3wjluhVKs1FPaoPMwLQTI/pjbZd9DIadxcGT9xAI5M4lRS7JpDFFaaqVKIzNESTAfkxNueePjGvXq30mF/2RdebG4PxhJKBUhWU6TupJHtG14wQ0HT6TAItLgDzuP02x0SKKmW6nYfvJGyh1sPciP8nBcvXhgC6gxbaI4tN584g1l1QSSZuyhiZ/UwV2AxSfohZUK0iDB7dRMkGCJHPtNpxLiicDj5wAmZ9xYjf3Nh8YodK6gQzgGoQAu2mB9W1p/XHnsnkAQ+qmVUCf9Ubi47W2+QfnD/RKzlqhYqxOkyCCd2EGLADgYYxVgqKdWgVLhAtQ0nYllOpiJMiOWBPAgYPR6gCGYqpUgAsQC4f6gSIngzFoxAp0G9RtY0D1HIMifqMAAX+biJGDpknchmdaiA7hghkj6WkWJ2nHOSzlnBo5Rqteo1MOutrLpaCVg2DXAiORab4PVoOvrErUYLuRpsp/MywST8QMby0Uahq1KS0mUR6RFmB3IKz3ceCLzvhjqNRKVda6atLRpCbgxzBgiCDBkG2DVWNiXSOk06hLUzUYhJSmxBgyAdluCt4NxOLFXo59UVCRT00w2ljIKjsKmd78G+J1Hqg9ZgysBpJFen2xOwKgBdJsbz843luoatTQ1SqVKKlMgagBZjP1EnZRc45ztsG2aodPGuEFMBV+hWgzBO2zbxG9t8H6jSpMlOtUWKbG42YEHQSQ1mF9rXO3OEqeeqMkP2QOQqbWgkRM8qedsBy/Uf2gMrAMh4kfHZcc7za0Yri8F8XaGsv1A0NcAKp2VwCXF994te3OKC9UQoKKatN3I1m5adKkngni/wDxKy59LUtWmIDGxWZUXmfyiNpO/nA6lEvVqVtIIdho0FYVeLHkjkbQcPHIuNtFHK5oliKh1I6aWQklRB2jYMrX84YqenTVCi7EksQJYi4+qAFHzc+cd5VHoACqHRXBsg/NwZvpYWMjcHEKrlytYs9PQjHsE65E3aGuSfbBt0mbuinU6dTc9tVgzNqZyAs2k6hFiNwRY7QDhWpWCCRTDa2GosQDp8mCLnb9cPVqVP0jVRQp1AaShGo7EkM1oiTBvIthPL9GWsR3EkbqQQoPEqp+ieSSROFO/oVsdDLpSddJLjQV1D20z+Xf4wvX6czHSlVDc21fSPO0Fb8YVpDSpSqpUMSQEqAkOO2StzpPJGOUyipH7t7HtswkwbTxikUkx/NZWKKs1MA0zplCIKzq1hlMt4nkffGqOV1nUNSECCZBLA8wTJiJ+NgcAXL6ANWr0yDCN+WTcHTGoKefBItij0/PaqnpjSxf8pUQVb6RIHt8i18FUg1FmjkDoQVKgbXH0wbCQDqaLECbGcJVOjg1Ep1DUY65DRuhgdpJgn28c4FXycVXU1bq0Bz9PHaAJJ0mROm+GcsFpRNVnD3ApmVsQzB5HaCLcG4icZ2kDdKwf7PTXUIqRcBWIkb90xNo8bfqBno9MhzSDOyi5BbVeJKgmGSCZF9ttjh3rC1TUNRU/wBYBlBbTAI2k224vjWSZzNN1ZHEEVSwMLFm7fbxuBGM3ixbxZyQlOilSqlNjcUwzAEiBurfU0Dc7xGDZygju9SiRTKBWA2INhpg7HnwAPthDN5xHqF6AqOVEKh1NqMzMCAt5i/gYYy7Cs6h6KU2IipTLaQeCUU/SRJ3JvHjEP8AFWcraAZ7NCjWFTSrtAJCXV2JAOmbDVAm3mMEy1RJd9CprYk9xUGb6VH1QTYgWvjMp09QmlNKhBJFZpn21SDO4sOcM9QzlNaAIQakqdukTKx7A3mO4bRhx+r7Kfgyv08qmvQRTDBdIYTe4BAseYvGOMtVKa9NQKNgIhgpF2m9yfvfCXTc0WV6bpUUElgbiDMrEi6mTz4x2ucVG9P1SKwIF0LarTEm2kbSecRckq7Nbodo5Gnq/iqEShA1Amx7l4H+4SDfnA6vQpqAGlpkRCxN76QDbfycd18yzKPokDugE7QW3H0ECLneME6tm6aVfTAakw0uE3DBhAJIaSNj7HjFJt5XRPJkSrkVqS1Kk1PRvqqC/wCX6TAAnY+cN0ekCiEYKWQ9wAqkmQSIAEAdwvbjnG+q5dKYXUjBqpZCFUntWCHE9xk23+2FKmZUhFrU3DoToqEjSlhEqDFzaGiOMVcnl6FybQxmek00HDF4cFWlhNhrKiye0Xw3kemhCYYkFVuSACZYnSQDq3ibfGPPHqxaTLyZVmIgn5AnnkSOJ4wb8NdZINSmKbFU0wQz3nVwGhdhiqn0MVJBDlldy7iqILKrag2zk/SvcV5mcMJkmUepTaDqAInTLb7GCQfJxlbqNN61QAlW1m5lgoBIsAYE+Av3x2XY031VQ4EQrtJU3jSTug3g3FvGNonKBdSl6aqzo0E9rOTD/UF1WOmRFrXx1XzFVdKuH0lAVFOAojjgKNgN8OUFRkFP1V1mJsTxcAmBq4AH98by2VprTJLaU3CEajtqMaj23vuMVhYLpJkOnlNbA/vg2/cm2x0ye1v1xzkPUoVy6UlOoMok6p5A07cTj0NRG0z6epbMSG7gswbA2/TC9YQdaVDExBG6m6kREMCIOM2tlOmL1M2albUGC6zP0SRO4EyRBtOk476PUVXZASXW8awzRyShE1BvYAYZyFRW9QugPbqBYkNPN5i/iB7Y1nkCsrUwQCoM6oY3jSzC4WxEjEvwTdOg+YajULI0NawBgKsTMDyTFzYWx3Ry+piiKDPaqMt7cibQBPM22wv0palSuo0aCTeKklh9xI4n7m+FsxnWyxdaSguSVRnmNbNBsAFKxJncnEpUqG6wH/aXqzFZKd1OppiFlSoEXAvvvAicGq19SKlT03Wew6T2k+xMibXERfHn+o5CrU0UxU0lZlqaEliBAFzMcwB53w0iRSmof31NlCE7HhmOzXHB5xTWPZqVAqCkVAtOWWZN5CsPF/FrYsK6owaogqJNrjSbWDSJF7cXwouapovNMEQTpIHwtr2++DUOj0ARqqBatmRDUkTOoB02IaOTInbBKkmMsJgc7lBUfVrCOwD6Q0MoaQsiLT4knz4xmXUqHAq1HWAGH8J/iKnbxIjGkYyalWNRJ+k6RM8sRJO4iAPbnHVPprPUapSYog+oM4MHaO0Bt7Q364zxHYvRDo5cqWF6hBJ+opeIiT7ff3wzTzKoSwcrWUaqakswJFwgYkgGLXsTAx6LM0y3coIpodIECCRF+6JO8gavnE3plNvXpolFH1OJ1WA7pJmI2/nirTQumjYzy1AB+zqZOuppWSHInSCe5VDTYck+Bjpcsaigp+7rLB9IsSSm5VZAvF9JmcDOQHqatTKqav3Z39Qm41A6RAG8H9cMV8qSpqUbVCD+cWkciAbmbifjARWKOaWXq1G9V5AABXtJY6e0NpFtMwIMTONr1MNRKhneqtgNH7xA35ImWWdREm2C5/p1WrQpUQ4X1Ka1H0z2uD23m/LR74nUMzm8u376kSr6r6WMkRDDiSJt82xFXHIbQCjlGK6aubqU3mT2wV4Ckhl8AWm/3xWzmbASn6lT9pKwNRIFQj38oSIndbY5/Fue1GmqUmaE7+4BtVtMEiOLjm2JVBqisJXUpEw92+BpJAg+InFZlG0ZrkrKlXqpVFp0iVWNTERLny1pKjgewwr0HqNN2qIV1FIggXi5LTYEAkSsbE4dy3TUqq+qCVAYUnGk3iWBsWKixU2vOAZDodSlULUAsnuGogCwBKiSAL8Gd8OGrMqaDJnNL1C4NSVH1CBT0jTCvz/W+2O6/wCzVEYCAwWwP7zWOIMj4PxjWZDnMaVVTqhijBrAiXhgdLQdgL4S6vlR6yjLkkLBcNsXjUdJA43OOaXJLOQw9DjZVadP1yFFP1CoA1Fvpm3dH/cIA8YnU2SqdVRwBMrTXSCdNllm7i0CwGD0OoZlw1MuqgG8jUQxXcCIP8tsBZa7rpq00qhFIDCmA07zbb5M/GOkE6t7MovbMyWbNZKiUxVa50iZKz3agSupb+RhbK5FKKlnp1KamTra+s+A303849D0iuEeHUk1NIhSVngs0RuLjicTsxSNOqdNTU6kzqXcfDSIIsdpjEx06/oELZjoSHQ+kA1QdH7wxaxkflG1x+mLv4f6bU0FaJp6V5RlJJJMlibk7b4hDqr1AwUQEOkANBtDRBERfFb8KqP3o0Qw0yB3G8xPbA5x0i3hlVdMl0+sKmYcJTTVrbuKTq7iLSCYngRg1TLtVBc0QwN2RP3bEeWRxKjfbe2CV3y7OWy9QKdZ7X0q2qTdZMNebb4P1TN1AlNg4FU6jUJHcQGIG4sSLeN8DdYeyO0DyWaCxSAhiCTTBB0qDYyB9Y3sRhI1kYt6xckqRppmf+okJMrN/bHeQrUqwrmr+8qIFibiNgrKoAjmPJx0OonTJ7UWeFVSvNoFiYExjJJ/ZccsdzoqQlRaQikFpggiNpB/3GDM4w5I1AXLoJcJv9Ib8xC7CQf/ABhFD6tBDP7sM0KSfCz2jdY24O/GGsi2XSi/qVClO0lWg1GiwmCQoJ/WJwZumTbjRrrGXfL9moUyvCDUYWxNyTHMxiblFpaUY5gqpiwj7ze/cScP57p61KgqMrNU+kwzAaRGmZsTpgneZwalnDSAWnQVJgH6Q2k8loJ+2GOrezpHOTqhVCLqDqaohVkH6C2lbm5ab/E4Bnuns1TS9QPoNiDCl4gkxBN9otzjmrWDnUxRNDgBmYkuxkKQokkKb7DbDPSeilwqpXpvCzeQWjclTef8kYIxptsNSbYjWiirlC1NmWC6kT7hSb3P64FnM0KiUiaqu4U9xuZO0hZggRBM7YB1fr6IQq6WJgtqUm3I+TwBgP4dfKmowcPTqOGCEDsWONCqSF/3AkjxinG8ltLY70LqBo9prMwcfQ/0sDbVJEAg7MCPvhjMdSOWqFqdJ/UOmWZe3RdROq07mRNgMDr9EVK0uHMaSNEaX2sAo7lZrzE/GKvUOk69NSqG9SmgprrdRcE3AkAnYSBiGlysh02KvlgabVINQT9UaYv+aJ7j/FEG3vjitSzK1NS1SyKJ06bembkmBaCbnyMcPlGkFC4FlfUw+PNj7njFrrIZcgq02UO3a9QmQwBJABG8tG3g4iUcrOAnd0TBUBCliVCAjTvPusx9/M40Mn6KmqC1mEajcyZ/KSLf3wLpmR7wzhGhSBvpUbtADDncnfFDqHT1zEKnYPqlDYkX3badoP64ZtR2W2o4AfsgfYqGaT/qBe3YWMkktJJ8EbY1ncm9GCuqiwspB9RPf6tx8G3jC9TILrJFSG0xqbuED8oHn3GOUfMQVlDRgyDaWi2kA/Vt87YXhA00sDo6WmZH7S0QllLntmbFFCwrH7gWwKDTKsfTbWZqIask0wLkBD2EG4ZRYgYB+2oqUaZdlXSVFNBuWGosdQaItfjbEsVcvSrhaJFFzpKuVDTPvAKtPkQcarRKTaPQdQzhosApVwzlQB9T8BnY8hbxt+uF6b1GaexCZgs7GOBZVkD3xmXy7PUNWYZpmLaYJFh5O5F98MZaizuqstpu0iBxPG/jjFR1Z1iqic5LpbvVALaW0MxNJtSGLaL8G3IIPGwwl1DIIVg+qGLdun6i2xHcYiJmLYKKdTLVGVdFVaklYMkFRedIgmIBYTxODZPNh5RWRWEQagYATtDAw4O236YlOm2c0ssNUoUwg013WoDMuhgNG+pYGk3BMbcYjZbpGYDFDmFCT9K9wJ3t7tbabYP1HpVTUyNU0AltQWZnYqNRNsUOlCjRVafeEQRrG4LXG+8Dbb2wytVXYNNGqn4bIkMULsJcFzqECASVI0x/KbzjmpS9Ea2DsxGlU1QJEEkm4n7G0Y4r9JcVHCt2hZ1sR3o3g2ngQTM4QqdOZCQHOkxqB5ixM3iOMNX3opLGGU2y7FGZ6wQGBTA7izk6gLgGFiDFsQMxkc09VkgJa7VN2G9hMm39MHq5Z30lwdJA9NSBEiyn48je+HTK0yHL1FWCA26+L8DGWFZMVWRfpPTKFKmzEMWuQdRl25gfw/O2Hun0Kgd9BCrC2ZW3vO1vH6YB1XMK6eqKlUFjpNICQGgGxtKRzhr8K1FRX9N0IOkmXMz3fIwxzlhF3sjJ0kFmY0QaZqP3FQNR1GQoIlvkCPfDXTs4tSmVNItSU7T7nZogrbb484n9Q/E5plyHAbU6qLmCWhlgxJAG/E4H0HMKtNV1CRLQLRqMwLn+mKavI05PPRYbOJSZDQpsGaVKwpF+OyCB+uCLkvWqinWIFNjDBNyp/wBxki/jE7N5yqg9Cmzk1CH9QEQVnUonlPjeMN5fqesIX7XUCT9MlTYgcjbE0k+S7FZyh7O9Ky+XZgtRVSZRSD28Rq8Egn3xOpZui2sVDqp6bgRBAvpEDSdTCZx1Wz9M+pUEuhqXCwZGkWBa1u79MD6d1R1plxTSghPbySP9xMgn2AAxkuWWQrcVezrpOY9NNWtl1jV+81NpOkA2AtsBMcDHNfP+p2030m0mopKmfDEiD7kRtfFJ88zhdRlTcMRG3gQDPvMexwpV6bXdlNKjqHJZo95I1WB98UdrwI5nKJSdKtR9dS8ISLCYDT53IAEAe5wfK9Zp+rZQGQawx5EwTYcYYo9CLP3NTbVbQCkTwN5MEfc4Q630TvBQsG+hjGyfm32aYA+cG1UgTpUN5jpOtg8hb6gCJEmeANhH88CrdKApsQ9PUxBsukJAJkCAx9zPzgmXyRQCmXKaQYgk+dF2vpmATHnHXR+kuBUL1FKBlKp3au43E2G8x5BxrUF9G/VWC6b1MqqqlYMyhpJMEcxO+mJ2AwelkHTvYmqzD6nYiRwBOy8AYHRy9Zq49SmoQSISGYr/ANUWA4B84dTpdStV0kvSpVD9GqQR8kamO0gbYFSWCU0sg+mgKtR6jiHEUqKgMwRbliSYUW38DbHHR8+a9Mgx6YYsm/1WUxJutyfOL2Z6H+zvMB1iSAY0203HgibY8h+GalfLuUPZTNRtBK2k9sf9JHnkYKT+0ZO3gs0skzsKaJF7BtJX3Ljgc2nGqVdQzgMrMjFQiAggxEdwBK2DTgGezTULvdCILKNREbkgEQP+ML5ejT9X1KNZXqVjZWVTGkXa1yPAkTfE/JHnEqX5bOs2+aQCKIdSeWAJE8Sf6jFDKZzUppmgEY/TUZgyiPykAgqDESNsUK1em1GmBDMJ1GIk8zO0GwviRlemspO5We24JAJ2E7384q1RVqSsR6f030m9Ss1JqgEAF9K00BgyWEzqgYH1thmAv7KPVqzpHpLqAm5HcBaNmxXq9Irmo1RalOpSAA0svcCNiyn9J/ucMZTK2ZnqabmNAMW8RBid8F/2T0Sst+HM2hb1Kj03aBdYCsbAyD9PmBc4vdOLLTe5aoABqbTpB2Mk/mIEjeOcK1s0mXR2ZvUWougopP0zIILCFcnjfAl65T9Ivl2LpbUICuk2AaLwPM4l3d9ESb0E6b1aKvraEDoKiALzqgagSBbz4i2A5laTJocM9MGWAC61vGpYkmBeJ24wp+J3OXrZWXDF19QiJhSLAgcYQz3WxYqFZzYaQS5Q73J0qAbbYUsfZllWUeo0c3L5ilHfsWYLwFlQZBtubEecS8n1quGKaQW7WfWQytFoIW5AuJW4xdOR9Uo9Ko0rZ1c96n8v09pW07fbHnup5GtSZqlKTMkod9fJHIEySLRGOi8MpZVF00FamyMS6E+ppY3G4VPMKZubxGDZbriDs9MaB2sAAWngxUB1TvM39seY6NmcznHZT6tSoCCYG0KQpbYCJ8Yu1OhkjuYpUpIxuYkCDtcCb/2xFKDz2w/FLJlXp5Z3IrdjHWgcfQy+NUkN7TcYWzDoiQyuxMKXVgtiYkqQYkn4vga9RICaoUBjDnZpH0k8CZxVpdUdSp0K6zNgARvdSBYi2KW8i1SOKD1Kc0a4Vg06JEETMWPEYJ0LJAaxCbLAN4+rkECMRM5lP3wl2ZHJliSzgFSSj3Bmdm8H2xX6D0qrqqGkSydoAKTEAiJkcRjRhGMnTCFI8lnBUOYL6CqB2mFk3Y8LJE+d8V831GKasaS1GWyiouqFiZ4nm7TAGHOrU3y1c6glTU5I8bkxBxOzhqjuRCVeQxBsoaQUWRAtycWzYYrRFeshSmqIJnWCAkG6gA2JHAG2AZzphpIPWJYuy7eAYi25Pzj0PSNSLNNEcgWF7W4BF4xqrnvUJNShGkhgwULBBkWFjcc+cDdLBm/B23Rxl1FAOrMdLMo/Jqk6NMn2ucLLknLH94W4AYA6fAmwgb7YQ6ZSYuztWmpUljIJAJvp1AglgIBGwNsek6f0oaQay1Ij/UU6UX/tEk/JOHRk6WRHpz16Ta2q+ohP+mQNLeDvK/y++HMxTrIgLBUpvf8AeMFLOeYkF1O0ce+FKeXNOoWZw4BJHbCtP0KebWJuMaNJnf18wtP1F2qFiTHAAMQNxvAGOaSf5IUuTwE6b+FhmFqVKdQaiwRabEoVqBlYMrEncA7jDmYqZkHTVCyrWbV3qDbSw+qQdmvxifXpEqaqMQRDAg2IWSBfgSYOFurZWvnajV6ZMuAfTO0qI+qR4OFq8Mlp3T0etp9YRgEr053BYnUdP8Ui8g7g8c4l9ZWtQCsq/QQ2pWnb6QBbUG3nEnp2Tq0AGzKlQJAKuLg2E7xyMOSGpj0axq0lILU6ndpA3jym/PvGJmntBJf46KmSznrBcxrNFXQl2BC92wiDF/vBGFv/ALFmqBVKwXMUmOiGOlgTs+tPIt+l8RU6kHqik2hUGsgMSCNh9544jFLp7BC4pOUUt26WurFRLSfzSZg2OKUUtDH4xnPZc06S1aAC2I1ajIU37ibMymYbeDGJ9GlmUAfSrJUNlL31CJvYQwg+J5wpluvLVX9nL6qxLQyrAqm93iyvbcWIIm+KeUzTGmopU/U0nv0kdk+JBhjH2+cQk1N2TBNSooZCrmyg9PKrTuZ9QJoi4mWOpviRz90WyCUnL1KarWEg1KYKp5A0glQT5Bj2x1k+poxJquZMnRILH3JkqLD+8YNUrowYUVqoxHarMCtQHfYb+x4vi5YR0eDeW0VNTatKsSwBEkg3IEHeTF4FsL1+oNAaktZkB0sdO3hiVntG2OeiMHX0wuinSJDPbuP+38zGRueMM1OoLRqg0vUpxs5IZSIi4Udt+CTziY6pEqWKRzTzFRWDCAdtJN9rrJt7zhUuC5JqNTLXIUSIAuIg+NhB3xvruQqO/q5caajiGSQE1zGoA2FpJHOGcz1pKNIZcIWYQnrOkB3mG0kAAJNpJk42JO0UpW/ZKzuSSVaqxZTeUaAI2GkqGTyeZ9scZHpwDNVpu0lDpLQZA3XdgR9hh9cxSKqtekS7A9lNdQKzveDH284H1KoiLoy1PTNu4adJb6iDAnyBHjGk7VP/AIZtUHGdSp+8YqsqFDTwthuNt8Tf20qwQsQjntZmhSTsDqNv7zi7kKQSmlMU0IXtPbv+YyTe++MztShUR6b0JGn/APM387HeN7GbYpIY3WEAo0ClUAtAKEhlIYMw27htB3m4kY7ymTr5khtt5JIgSBvzfESjkFpBg1aaZGunJJYEflncqRaLEWxZbMDXTWoIBXUlPWFa3LbiD/wMQlc35OduweZ6B6aVAXDAwXVd9QtsL/qYwLI0abK1EywcHSSYiN1kn6TG21sc1utprZhUUaQJvt7E7HHXSamXbVVUysklIP1MfpBHk3tx84Pk0l7B2tieZrpTGkICt1AkXG1gd/jA6Fem7adBVRIAAH1R5H5ZtAPFsVOsdPFcHXTC+ABpggkCIuNsT1y4olSpavKgGmHVYa89xuf/ADecdU00d37BU+nCjq9MtFYjtbugAG87k7ifGLPQ61SXBmAFACkQPq98T2zSu6LpzFFl1FRXAYX/ACBxsORPnBOmVqUuzyC0bBhMFhwRzONhO+2c41YbrK+tU9N9JRSWljsJsf8AL4kjqGl2oLramonU7sdRkjbYe2OMxV9MOXZwKjtDAaoUMZCryZsOMLqm/phxJnvILH502n2Ft8VCLSyaCxXgYq9aFEq2sA8CCWn4F/b3xR6p0uozABh6b09ZM94WJK6fpDA2nCmX6ESQ7mmjRYsBJHxEx74bDmhcsrIJAg2JiYvwDfGlJKjSlqiO2VpUFDCY2gk7f2J+2B1abStalmTSAsAeBY+YJ4v4xSy+YWoP3itBBiT+hiP8GFaXRFE6i1Tm/H6b/O+LR1o4z3UzqCqULsYJKgk/72/LtPvtbFHL5GYb0qZqqpIenAkATJFlLHzA3wE5MAhfTBUEaQAbzeSI3kecMp0x1J0KBqu0MIM+20e3nE0ugUUQMxV0Fw4rCmG1rEGHm6GCQysdhxthrN9Rd++krA0mIakw0gqYaIX9cXcvklq1J0yy3twRxPn2OCJ+HlZ2qd1NgwVgD9c2mGsTHIxm0tmaPNp+J8uxvNMc2LfIvMX/AMGLXRfw5lqlUGnrLOCwUVQjR50EhiOdsZV6flah/wBFLR+8k7T7dpb5GC9I66q1GXL0qdEKC1R2GqtI5JaZQ+2wwS9ES5ao5650LK0gyLlqjEglSCzHVEHWs7+Cu17Y850/LLTUCqWWZYaUBceVKuuowPzC2Pd53rKtTSoWDMVKipTsVIuSY2tyPaMT1zLVhqZxVQj/APcazAO4FiPMgjfHOEpZTOfx8ksiOXGUpI1TLqK9h6uoHWkizRqHb8beMV/wvmadPKsTM1i3pp9MD+LVE3HPxAxOo9CpLVNam3bDB6MkzPifyxeLkecBrZJq1UzVKKAIbXpNO5iALNPjf4w7lRVWzTJQr1mVlD1FAYiDzuZEajPMDFKr0zs79JFMFqZE6qdjPcDdb7GYxENDJIQxrkuZVmJqqw3GraCPi2H+m9Ny9QFU/aVYAr6xCgaSDJKzLCP64eNKi7i1Qt1HMZpAdNMlI1HRuQL8QRPzxtjvL9aFdE0kgN2lSN2J+kTvHOHafSc89Q09VIAEFG0l7Ce67Awb2IOCU/wTShnXMrQrKSWa62byrQBPgDxhi1WBU1oL02mTVpliNJJUsGH5Y1KeQwH9bTiV+J1L5qpQpErTpsGaJkWDKvv5k+MMHIV6NWmmYcPSqygdAIk3pu0bX5+cVun0qaTUrKw0ibbu0Xki5Xn9MRF1JkXUvR5npmYrOEJ1NBgVdQJUix9zFre+K2apg1KQZjJ1MY5gbwJE8Wwt1Kh61TVTf0pg6VBCjwYtve98L5PotMVh6r1WJsT4FzALarnzi2l2XJLtFGkDmKTV6jqKNOp6SnURaBEDaxMTN/tgdFZJghxtMgyN+0qf54pZakoQ0lqF1UagIWRJjSwFhbkbx74gZv8ADiyWEKs3UFlPvGnn5tjRakrJhlDuYy6mogQIlmaT5ESb8C38jfCVXOilWiqaZIZSrqFI4k6iZk+CBgn/ANdRlWpSZqNVfp1MXRhNvqh0Y/zwtmvwoKreo5pp/FotL8kav6YzqOwTp6KLdSSq7BVU0VB7VXtZmuzmdz4HGI9T8SrTJQqCu4hB9YMAgAg6dIxQfoSPRFP9rIQWCIpMSf4t2JP9TjjJ9FFIhWrDRTJKhrXIjUCgkmZ3sMNLsbQ1kFZqSuzqYJ3JDBTcap2P3xx1fIhVT96uojURE22iSd7zh6jlqWlz6imF1ab3gwd/kXGPO5jucqsVCLkMDI8Qfyk2t7YhXdC3Y1Sq6QsepNzqFt9rb4e6LmWapW1tcadr27v0xGf8RZlB+7pVKYFjpQOD8sLjDn4f/F1RtZqorWUqQoBiWEH3kfzxXDlkh2xzNZZJo9q2pHgfx1D/AFwMUVBMKBYce2MxmOnbKX6k8iSf/wCi45fLqcxdVPeu4GNYzAxfRcyuWQi6r+bgYHlaKgyFAI8DGYzCdEXcx/pVG50ATzB3E+Md59QKLQOP6RGMxmIh+zCHZMpUV9NBpEEAkRub3+cZ0VAKsQICNA8XON4zDImWgbUFg9o2XjE/qFFRn6cKBIAMDceD7Y1jMKL6EPw9l19GoNIgOloHJg/ytj1L5RDmCCixp/hHjGYzEy2zmtgs1lkFEdq2DxYcRH9T+uJmZy6/s79q7twMZjMZbK7Zc/DuXQF4VRC2sP4Ri7pDCGGoFJINxPm/OMxmN2Q9k7otIBiQBIcwY2+nB+r5ZDnLqp7huB4xmMxy+LRo/sQ+vCVqTzv9ojAgofLnUNWlFjVeLMLTtjMZjotlf+gOWpgLSIAB7RtxAt8YvU8upW6qYgiw3xmMxci1onZKiv7RW7RsOPY45/EVMGlcD6SduZxvGYIhDQHL0waaSAewHbmN/nC2bpiTYXUTbf5xmMwS/wBky2hjM0F9Wl2i4E23uMT+r0wKiQALcYzGYqP7FPZ3ToqTJAJKGbf71wHptJRTzDAAGTcC/wCuMxmBkdjnS2OlfffHoaWRp7+mkn/aPJ9sZjMK2E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data:image/jpeg;base64,/9j/4AAQSkZJRgABAQAAAQABAAD/2wCEAAkGBhMSERUUExQWFRUWGB0aGRgXGB8eHxoYHx0eFxwaIB0ZHyYeGxkkGx8aHy8hJCgqLCwsGB4xNTAqNSYrLCkBCQoKDgwOGg8PGiolHyQsLCwpLCwsKSksLCkpLCwsLCwsKSksLCksLCksLCwsLCkpKSwpKSwsLCwpLCwsKSwsLP/AABEIALIBDQMBIgACEQEDEQH/xAAbAAADAAMBAQAAAAAAAAAAAAADBAUAAQIGB//EADoQAAIBAgUDAwIDBwMEAwEAAAECEQMhAAQSMUEFIlETYXEygQZCkRQjUqGxwfAzYtFyguHxFRZDc//EABgBAQEBAQEAAAAAAAAAAAAAAAECAAME/8QAJxEAAgICAgICAgIDAQAAAAAAAAECESExEkFRYQNxIjITkVLB4UL/2gAMAwEAAhEDEQA/APJZ7JVfUdkq1CNTW7t5NgdsDRnKwGqSDc6if6GYx9IOdVnYm0OSIHuQbiZHg4GaqsYYk+LD5/Ta2OTa8nm5nzPMrXcwHqD/ALm/t9sd5ajmgVgVWkiRqf42Pxj6JmBSaZcrO94NrcbD2wFuqU1EmpIAA7WkxttEkjBzRXN+Dz9Jc3BHpEI0XJYAHfeQftgtbp+ZOmUqAkcO0H7Sf64vHqdEgkVJ2Gw+QYgz8xharnVbT3O2gyIU+8wdhvwMbmPKXgjUegZgNOh4IvNQ/wDOGaYKgCSqwTGpjJ8ydvjFil1UsdqxDbyoAEDicBrZyQR6cg2uTe9rKP6Ylyci05eBCjWCC2sySfqY73wM5oFjOoGxPcwmNucMVcrJG6jeFn55nBafTCt9BIG0g/8ArHJxe2y6FcvnDEajMQO4nz742M8xOnU94vqOD5TopMySIJG8CZnzglPoiEWqWN13j9ecQ4xvZqFaefNrt86j7++O6efafqbc8nx84p5XplMCNLEg7ib+NxjjOZKLhQvcNwbzAsAbnBUbCqEamZYiQWFxeT5+cJVs2wDd7727j/zbFnOUHFNiLTe6G0bAy1r4C1Gsx5GlxvSMsNrGdsXFLyGCP1DMksDrJYLIGoj++N0mZiW/eG4i7fPm+PQ08lV0KgC2Xc0jMseTO48YOMtVMD8oZY7SIjfdsNqtmwedzdUtP1TyJPziPXogMFPqAzEio3sZx7ij04ajNMsCZk7fzxrNZAC4y6H3Jv8AJtghKsWODzIpGI1VB7+oxhdpGJedYgt3VZBkdxgjyb7/AHx7Ki0J/oMzXiHIG/xjjNZ8QoNAgagYLAzubg4tWmbiRKGbarTEFgIAjWb+RY2884PQzBMEhhxdjII352/mcP06uW2NLQPZlAHn7Y2KGXkACoPuCP8APfHNxZuJHrOAzLcg7kM0/wBbH3xM6nXCCUaoJMQXYgQL8yCfOPWZnpFEjUla+1xEg4Tf8LrVj96oMSBAIN/O8YYvOWbgQ6ZfSrF2jlQxuPnjHNDMkMf9S/0y7EAc87zi/U6BUWxIYbC3G9v5YXq9Fe9p/phcyeLJdXqD6/rcW2Dnbcc7f845yldvUY6iT7ud9zF/PnDWY6FUOohLG0/f2wm/TyoAKNqnjYYVJNYNRulnWNRmlpHAckfETGEc11CoTGt7tJuRpE8wecO5XLGTTAk+8AT4/wDONn8Pn1C1Q7xAmw8ne/8A5wJ5yQ2ydV6i0mHcng6m/wCcUOjZ+oWeXcwqfmP+4+cK1unurRC6Qd+MMdCqKWqADYKDHJlsdIOxTLuZ1mox1sDrNp3MniOccnKEjc3tck3HE+2H3qhWqASW1NBMRuRvib+1VQO3gDHN/LHpFc0ngIMhPkicFHSwxHafIicby+fLH95b4HjbbY4oUawJgT4BkDA/l8B/IAy/SzvG/lj8ebYaqdBEydJvv3Qf545pZrvZSRI88+fjGBqlZR6Zg7TFvcT/AJtiF802VGds7TI0qf1FRJiB5/WcGNOkBARCY3PPI+MZS/D9NQJbUSNMkbmdwZ7TFp98EoZamgF5gbsZtud+QcEnK9jL5EiMz5n1tCIEpspZXIBAPE7e9sVanrMBJUQBbVYnng8f1w1WqG92A9/iwvxjZe1ybXjeLYzknmjn/L4JSZBlk2gmdMnxEC23vzjmllswlKmFamNKkE9wkHbYbjFdT/DO8/f5OBUqwu0kf7Ta48H+mNzDmweXr1AFkDaDvE+RyP05wvmTWd0+gIrSRP1Rf7YeSvxDG9iTP8/GNCoOASZsLDfx5G98HP0RYHMUqtSRKhW33NiL+BIwTMo5XeJIkiZiePBm/wCuO3rAKCVYqDEg7H3xgzAaQJJG4g/4RjKZrNrVqCdUfTaBJBHO4n7Y3lwwIJIsPG9ovff4xoMNcGQSP8E8Xx16wixaIn/1O8Y3I3I6cmxmB40m0+/+b4IZOFhYfm+Refb55xpCBYM0id4tab4ORjo05Hcv6SB/XADlBIge99h7wRJ/XBHrAHuUgxbn42498bWoLN3XgSG2/W0cYqylKhepkQ5h6YtuywAftucYOnUBPqIUBMSTf2PscOKSTYc7yN+QcaFbtMqZG8w39LRH9cPJj/JYhX6RRkFXgG0E/wBLbYFmfw8RJ1CBczP22xVpZim3/wCfO62n+8Y3ToiTonVwCCJ+/IxakzopezzZpsF1ajAFzLAR/wAT/XGvVbipttcmPO+L5zLEQ+kFZOkbn5HAwv8A/FLVB0wDxtE/JNsXa00KbJFHNvxVtvME7Yyrn2EHUrRMLo3PzH3+2G6nQmDcE+3+CMc1Og9pPbPzfx98ZKAuSJ46u5HcqkckD/ja+F8x6VQgOj2IjTUjxNj/AEwzWyjJ3NYebf2+MKrRDRADTeeB/LFcIlbB1cmjpB9RN7AyANp1EX428430X8O0lepoqNsknRIJ7tjOB1MvE9oXmRJ/ycUeg07vAiyG/vq4i2KjCtBSCZrPaWKNeWZQw+oXP8/jHmur52rl3Ca5ViDfeOfff749E3T6VJqmu4LE+mTp3Y7FROCfs9Nz3UlCpcShIjg3Nz8Y4Rgk8nJ0ec6d1JnUawVJMKQDdvBm3i2L/TnYyhARgTAPtuRImNoxUpssABVC6oICQWb6hAE7jk+MbpsSwKiwuJFyYiDOx4jfGx0jjgXp0aRdanc1SLXIWZ2uN494OHEzIA0qumLgKP6jYGcYMuxJ3uJ0giw3Jg2J+MaaoFA7g3AXTH9JhsA3Z2uaLKCqmJg8x5t/L7Y0dUyqmSY7jBBmQdtyJ32wLNZhwBpbSIBjckH4uGHI98bpVi86j2W3kGCPIFv8viHEwcVWWdzFiINz5sL++N0mbSSNRB2BH3t4GETWpqxUMx3mNiOD5HyRglTrFM21ERt+WZFoM6f0GFxspIMuce8KTU8kwLf3waq7AAgRYG3cZMTfxhAZgsCxOtQYLAiSfcTMAfrjZb1JILL5F1Jtt4AB97ffBSFpDvr1UBJGqCYK+BuDyBEffADnyVDBDcwABck3tbzhCmKvGraDINrXlgSPa2+DU4BA4gSdexG4ib+cPGjUgydQIIEE72HH+fzx0c4+glAQs7EXEiDECRxjiix1vIkmQHgTNxx7wd9hjpynpFTJadp9xJ3Pg/GB0bBw2cqEKWDXjUQv22FxbBk1AlREHbV9QJ2+MT81n1ZRHbpsd5BG/wAfF8MJ1OpqGkFp7iREe0xefjxhrA0M/tFaxAutiBN/Px5vgtSo+q0FbkEzaZMm0aht8YQaqRW1HUFLXkXI3m7YxalTuSwFjBgzPIAvjUugpDVLMVCO4QVPxxYi2xjHJaqyXvNhe/kW/W3vgFbNmDLIxpyCdtjaI3WTeATY2g4BSqqwEWedvJ3H1ERBxkjUPF6pX6NTKODAJ5+bWjCa5ivJlD7QNQAmwIBj7iYw7+1aqYLSTtfdd7zMfb4wo7hWLhiJ2Hj5GwNtzhjnoyR21R9RCmCsm0lXA3idzNvfGvVq2OggExDGD8ATHvpGB1erMDfS3IANmMWiNhP64JTzx7SBpabqDIBETZhsRv8AbDVdGa9BqGaqDUpBRgRuxM/8DnDlDMHwpjcjcTtcWknEatmlWoWMBja4I51TbzYTPFscZjMJUXtdwBspFijG53WCTiqsV6Rbp1DV7WkCbEEG+3ONL0nRcmqSPzGCCPBIFhia9ZVFNKjcEi5NjFotaRybTbHL595CjVLMFsdhtJG4jycD+ilJPaHs104ldIZSXiAf1t/ybYkN0RhJvAN9P9N7Gf1w7RzzElSwqBW0mVIIbb6p0gD4wen1INqCkMeFYjzEge3zi16LTied/wDinBMtA8W3Hx55w90FzqqBg0jTMbfm98UDllZP3iLquJE7jYTYxGC9K6YoLT3mFnQDA3tio8rKoQqPUUsYjuYXB/iMFbEf+8dUKtRVJ0gRcEizTuD4aBglfO6KrabgkiUEC5kTOx/rGBjNhwCCCQIZW/L4vEEH/wBY5SdnmaTO69STOmppIE6VIhvbaB/u5xuW0GV1XBubxySfM22wtnM0tIDT9UiImQDvMAneT4xvL5thChGuQC24HiYEAnycCVmSGEEROiXMEqYI4AvYbgnGVmKDStS6m4NoHBngeScK5akjs0q0jhhGqDc+QIE4aNEEGy6iJtMeSYMEyBuDhazgayZTruLsoYiRY2IvIJ3t7i8iN8CUCqba1EEQBEAR9X3i52BGD5YahTl6bWJ+mbTG7bEW/WcazYq6QFUKFm5bSG1HwCCSI/lhxoayLtkrEAtN5JYOZ30mIINj/fEynVEFYIAGqCwiZsYiY/lvisCDoZiCx+oNtA/NqW86ZMYxa4PcskTvAmNo0EG3/nGRSMbL0ySZiQrwsaWBtdblSL/I8YyqYjSuoE9m8ETFoEiNj5wlXybLaA6kflYahO94EgD8o8YJRYBgRJQNAYxE7AEAWJ8n+eM0ZryUaLdjBmlzBEAgKfiYAj9fGBPl+4lp1bgMIFtySJn+W8YJX0SSjqYIEGT3GQV07QsTJ3nHdE2Jv5b0x9V4PmBMW3k4iqWCdIGoeZME7SOz9JmT/PAaVU06hVtnHcCNWlfpnaxi8asd9TrL6jNp1qQPqEAiLi8yOdX88aatA01ApBE2bggQBYqYHONVrI1YLJ5NSHVgIntOogsREyzcmZgWtAwxlkVHIgUz7eOR3d/m4thDqGcAC6ECFRGrRALmbSe0kCJjecYqrUWao06RAk7zsBM3mTinFvY1ZiVFZgdVPSjHl5U8QGEnYc+MP06ZCF9ILzZlLAFTYsZP5f4V3wnRQuVpmNN4077WEAiZIsf7YSp9QcdpLSBpsLRM6TJgmecPBvBuNlbLVabuYC67FQGgKeTFrzNx59sLVc41QhlkgEyuqxB3W4gmb4UymZ+l0IEG+kKPcidmPsd8Gz/UddMalHf5AntMcbciDh40PGmPfUQQocgQ+lhJnZSASJAgDacEp1wFhdKxIMiZk7EqIj+UbHEarFKVOiTEgA6vYEgi/wAYfpUIh9JdRqmn9IIIn6pBEEbEb43GgaA5ipBVvqncFgBrn8oG1scZqqy20atXayao03F9jeBtbbGzTOnUBJDABNIki7ajN4ERNonB0qkkMCrTGoBpJPg6Sf8ABiqGjjUrACpTNSxCMolgNxbgR77TbEvJZdS06wFBtA/sePacWa1QsJAN5DxdRAkH5O3thGo1KNBKyJIJiTaAs2kDeMMcIUjtZLEg+oRYSLCPNrBdx/fA6jmRYmImBdiTMAmGuebiMNZfMpTIkIxWINoPnY3gc+/OFqOTTXNNQx4JMcXIN7Db3xqNRmazLGYsFMmBpfXG88846XOIzLELMXMKxJEmSLzuPGOlyokaXqCJLRER4geN5wKr0fUpKuJVoBYEX/6Zt595xqiGB6tViYBWYKqSYMCwvEGLzP2xY6JWcFwac2U2PmT5OPP5LpoAlobTAW0RaBY3Mnxxil0jPJULOi2YL+WdtQ8iDb/jBB5oyl0JVUqBqiKQysSRErqbUQRcwwF7WwnX6fWD2gqD9TG0/BMyPacO16wFYhgoBc99RDtJjb+0TvjlaPr62ZdXpjtU2ttImxIvbBoiJzVyEgEtuJsDIUDYDaZ8YQywctUOsKvBupIMcRH/AJxaorYBaU0zyTH/AHLqItY2vtjnMVgrETqX+FQCf9vAP9cbkUn0LmrqIhSSpaGBsQRBA0jzEYL+yoSutn7hIi8OODyeAb2nHf7SFgrTggxpqMO5YvF4DKf7YLlMiJC+ppJEkgg6OJII/vgTRrSE1qKzAkteJQAgr7b2E2ke/OHKeWZ4DlGIEy0qqCDYMxJaANzecRaQqGsRrIBMK8aVb5BkqeLn9MVaXSrszerKiys06rkdoBiJ3AwcUgaSyGZkCQC25uGuRzLExo9h/LCjPS0NTDaW2Oljf+ECDE+DyDgxq00pAkd7RKsoIAHsOTtvaPthLNdGSAygqzMPoAi99Mn72N8ZNMyaCZKnSNzrUjfV9MbSOQbmxPvhj9m2NJhE2VgHNh/uYDyZGJy0yyNJdXWNIWyETBLWiR/fDOUzrhAWaNN+/cDkAg2EmY2xbKfkdka7UwiA3YdzFpvxebXk4LnaZqDQPpidSELPgwOfPxxhPO9YVH1aNRYAUwQWMabMRclRvfAQr1ADSZA2kyrqZUKCJYxcEiw3tfHNK2iTlKFUEU1Ai++53sPcz/bBhQQL3sA2oDfUCNg8NFptFjvhXI51wmvMBqbD6VuJNgCTEgcwMYlVnYn6RHdMQ3NgdpPM46tMvIoUr1FCFVIJ0qoOxmdgNI3PvglCi+maihRTMEBTY8MSAAbWn2w/+2IEIFI+oy6ewhf+6Qb27ficLJ0+tA0rVKEQyM8QfvzH2MDGsTOn5ZXZvTChoLC+3kwx+eJ9sbyvSPqDpYLNyIjYHax1RcYTp5/vOhXptcAgj+U2E/8AGHMz1WqmkNTlmmGcQo8k6bE23xmmwb8DlHp5XvEBmNgoGmQOCJ3wEFnWoaqxe6jhjvBUCZxlLNMFJUsHMSokcG4JOnTuC3jjBcvnGVgSpdTuNWw234g8kYBs5L0mUApDISFMgAzwGM3+cd1OpNTbSwmbKWZSsxcW8TP6bYB1bJsag7YUNqTVUsyzsoUiL4VznQVrMrOoUgkaS8BbyT2+/t49sZJNeg2MVcxUUh0+rYgeN/g/rjSKr65MTeDG/j2+x4whlcjUjQhOnUb6tSnkQRJJjyMdU8hVnQq+qNOtvTIawkEyQCNJnF4LwUaOcRRpDBWYaGYGJmxEHeBNx45wi9OmZBGoKJR2YF2OwBW4gG9o3wjluhVKs1FPaoPMwLQTI/pjbZd9DIadxcGT9xAI5M4lRS7JpDFFaaqVKIzNESTAfkxNueePjGvXq30mF/2RdebG4PxhJKBUhWU6TupJHtG14wQ0HT6TAItLgDzuP02x0SKKmW6nYfvJGyh1sPciP8nBcvXhgC6gxbaI4tN584g1l1QSSZuyhiZ/UwV2AxSfohZUK0iDB7dRMkGCJHPtNpxLiicDj5wAmZ9xYjf3Nh8YodK6gQzgGoQAu2mB9W1p/XHnsnkAQ+qmVUCf9Ubi47W2+QfnD/RKzlqhYqxOkyCCd2EGLADgYYxVgqKdWgVLhAtQ0nYllOpiJMiOWBPAgYPR6gCGYqpUgAsQC4f6gSIngzFoxAp0G9RtY0D1HIMifqMAAX+biJGDpknchmdaiA7hghkj6WkWJ2nHOSzlnBo5Rqteo1MOutrLpaCVg2DXAiORab4PVoOvrErUYLuRpsp/MywST8QMby0Uahq1KS0mUR6RFmB3IKz3ceCLzvhjqNRKVda6atLRpCbgxzBgiCDBkG2DVWNiXSOk06hLUzUYhJSmxBgyAdluCt4NxOLFXo59UVCRT00w2ljIKjsKmd78G+J1Hqg9ZgysBpJFen2xOwKgBdJsbz843luoatTQ1SqVKKlMgagBZjP1EnZRc45ztsG2aodPGuEFMBV+hWgzBO2zbxG9t8H6jSpMlOtUWKbG42YEHQSQ1mF9rXO3OEqeeqMkP2QOQqbWgkRM8qedsBy/Uf2gMrAMh4kfHZcc7za0Yri8F8XaGsv1A0NcAKp2VwCXF994te3OKC9UQoKKatN3I1m5adKkngni/wDxKy59LUtWmIDGxWZUXmfyiNpO/nA6lEvVqVtIIdho0FYVeLHkjkbQcPHIuNtFHK5oliKh1I6aWQklRB2jYMrX84YqenTVCi7EksQJYi4+qAFHzc+cd5VHoACqHRXBsg/NwZvpYWMjcHEKrlytYs9PQjHsE65E3aGuSfbBt0mbuinU6dTc9tVgzNqZyAs2k6hFiNwRY7QDhWpWCCRTDa2GosQDp8mCLnb9cPVqVP0jVRQp1AaShGo7EkM1oiTBvIthPL9GWsR3EkbqQQoPEqp+ieSSROFO/oVsdDLpSddJLjQV1D20z+Xf4wvX6czHSlVDc21fSPO0Fb8YVpDSpSqpUMSQEqAkOO2StzpPJGOUyipH7t7HtswkwbTxikUkx/NZWKKs1MA0zplCIKzq1hlMt4nkffGqOV1nUNSECCZBLA8wTJiJ+NgcAXL6ANWr0yDCN+WTcHTGoKefBItij0/PaqnpjSxf8pUQVb6RIHt8i18FUg1FmjkDoQVKgbXH0wbCQDqaLECbGcJVOjg1Ep1DUY65DRuhgdpJgn28c4FXycVXU1bq0Bz9PHaAJJ0mROm+GcsFpRNVnD3ApmVsQzB5HaCLcG4icZ2kDdKwf7PTXUIqRcBWIkb90xNo8bfqBno9MhzSDOyi5BbVeJKgmGSCZF9ttjh3rC1TUNRU/wBYBlBbTAI2k224vjWSZzNN1ZHEEVSwMLFm7fbxuBGM3ixbxZyQlOilSqlNjcUwzAEiBurfU0Dc7xGDZygju9SiRTKBWA2INhpg7HnwAPthDN5xHqF6AqOVEKh1NqMzMCAt5i/gYYy7Cs6h6KU2IipTLaQeCUU/SRJ3JvHjEP8AFWcraAZ7NCjWFTSrtAJCXV2JAOmbDVAm3mMEy1RJd9CprYk9xUGb6VH1QTYgWvjMp09QmlNKhBJFZpn21SDO4sOcM9QzlNaAIQakqdukTKx7A3mO4bRhx+r7Kfgyv08qmvQRTDBdIYTe4BAseYvGOMtVKa9NQKNgIhgpF2m9yfvfCXTc0WV6bpUUElgbiDMrEi6mTz4x2ucVG9P1SKwIF0LarTEm2kbSecRckq7Nbodo5Gnq/iqEShA1Amx7l4H+4SDfnA6vQpqAGlpkRCxN76QDbfycd18yzKPokDugE7QW3H0ECLneME6tm6aVfTAakw0uE3DBhAJIaSNj7HjFJt5XRPJkSrkVqS1Kk1PRvqqC/wCX6TAAnY+cN0ekCiEYKWQ9wAqkmQSIAEAdwvbjnG+q5dKYXUjBqpZCFUntWCHE9xk23+2FKmZUhFrU3DoToqEjSlhEqDFzaGiOMVcnl6FybQxmek00HDF4cFWlhNhrKiye0Xw3kemhCYYkFVuSACZYnSQDq3ibfGPPHqxaTLyZVmIgn5AnnkSOJ4wb8NdZINSmKbFU0wQz3nVwGhdhiqn0MVJBDlldy7iqILKrag2zk/SvcV5mcMJkmUepTaDqAInTLb7GCQfJxlbqNN61QAlW1m5lgoBIsAYE+Av3x2XY031VQ4EQrtJU3jSTug3g3FvGNonKBdSl6aqzo0E9rOTD/UF1WOmRFrXx1XzFVdKuH0lAVFOAojjgKNgN8OUFRkFP1V1mJsTxcAmBq4AH98by2VprTJLaU3CEajtqMaj23vuMVhYLpJkOnlNbA/vg2/cm2x0ye1v1xzkPUoVy6UlOoMok6p5A07cTj0NRG0z6epbMSG7gswbA2/TC9YQdaVDExBG6m6kREMCIOM2tlOmL1M2albUGC6zP0SRO4EyRBtOk476PUVXZASXW8awzRyShE1BvYAYZyFRW9QugPbqBYkNPN5i/iB7Y1nkCsrUwQCoM6oY3jSzC4WxEjEvwTdOg+YajULI0NawBgKsTMDyTFzYWx3Ry+piiKDPaqMt7cibQBPM22wv0palSuo0aCTeKklh9xI4n7m+FsxnWyxdaSguSVRnmNbNBsAFKxJncnEpUqG6wH/aXqzFZKd1OppiFlSoEXAvvvAicGq19SKlT03Wew6T2k+xMibXERfHn+o5CrU0UxU0lZlqaEliBAFzMcwB53w0iRSmof31NlCE7HhmOzXHB5xTWPZqVAqCkVAtOWWZN5CsPF/FrYsK6owaogqJNrjSbWDSJF7cXwouapovNMEQTpIHwtr2++DUOj0ARqqBatmRDUkTOoB02IaOTInbBKkmMsJgc7lBUfVrCOwD6Q0MoaQsiLT4knz4xmXUqHAq1HWAGH8J/iKnbxIjGkYyalWNRJ+k6RM8sRJO4iAPbnHVPprPUapSYog+oM4MHaO0Bt7Q364zxHYvRDo5cqWF6hBJ+opeIiT7ff3wzTzKoSwcrWUaqakswJFwgYkgGLXsTAx6LM0y3coIpodIECCRF+6JO8gavnE3plNvXpolFH1OJ1WA7pJmI2/nirTQumjYzy1AB+zqZOuppWSHInSCe5VDTYck+Bjpcsaigp+7rLB9IsSSm5VZAvF9JmcDOQHqatTKqav3Z39Qm41A6RAG8H9cMV8qSpqUbVCD+cWkciAbmbifjARWKOaWXq1G9V5AABXtJY6e0NpFtMwIMTONr1MNRKhneqtgNH7xA35ImWWdREm2C5/p1WrQpUQ4X1Ka1H0z2uD23m/LR74nUMzm8u376kSr6r6WMkRDDiSJt82xFXHIbQCjlGK6aubqU3mT2wV4Ckhl8AWm/3xWzmbASn6lT9pKwNRIFQj38oSIndbY5/Fue1GmqUmaE7+4BtVtMEiOLjm2JVBqisJXUpEw92+BpJAg+InFZlG0ZrkrKlXqpVFp0iVWNTERLny1pKjgewwr0HqNN2qIV1FIggXi5LTYEAkSsbE4dy3TUqq+qCVAYUnGk3iWBsWKixU2vOAZDodSlULUAsnuGogCwBKiSAL8Gd8OGrMqaDJnNL1C4NSVH1CBT0jTCvz/W+2O6/wCzVEYCAwWwP7zWOIMj4PxjWZDnMaVVTqhijBrAiXhgdLQdgL4S6vlR6yjLkkLBcNsXjUdJA43OOaXJLOQw9DjZVadP1yFFP1CoA1Fvpm3dH/cIA8YnU2SqdVRwBMrTXSCdNllm7i0CwGD0OoZlw1MuqgG8jUQxXcCIP8tsBZa7rpq00qhFIDCmA07zbb5M/GOkE6t7MovbMyWbNZKiUxVa50iZKz3agSupb+RhbK5FKKlnp1KamTra+s+A303849D0iuEeHUk1NIhSVngs0RuLjicTsxSNOqdNTU6kzqXcfDSIIsdpjEx06/oELZjoSHQ+kA1QdH7wxaxkflG1x+mLv4f6bU0FaJp6V5RlJJJMlibk7b4hDqr1AwUQEOkANBtDRBERfFb8KqP3o0Qw0yB3G8xPbA5x0i3hlVdMl0+sKmYcJTTVrbuKTq7iLSCYngRg1TLtVBc0QwN2RP3bEeWRxKjfbe2CV3y7OWy9QKdZ7X0q2qTdZMNebb4P1TN1AlNg4FU6jUJHcQGIG4sSLeN8DdYeyO0DyWaCxSAhiCTTBB0qDYyB9Y3sRhI1kYt6xckqRppmf+okJMrN/bHeQrUqwrmr+8qIFibiNgrKoAjmPJx0OonTJ7UWeFVSvNoFiYExjJJ/ZccsdzoqQlRaQikFpggiNpB/3GDM4w5I1AXLoJcJv9Ib8xC7CQf/ABhFD6tBDP7sM0KSfCz2jdY24O/GGsi2XSi/qVClO0lWg1GiwmCQoJ/WJwZumTbjRrrGXfL9moUyvCDUYWxNyTHMxiblFpaUY5gqpiwj7ze/cScP57p61KgqMrNU+kwzAaRGmZsTpgneZwalnDSAWnQVJgH6Q2k8loJ+2GOrezpHOTqhVCLqDqaohVkH6C2lbm5ab/E4Bnuns1TS9QPoNiDCl4gkxBN9otzjmrWDnUxRNDgBmYkuxkKQokkKb7DbDPSeilwqpXpvCzeQWjclTef8kYIxptsNSbYjWiirlC1NmWC6kT7hSb3P64FnM0KiUiaqu4U9xuZO0hZggRBM7YB1fr6IQq6WJgtqUm3I+TwBgP4dfKmowcPTqOGCEDsWONCqSF/3AkjxinG8ltLY70LqBo9prMwcfQ/0sDbVJEAg7MCPvhjMdSOWqFqdJ/UOmWZe3RdROq07mRNgMDr9EVK0uHMaSNEaX2sAo7lZrzE/GKvUOk69NSqG9SmgprrdRcE3AkAnYSBiGlysh02KvlgabVINQT9UaYv+aJ7j/FEG3vjitSzK1NS1SyKJ06bembkmBaCbnyMcPlGkFC4FlfUw+PNj7njFrrIZcgq02UO3a9QmQwBJABG8tG3g4iUcrOAnd0TBUBCliVCAjTvPusx9/M40Mn6KmqC1mEajcyZ/KSLf3wLpmR7wzhGhSBvpUbtADDncnfFDqHT1zEKnYPqlDYkX3badoP64ZtR2W2o4AfsgfYqGaT/qBe3YWMkktJJ8EbY1ncm9GCuqiwspB9RPf6tx8G3jC9TILrJFSG0xqbuED8oHn3GOUfMQVlDRgyDaWi2kA/Vt87YXhA00sDo6WmZH7S0QllLntmbFFCwrH7gWwKDTKsfTbWZqIask0wLkBD2EG4ZRYgYB+2oqUaZdlXSVFNBuWGosdQaItfjbEsVcvSrhaJFFzpKuVDTPvAKtPkQcarRKTaPQdQzhosApVwzlQB9T8BnY8hbxt+uF6b1GaexCZgs7GOBZVkD3xmXy7PUNWYZpmLaYJFh5O5F98MZaizuqstpu0iBxPG/jjFR1Z1iqic5LpbvVALaW0MxNJtSGLaL8G3IIPGwwl1DIIVg+qGLdun6i2xHcYiJmLYKKdTLVGVdFVaklYMkFRedIgmIBYTxODZPNh5RWRWEQagYATtDAw4O236YlOm2c0ssNUoUwg013WoDMuhgNG+pYGk3BMbcYjZbpGYDFDmFCT9K9wJ3t7tbabYP1HpVTUyNU0AltQWZnYqNRNsUOlCjRVafeEQRrG4LXG+8Dbb2wytVXYNNGqn4bIkMULsJcFzqECASVI0x/KbzjmpS9Ea2DsxGlU1QJEEkm4n7G0Y4r9JcVHCt2hZ1sR3o3g2ngQTM4QqdOZCQHOkxqB5ixM3iOMNX3opLGGU2y7FGZ6wQGBTA7izk6gLgGFiDFsQMxkc09VkgJa7VN2G9hMm39MHq5Z30lwdJA9NSBEiyn48je+HTK0yHL1FWCA26+L8DGWFZMVWRfpPTKFKmzEMWuQdRl25gfw/O2Hun0Kgd9BCrC2ZW3vO1vH6YB1XMK6eqKlUFjpNICQGgGxtKRzhr8K1FRX9N0IOkmXMz3fIwxzlhF3sjJ0kFmY0QaZqP3FQNR1GQoIlvkCPfDXTs4tSmVNItSU7T7nZogrbb484n9Q/E5plyHAbU6qLmCWhlgxJAG/E4H0HMKtNV1CRLQLRqMwLn+mKavI05PPRYbOJSZDQpsGaVKwpF+OyCB+uCLkvWqinWIFNjDBNyp/wBxki/jE7N5yqg9Cmzk1CH9QEQVnUonlPjeMN5fqesIX7XUCT9MlTYgcjbE0k+S7FZyh7O9Ky+XZgtRVSZRSD28Rq8Egn3xOpZui2sVDqp6bgRBAvpEDSdTCZx1Wz9M+pUEuhqXCwZGkWBa1u79MD6d1R1plxTSghPbySP9xMgn2AAxkuWWQrcVezrpOY9NNWtl1jV+81NpOkA2AtsBMcDHNfP+p2030m0mopKmfDEiD7kRtfFJ88zhdRlTcMRG3gQDPvMexwpV6bXdlNKjqHJZo95I1WB98UdrwI5nKJSdKtR9dS8ISLCYDT53IAEAe5wfK9Zp+rZQGQawx5EwTYcYYo9CLP3NTbVbQCkTwN5MEfc4Q630TvBQsG+hjGyfm32aYA+cG1UgTpUN5jpOtg8hb6gCJEmeANhH88CrdKApsQ9PUxBsukJAJkCAx9zPzgmXyRQCmXKaQYgk+dF2vpmATHnHXR+kuBUL1FKBlKp3au43E2G8x5BxrUF9G/VWC6b1MqqqlYMyhpJMEcxO+mJ2AwelkHTvYmqzD6nYiRwBOy8AYHRy9Zq49SmoQSISGYr/ANUWA4B84dTpdStV0kvSpVD9GqQR8kamO0gbYFSWCU0sg+mgKtR6jiHEUqKgMwRbliSYUW38DbHHR8+a9Mgx6YYsm/1WUxJutyfOL2Z6H+zvMB1iSAY0203HgibY8h+GalfLuUPZTNRtBK2k9sf9JHnkYKT+0ZO3gs0skzsKaJF7BtJX3Ljgc2nGqVdQzgMrMjFQiAggxEdwBK2DTgGezTULvdCILKNREbkgEQP+ML5ejT9X1KNZXqVjZWVTGkXa1yPAkTfE/JHnEqX5bOs2+aQCKIdSeWAJE8Sf6jFDKZzUppmgEY/TUZgyiPykAgqDESNsUK1em1GmBDMJ1GIk8zO0GwviRlemspO5We24JAJ2E7384q1RVqSsR6f030m9Ss1JqgEAF9K00BgyWEzqgYH1thmAv7KPVqzpHpLqAm5HcBaNmxXq9Irmo1RalOpSAA0svcCNiyn9J/ucMZTK2ZnqabmNAMW8RBid8F/2T0Sst+HM2hb1Kj03aBdYCsbAyD9PmBc4vdOLLTe5aoABqbTpB2Mk/mIEjeOcK1s0mXR2ZvUWougopP0zIILCFcnjfAl65T9Ivl2LpbUICuk2AaLwPM4l3d9ESb0E6b1aKvraEDoKiALzqgagSBbz4i2A5laTJocM9MGWAC61vGpYkmBeJ24wp+J3OXrZWXDF19QiJhSLAgcYQz3WxYqFZzYaQS5Q73J0qAbbYUsfZllWUeo0c3L5ilHfsWYLwFlQZBtubEecS8n1quGKaQW7WfWQytFoIW5AuJW4xdOR9Uo9Ko0rZ1c96n8v09pW07fbHnup5GtSZqlKTMkod9fJHIEySLRGOi8MpZVF00FamyMS6E+ppY3G4VPMKZubxGDZbriDs9MaB2sAAWngxUB1TvM39seY6NmcznHZT6tSoCCYG0KQpbYCJ8Yu1OhkjuYpUpIxuYkCDtcCb/2xFKDz2w/FLJlXp5Z3IrdjHWgcfQy+NUkN7TcYWzDoiQyuxMKXVgtiYkqQYkn4vga9RICaoUBjDnZpH0k8CZxVpdUdSp0K6zNgARvdSBYi2KW8i1SOKD1Kc0a4Vg06JEETMWPEYJ0LJAaxCbLAN4+rkECMRM5lP3wl2ZHJliSzgFSSj3Bmdm8H2xX6D0qrqqGkSydoAKTEAiJkcRjRhGMnTCFI8lnBUOYL6CqB2mFk3Y8LJE+d8V831GKasaS1GWyiouqFiZ4nm7TAGHOrU3y1c6glTU5I8bkxBxOzhqjuRCVeQxBsoaQUWRAtycWzYYrRFeshSmqIJnWCAkG6gA2JHAG2AZzphpIPWJYuy7eAYi25Pzj0PSNSLNNEcgWF7W4BF4xqrnvUJNShGkhgwULBBkWFjcc+cDdLBm/B23Rxl1FAOrMdLMo/Jqk6NMn2ucLLknLH94W4AYA6fAmwgb7YQ6ZSYuztWmpUljIJAJvp1AglgIBGwNsek6f0oaQay1Ij/UU6UX/tEk/JOHRk6WRHpz16Ta2q+ohP+mQNLeDvK/y++HMxTrIgLBUpvf8AeMFLOeYkF1O0ce+FKeXNOoWZw4BJHbCtP0KebWJuMaNJnf18wtP1F2qFiTHAAMQNxvAGOaSf5IUuTwE6b+FhmFqVKdQaiwRabEoVqBlYMrEncA7jDmYqZkHTVCyrWbV3qDbSw+qQdmvxifXpEqaqMQRDAg2IWSBfgSYOFurZWvnajV6ZMuAfTO0qI+qR4OFq8Mlp3T0etp9YRgEr053BYnUdP8Ui8g7g8c4l9ZWtQCsq/QQ2pWnb6QBbUG3nEnp2Tq0AGzKlQJAKuLg2E7xyMOSGpj0axq0lILU6ndpA3jym/PvGJmntBJf46KmSznrBcxrNFXQl2BC92wiDF/vBGFv/ALFmqBVKwXMUmOiGOlgTs+tPIt+l8RU6kHqik2hUGsgMSCNh9544jFLp7BC4pOUUt26WurFRLSfzSZg2OKUUtDH4xnPZc06S1aAC2I1ajIU37ibMymYbeDGJ9GlmUAfSrJUNlL31CJvYQwg+J5wpluvLVX9nL6qxLQyrAqm93iyvbcWIIm+KeUzTGmopU/U0nv0kdk+JBhjH2+cQk1N2TBNSooZCrmyg9PKrTuZ9QJoi4mWOpviRz90WyCUnL1KarWEg1KYKp5A0glQT5Bj2x1k+poxJquZMnRILH3JkqLD+8YNUrowYUVqoxHarMCtQHfYb+x4vi5YR0eDeW0VNTatKsSwBEkg3IEHeTF4FsL1+oNAaktZkB0sdO3hiVntG2OeiMHX0wuinSJDPbuP+38zGRueMM1OoLRqg0vUpxs5IZSIi4Udt+CTziY6pEqWKRzTzFRWDCAdtJN9rrJt7zhUuC5JqNTLXIUSIAuIg+NhB3xvruQqO/q5caajiGSQE1zGoA2FpJHOGcz1pKNIZcIWYQnrOkB3mG0kAAJNpJk42JO0UpW/ZKzuSSVaqxZTeUaAI2GkqGTyeZ9scZHpwDNVpu0lDpLQZA3XdgR9hh9cxSKqtekS7A9lNdQKzveDH284H1KoiLoy1PTNu4adJb6iDAnyBHjGk7VP/AIZtUHGdSp+8YqsqFDTwthuNt8Tf20qwQsQjntZmhSTsDqNv7zi7kKQSmlMU0IXtPbv+YyTe++MztShUR6b0JGn/APM387HeN7GbYpIY3WEAo0ClUAtAKEhlIYMw27htB3m4kY7ymTr5khtt5JIgSBvzfESjkFpBg1aaZGunJJYEflncqRaLEWxZbMDXTWoIBXUlPWFa3LbiD/wMQlc35OduweZ6B6aVAXDAwXVd9QtsL/qYwLI0abK1EywcHSSYiN1kn6TG21sc1utprZhUUaQJvt7E7HHXSamXbVVUysklIP1MfpBHk3tx84Pk0l7B2tieZrpTGkICt1AkXG1gd/jA6Fem7adBVRIAAH1R5H5ZtAPFsVOsdPFcHXTC+ABpggkCIuNsT1y4olSpavKgGmHVYa89xuf/ADecdU00d37BU+nCjq9MtFYjtbugAG87k7ifGLPQ61SXBmAFACkQPq98T2zSu6LpzFFl1FRXAYX/ACBxsORPnBOmVqUuzyC0bBhMFhwRzONhO+2c41YbrK+tU9N9JRSWljsJsf8AL4kjqGl2oLramonU7sdRkjbYe2OMxV9MOXZwKjtDAaoUMZCryZsOMLqm/phxJnvILH502n2Ft8VCLSyaCxXgYq9aFEq2sA8CCWn4F/b3xR6p0uozABh6b09ZM94WJK6fpDA2nCmX6ESQ7mmjRYsBJHxEx74bDmhcsrIJAg2JiYvwDfGlJKjSlqiO2VpUFDCY2gk7f2J+2B1abStalmTSAsAeBY+YJ4v4xSy+YWoP3itBBiT+hiP8GFaXRFE6i1Tm/H6b/O+LR1o4z3UzqCqULsYJKgk/72/LtPvtbFHL5GYb0qZqqpIenAkATJFlLHzA3wE5MAhfTBUEaQAbzeSI3kecMp0x1J0KBqu0MIM+20e3nE0ugUUQMxV0Fw4rCmG1rEGHm6GCQysdhxthrN9Rd++krA0mIakw0gqYaIX9cXcvklq1J0yy3twRxPn2OCJ+HlZ2qd1NgwVgD9c2mGsTHIxm0tmaPNp+J8uxvNMc2LfIvMX/AMGLXRfw5lqlUGnrLOCwUVQjR50EhiOdsZV6flah/wBFLR+8k7T7dpb5GC9I66q1GXL0qdEKC1R2GqtI5JaZQ+2wwS9ES5ao5650LK0gyLlqjEglSCzHVEHWs7+Cu17Y850/LLTUCqWWZYaUBceVKuuowPzC2Pd53rKtTSoWDMVKipTsVIuSY2tyPaMT1zLVhqZxVQj/APcazAO4FiPMgjfHOEpZTOfx8ksiOXGUpI1TLqK9h6uoHWkizRqHb8beMV/wvmadPKsTM1i3pp9MD+LVE3HPxAxOo9CpLVNam3bDB6MkzPifyxeLkecBrZJq1UzVKKAIbXpNO5iALNPjf4w7lRVWzTJQr1mVlD1FAYiDzuZEajPMDFKr0zs79JFMFqZE6qdjPcDdb7GYxENDJIQxrkuZVmJqqw3GraCPi2H+m9Ny9QFU/aVYAr6xCgaSDJKzLCP64eNKi7i1Qt1HMZpAdNMlI1HRuQL8QRPzxtjvL9aFdE0kgN2lSN2J+kTvHOHafSc89Q09VIAEFG0l7Ce67Awb2IOCU/wTShnXMrQrKSWa62byrQBPgDxhi1WBU1oL02mTVpliNJJUsGH5Y1KeQwH9bTiV+J1L5qpQpErTpsGaJkWDKvv5k+MMHIV6NWmmYcPSqygdAIk3pu0bX5+cVun0qaTUrKw0ibbu0Xki5Xn9MRF1JkXUvR5npmYrOEJ1NBgVdQJUix9zFre+K2apg1KQZjJ1MY5gbwJE8Wwt1Kh61TVTf0pg6VBCjwYtve98L5PotMVh6r1WJsT4FzALarnzi2l2XJLtFGkDmKTV6jqKNOp6SnURaBEDaxMTN/tgdFZJghxtMgyN+0qf54pZakoQ0lqF1UagIWRJjSwFhbkbx74gZv8ADiyWEKs3UFlPvGnn5tjRakrJhlDuYy6mogQIlmaT5ESb8C38jfCVXOilWiqaZIZSrqFI4k6iZk+CBgn/ANdRlWpSZqNVfp1MXRhNvqh0Y/zwtmvwoKreo5pp/FotL8kav6YzqOwTp6KLdSSq7BVU0VB7VXtZmuzmdz4HGI9T8SrTJQqCu4hB9YMAgAg6dIxQfoSPRFP9rIQWCIpMSf4t2JP9TjjJ9FFIhWrDRTJKhrXIjUCgkmZ3sMNLsbQ1kFZqSuzqYJ3JDBTcap2P3xx1fIhVT96uojURE22iSd7zh6jlqWlz6imF1ab3gwd/kXGPO5jucqsVCLkMDI8Qfyk2t7YhXdC3Y1Sq6QsepNzqFt9rb4e6LmWapW1tcadr27v0xGf8RZlB+7pVKYFjpQOD8sLjDn4f/F1RtZqorWUqQoBiWEH3kfzxXDlkh2xzNZZJo9q2pHgfx1D/AFwMUVBMKBYce2MxmOnbKX6k8iSf/wCi45fLqcxdVPeu4GNYzAxfRcyuWQi6r+bgYHlaKgyFAI8DGYzCdEXcx/pVG50ATzB3E+Md59QKLQOP6RGMxmIh+zCHZMpUV9NBpEEAkRub3+cZ0VAKsQICNA8XON4zDImWgbUFg9o2XjE/qFFRn6cKBIAMDceD7Y1jMKL6EPw9l19GoNIgOloHJg/ytj1L5RDmCCixp/hHjGYzEy2zmtgs1lkFEdq2DxYcRH9T+uJmZy6/s79q7twMZjMZbK7Zc/DuXQF4VRC2sP4Ri7pDCGGoFJINxPm/OMxmN2Q9k7otIBiQBIcwY2+nB+r5ZDnLqp7huB4xmMxy+LRo/sQ+vCVqTzv9ojAgofLnUNWlFjVeLMLTtjMZjotlf+gOWpgLSIAB7RtxAt8YvU8upW6qYgiw3xmMxci1onZKiv7RW7RsOPY45/EVMGlcD6SduZxvGYIhDQHL0waaSAewHbmN/nC2bpiTYXUTbf5xmMwS/wBky2hjM0F9Wl2i4E23uMT+r0wKiQALcYzGYqP7FPZ3ToqTJAJKGbf71wHptJRTzDAAGTcC/wCuMxmBkdjnS2OlfffHoaWRp7+mkn/aPJ9sZjMK2E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MSERUUExQWFRUWGB0aGRgXGB8eHxoYHx0eFxwaIB0ZHyYeGxkkGx8aHy8hJCgqLCwsGB4xNTAqNSYrLCkBCQoKDgwOGg8PGiolHyQsLCwpLCwsKSksLCkpLCwsLCwsKSksLCksLCksLCwsLCkpKSwpKSwsLCwpLCwsKSwsLP/AABEIALIBDQMBIgACEQEDEQH/xAAbAAADAAMBAQAAAAAAAAAAAAADBAUAAQIGB//EADoQAAIBAgUDAwIDBwMEAwEAAAECEQMhAAQSMUEFIlETYXEygQZCkRQjUqGxwfAzYtFyguHxFRZDc//EABgBAQEBAQEAAAAAAAAAAAAAAAECAAME/8QAJxEAAgICAgICAgIDAQAAAAAAAAECESExEkFRYQNxIjITkVLB4UL/2gAMAwEAAhEDEQA/APJZ7JVfUdkq1CNTW7t5NgdsDRnKwGqSDc6if6GYx9IOdVnYm0OSIHuQbiZHg4GaqsYYk+LD5/Ta2OTa8nm5nzPMrXcwHqD/ALm/t9sd5ajmgVgVWkiRqf42Pxj6JmBSaZcrO94NrcbD2wFuqU1EmpIAA7WkxttEkjBzRXN+Dz9Jc3BHpEI0XJYAHfeQftgtbp+ZOmUqAkcO0H7Sf64vHqdEgkVJ2Gw+QYgz8xharnVbT3O2gyIU+8wdhvwMbmPKXgjUegZgNOh4IvNQ/wDOGaYKgCSqwTGpjJ8ydvjFil1UsdqxDbyoAEDicBrZyQR6cg2uTe9rKP6Ylyci05eBCjWCC2sySfqY73wM5oFjOoGxPcwmNucMVcrJG6jeFn55nBafTCt9BIG0g/8ArHJxe2y6FcvnDEajMQO4nz742M8xOnU94vqOD5TopMySIJG8CZnzglPoiEWqWN13j9ecQ4xvZqFaefNrt86j7++O6efafqbc8nx84p5XplMCNLEg7ib+NxjjOZKLhQvcNwbzAsAbnBUbCqEamZYiQWFxeT5+cJVs2wDd7727j/zbFnOUHFNiLTe6G0bAy1r4C1Gsx5GlxvSMsNrGdsXFLyGCP1DMksDrJYLIGoj++N0mZiW/eG4i7fPm+PQ08lV0KgC2Xc0jMseTO48YOMtVMD8oZY7SIjfdsNqtmwedzdUtP1TyJPziPXogMFPqAzEio3sZx7ij04ajNMsCZk7fzxrNZAC4y6H3Jv8AJtghKsWODzIpGI1VB7+oxhdpGJedYgt3VZBkdxgjyb7/AHx7Ki0J/oMzXiHIG/xjjNZ8QoNAgagYLAzubg4tWmbiRKGbarTEFgIAjWb+RY2884PQzBMEhhxdjII352/mcP06uW2NLQPZlAHn7Y2KGXkACoPuCP8APfHNxZuJHrOAzLcg7kM0/wBbH3xM6nXCCUaoJMQXYgQL8yCfOPWZnpFEjUla+1xEg4Tf8LrVj96oMSBAIN/O8YYvOWbgQ6ZfSrF2jlQxuPnjHNDMkMf9S/0y7EAc87zi/U6BUWxIYbC3G9v5YXq9Fe9p/phcyeLJdXqD6/rcW2Dnbcc7f845yldvUY6iT7ud9zF/PnDWY6FUOohLG0/f2wm/TyoAKNqnjYYVJNYNRulnWNRmlpHAckfETGEc11CoTGt7tJuRpE8wecO5XLGTTAk+8AT4/wDONn8Pn1C1Q7xAmw8ne/8A5wJ5yQ2ydV6i0mHcng6m/wCcUOjZ+oWeXcwqfmP+4+cK1unurRC6Qd+MMdCqKWqADYKDHJlsdIOxTLuZ1mox1sDrNp3MniOccnKEjc3tck3HE+2H3qhWqASW1NBMRuRvib+1VQO3gDHN/LHpFc0ngIMhPkicFHSwxHafIicby+fLH95b4HjbbY4oUawJgT4BkDA/l8B/IAy/SzvG/lj8ebYaqdBEydJvv3Qf545pZrvZSRI88+fjGBqlZR6Zg7TFvcT/AJtiF802VGds7TI0qf1FRJiB5/WcGNOkBARCY3PPI+MZS/D9NQJbUSNMkbmdwZ7TFp98EoZamgF5gbsZtud+QcEnK9jL5EiMz5n1tCIEpspZXIBAPE7e9sVanrMBJUQBbVYnng8f1w1WqG92A9/iwvxjZe1ybXjeLYzknmjn/L4JSZBlk2gmdMnxEC23vzjmllswlKmFamNKkE9wkHbYbjFdT/DO8/f5OBUqwu0kf7Ta48H+mNzDmweXr1AFkDaDvE+RyP05wvmTWd0+gIrSRP1Rf7YeSvxDG9iTP8/GNCoOASZsLDfx5G98HP0RYHMUqtSRKhW33NiL+BIwTMo5XeJIkiZiePBm/wCuO3rAKCVYqDEg7H3xgzAaQJJG4g/4RjKZrNrVqCdUfTaBJBHO4n7Y3lwwIJIsPG9ovff4xoMNcGQSP8E8Xx16wixaIn/1O8Y3I3I6cmxmB40m0+/+b4IZOFhYfm+Refb55xpCBYM0id4tab4ORjo05Hcv6SB/XADlBIge99h7wRJ/XBHrAHuUgxbn42498bWoLN3XgSG2/W0cYqylKhepkQ5h6YtuywAftucYOnUBPqIUBMSTf2PscOKSTYc7yN+QcaFbtMqZG8w39LRH9cPJj/JYhX6RRkFXgG0E/wBLbYFmfw8RJ1CBczP22xVpZim3/wCfO62n+8Y3ToiTonVwCCJ+/IxakzopezzZpsF1ajAFzLAR/wAT/XGvVbipttcmPO+L5zLEQ+kFZOkbn5HAwv8A/FLVB0wDxtE/JNsXa00KbJFHNvxVtvME7Yyrn2EHUrRMLo3PzH3+2G6nQmDcE+3+CMc1Og9pPbPzfx98ZKAuSJ46u5HcqkckD/ja+F8x6VQgOj2IjTUjxNj/AEwzWyjJ3NYebf2+MKrRDRADTeeB/LFcIlbB1cmjpB9RN7AyANp1EX428430X8O0lepoqNsknRIJ7tjOB1MvE9oXmRJ/ycUeg07vAiyG/vq4i2KjCtBSCZrPaWKNeWZQw+oXP8/jHmur52rl3Ca5ViDfeOfff749E3T6VJqmu4LE+mTp3Y7FROCfs9Nz3UlCpcShIjg3Nz8Y4Rgk8nJ0ec6d1JnUawVJMKQDdvBm3i2L/TnYyhARgTAPtuRImNoxUpssABVC6oICQWb6hAE7jk+MbpsSwKiwuJFyYiDOx4jfGx0jjgXp0aRdanc1SLXIWZ2uN494OHEzIA0qumLgKP6jYGcYMuxJ3uJ0giw3Jg2J+MaaoFA7g3AXTH9JhsA3Z2uaLKCqmJg8x5t/L7Y0dUyqmSY7jBBmQdtyJ32wLNZhwBpbSIBjckH4uGHI98bpVi86j2W3kGCPIFv8viHEwcVWWdzFiINz5sL++N0mbSSNRB2BH3t4GETWpqxUMx3mNiOD5HyRglTrFM21ERt+WZFoM6f0GFxspIMuce8KTU8kwLf3waq7AAgRYG3cZMTfxhAZgsCxOtQYLAiSfcTMAfrjZb1JILL5F1Jtt4AB97ffBSFpDvr1UBJGqCYK+BuDyBEffADnyVDBDcwABck3tbzhCmKvGraDINrXlgSPa2+DU4BA4gSdexG4ib+cPGjUgydQIIEE72HH+fzx0c4+glAQs7EXEiDECRxjiix1vIkmQHgTNxx7wd9hjpynpFTJadp9xJ3Pg/GB0bBw2cqEKWDXjUQv22FxbBk1AlREHbV9QJ2+MT81n1ZRHbpsd5BG/wAfF8MJ1OpqGkFp7iREe0xefjxhrA0M/tFaxAutiBN/Px5vgtSo+q0FbkEzaZMm0aht8YQaqRW1HUFLXkXI3m7YxalTuSwFjBgzPIAvjUugpDVLMVCO4QVPxxYi2xjHJaqyXvNhe/kW/W3vgFbNmDLIxpyCdtjaI3WTeATY2g4BSqqwEWedvJ3H1ERBxkjUPF6pX6NTKODAJ5+bWjCa5ivJlD7QNQAmwIBj7iYw7+1aqYLSTtfdd7zMfb4wo7hWLhiJ2Hj5GwNtzhjnoyR21R9RCmCsm0lXA3idzNvfGvVq2OggExDGD8ATHvpGB1erMDfS3IANmMWiNhP64JTzx7SBpabqDIBETZhsRv8AbDVdGa9BqGaqDUpBRgRuxM/8DnDlDMHwpjcjcTtcWknEatmlWoWMBja4I51TbzYTPFscZjMJUXtdwBspFijG53WCTiqsV6Rbp1DV7WkCbEEG+3ONL0nRcmqSPzGCCPBIFhia9ZVFNKjcEi5NjFotaRybTbHL595CjVLMFsdhtJG4jycD+ilJPaHs104ldIZSXiAf1t/ybYkN0RhJvAN9P9N7Gf1w7RzzElSwqBW0mVIIbb6p0gD4wen1INqCkMeFYjzEge3zi16LTied/wDinBMtA8W3Hx55w90FzqqBg0jTMbfm98UDllZP3iLquJE7jYTYxGC9K6YoLT3mFnQDA3tio8rKoQqPUUsYjuYXB/iMFbEf+8dUKtRVJ0gRcEizTuD4aBglfO6KrabgkiUEC5kTOx/rGBjNhwCCCQIZW/L4vEEH/wBY5SdnmaTO69STOmppIE6VIhvbaB/u5xuW0GV1XBubxySfM22wtnM0tIDT9UiImQDvMAneT4xvL5thChGuQC24HiYEAnycCVmSGEEROiXMEqYI4AvYbgnGVmKDStS6m4NoHBngeScK5akjs0q0jhhGqDc+QIE4aNEEGy6iJtMeSYMEyBuDhazgayZTruLsoYiRY2IvIJ3t7i8iN8CUCqba1EEQBEAR9X3i52BGD5YahTl6bWJ+mbTG7bEW/WcazYq6QFUKFm5bSG1HwCCSI/lhxoayLtkrEAtN5JYOZ30mIINj/fEynVEFYIAGqCwiZsYiY/lvisCDoZiCx+oNtA/NqW86ZMYxa4PcskTvAmNo0EG3/nGRSMbL0ySZiQrwsaWBtdblSL/I8YyqYjSuoE9m8ETFoEiNj5wlXybLaA6kflYahO94EgD8o8YJRYBgRJQNAYxE7AEAWJ8n+eM0ZryUaLdjBmlzBEAgKfiYAj9fGBPl+4lp1bgMIFtySJn+W8YJX0SSjqYIEGT3GQV07QsTJ3nHdE2Jv5b0x9V4PmBMW3k4iqWCdIGoeZME7SOz9JmT/PAaVU06hVtnHcCNWlfpnaxi8asd9TrL6jNp1qQPqEAiLi8yOdX88aatA01ApBE2bggQBYqYHONVrI1YLJ5NSHVgIntOogsREyzcmZgWtAwxlkVHIgUz7eOR3d/m4thDqGcAC6ECFRGrRALmbSe0kCJjecYqrUWao06RAk7zsBM3mTinFvY1ZiVFZgdVPSjHl5U8QGEnYc+MP06ZCF9ILzZlLAFTYsZP5f4V3wnRQuVpmNN4077WEAiZIsf7YSp9QcdpLSBpsLRM6TJgmecPBvBuNlbLVabuYC67FQGgKeTFrzNx59sLVc41QhlkgEyuqxB3W4gmb4UymZ+l0IEG+kKPcidmPsd8Gz/UddMalHf5AntMcbciDh40PGmPfUQQocgQ+lhJnZSASJAgDacEp1wFhdKxIMiZk7EqIj+UbHEarFKVOiTEgA6vYEgi/wAYfpUIh9JdRqmn9IIIn6pBEEbEb43GgaA5ipBVvqncFgBrn8oG1scZqqy20atXayao03F9jeBtbbGzTOnUBJDABNIki7ajN4ERNonB0qkkMCrTGoBpJPg6Sf8ABiqGjjUrACpTNSxCMolgNxbgR77TbEvJZdS06wFBtA/sePacWa1QsJAN5DxdRAkH5O3thGo1KNBKyJIJiTaAs2kDeMMcIUjtZLEg+oRYSLCPNrBdx/fA6jmRYmImBdiTMAmGuebiMNZfMpTIkIxWINoPnY3gc+/OFqOTTXNNQx4JMcXIN7Db3xqNRmazLGYsFMmBpfXG88846XOIzLELMXMKxJEmSLzuPGOlyokaXqCJLRER4geN5wKr0fUpKuJVoBYEX/6Zt595xqiGB6tViYBWYKqSYMCwvEGLzP2xY6JWcFwac2U2PmT5OPP5LpoAlobTAW0RaBY3Mnxxil0jPJULOi2YL+WdtQ8iDb/jBB5oyl0JVUqBqiKQysSRErqbUQRcwwF7WwnX6fWD2gqD9TG0/BMyPacO16wFYhgoBc99RDtJjb+0TvjlaPr62ZdXpjtU2ttImxIvbBoiJzVyEgEtuJsDIUDYDaZ8YQywctUOsKvBupIMcRH/AJxaorYBaU0zyTH/AHLqItY2vtjnMVgrETqX+FQCf9vAP9cbkUn0LmrqIhSSpaGBsQRBA0jzEYL+yoSutn7hIi8OODyeAb2nHf7SFgrTggxpqMO5YvF4DKf7YLlMiJC+ppJEkgg6OJII/vgTRrSE1qKzAkteJQAgr7b2E2ke/OHKeWZ4DlGIEy0qqCDYMxJaANzecRaQqGsRrIBMK8aVb5BkqeLn9MVaXSrszerKiys06rkdoBiJ3AwcUgaSyGZkCQC25uGuRzLExo9h/LCjPS0NTDaW2Oljf+ECDE+DyDgxq00pAkd7RKsoIAHsOTtvaPthLNdGSAygqzMPoAi99Mn72N8ZNMyaCZKnSNzrUjfV9MbSOQbmxPvhj9m2NJhE2VgHNh/uYDyZGJy0yyNJdXWNIWyETBLWiR/fDOUzrhAWaNN+/cDkAg2EmY2xbKfkdka7UwiA3YdzFpvxebXk4LnaZqDQPpidSELPgwOfPxxhPO9YVH1aNRYAUwQWMabMRclRvfAQr1ADSZA2kyrqZUKCJYxcEiw3tfHNK2iTlKFUEU1Ai++53sPcz/bBhQQL3sA2oDfUCNg8NFptFjvhXI51wmvMBqbD6VuJNgCTEgcwMYlVnYn6RHdMQ3NgdpPM46tMvIoUr1FCFVIJ0qoOxmdgNI3PvglCi+maihRTMEBTY8MSAAbWn2w/+2IEIFI+oy6ewhf+6Qb27ficLJ0+tA0rVKEQyM8QfvzH2MDGsTOn5ZXZvTChoLC+3kwx+eJ9sbyvSPqDpYLNyIjYHax1RcYTp5/vOhXptcAgj+U2E/8AGHMz1WqmkNTlmmGcQo8k6bE23xmmwb8DlHp5XvEBmNgoGmQOCJ3wEFnWoaqxe6jhjvBUCZxlLNMFJUsHMSokcG4JOnTuC3jjBcvnGVgSpdTuNWw234g8kYBs5L0mUApDISFMgAzwGM3+cd1OpNTbSwmbKWZSsxcW8TP6bYB1bJsag7YUNqTVUsyzsoUiL4VznQVrMrOoUgkaS8BbyT2+/t49sZJNeg2MVcxUUh0+rYgeN/g/rjSKr65MTeDG/j2+x4whlcjUjQhOnUb6tSnkQRJJjyMdU8hVnQq+qNOtvTIawkEyQCNJnF4LwUaOcRRpDBWYaGYGJmxEHeBNx45wi9OmZBGoKJR2YF2OwBW4gG9o3wjluhVKs1FPaoPMwLQTI/pjbZd9DIadxcGT9xAI5M4lRS7JpDFFaaqVKIzNESTAfkxNueePjGvXq30mF/2RdebG4PxhJKBUhWU6TupJHtG14wQ0HT6TAItLgDzuP02x0SKKmW6nYfvJGyh1sPciP8nBcvXhgC6gxbaI4tN584g1l1QSSZuyhiZ/UwV2AxSfohZUK0iDB7dRMkGCJHPtNpxLiicDj5wAmZ9xYjf3Nh8YodK6gQzgGoQAu2mB9W1p/XHnsnkAQ+qmVUCf9Ubi47W2+QfnD/RKzlqhYqxOkyCCd2EGLADgYYxVgqKdWgVLhAtQ0nYllOpiJMiOWBPAgYPR6gCGYqpUgAsQC4f6gSIngzFoxAp0G9RtY0D1HIMifqMAAX+biJGDpknchmdaiA7hghkj6WkWJ2nHOSzlnBo5Rqteo1MOutrLpaCVg2DXAiORab4PVoOvrErUYLuRpsp/MywST8QMby0Uahq1KS0mUR6RFmB3IKz3ceCLzvhjqNRKVda6atLRpCbgxzBgiCDBkG2DVWNiXSOk06hLUzUYhJSmxBgyAdluCt4NxOLFXo59UVCRT00w2ljIKjsKmd78G+J1Hqg9ZgysBpJFen2xOwKgBdJsbz843luoatTQ1SqVKKlMgagBZjP1EnZRc45ztsG2aodPGuEFMBV+hWgzBO2zbxG9t8H6jSpMlOtUWKbG42YEHQSQ1mF9rXO3OEqeeqMkP2QOQqbWgkRM8qedsBy/Uf2gMrAMh4kfHZcc7za0Yri8F8XaGsv1A0NcAKp2VwCXF994te3OKC9UQoKKatN3I1m5adKkngni/wDxKy59LUtWmIDGxWZUXmfyiNpO/nA6lEvVqVtIIdho0FYVeLHkjkbQcPHIuNtFHK5oliKh1I6aWQklRB2jYMrX84YqenTVCi7EksQJYi4+qAFHzc+cd5VHoACqHRXBsg/NwZvpYWMjcHEKrlytYs9PQjHsE65E3aGuSfbBt0mbuinU6dTc9tVgzNqZyAs2k6hFiNwRY7QDhWpWCCRTDa2GosQDp8mCLnb9cPVqVP0jVRQp1AaShGo7EkM1oiTBvIthPL9GWsR3EkbqQQoPEqp+ieSSROFO/oVsdDLpSddJLjQV1D20z+Xf4wvX6czHSlVDc21fSPO0Fb8YVpDSpSqpUMSQEqAkOO2StzpPJGOUyipH7t7HtswkwbTxikUkx/NZWKKs1MA0zplCIKzq1hlMt4nkffGqOV1nUNSECCZBLA8wTJiJ+NgcAXL6ANWr0yDCN+WTcHTGoKefBItij0/PaqnpjSxf8pUQVb6RIHt8i18FUg1FmjkDoQVKgbXH0wbCQDqaLECbGcJVOjg1Ep1DUY65DRuhgdpJgn28c4FXycVXU1bq0Bz9PHaAJJ0mROm+GcsFpRNVnD3ApmVsQzB5HaCLcG4icZ2kDdKwf7PTXUIqRcBWIkb90xNo8bfqBno9MhzSDOyi5BbVeJKgmGSCZF9ttjh3rC1TUNRU/wBYBlBbTAI2k224vjWSZzNN1ZHEEVSwMLFm7fbxuBGM3ixbxZyQlOilSqlNjcUwzAEiBurfU0Dc7xGDZygju9SiRTKBWA2INhpg7HnwAPthDN5xHqF6AqOVEKh1NqMzMCAt5i/gYYy7Cs6h6KU2IipTLaQeCUU/SRJ3JvHjEP8AFWcraAZ7NCjWFTSrtAJCXV2JAOmbDVAm3mMEy1RJd9CprYk9xUGb6VH1QTYgWvjMp09QmlNKhBJFZpn21SDO4sOcM9QzlNaAIQakqdukTKx7A3mO4bRhx+r7Kfgyv08qmvQRTDBdIYTe4BAseYvGOMtVKa9NQKNgIhgpF2m9yfvfCXTc0WV6bpUUElgbiDMrEi6mTz4x2ucVG9P1SKwIF0LarTEm2kbSecRckq7Nbodo5Gnq/iqEShA1Amx7l4H+4SDfnA6vQpqAGlpkRCxN76QDbfycd18yzKPokDugE7QW3H0ECLneME6tm6aVfTAakw0uE3DBhAJIaSNj7HjFJt5XRPJkSrkVqS1Kk1PRvqqC/wCX6TAAnY+cN0ekCiEYKWQ9wAqkmQSIAEAdwvbjnG+q5dKYXUjBqpZCFUntWCHE9xk23+2FKmZUhFrU3DoToqEjSlhEqDFzaGiOMVcnl6FybQxmek00HDF4cFWlhNhrKiye0Xw3kemhCYYkFVuSACZYnSQDq3ibfGPPHqxaTLyZVmIgn5AnnkSOJ4wb8NdZINSmKbFU0wQz3nVwGhdhiqn0MVJBDlldy7iqILKrag2zk/SvcV5mcMJkmUepTaDqAInTLb7GCQfJxlbqNN61QAlW1m5lgoBIsAYE+Av3x2XY031VQ4EQrtJU3jSTug3g3FvGNonKBdSl6aqzo0E9rOTD/UF1WOmRFrXx1XzFVdKuH0lAVFOAojjgKNgN8OUFRkFP1V1mJsTxcAmBq4AH98by2VprTJLaU3CEajtqMaj23vuMVhYLpJkOnlNbA/vg2/cm2x0ye1v1xzkPUoVy6UlOoMok6p5A07cTj0NRG0z6epbMSG7gswbA2/TC9YQdaVDExBG6m6kREMCIOM2tlOmL1M2albUGC6zP0SRO4EyRBtOk476PUVXZASXW8awzRyShE1BvYAYZyFRW9QugPbqBYkNPN5i/iB7Y1nkCsrUwQCoM6oY3jSzC4WxEjEvwTdOg+YajULI0NawBgKsTMDyTFzYWx3Ry+piiKDPaqMt7cibQBPM22wv0palSuo0aCTeKklh9xI4n7m+FsxnWyxdaSguSVRnmNbNBsAFKxJncnEpUqG6wH/aXqzFZKd1OppiFlSoEXAvvvAicGq19SKlT03Wew6T2k+xMibXERfHn+o5CrU0UxU0lZlqaEliBAFzMcwB53w0iRSmof31NlCE7HhmOzXHB5xTWPZqVAqCkVAtOWWZN5CsPF/FrYsK6owaogqJNrjSbWDSJF7cXwouapovNMEQTpIHwtr2++DUOj0ARqqBatmRDUkTOoB02IaOTInbBKkmMsJgc7lBUfVrCOwD6Q0MoaQsiLT4knz4xmXUqHAq1HWAGH8J/iKnbxIjGkYyalWNRJ+k6RM8sRJO4iAPbnHVPprPUapSYog+oM4MHaO0Bt7Q364zxHYvRDo5cqWF6hBJ+opeIiT7ff3wzTzKoSwcrWUaqakswJFwgYkgGLXsTAx6LM0y3coIpodIECCRF+6JO8gavnE3plNvXpolFH1OJ1WA7pJmI2/nirTQumjYzy1AB+zqZOuppWSHInSCe5VDTYck+Bjpcsaigp+7rLB9IsSSm5VZAvF9JmcDOQHqatTKqav3Z39Qm41A6RAG8H9cMV8qSpqUbVCD+cWkciAbmbifjARWKOaWXq1G9V5AABXtJY6e0NpFtMwIMTONr1MNRKhneqtgNH7xA35ImWWdREm2C5/p1WrQpUQ4X1Ka1H0z2uD23m/LR74nUMzm8u376kSr6r6WMkRDDiSJt82xFXHIbQCjlGK6aubqU3mT2wV4Ckhl8AWm/3xWzmbASn6lT9pKwNRIFQj38oSIndbY5/Fue1GmqUmaE7+4BtVtMEiOLjm2JVBqisJXUpEw92+BpJAg+InFZlG0ZrkrKlXqpVFp0iVWNTERLny1pKjgewwr0HqNN2qIV1FIggXi5LTYEAkSsbE4dy3TUqq+qCVAYUnGk3iWBsWKixU2vOAZDodSlULUAsnuGogCwBKiSAL8Gd8OGrMqaDJnNL1C4NSVH1CBT0jTCvz/W+2O6/wCzVEYCAwWwP7zWOIMj4PxjWZDnMaVVTqhijBrAiXhgdLQdgL4S6vlR6yjLkkLBcNsXjUdJA43OOaXJLOQw9DjZVadP1yFFP1CoA1Fvpm3dH/cIA8YnU2SqdVRwBMrTXSCdNllm7i0CwGD0OoZlw1MuqgG8jUQxXcCIP8tsBZa7rpq00qhFIDCmA07zbb5M/GOkE6t7MovbMyWbNZKiUxVa50iZKz3agSupb+RhbK5FKKlnp1KamTra+s+A303849D0iuEeHUk1NIhSVngs0RuLjicTsxSNOqdNTU6kzqXcfDSIIsdpjEx06/oELZjoSHQ+kA1QdH7wxaxkflG1x+mLv4f6bU0FaJp6V5RlJJJMlibk7b4hDqr1AwUQEOkANBtDRBERfFb8KqP3o0Qw0yB3G8xPbA5x0i3hlVdMl0+sKmYcJTTVrbuKTq7iLSCYngRg1TLtVBc0QwN2RP3bEeWRxKjfbe2CV3y7OWy9QKdZ7X0q2qTdZMNebb4P1TN1AlNg4FU6jUJHcQGIG4sSLeN8DdYeyO0DyWaCxSAhiCTTBB0qDYyB9Y3sRhI1kYt6xckqRppmf+okJMrN/bHeQrUqwrmr+8qIFibiNgrKoAjmPJx0OonTJ7UWeFVSvNoFiYExjJJ/ZccsdzoqQlRaQikFpggiNpB/3GDM4w5I1AXLoJcJv9Ib8xC7CQf/ABhFD6tBDP7sM0KSfCz2jdY24O/GGsi2XSi/qVClO0lWg1GiwmCQoJ/WJwZumTbjRrrGXfL9moUyvCDUYWxNyTHMxiblFpaUY5gqpiwj7ze/cScP57p61KgqMrNU+kwzAaRGmZsTpgneZwalnDSAWnQVJgH6Q2k8loJ+2GOrezpHOTqhVCLqDqaohVkH6C2lbm5ab/E4Bnuns1TS9QPoNiDCl4gkxBN9otzjmrWDnUxRNDgBmYkuxkKQokkKb7DbDPSeilwqpXpvCzeQWjclTef8kYIxptsNSbYjWiirlC1NmWC6kT7hSb3P64FnM0KiUiaqu4U9xuZO0hZggRBM7YB1fr6IQq6WJgtqUm3I+TwBgP4dfKmowcPTqOGCEDsWONCqSF/3AkjxinG8ltLY70LqBo9prMwcfQ/0sDbVJEAg7MCPvhjMdSOWqFqdJ/UOmWZe3RdROq07mRNgMDr9EVK0uHMaSNEaX2sAo7lZrzE/GKvUOk69NSqG9SmgprrdRcE3AkAnYSBiGlysh02KvlgabVINQT9UaYv+aJ7j/FEG3vjitSzK1NS1SyKJ06bembkmBaCbnyMcPlGkFC4FlfUw+PNj7njFrrIZcgq02UO3a9QmQwBJABG8tG3g4iUcrOAnd0TBUBCliVCAjTvPusx9/M40Mn6KmqC1mEajcyZ/KSLf3wLpmR7wzhGhSBvpUbtADDncnfFDqHT1zEKnYPqlDYkX3badoP64ZtR2W2o4AfsgfYqGaT/qBe3YWMkktJJ8EbY1ncm9GCuqiwspB9RPf6tx8G3jC9TILrJFSG0xqbuED8oHn3GOUfMQVlDRgyDaWi2kA/Vt87YXhA00sDo6WmZH7S0QllLntmbFFCwrH7gWwKDTKsfTbWZqIask0wLkBD2EG4ZRYgYB+2oqUaZdlXSVFNBuWGosdQaItfjbEsVcvSrhaJFFzpKuVDTPvAKtPkQcarRKTaPQdQzhosApVwzlQB9T8BnY8hbxt+uF6b1GaexCZgs7GOBZVkD3xmXy7PUNWYZpmLaYJFh5O5F98MZaizuqstpu0iBxPG/jjFR1Z1iqic5LpbvVALaW0MxNJtSGLaL8G3IIPGwwl1DIIVg+qGLdun6i2xHcYiJmLYKKdTLVGVdFVaklYMkFRedIgmIBYTxODZPNh5RWRWEQagYATtDAw4O236YlOm2c0ssNUoUwg013WoDMuhgNG+pYGk3BMbcYjZbpGYDFDmFCT9K9wJ3t7tbabYP1HpVTUyNU0AltQWZnYqNRNsUOlCjRVafeEQRrG4LXG+8Dbb2wytVXYNNGqn4bIkMULsJcFzqECASVI0x/KbzjmpS9Ea2DsxGlU1QJEEkm4n7G0Y4r9JcVHCt2hZ1sR3o3g2ngQTM4QqdOZCQHOkxqB5ixM3iOMNX3opLGGU2y7FGZ6wQGBTA7izk6gLgGFiDFsQMxkc09VkgJa7VN2G9hMm39MHq5Z30lwdJA9NSBEiyn48je+HTK0yHL1FWCA26+L8DGWFZMVWRfpPTKFKmzEMWuQdRl25gfw/O2Hun0Kgd9BCrC2ZW3vO1vH6YB1XMK6eqKlUFjpNICQGgGxtKRzhr8K1FRX9N0IOkmXMz3fIwxzlhF3sjJ0kFmY0QaZqP3FQNR1GQoIlvkCPfDXTs4tSmVNItSU7T7nZogrbb484n9Q/E5plyHAbU6qLmCWhlgxJAG/E4H0HMKtNV1CRLQLRqMwLn+mKavI05PPRYbOJSZDQpsGaVKwpF+OyCB+uCLkvWqinWIFNjDBNyp/wBxki/jE7N5yqg9Cmzk1CH9QEQVnUonlPjeMN5fqesIX7XUCT9MlTYgcjbE0k+S7FZyh7O9Ky+XZgtRVSZRSD28Rq8Egn3xOpZui2sVDqp6bgRBAvpEDSdTCZx1Wz9M+pUEuhqXCwZGkWBa1u79MD6d1R1plxTSghPbySP9xMgn2AAxkuWWQrcVezrpOY9NNWtl1jV+81NpOkA2AtsBMcDHNfP+p2030m0mopKmfDEiD7kRtfFJ88zhdRlTcMRG3gQDPvMexwpV6bXdlNKjqHJZo95I1WB98UdrwI5nKJSdKtR9dS8ISLCYDT53IAEAe5wfK9Zp+rZQGQawx5EwTYcYYo9CLP3NTbVbQCkTwN5MEfc4Q630TvBQsG+hjGyfm32aYA+cG1UgTpUN5jpOtg8hb6gCJEmeANhH88CrdKApsQ9PUxBsukJAJkCAx9zPzgmXyRQCmXKaQYgk+dF2vpmATHnHXR+kuBUL1FKBlKp3au43E2G8x5BxrUF9G/VWC6b1MqqqlYMyhpJMEcxO+mJ2AwelkHTvYmqzD6nYiRwBOy8AYHRy9Zq49SmoQSISGYr/ANUWA4B84dTpdStV0kvSpVD9GqQR8kamO0gbYFSWCU0sg+mgKtR6jiHEUqKgMwRbliSYUW38DbHHR8+a9Mgx6YYsm/1WUxJutyfOL2Z6H+zvMB1iSAY0203HgibY8h+GalfLuUPZTNRtBK2k9sf9JHnkYKT+0ZO3gs0skzsKaJF7BtJX3Ljgc2nGqVdQzgMrMjFQiAggxEdwBK2DTgGezTULvdCILKNREbkgEQP+ML5ejT9X1KNZXqVjZWVTGkXa1yPAkTfE/JHnEqX5bOs2+aQCKIdSeWAJE8Sf6jFDKZzUppmgEY/TUZgyiPykAgqDESNsUK1em1GmBDMJ1GIk8zO0GwviRlemspO5We24JAJ2E7384q1RVqSsR6f030m9Ss1JqgEAF9K00BgyWEzqgYH1thmAv7KPVqzpHpLqAm5HcBaNmxXq9Irmo1RalOpSAA0svcCNiyn9J/ucMZTK2ZnqabmNAMW8RBid8F/2T0Sst+HM2hb1Kj03aBdYCsbAyD9PmBc4vdOLLTe5aoABqbTpB2Mk/mIEjeOcK1s0mXR2ZvUWougopP0zIILCFcnjfAl65T9Ivl2LpbUICuk2AaLwPM4l3d9ESb0E6b1aKvraEDoKiALzqgagSBbz4i2A5laTJocM9MGWAC61vGpYkmBeJ24wp+J3OXrZWXDF19QiJhSLAgcYQz3WxYqFZzYaQS5Q73J0qAbbYUsfZllWUeo0c3L5ilHfsWYLwFlQZBtubEecS8n1quGKaQW7WfWQytFoIW5AuJW4xdOR9Uo9Ko0rZ1c96n8v09pW07fbHnup5GtSZqlKTMkod9fJHIEySLRGOi8MpZVF00FamyMS6E+ppY3G4VPMKZubxGDZbriDs9MaB2sAAWngxUB1TvM39seY6NmcznHZT6tSoCCYG0KQpbYCJ8Yu1OhkjuYpUpIxuYkCDtcCb/2xFKDz2w/FLJlXp5Z3IrdjHWgcfQy+NUkN7TcYWzDoiQyuxMKXVgtiYkqQYkn4vga9RICaoUBjDnZpH0k8CZxVpdUdSp0K6zNgARvdSBYi2KW8i1SOKD1Kc0a4Vg06JEETMWPEYJ0LJAaxCbLAN4+rkECMRM5lP3wl2ZHJliSzgFSSj3Bmdm8H2xX6D0qrqqGkSydoAKTEAiJkcRjRhGMnTCFI8lnBUOYL6CqB2mFk3Y8LJE+d8V831GKasaS1GWyiouqFiZ4nm7TAGHOrU3y1c6glTU5I8bkxBxOzhqjuRCVeQxBsoaQUWRAtycWzYYrRFeshSmqIJnWCAkG6gA2JHAG2AZzphpIPWJYuy7eAYi25Pzj0PSNSLNNEcgWF7W4BF4xqrnvUJNShGkhgwULBBkWFjcc+cDdLBm/B23Rxl1FAOrMdLMo/Jqk6NMn2ucLLknLH94W4AYA6fAmwgb7YQ6ZSYuztWmpUljIJAJvp1AglgIBGwNsek6f0oaQay1Ij/UU6UX/tEk/JOHRk6WRHpz16Ta2q+ohP+mQNLeDvK/y++HMxTrIgLBUpvf8AeMFLOeYkF1O0ce+FKeXNOoWZw4BJHbCtP0KebWJuMaNJnf18wtP1F2qFiTHAAMQNxvAGOaSf5IUuTwE6b+FhmFqVKdQaiwRabEoVqBlYMrEncA7jDmYqZkHTVCyrWbV3qDbSw+qQdmvxifXpEqaqMQRDAg2IWSBfgSYOFurZWvnajV6ZMuAfTO0qI+qR4OFq8Mlp3T0etp9YRgEr053BYnUdP8Ui8g7g8c4l9ZWtQCsq/QQ2pWnb6QBbUG3nEnp2Tq0AGzKlQJAKuLg2E7xyMOSGpj0axq0lILU6ndpA3jym/PvGJmntBJf46KmSznrBcxrNFXQl2BC92wiDF/vBGFv/ALFmqBVKwXMUmOiGOlgTs+tPIt+l8RU6kHqik2hUGsgMSCNh9544jFLp7BC4pOUUt26WurFRLSfzSZg2OKUUtDH4xnPZc06S1aAC2I1ajIU37ibMymYbeDGJ9GlmUAfSrJUNlL31CJvYQwg+J5wpluvLVX9nL6qxLQyrAqm93iyvbcWIIm+KeUzTGmopU/U0nv0kdk+JBhjH2+cQk1N2TBNSooZCrmyg9PKrTuZ9QJoi4mWOpviRz90WyCUnL1KarWEg1KYKp5A0glQT5Bj2x1k+poxJquZMnRILH3JkqLD+8YNUrowYUVqoxHarMCtQHfYb+x4vi5YR0eDeW0VNTatKsSwBEkg3IEHeTF4FsL1+oNAaktZkB0sdO3hiVntG2OeiMHX0wuinSJDPbuP+38zGRueMM1OoLRqg0vUpxs5IZSIi4Udt+CTziY6pEqWKRzTzFRWDCAdtJN9rrJt7zhUuC5JqNTLXIUSIAuIg+NhB3xvruQqO/q5caajiGSQE1zGoA2FpJHOGcz1pKNIZcIWYQnrOkB3mG0kAAJNpJk42JO0UpW/ZKzuSSVaqxZTeUaAI2GkqGTyeZ9scZHpwDNVpu0lDpLQZA3XdgR9hh9cxSKqtekS7A9lNdQKzveDH284H1KoiLoy1PTNu4adJb6iDAnyBHjGk7VP/AIZtUHGdSp+8YqsqFDTwthuNt8Tf20qwQsQjntZmhSTsDqNv7zi7kKQSmlMU0IXtPbv+YyTe++MztShUR6b0JGn/APM387HeN7GbYpIY3WEAo0ClUAtAKEhlIYMw27htB3m4kY7ymTr5khtt5JIgSBvzfESjkFpBg1aaZGunJJYEflncqRaLEWxZbMDXTWoIBXUlPWFa3LbiD/wMQlc35OduweZ6B6aVAXDAwXVd9QtsL/qYwLI0abK1EywcHSSYiN1kn6TG21sc1utprZhUUaQJvt7E7HHXSamXbVVUysklIP1MfpBHk3tx84Pk0l7B2tieZrpTGkICt1AkXG1gd/jA6Fem7adBVRIAAH1R5H5ZtAPFsVOsdPFcHXTC+ABpggkCIuNsT1y4olSpavKgGmHVYa89xuf/ADecdU00d37BU+nCjq9MtFYjtbugAG87k7ifGLPQ61SXBmAFACkQPq98T2zSu6LpzFFl1FRXAYX/ACBxsORPnBOmVqUuzyC0bBhMFhwRzONhO+2c41YbrK+tU9N9JRSWljsJsf8AL4kjqGl2oLramonU7sdRkjbYe2OMxV9MOXZwKjtDAaoUMZCryZsOMLqm/phxJnvILH502n2Ft8VCLSyaCxXgYq9aFEq2sA8CCWn4F/b3xR6p0uozABh6b09ZM94WJK6fpDA2nCmX6ESQ7mmjRYsBJHxEx74bDmhcsrIJAg2JiYvwDfGlJKjSlqiO2VpUFDCY2gk7f2J+2B1abStalmTSAsAeBY+YJ4v4xSy+YWoP3itBBiT+hiP8GFaXRFE6i1Tm/H6b/O+LR1o4z3UzqCqULsYJKgk/72/LtPvtbFHL5GYb0qZqqpIenAkATJFlLHzA3wE5MAhfTBUEaQAbzeSI3kecMp0x1J0KBqu0MIM+20e3nE0ugUUQMxV0Fw4rCmG1rEGHm6GCQysdhxthrN9Rd++krA0mIakw0gqYaIX9cXcvklq1J0yy3twRxPn2OCJ+HlZ2qd1NgwVgD9c2mGsTHIxm0tmaPNp+J8uxvNMc2LfIvMX/AMGLXRfw5lqlUGnrLOCwUVQjR50EhiOdsZV6flah/wBFLR+8k7T7dpb5GC9I66q1GXL0qdEKC1R2GqtI5JaZQ+2wwS9ES5ao5650LK0gyLlqjEglSCzHVEHWs7+Cu17Y850/LLTUCqWWZYaUBceVKuuowPzC2Pd53rKtTSoWDMVKipTsVIuSY2tyPaMT1zLVhqZxVQj/APcazAO4FiPMgjfHOEpZTOfx8ksiOXGUpI1TLqK9h6uoHWkizRqHb8beMV/wvmadPKsTM1i3pp9MD+LVE3HPxAxOo9CpLVNam3bDB6MkzPifyxeLkecBrZJq1UzVKKAIbXpNO5iALNPjf4w7lRVWzTJQr1mVlD1FAYiDzuZEajPMDFKr0zs79JFMFqZE6qdjPcDdb7GYxENDJIQxrkuZVmJqqw3GraCPi2H+m9Ny9QFU/aVYAr6xCgaSDJKzLCP64eNKi7i1Qt1HMZpAdNMlI1HRuQL8QRPzxtjvL9aFdE0kgN2lSN2J+kTvHOHafSc89Q09VIAEFG0l7Ce67Awb2IOCU/wTShnXMrQrKSWa62byrQBPgDxhi1WBU1oL02mTVpliNJJUsGH5Y1KeQwH9bTiV+J1L5qpQpErTpsGaJkWDKvv5k+MMHIV6NWmmYcPSqygdAIk3pu0bX5+cVun0qaTUrKw0ibbu0Xki5Xn9MRF1JkXUvR5npmYrOEJ1NBgVdQJUix9zFre+K2apg1KQZjJ1MY5gbwJE8Wwt1Kh61TVTf0pg6VBCjwYtve98L5PotMVh6r1WJsT4FzALarnzi2l2XJLtFGkDmKTV6jqKNOp6SnURaBEDaxMTN/tgdFZJghxtMgyN+0qf54pZakoQ0lqF1UagIWRJjSwFhbkbx74gZv8ADiyWEKs3UFlPvGnn5tjRakrJhlDuYy6mogQIlmaT5ESb8C38jfCVXOilWiqaZIZSrqFI4k6iZk+CBgn/ANdRlWpSZqNVfp1MXRhNvqh0Y/zwtmvwoKreo5pp/FotL8kav6YzqOwTp6KLdSSq7BVU0VB7VXtZmuzmdz4HGI9T8SrTJQqCu4hB9YMAgAg6dIxQfoSPRFP9rIQWCIpMSf4t2JP9TjjJ9FFIhWrDRTJKhrXIjUCgkmZ3sMNLsbQ1kFZqSuzqYJ3JDBTcap2P3xx1fIhVT96uojURE22iSd7zh6jlqWlz6imF1ab3gwd/kXGPO5jucqsVCLkMDI8Qfyk2t7YhXdC3Y1Sq6QsepNzqFt9rb4e6LmWapW1tcadr27v0xGf8RZlB+7pVKYFjpQOD8sLjDn4f/F1RtZqorWUqQoBiWEH3kfzxXDlkh2xzNZZJo9q2pHgfx1D/AFwMUVBMKBYce2MxmOnbKX6k8iSf/wCi45fLqcxdVPeu4GNYzAxfRcyuWQi6r+bgYHlaKgyFAI8DGYzCdEXcx/pVG50ATzB3E+Md59QKLQOP6RGMxmIh+zCHZMpUV9NBpEEAkRub3+cZ0VAKsQICNA8XON4zDImWgbUFg9o2XjE/qFFRn6cKBIAMDceD7Y1jMKL6EPw9l19GoNIgOloHJg/ytj1L5RDmCCixp/hHjGYzEy2zmtgs1lkFEdq2DxYcRH9T+uJmZy6/s79q7twMZjMZbK7Zc/DuXQF4VRC2sP4Ri7pDCGGoFJINxPm/OMxmN2Q9k7otIBiQBIcwY2+nB+r5ZDnLqp7huB4xmMxy+LRo/sQ+vCVqTzv9ojAgofLnUNWlFjVeLMLTtjMZjotlf+gOWpgLSIAB7RtxAt8YvU8upW6qYgiw3xmMxci1onZKiv7RW7RsOPY45/EVMGlcD6SduZxvGYIhDQHL0waaSAewHbmN/nC2bpiTYXUTbf5xmMwS/wBky2hjM0F9Wl2i4E23uMT+r0wKiQALcYzGYqP7FPZ3ToqTJAJKGbf71wHptJRTzDAAGTcC/wCuMxmBkdjnS2OlfffHoaWRp7+mkn/aPJ9sZjMK2E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AutoShape 12" descr="data:image/jpeg;base64,/9j/4AAQSkZJRgABAQAAAQABAAD/2wCEAAkGBhMSERUUExQWFRUWGB0aGRgXGB8eHxoYHx0eFxwaIB0ZHyYeGxkkGx8aHy8hJCgqLCwsGB4xNTAqNSYrLCkBCQoKDgwOGg8PGiolHyQsLCwpLCwsKSksLCkpLCwsLCwsKSksLCksLCksLCwsLCkpKSwpKSwsLCwpLCwsKSwsLP/AABEIALIBDQMBIgACEQEDEQH/xAAbAAADAAMBAQAAAAAAAAAAAAADBAUAAQIGB//EADoQAAIBAgUDAwIDBwMEAwEAAAECEQMhAAQSMUEFIlETYXEygQZCkRQjUqGxwfAzYtFyguHxFRZDc//EABgBAQEBAQEAAAAAAAAAAAAAAAECAAME/8QAJxEAAgICAgICAgIDAQAAAAAAAAECESExEkFRYQNxIjITkVLB4UL/2gAMAwEAAhEDEQA/APJZ7JVfUdkq1CNTW7t5NgdsDRnKwGqSDc6if6GYx9IOdVnYm0OSIHuQbiZHg4GaqsYYk+LD5/Ta2OTa8nm5nzPMrXcwHqD/ALm/t9sd5ajmgVgVWkiRqf42Pxj6JmBSaZcrO94NrcbD2wFuqU1EmpIAA7WkxttEkjBzRXN+Dz9Jc3BHpEI0XJYAHfeQftgtbp+ZOmUqAkcO0H7Sf64vHqdEgkVJ2Gw+QYgz8xharnVbT3O2gyIU+8wdhvwMbmPKXgjUegZgNOh4IvNQ/wDOGaYKgCSqwTGpjJ8ydvjFil1UsdqxDbyoAEDicBrZyQR6cg2uTe9rKP6Ylyci05eBCjWCC2sySfqY73wM5oFjOoGxPcwmNucMVcrJG6jeFn55nBafTCt9BIG0g/8ArHJxe2y6FcvnDEajMQO4nz742M8xOnU94vqOD5TopMySIJG8CZnzglPoiEWqWN13j9ecQ4xvZqFaefNrt86j7++O6efafqbc8nx84p5XplMCNLEg7ib+NxjjOZKLhQvcNwbzAsAbnBUbCqEamZYiQWFxeT5+cJVs2wDd7727j/zbFnOUHFNiLTe6G0bAy1r4C1Gsx5GlxvSMsNrGdsXFLyGCP1DMksDrJYLIGoj++N0mZiW/eG4i7fPm+PQ08lV0KgC2Xc0jMseTO48YOMtVMD8oZY7SIjfdsNqtmwedzdUtP1TyJPziPXogMFPqAzEio3sZx7ij04ajNMsCZk7fzxrNZAC4y6H3Jv8AJtghKsWODzIpGI1VB7+oxhdpGJedYgt3VZBkdxgjyb7/AHx7Ki0J/oMzXiHIG/xjjNZ8QoNAgagYLAzubg4tWmbiRKGbarTEFgIAjWb+RY2884PQzBMEhhxdjII352/mcP06uW2NLQPZlAHn7Y2KGXkACoPuCP8APfHNxZuJHrOAzLcg7kM0/wBbH3xM6nXCCUaoJMQXYgQL8yCfOPWZnpFEjUla+1xEg4Tf8LrVj96oMSBAIN/O8YYvOWbgQ6ZfSrF2jlQxuPnjHNDMkMf9S/0y7EAc87zi/U6BUWxIYbC3G9v5YXq9Fe9p/phcyeLJdXqD6/rcW2Dnbcc7f845yldvUY6iT7ud9zF/PnDWY6FUOohLG0/f2wm/TyoAKNqnjYYVJNYNRulnWNRmlpHAckfETGEc11CoTGt7tJuRpE8wecO5XLGTTAk+8AT4/wDONn8Pn1C1Q7xAmw8ne/8A5wJ5yQ2ydV6i0mHcng6m/wCcUOjZ+oWeXcwqfmP+4+cK1unurRC6Qd+MMdCqKWqADYKDHJlsdIOxTLuZ1mox1sDrNp3MniOccnKEjc3tck3HE+2H3qhWqASW1NBMRuRvib+1VQO3gDHN/LHpFc0ngIMhPkicFHSwxHafIicby+fLH95b4HjbbY4oUawJgT4BkDA/l8B/IAy/SzvG/lj8ebYaqdBEydJvv3Qf545pZrvZSRI88+fjGBqlZR6Zg7TFvcT/AJtiF802VGds7TI0qf1FRJiB5/WcGNOkBARCY3PPI+MZS/D9NQJbUSNMkbmdwZ7TFp98EoZamgF5gbsZtud+QcEnK9jL5EiMz5n1tCIEpspZXIBAPE7e9sVanrMBJUQBbVYnng8f1w1WqG92A9/iwvxjZe1ybXjeLYzknmjn/L4JSZBlk2gmdMnxEC23vzjmllswlKmFamNKkE9wkHbYbjFdT/DO8/f5OBUqwu0kf7Ta48H+mNzDmweXr1AFkDaDvE+RyP05wvmTWd0+gIrSRP1Rf7YeSvxDG9iTP8/GNCoOASZsLDfx5G98HP0RYHMUqtSRKhW33NiL+BIwTMo5XeJIkiZiePBm/wCuO3rAKCVYqDEg7H3xgzAaQJJG4g/4RjKZrNrVqCdUfTaBJBHO4n7Y3lwwIJIsPG9ovff4xoMNcGQSP8E8Xx16wixaIn/1O8Y3I3I6cmxmB40m0+/+b4IZOFhYfm+Refb55xpCBYM0id4tab4ORjo05Hcv6SB/XADlBIge99h7wRJ/XBHrAHuUgxbn42498bWoLN3XgSG2/W0cYqylKhepkQ5h6YtuywAftucYOnUBPqIUBMSTf2PscOKSTYc7yN+QcaFbtMqZG8w39LRH9cPJj/JYhX6RRkFXgG0E/wBLbYFmfw8RJ1CBczP22xVpZim3/wCfO62n+8Y3ToiTonVwCCJ+/IxakzopezzZpsF1ajAFzLAR/wAT/XGvVbipttcmPO+L5zLEQ+kFZOkbn5HAwv8A/FLVB0wDxtE/JNsXa00KbJFHNvxVtvME7Yyrn2EHUrRMLo3PzH3+2G6nQmDcE+3+CMc1Og9pPbPzfx98ZKAuSJ46u5HcqkckD/ja+F8x6VQgOj2IjTUjxNj/AEwzWyjJ3NYebf2+MKrRDRADTeeB/LFcIlbB1cmjpB9RN7AyANp1EX428430X8O0lepoqNsknRIJ7tjOB1MvE9oXmRJ/ycUeg07vAiyG/vq4i2KjCtBSCZrPaWKNeWZQw+oXP8/jHmur52rl3Ca5ViDfeOfff749E3T6VJqmu4LE+mTp3Y7FROCfs9Nz3UlCpcShIjg3Nz8Y4Rgk8nJ0ec6d1JnUawVJMKQDdvBm3i2L/TnYyhARgTAPtuRImNoxUpssABVC6oICQWb6hAE7jk+MbpsSwKiwuJFyYiDOx4jfGx0jjgXp0aRdanc1SLXIWZ2uN494OHEzIA0qumLgKP6jYGcYMuxJ3uJ0giw3Jg2J+MaaoFA7g3AXTH9JhsA3Z2uaLKCqmJg8x5t/L7Y0dUyqmSY7jBBmQdtyJ32wLNZhwBpbSIBjckH4uGHI98bpVi86j2W3kGCPIFv8viHEwcVWWdzFiINz5sL++N0mbSSNRB2BH3t4GETWpqxUMx3mNiOD5HyRglTrFM21ERt+WZFoM6f0GFxspIMuce8KTU8kwLf3waq7AAgRYG3cZMTfxhAZgsCxOtQYLAiSfcTMAfrjZb1JILL5F1Jtt4AB97ffBSFpDvr1UBJGqCYK+BuDyBEffADnyVDBDcwABck3tbzhCmKvGraDINrXlgSPa2+DU4BA4gSdexG4ib+cPGjUgydQIIEE72HH+fzx0c4+glAQs7EXEiDECRxjiix1vIkmQHgTNxx7wd9hjpynpFTJadp9xJ3Pg/GB0bBw2cqEKWDXjUQv22FxbBk1AlREHbV9QJ2+MT81n1ZRHbpsd5BG/wAfF8MJ1OpqGkFp7iREe0xefjxhrA0M/tFaxAutiBN/Px5vgtSo+q0FbkEzaZMm0aht8YQaqRW1HUFLXkXI3m7YxalTuSwFjBgzPIAvjUugpDVLMVCO4QVPxxYi2xjHJaqyXvNhe/kW/W3vgFbNmDLIxpyCdtjaI3WTeATY2g4BSqqwEWedvJ3H1ERBxkjUPF6pX6NTKODAJ5+bWjCa5ivJlD7QNQAmwIBj7iYw7+1aqYLSTtfdd7zMfb4wo7hWLhiJ2Hj5GwNtzhjnoyR21R9RCmCsm0lXA3idzNvfGvVq2OggExDGD8ATHvpGB1erMDfS3IANmMWiNhP64JTzx7SBpabqDIBETZhsRv8AbDVdGa9BqGaqDUpBRgRuxM/8DnDlDMHwpjcjcTtcWknEatmlWoWMBja4I51TbzYTPFscZjMJUXtdwBspFijG53WCTiqsV6Rbp1DV7WkCbEEG+3ONL0nRcmqSPzGCCPBIFhia9ZVFNKjcEi5NjFotaRybTbHL595CjVLMFsdhtJG4jycD+ilJPaHs104ldIZSXiAf1t/ybYkN0RhJvAN9P9N7Gf1w7RzzElSwqBW0mVIIbb6p0gD4wen1INqCkMeFYjzEge3zi16LTied/wDinBMtA8W3Hx55w90FzqqBg0jTMbfm98UDllZP3iLquJE7jYTYxGC9K6YoLT3mFnQDA3tio8rKoQqPUUsYjuYXB/iMFbEf+8dUKtRVJ0gRcEizTuD4aBglfO6KrabgkiUEC5kTOx/rGBjNhwCCCQIZW/L4vEEH/wBY5SdnmaTO69STOmppIE6VIhvbaB/u5xuW0GV1XBubxySfM22wtnM0tIDT9UiImQDvMAneT4xvL5thChGuQC24HiYEAnycCVmSGEEROiXMEqYI4AvYbgnGVmKDStS6m4NoHBngeScK5akjs0q0jhhGqDc+QIE4aNEEGy6iJtMeSYMEyBuDhazgayZTruLsoYiRY2IvIJ3t7i8iN8CUCqba1EEQBEAR9X3i52BGD5YahTl6bWJ+mbTG7bEW/WcazYq6QFUKFm5bSG1HwCCSI/lhxoayLtkrEAtN5JYOZ30mIINj/fEynVEFYIAGqCwiZsYiY/lvisCDoZiCx+oNtA/NqW86ZMYxa4PcskTvAmNo0EG3/nGRSMbL0ySZiQrwsaWBtdblSL/I8YyqYjSuoE9m8ETFoEiNj5wlXybLaA6kflYahO94EgD8o8YJRYBgRJQNAYxE7AEAWJ8n+eM0ZryUaLdjBmlzBEAgKfiYAj9fGBPl+4lp1bgMIFtySJn+W8YJX0SSjqYIEGT3GQV07QsTJ3nHdE2Jv5b0x9V4PmBMW3k4iqWCdIGoeZME7SOz9JmT/PAaVU06hVtnHcCNWlfpnaxi8asd9TrL6jNp1qQPqEAiLi8yOdX88aatA01ApBE2bggQBYqYHONVrI1YLJ5NSHVgIntOogsREyzcmZgWtAwxlkVHIgUz7eOR3d/m4thDqGcAC6ECFRGrRALmbSe0kCJjecYqrUWao06RAk7zsBM3mTinFvY1ZiVFZgdVPSjHl5U8QGEnYc+MP06ZCF9ILzZlLAFTYsZP5f4V3wnRQuVpmNN4077WEAiZIsf7YSp9QcdpLSBpsLRM6TJgmecPBvBuNlbLVabuYC67FQGgKeTFrzNx59sLVc41QhlkgEyuqxB3W4gmb4UymZ+l0IEG+kKPcidmPsd8Gz/UddMalHf5AntMcbciDh40PGmPfUQQocgQ+lhJnZSASJAgDacEp1wFhdKxIMiZk7EqIj+UbHEarFKVOiTEgA6vYEgi/wAYfpUIh9JdRqmn9IIIn6pBEEbEb43GgaA5ipBVvqncFgBrn8oG1scZqqy20atXayao03F9jeBtbbGzTOnUBJDABNIki7ajN4ERNonB0qkkMCrTGoBpJPg6Sf8ABiqGjjUrACpTNSxCMolgNxbgR77TbEvJZdS06wFBtA/sePacWa1QsJAN5DxdRAkH5O3thGo1KNBKyJIJiTaAs2kDeMMcIUjtZLEg+oRYSLCPNrBdx/fA6jmRYmImBdiTMAmGuebiMNZfMpTIkIxWINoPnY3gc+/OFqOTTXNNQx4JMcXIN7Db3xqNRmazLGYsFMmBpfXG88846XOIzLELMXMKxJEmSLzuPGOlyokaXqCJLRER4geN5wKr0fUpKuJVoBYEX/6Zt595xqiGB6tViYBWYKqSYMCwvEGLzP2xY6JWcFwac2U2PmT5OPP5LpoAlobTAW0RaBY3Mnxxil0jPJULOi2YL+WdtQ8iDb/jBB5oyl0JVUqBqiKQysSRErqbUQRcwwF7WwnX6fWD2gqD9TG0/BMyPacO16wFYhgoBc99RDtJjb+0TvjlaPr62ZdXpjtU2ttImxIvbBoiJzVyEgEtuJsDIUDYDaZ8YQywctUOsKvBupIMcRH/AJxaorYBaU0zyTH/AHLqItY2vtjnMVgrETqX+FQCf9vAP9cbkUn0LmrqIhSSpaGBsQRBA0jzEYL+yoSutn7hIi8OODyeAb2nHf7SFgrTggxpqMO5YvF4DKf7YLlMiJC+ppJEkgg6OJII/vgTRrSE1qKzAkteJQAgr7b2E2ke/OHKeWZ4DlGIEy0qqCDYMxJaANzecRaQqGsRrIBMK8aVb5BkqeLn9MVaXSrszerKiys06rkdoBiJ3AwcUgaSyGZkCQC25uGuRzLExo9h/LCjPS0NTDaW2Oljf+ECDE+DyDgxq00pAkd7RKsoIAHsOTtvaPthLNdGSAygqzMPoAi99Mn72N8ZNMyaCZKnSNzrUjfV9MbSOQbmxPvhj9m2NJhE2VgHNh/uYDyZGJy0yyNJdXWNIWyETBLWiR/fDOUzrhAWaNN+/cDkAg2EmY2xbKfkdka7UwiA3YdzFpvxebXk4LnaZqDQPpidSELPgwOfPxxhPO9YVH1aNRYAUwQWMabMRclRvfAQr1ADSZA2kyrqZUKCJYxcEiw3tfHNK2iTlKFUEU1Ai++53sPcz/bBhQQL3sA2oDfUCNg8NFptFjvhXI51wmvMBqbD6VuJNgCTEgcwMYlVnYn6RHdMQ3NgdpPM46tMvIoUr1FCFVIJ0qoOxmdgNI3PvglCi+maihRTMEBTY8MSAAbWn2w/+2IEIFI+oy6ewhf+6Qb27ficLJ0+tA0rVKEQyM8QfvzH2MDGsTOn5ZXZvTChoLC+3kwx+eJ9sbyvSPqDpYLNyIjYHax1RcYTp5/vOhXptcAgj+U2E/8AGHMz1WqmkNTlmmGcQo8k6bE23xmmwb8DlHp5XvEBmNgoGmQOCJ3wEFnWoaqxe6jhjvBUCZxlLNMFJUsHMSokcG4JOnTuC3jjBcvnGVgSpdTuNWw234g8kYBs5L0mUApDISFMgAzwGM3+cd1OpNTbSwmbKWZSsxcW8TP6bYB1bJsag7YUNqTVUsyzsoUiL4VznQVrMrOoUgkaS8BbyT2+/t49sZJNeg2MVcxUUh0+rYgeN/g/rjSKr65MTeDG/j2+x4whlcjUjQhOnUb6tSnkQRJJjyMdU8hVnQq+qNOtvTIawkEyQCNJnF4LwUaOcRRpDBWYaGYGJmxEHeBNx45wi9OmZBGoKJR2YF2OwBW4gG9o3wjluhVKs1FPaoPMwLQTI/pjbZd9DIadxcGT9xAI5M4lRS7JpDFFaaqVKIzNESTAfkxNueePjGvXq30mF/2RdebG4PxhJKBUhWU6TupJHtG14wQ0HT6TAItLgDzuP02x0SKKmW6nYfvJGyh1sPciP8nBcvXhgC6gxbaI4tN584g1l1QSSZuyhiZ/UwV2AxSfohZUK0iDB7dRMkGCJHPtNpxLiicDj5wAmZ9xYjf3Nh8YodK6gQzgGoQAu2mB9W1p/XHnsnkAQ+qmVUCf9Ubi47W2+QfnD/RKzlqhYqxOkyCCd2EGLADgYYxVgqKdWgVLhAtQ0nYllOpiJMiOWBPAgYPR6gCGYqpUgAsQC4f6gSIngzFoxAp0G9RtY0D1HIMifqMAAX+biJGDpknchmdaiA7hghkj6WkWJ2nHOSzlnBo5Rqteo1MOutrLpaCVg2DXAiORab4PVoOvrErUYLuRpsp/MywST8QMby0Uahq1KS0mUR6RFmB3IKz3ceCLzvhjqNRKVda6atLRpCbgxzBgiCDBkG2DVWNiXSOk06hLUzUYhJSmxBgyAdluCt4NxOLFXo59UVCRT00w2ljIKjsKmd78G+J1Hqg9ZgysBpJFen2xOwKgBdJsbz843luoatTQ1SqVKKlMgagBZjP1EnZRc45ztsG2aodPGuEFMBV+hWgzBO2zbxG9t8H6jSpMlOtUWKbG42YEHQSQ1mF9rXO3OEqeeqMkP2QOQqbWgkRM8qedsBy/Uf2gMrAMh4kfHZcc7za0Yri8F8XaGsv1A0NcAKp2VwCXF994te3OKC9UQoKKatN3I1m5adKkngni/wDxKy59LUtWmIDGxWZUXmfyiNpO/nA6lEvVqVtIIdho0FYVeLHkjkbQcPHIuNtFHK5oliKh1I6aWQklRB2jYMrX84YqenTVCi7EksQJYi4+qAFHzc+cd5VHoACqHRXBsg/NwZvpYWMjcHEKrlytYs9PQjHsE65E3aGuSfbBt0mbuinU6dTc9tVgzNqZyAs2k6hFiNwRY7QDhWpWCCRTDa2GosQDp8mCLnb9cPVqVP0jVRQp1AaShGo7EkM1oiTBvIthPL9GWsR3EkbqQQoPEqp+ieSSROFO/oVsdDLpSddJLjQV1D20z+Xf4wvX6czHSlVDc21fSPO0Fb8YVpDSpSqpUMSQEqAkOO2StzpPJGOUyipH7t7HtswkwbTxikUkx/NZWKKs1MA0zplCIKzq1hlMt4nkffGqOV1nUNSECCZBLA8wTJiJ+NgcAXL6ANWr0yDCN+WTcHTGoKefBItij0/PaqnpjSxf8pUQVb6RIHt8i18FUg1FmjkDoQVKgbXH0wbCQDqaLECbGcJVOjg1Ep1DUY65DRuhgdpJgn28c4FXycVXU1bq0Bz9PHaAJJ0mROm+GcsFpRNVnD3ApmVsQzB5HaCLcG4icZ2kDdKwf7PTXUIqRcBWIkb90xNo8bfqBno9MhzSDOyi5BbVeJKgmGSCZF9ttjh3rC1TUNRU/wBYBlBbTAI2k224vjWSZzNN1ZHEEVSwMLFm7fbxuBGM3ixbxZyQlOilSqlNjcUwzAEiBurfU0Dc7xGDZygju9SiRTKBWA2INhpg7HnwAPthDN5xHqF6AqOVEKh1NqMzMCAt5i/gYYy7Cs6h6KU2IipTLaQeCUU/SRJ3JvHjEP8AFWcraAZ7NCjWFTSrtAJCXV2JAOmbDVAm3mMEy1RJd9CprYk9xUGb6VH1QTYgWvjMp09QmlNKhBJFZpn21SDO4sOcM9QzlNaAIQakqdukTKx7A3mO4bRhx+r7Kfgyv08qmvQRTDBdIYTe4BAseYvGOMtVKa9NQKNgIhgpF2m9yfvfCXTc0WV6bpUUElgbiDMrEi6mTz4x2ucVG9P1SKwIF0LarTEm2kbSecRckq7Nbodo5Gnq/iqEShA1Amx7l4H+4SDfnA6vQpqAGlpkRCxN76QDbfycd18yzKPokDugE7QW3H0ECLneME6tm6aVfTAakw0uE3DBhAJIaSNj7HjFJt5XRPJkSrkVqS1Kk1PRvqqC/wCX6TAAnY+cN0ekCiEYKWQ9wAqkmQSIAEAdwvbjnG+q5dKYXUjBqpZCFUntWCHE9xk23+2FKmZUhFrU3DoToqEjSlhEqDFzaGiOMVcnl6FybQxmek00HDF4cFWlhNhrKiye0Xw3kemhCYYkFVuSACZYnSQDq3ibfGPPHqxaTLyZVmIgn5AnnkSOJ4wb8NdZINSmKbFU0wQz3nVwGhdhiqn0MVJBDlldy7iqILKrag2zk/SvcV5mcMJkmUepTaDqAInTLb7GCQfJxlbqNN61QAlW1m5lgoBIsAYE+Av3x2XY031VQ4EQrtJU3jSTug3g3FvGNonKBdSl6aqzo0E9rOTD/UF1WOmRFrXx1XzFVdKuH0lAVFOAojjgKNgN8OUFRkFP1V1mJsTxcAmBq4AH98by2VprTJLaU3CEajtqMaj23vuMVhYLpJkOnlNbA/vg2/cm2x0ye1v1xzkPUoVy6UlOoMok6p5A07cTj0NRG0z6epbMSG7gswbA2/TC9YQdaVDExBG6m6kREMCIOM2tlOmL1M2albUGC6zP0SRO4EyRBtOk476PUVXZASXW8awzRyShE1BvYAYZyFRW9QugPbqBYkNPN5i/iB7Y1nkCsrUwQCoM6oY3jSzC4WxEjEvwTdOg+YajULI0NawBgKsTMDyTFzYWx3Ry+piiKDPaqMt7cibQBPM22wv0palSuo0aCTeKklh9xI4n7m+FsxnWyxdaSguSVRnmNbNBsAFKxJncnEpUqG6wH/aXqzFZKd1OppiFlSoEXAvvvAicGq19SKlT03Wew6T2k+xMibXERfHn+o5CrU0UxU0lZlqaEliBAFzMcwB53w0iRSmof31NlCE7HhmOzXHB5xTWPZqVAqCkVAtOWWZN5CsPF/FrYsK6owaogqJNrjSbWDSJF7cXwouapovNMEQTpIHwtr2++DUOj0ARqqBatmRDUkTOoB02IaOTInbBKkmMsJgc7lBUfVrCOwD6Q0MoaQsiLT4knz4xmXUqHAq1HWAGH8J/iKnbxIjGkYyalWNRJ+k6RM8sRJO4iAPbnHVPprPUapSYog+oM4MHaO0Bt7Q364zxHYvRDo5cqWF6hBJ+opeIiT7ff3wzTzKoSwcrWUaqakswJFwgYkgGLXsTAx6LM0y3coIpodIECCRF+6JO8gavnE3plNvXpolFH1OJ1WA7pJmI2/nirTQumjYzy1AB+zqZOuppWSHInSCe5VDTYck+Bjpcsaigp+7rLB9IsSSm5VZAvF9JmcDOQHqatTKqav3Z39Qm41A6RAG8H9cMV8qSpqUbVCD+cWkciAbmbifjARWKOaWXq1G9V5AABXtJY6e0NpFtMwIMTONr1MNRKhneqtgNH7xA35ImWWdREm2C5/p1WrQpUQ4X1Ka1H0z2uD23m/LR74nUMzm8u376kSr6r6WMkRDDiSJt82xFXHIbQCjlGK6aubqU3mT2wV4Ckhl8AWm/3xWzmbASn6lT9pKwNRIFQj38oSIndbY5/Fue1GmqUmaE7+4BtVtMEiOLjm2JVBqisJXUpEw92+BpJAg+InFZlG0ZrkrKlXqpVFp0iVWNTERLny1pKjgewwr0HqNN2qIV1FIggXi5LTYEAkSsbE4dy3TUqq+qCVAYUnGk3iWBsWKixU2vOAZDodSlULUAsnuGogCwBKiSAL8Gd8OGrMqaDJnNL1C4NSVH1CBT0jTCvz/W+2O6/wCzVEYCAwWwP7zWOIMj4PxjWZDnMaVVTqhijBrAiXhgdLQdgL4S6vlR6yjLkkLBcNsXjUdJA43OOaXJLOQw9DjZVadP1yFFP1CoA1Fvpm3dH/cIA8YnU2SqdVRwBMrTXSCdNllm7i0CwGD0OoZlw1MuqgG8jUQxXcCIP8tsBZa7rpq00qhFIDCmA07zbb5M/GOkE6t7MovbMyWbNZKiUxVa50iZKz3agSupb+RhbK5FKKlnp1KamTra+s+A303849D0iuEeHUk1NIhSVngs0RuLjicTsxSNOqdNTU6kzqXcfDSIIsdpjEx06/oELZjoSHQ+kA1QdH7wxaxkflG1x+mLv4f6bU0FaJp6V5RlJJJMlibk7b4hDqr1AwUQEOkANBtDRBERfFb8KqP3o0Qw0yB3G8xPbA5x0i3hlVdMl0+sKmYcJTTVrbuKTq7iLSCYngRg1TLtVBc0QwN2RP3bEeWRxKjfbe2CV3y7OWy9QKdZ7X0q2qTdZMNebb4P1TN1AlNg4FU6jUJHcQGIG4sSLeN8DdYeyO0DyWaCxSAhiCTTBB0qDYyB9Y3sRhI1kYt6xckqRppmf+okJMrN/bHeQrUqwrmr+8qIFibiNgrKoAjmPJx0OonTJ7UWeFVSvNoFiYExjJJ/ZccsdzoqQlRaQikFpggiNpB/3GDM4w5I1AXLoJcJv9Ib8xC7CQf/ABhFD6tBDP7sM0KSfCz2jdY24O/GGsi2XSi/qVClO0lWg1GiwmCQoJ/WJwZumTbjRrrGXfL9moUyvCDUYWxNyTHMxiblFpaUY5gqpiwj7ze/cScP57p61KgqMrNU+kwzAaRGmZsTpgneZwalnDSAWnQVJgH6Q2k8loJ+2GOrezpHOTqhVCLqDqaohVkH6C2lbm5ab/E4Bnuns1TS9QPoNiDCl4gkxBN9otzjmrWDnUxRNDgBmYkuxkKQokkKb7DbDPSeilwqpXpvCzeQWjclTef8kYIxptsNSbYjWiirlC1NmWC6kT7hSb3P64FnM0KiUiaqu4U9xuZO0hZggRBM7YB1fr6IQq6WJgtqUm3I+TwBgP4dfKmowcPTqOGCEDsWONCqSF/3AkjxinG8ltLY70LqBo9prMwcfQ/0sDbVJEAg7MCPvhjMdSOWqFqdJ/UOmWZe3RdROq07mRNgMDr9EVK0uHMaSNEaX2sAo7lZrzE/GKvUOk69NSqG9SmgprrdRcE3AkAnYSBiGlysh02KvlgabVINQT9UaYv+aJ7j/FEG3vjitSzK1NS1SyKJ06bembkmBaCbnyMcPlGkFC4FlfUw+PNj7njFrrIZcgq02UO3a9QmQwBJABG8tG3g4iUcrOAnd0TBUBCliVCAjTvPusx9/M40Mn6KmqC1mEajcyZ/KSLf3wLpmR7wzhGhSBvpUbtADDncnfFDqHT1zEKnYPqlDYkX3badoP64ZtR2W2o4AfsgfYqGaT/qBe3YWMkktJJ8EbY1ncm9GCuqiwspB9RPf6tx8G3jC9TILrJFSG0xqbuED8oHn3GOUfMQVlDRgyDaWi2kA/Vt87YXhA00sDo6WmZH7S0QllLntmbFFCwrH7gWwKDTKsfTbWZqIask0wLkBD2EG4ZRYgYB+2oqUaZdlXSVFNBuWGosdQaItfjbEsVcvSrhaJFFzpKuVDTPvAKtPkQcarRKTaPQdQzhosApVwzlQB9T8BnY8hbxt+uF6b1GaexCZgs7GOBZVkD3xmXy7PUNWYZpmLaYJFh5O5F98MZaizuqstpu0iBxPG/jjFR1Z1iqic5LpbvVALaW0MxNJtSGLaL8G3IIPGwwl1DIIVg+qGLdun6i2xHcYiJmLYKKdTLVGVdFVaklYMkFRedIgmIBYTxODZPNh5RWRWEQagYATtDAw4O236YlOm2c0ssNUoUwg013WoDMuhgNG+pYGk3BMbcYjZbpGYDFDmFCT9K9wJ3t7tbabYP1HpVTUyNU0AltQWZnYqNRNsUOlCjRVafeEQRrG4LXG+8Dbb2wytVXYNNGqn4bIkMULsJcFzqECASVI0x/KbzjmpS9Ea2DsxGlU1QJEEkm4n7G0Y4r9JcVHCt2hZ1sR3o3g2ngQTM4QqdOZCQHOkxqB5ixM3iOMNX3opLGGU2y7FGZ6wQGBTA7izk6gLgGFiDFsQMxkc09VkgJa7VN2G9hMm39MHq5Z30lwdJA9NSBEiyn48je+HTK0yHL1FWCA26+L8DGWFZMVWRfpPTKFKmzEMWuQdRl25gfw/O2Hun0Kgd9BCrC2ZW3vO1vH6YB1XMK6eqKlUFjpNICQGgGxtKRzhr8K1FRX9N0IOkmXMz3fIwxzlhF3sjJ0kFmY0QaZqP3FQNR1GQoIlvkCPfDXTs4tSmVNItSU7T7nZogrbb484n9Q/E5plyHAbU6qLmCWhlgxJAG/E4H0HMKtNV1CRLQLRqMwLn+mKavI05PPRYbOJSZDQpsGaVKwpF+OyCB+uCLkvWqinWIFNjDBNyp/wBxki/jE7N5yqg9Cmzk1CH9QEQVnUonlPjeMN5fqesIX7XUCT9MlTYgcjbE0k+S7FZyh7O9Ky+XZgtRVSZRSD28Rq8Egn3xOpZui2sVDqp6bgRBAvpEDSdTCZx1Wz9M+pUEuhqXCwZGkWBa1u79MD6d1R1plxTSghPbySP9xMgn2AAxkuWWQrcVezrpOY9NNWtl1jV+81NpOkA2AtsBMcDHNfP+p2030m0mopKmfDEiD7kRtfFJ88zhdRlTcMRG3gQDPvMexwpV6bXdlNKjqHJZo95I1WB98UdrwI5nKJSdKtR9dS8ISLCYDT53IAEAe5wfK9Zp+rZQGQawx5EwTYcYYo9CLP3NTbVbQCkTwN5MEfc4Q630TvBQsG+hjGyfm32aYA+cG1UgTpUN5jpOtg8hb6gCJEmeANhH88CrdKApsQ9PUxBsukJAJkCAx9zPzgmXyRQCmXKaQYgk+dF2vpmATHnHXR+kuBUL1FKBlKp3au43E2G8x5BxrUF9G/VWC6b1MqqqlYMyhpJMEcxO+mJ2AwelkHTvYmqzD6nYiRwBOy8AYHRy9Zq49SmoQSISGYr/ANUWA4B84dTpdStV0kvSpVD9GqQR8kamO0gbYFSWCU0sg+mgKtR6jiHEUqKgMwRbliSYUW38DbHHR8+a9Mgx6YYsm/1WUxJutyfOL2Z6H+zvMB1iSAY0203HgibY8h+GalfLuUPZTNRtBK2k9sf9JHnkYKT+0ZO3gs0skzsKaJF7BtJX3Ljgc2nGqVdQzgMrMjFQiAggxEdwBK2DTgGezTULvdCILKNREbkgEQP+ML5ejT9X1KNZXqVjZWVTGkXa1yPAkTfE/JHnEqX5bOs2+aQCKIdSeWAJE8Sf6jFDKZzUppmgEY/TUZgyiPykAgqDESNsUK1em1GmBDMJ1GIk8zO0GwviRlemspO5We24JAJ2E7384q1RVqSsR6f030m9Ss1JqgEAF9K00BgyWEzqgYH1thmAv7KPVqzpHpLqAm5HcBaNmxXq9Irmo1RalOpSAA0svcCNiyn9J/ucMZTK2ZnqabmNAMW8RBid8F/2T0Sst+HM2hb1Kj03aBdYCsbAyD9PmBc4vdOLLTe5aoABqbTpB2Mk/mIEjeOcK1s0mXR2ZvUWougopP0zIILCFcnjfAl65T9Ivl2LpbUICuk2AaLwPM4l3d9ESb0E6b1aKvraEDoKiALzqgagSBbz4i2A5laTJocM9MGWAC61vGpYkmBeJ24wp+J3OXrZWXDF19QiJhSLAgcYQz3WxYqFZzYaQS5Q73J0qAbbYUsfZllWUeo0c3L5ilHfsWYLwFlQZBtubEecS8n1quGKaQW7WfWQytFoIW5AuJW4xdOR9Uo9Ko0rZ1c96n8v09pW07fbHnup5GtSZqlKTMkod9fJHIEySLRGOi8MpZVF00FamyMS6E+ppY3G4VPMKZubxGDZbriDs9MaB2sAAWngxUB1TvM39seY6NmcznHZT6tSoCCYG0KQpbYCJ8Yu1OhkjuYpUpIxuYkCDtcCb/2xFKDz2w/FLJlXp5Z3IrdjHWgcfQy+NUkN7TcYWzDoiQyuxMKXVgtiYkqQYkn4vga9RICaoUBjDnZpH0k8CZxVpdUdSp0K6zNgARvdSBYi2KW8i1SOKD1Kc0a4Vg06JEETMWPEYJ0LJAaxCbLAN4+rkECMRM5lP3wl2ZHJliSzgFSSj3Bmdm8H2xX6D0qrqqGkSydoAKTEAiJkcRjRhGMnTCFI8lnBUOYL6CqB2mFk3Y8LJE+d8V831GKasaS1GWyiouqFiZ4nm7TAGHOrU3y1c6glTU5I8bkxBxOzhqjuRCVeQxBsoaQUWRAtycWzYYrRFeshSmqIJnWCAkG6gA2JHAG2AZzphpIPWJYuy7eAYi25Pzj0PSNSLNNEcgWF7W4BF4xqrnvUJNShGkhgwULBBkWFjcc+cDdLBm/B23Rxl1FAOrMdLMo/Jqk6NMn2ucLLknLH94W4AYA6fAmwgb7YQ6ZSYuztWmpUljIJAJvp1AglgIBGwNsek6f0oaQay1Ij/UU6UX/tEk/JOHRk6WRHpz16Ta2q+ohP+mQNLeDvK/y++HMxTrIgLBUpvf8AeMFLOeYkF1O0ce+FKeXNOoWZw4BJHbCtP0KebWJuMaNJnf18wtP1F2qFiTHAAMQNxvAGOaSf5IUuTwE6b+FhmFqVKdQaiwRabEoVqBlYMrEncA7jDmYqZkHTVCyrWbV3qDbSw+qQdmvxifXpEqaqMQRDAg2IWSBfgSYOFurZWvnajV6ZMuAfTO0qI+qR4OFq8Mlp3T0etp9YRgEr053BYnUdP8Ui8g7g8c4l9ZWtQCsq/QQ2pWnb6QBbUG3nEnp2Tq0AGzKlQJAKuLg2E7xyMOSGpj0axq0lILU6ndpA3jym/PvGJmntBJf46KmSznrBcxrNFXQl2BC92wiDF/vBGFv/ALFmqBVKwXMUmOiGOlgTs+tPIt+l8RU6kHqik2hUGsgMSCNh9544jFLp7BC4pOUUt26WurFRLSfzSZg2OKUUtDH4xnPZc06S1aAC2I1ajIU37ibMymYbeDGJ9GlmUAfSrJUNlL31CJvYQwg+J5wpluvLVX9nL6qxLQyrAqm93iyvbcWIIm+KeUzTGmopU/U0nv0kdk+JBhjH2+cQk1N2TBNSooZCrmyg9PKrTuZ9QJoi4mWOpviRz90WyCUnL1KarWEg1KYKp5A0glQT5Bj2x1k+poxJquZMnRILH3JkqLD+8YNUrowYUVqoxHarMCtQHfYb+x4vi5YR0eDeW0VNTatKsSwBEkg3IEHeTF4FsL1+oNAaktZkB0sdO3hiVntG2OeiMHX0wuinSJDPbuP+38zGRueMM1OoLRqg0vUpxs5IZSIi4Udt+CTziY6pEqWKRzTzFRWDCAdtJN9rrJt7zhUuC5JqNTLXIUSIAuIg+NhB3xvruQqO/q5caajiGSQE1zGoA2FpJHOGcz1pKNIZcIWYQnrOkB3mG0kAAJNpJk42JO0UpW/ZKzuSSVaqxZTeUaAI2GkqGTyeZ9scZHpwDNVpu0lDpLQZA3XdgR9hh9cxSKqtekS7A9lNdQKzveDH284H1KoiLoy1PTNu4adJb6iDAnyBHjGk7VP/AIZtUHGdSp+8YqsqFDTwthuNt8Tf20qwQsQjntZmhSTsDqNv7zi7kKQSmlMU0IXtPbv+YyTe++MztShUR6b0JGn/APM387HeN7GbYpIY3WEAo0ClUAtAKEhlIYMw27htB3m4kY7ymTr5khtt5JIgSBvzfESjkFpBg1aaZGunJJYEflncqRaLEWxZbMDXTWoIBXUlPWFa3LbiD/wMQlc35OduweZ6B6aVAXDAwXVd9QtsL/qYwLI0abK1EywcHSSYiN1kn6TG21sc1utprZhUUaQJvt7E7HHXSamXbVVUysklIP1MfpBHk3tx84Pk0l7B2tieZrpTGkICt1AkXG1gd/jA6Fem7adBVRIAAH1R5H5ZtAPFsVOsdPFcHXTC+ABpggkCIuNsT1y4olSpavKgGmHVYa89xuf/ADecdU00d37BU+nCjq9MtFYjtbugAG87k7ifGLPQ61SXBmAFACkQPq98T2zSu6LpzFFl1FRXAYX/ACBxsORPnBOmVqUuzyC0bBhMFhwRzONhO+2c41YbrK+tU9N9JRSWljsJsf8AL4kjqGl2oLramonU7sdRkjbYe2OMxV9MOXZwKjtDAaoUMZCryZsOMLqm/phxJnvILH502n2Ft8VCLSyaCxXgYq9aFEq2sA8CCWn4F/b3xR6p0uozABh6b09ZM94WJK6fpDA2nCmX6ESQ7mmjRYsBJHxEx74bDmhcsrIJAg2JiYvwDfGlJKjSlqiO2VpUFDCY2gk7f2J+2B1abStalmTSAsAeBY+YJ4v4xSy+YWoP3itBBiT+hiP8GFaXRFE6i1Tm/H6b/O+LR1o4z3UzqCqULsYJKgk/72/LtPvtbFHL5GYb0qZqqpIenAkATJFlLHzA3wE5MAhfTBUEaQAbzeSI3kecMp0x1J0KBqu0MIM+20e3nE0ugUUQMxV0Fw4rCmG1rEGHm6GCQysdhxthrN9Rd++krA0mIakw0gqYaIX9cXcvklq1J0yy3twRxPn2OCJ+HlZ2qd1NgwVgD9c2mGsTHIxm0tmaPNp+J8uxvNMc2LfIvMX/AMGLXRfw5lqlUGnrLOCwUVQjR50EhiOdsZV6flah/wBFLR+8k7T7dpb5GC9I66q1GXL0qdEKC1R2GqtI5JaZQ+2wwS9ES5ao5650LK0gyLlqjEglSCzHVEHWs7+Cu17Y850/LLTUCqWWZYaUBceVKuuowPzC2Pd53rKtTSoWDMVKipTsVIuSY2tyPaMT1zLVhqZxVQj/APcazAO4FiPMgjfHOEpZTOfx8ksiOXGUpI1TLqK9h6uoHWkizRqHb8beMV/wvmadPKsTM1i3pp9MD+LVE3HPxAxOo9CpLVNam3bDB6MkzPifyxeLkecBrZJq1UzVKKAIbXpNO5iALNPjf4w7lRVWzTJQr1mVlD1FAYiDzuZEajPMDFKr0zs79JFMFqZE6qdjPcDdb7GYxENDJIQxrkuZVmJqqw3GraCPi2H+m9Ny9QFU/aVYAr6xCgaSDJKzLCP64eNKi7i1Qt1HMZpAdNMlI1HRuQL8QRPzxtjvL9aFdE0kgN2lSN2J+kTvHOHafSc89Q09VIAEFG0l7Ce67Awb2IOCU/wTShnXMrQrKSWa62byrQBPgDxhi1WBU1oL02mTVpliNJJUsGH5Y1KeQwH9bTiV+J1L5qpQpErTpsGaJkWDKvv5k+MMHIV6NWmmYcPSqygdAIk3pu0bX5+cVun0qaTUrKw0ibbu0Xki5Xn9MRF1JkXUvR5npmYrOEJ1NBgVdQJUix9zFre+K2apg1KQZjJ1MY5gbwJE8Wwt1Kh61TVTf0pg6VBCjwYtve98L5PotMVh6r1WJsT4FzALarnzi2l2XJLtFGkDmKTV6jqKNOp6SnURaBEDaxMTN/tgdFZJghxtMgyN+0qf54pZakoQ0lqF1UagIWRJjSwFhbkbx74gZv8ADiyWEKs3UFlPvGnn5tjRakrJhlDuYy6mogQIlmaT5ESb8C38jfCVXOilWiqaZIZSrqFI4k6iZk+CBgn/ANdRlWpSZqNVfp1MXRhNvqh0Y/zwtmvwoKreo5pp/FotL8kav6YzqOwTp6KLdSSq7BVU0VB7VXtZmuzmdz4HGI9T8SrTJQqCu4hB9YMAgAg6dIxQfoSPRFP9rIQWCIpMSf4t2JP9TjjJ9FFIhWrDRTJKhrXIjUCgkmZ3sMNLsbQ1kFZqSuzqYJ3JDBTcap2P3xx1fIhVT96uojURE22iSd7zh6jlqWlz6imF1ab3gwd/kXGPO5jucqsVCLkMDI8Qfyk2t7YhXdC3Y1Sq6QsepNzqFt9rb4e6LmWapW1tcadr27v0xGf8RZlB+7pVKYFjpQOD8sLjDn4f/F1RtZqorWUqQoBiWEH3kfzxXDlkh2xzNZZJo9q2pHgfx1D/AFwMUVBMKBYce2MxmOnbKX6k8iSf/wCi45fLqcxdVPeu4GNYzAxfRcyuWQi6r+bgYHlaKgyFAI8DGYzCdEXcx/pVG50ATzB3E+Md59QKLQOP6RGMxmIh+zCHZMpUV9NBpEEAkRub3+cZ0VAKsQICNA8XON4zDImWgbUFg9o2XjE/qFFRn6cKBIAMDceD7Y1jMKL6EPw9l19GoNIgOloHJg/ytj1L5RDmCCixp/hHjGYzEy2zmtgs1lkFEdq2DxYcRH9T+uJmZy6/s79q7twMZjMZbK7Zc/DuXQF4VRC2sP4Ri7pDCGGoFJINxPm/OMxmN2Q9k7otIBiQBIcwY2+nB+r5ZDnLqp7huB4xmMxy+LRo/sQ+vCVqTzv9ojAgofLnUNWlFjVeLMLTtjMZjotlf+gOWpgLSIAB7RtxAt8YvU8upW6qYgiw3xmMxci1onZKiv7RW7RsOPY45/EVMGlcD6SduZxvGYIhDQHL0waaSAewHbmN/nC2bpiTYXUTbf5xmMwS/wBky2hjM0F9Wl2i4E23uMT+r0wKiQALcYzGYqP7FPZ3ToqTJAJKGbf71wHptJRTzDAAGTcC/wCuMxmBkdjnS2OlfffHoaWRp7+mkn/aPJ9sZjMK2E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63055"/>
            <a:ext cx="3543300" cy="228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010400" cy="6553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err="1" smtClean="0">
                <a:solidFill>
                  <a:srgbClr val="C00000"/>
                </a:solidFill>
              </a:rPr>
              <a:t>Pada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umumnya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jenis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tanah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di</a:t>
            </a:r>
            <a:r>
              <a:rPr lang="en-US" sz="3000" dirty="0" smtClean="0">
                <a:solidFill>
                  <a:srgbClr val="C00000"/>
                </a:solidFill>
              </a:rPr>
              <a:t> Indonesia </a:t>
            </a:r>
            <a:r>
              <a:rPr lang="en-US" sz="3000" dirty="0" err="1" smtClean="0">
                <a:solidFill>
                  <a:srgbClr val="C00000"/>
                </a:solidFill>
              </a:rPr>
              <a:t>terbagi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menjadi</a:t>
            </a:r>
            <a:r>
              <a:rPr lang="en-US" sz="3000" dirty="0" smtClean="0">
                <a:solidFill>
                  <a:srgbClr val="C00000"/>
                </a:solidFill>
              </a:rPr>
              <a:t> 3, </a:t>
            </a:r>
            <a:r>
              <a:rPr lang="en-US" sz="3000" dirty="0" err="1" smtClean="0">
                <a:solidFill>
                  <a:srgbClr val="C00000"/>
                </a:solidFill>
              </a:rPr>
              <a:t>yaitu</a:t>
            </a:r>
            <a:r>
              <a:rPr lang="en-US" sz="3000" dirty="0" smtClean="0">
                <a:solidFill>
                  <a:srgbClr val="C00000"/>
                </a:solidFill>
              </a:rPr>
              <a:t> :</a:t>
            </a:r>
          </a:p>
          <a:p>
            <a:pPr>
              <a:buNone/>
            </a:pPr>
            <a:r>
              <a:rPr lang="en-US" dirty="0" smtClean="0"/>
              <a:t>1. Tanah </a:t>
            </a:r>
            <a:r>
              <a:rPr lang="en-US" dirty="0" err="1" smtClean="0"/>
              <a:t>pegunungan</a:t>
            </a:r>
            <a:r>
              <a:rPr lang="en-US" dirty="0" smtClean="0"/>
              <a:t> </a:t>
            </a:r>
            <a:r>
              <a:rPr lang="en-US" dirty="0" err="1" smtClean="0"/>
              <a:t>berapi</a:t>
            </a:r>
            <a:r>
              <a:rPr lang="en-US" dirty="0" smtClean="0"/>
              <a:t>,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subur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Tanah </a:t>
            </a:r>
            <a:r>
              <a:rPr lang="en-US" dirty="0" err="1" smtClean="0"/>
              <a:t>datar</a:t>
            </a:r>
            <a:r>
              <a:rPr lang="en-US" dirty="0" smtClean="0"/>
              <a:t> alluvial (</a:t>
            </a:r>
            <a:r>
              <a:rPr lang="en-US" dirty="0" err="1" smtClean="0"/>
              <a:t>subur</a:t>
            </a:r>
            <a:r>
              <a:rPr lang="en-US" dirty="0" smtClean="0"/>
              <a:t> &amp; </a:t>
            </a:r>
            <a:r>
              <a:rPr lang="en-US" dirty="0" err="1" smtClean="0"/>
              <a:t>berstektur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3. Tanah </a:t>
            </a:r>
            <a:r>
              <a:rPr lang="en-US" dirty="0" err="1" smtClean="0"/>
              <a:t>tersier</a:t>
            </a:r>
            <a:r>
              <a:rPr lang="en-US" dirty="0" smtClean="0"/>
              <a:t> (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subur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7030A0"/>
                </a:solidFill>
              </a:rPr>
              <a:t>Pada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daerah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bertanah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subur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tersedia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pengairan</a:t>
            </a:r>
            <a:r>
              <a:rPr lang="en-US" dirty="0" smtClean="0">
                <a:solidFill>
                  <a:srgbClr val="7030A0"/>
                </a:solidFill>
              </a:rPr>
              <a:t> yang </a:t>
            </a:r>
            <a:r>
              <a:rPr lang="en-US" dirty="0" err="1" smtClean="0">
                <a:solidFill>
                  <a:srgbClr val="7030A0"/>
                </a:solidFill>
              </a:rPr>
              <a:t>baik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pola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tanam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dapat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diatur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dengan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baik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berpengairan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tanam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surut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tadah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Pertambahan</a:t>
            </a:r>
            <a:r>
              <a:rPr lang="en-US" dirty="0" smtClean="0">
                <a:solidFill>
                  <a:srgbClr val="FF0000"/>
                </a:solidFill>
              </a:rPr>
              <a:t> areal </a:t>
            </a:r>
            <a:r>
              <a:rPr lang="en-US" dirty="0" err="1" smtClean="0"/>
              <a:t>sawah</a:t>
            </a:r>
            <a:r>
              <a:rPr lang="en-US" dirty="0" smtClean="0"/>
              <a:t>/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program </a:t>
            </a:r>
            <a:r>
              <a:rPr lang="en-US" dirty="0" err="1" smtClean="0"/>
              <a:t>transmigrasi</a:t>
            </a:r>
            <a:r>
              <a:rPr lang="en-US" dirty="0" smtClean="0"/>
              <a:t>,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penurunan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luas</a:t>
            </a:r>
            <a:r>
              <a:rPr lang="en-US" dirty="0" smtClean="0">
                <a:solidFill>
                  <a:srgbClr val="FF0000"/>
                </a:solidFill>
              </a:rPr>
              <a:t> areal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dikonversi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non </a:t>
            </a:r>
            <a:r>
              <a:rPr lang="en-US" dirty="0" err="1" smtClean="0"/>
              <a:t>pertanian</a:t>
            </a:r>
            <a:endParaRPr lang="en-US" dirty="0"/>
          </a:p>
        </p:txBody>
      </p:sp>
      <p:pic>
        <p:nvPicPr>
          <p:cNvPr id="13314" name="Picture 2" descr="http://2.bp.blogspot.com/-WDFEtA4qLo8/T1aiu5frSvI/AAAAAAAAAJo/N4FaQwMUsTs/s320/IRIGASI+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28600"/>
            <a:ext cx="2057400" cy="3276600"/>
          </a:xfrm>
          <a:prstGeom prst="rect">
            <a:avLst/>
          </a:prstGeom>
          <a:noFill/>
        </p:spPr>
      </p:pic>
      <p:pic>
        <p:nvPicPr>
          <p:cNvPr id="1026" name="Picture 2" descr="Hasil gambar untuk persentase jenis-jenis pengairan di Indone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21" y="3657600"/>
            <a:ext cx="20227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pengairan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0189283"/>
              </p:ext>
            </p:extLst>
          </p:nvPr>
        </p:nvGraphicFramePr>
        <p:xfrm>
          <a:off x="155575" y="1371600"/>
          <a:ext cx="8610599" cy="256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7228"/>
                <a:gridCol w="1036506"/>
                <a:gridCol w="1184579"/>
                <a:gridCol w="1184579"/>
                <a:gridCol w="1186620"/>
                <a:gridCol w="1110543"/>
                <a:gridCol w="1110544"/>
              </a:tblGrid>
              <a:tr h="6210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Pulau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Irigasi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teknis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Semi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teknis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Irigasi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sederhana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Pasang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surut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Tadah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hujan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Lainnya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6309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err="1" smtClean="0">
                          <a:latin typeface="Arial Narrow" pitchFamily="34" charset="0"/>
                        </a:rPr>
                        <a:t>Jawa</a:t>
                      </a:r>
                      <a:endParaRPr lang="en-US" sz="2400" dirty="0" smtClean="0">
                        <a:latin typeface="Arial Narrow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>
                          <a:latin typeface="Arial Narrow" pitchFamily="34" charset="0"/>
                        </a:rPr>
                        <a:t>Bali, NTT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>
                          <a:latin typeface="Arial Narrow" pitchFamily="34" charset="0"/>
                        </a:rPr>
                        <a:t>Kalimantan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>
                          <a:latin typeface="Arial Narrow" pitchFamily="34" charset="0"/>
                        </a:rPr>
                        <a:t>Sumatra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>
                          <a:latin typeface="Arial Narrow" pitchFamily="34" charset="0"/>
                        </a:rPr>
                        <a:t>Sulawesi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45,5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21,9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2,5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14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30,3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12,1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40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3,1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11,6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14,4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18,6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21,8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13,9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22,6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24,2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10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0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33,2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13,9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  0,2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23,6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16,2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36,7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26,3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30,9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0,2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0,1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10,7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11,7</a:t>
                      </a:r>
                    </a:p>
                    <a:p>
                      <a:r>
                        <a:rPr lang="en-US" sz="2400" dirty="0" smtClean="0">
                          <a:latin typeface="Arial Narrow" pitchFamily="34" charset="0"/>
                        </a:rPr>
                        <a:t>     0,1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asil gambar untuk irigasi tek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50685"/>
            <a:ext cx="2511425" cy="19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irigasi semi tek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4" y="4650685"/>
            <a:ext cx="2778126" cy="19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asil gambar untuk irigasi sederh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8" descr="Hasil gambar untuk irigasi sederha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10" descr="Hasil gambar untuk irigasi sederha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50685"/>
            <a:ext cx="2971800" cy="195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1094</TotalTime>
  <Words>1404</Words>
  <Application>Microsoft Office PowerPoint</Application>
  <PresentationFormat>On-screen Show (4:3)</PresentationFormat>
  <Paragraphs>188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BAB II</vt:lpstr>
      <vt:lpstr>CIRI-CIRI UMUM PERTANIAN INDONESIA</vt:lpstr>
      <vt:lpstr>PowerPoint Presentation</vt:lpstr>
      <vt:lpstr>PowerPoint Presentation</vt:lpstr>
      <vt:lpstr>PowerPoint Presentation</vt:lpstr>
      <vt:lpstr>Luas Hutan Per Pulau Di Indonesia</vt:lpstr>
      <vt:lpstr>PowerPoint Presentation</vt:lpstr>
      <vt:lpstr>PowerPoint Presentation</vt:lpstr>
      <vt:lpstr>Persentase jenis pengairan Lahan</vt:lpstr>
      <vt:lpstr>PowerPoint Presentation</vt:lpstr>
      <vt:lpstr>Sejumlah daerah alami  kekeringan (kompas)</vt:lpstr>
      <vt:lpstr>37.000 hektar kering</vt:lpstr>
      <vt:lpstr>PowerPoint Presentation</vt:lpstr>
      <vt:lpstr>Tahun 2015 (DAERAH YANG mengalami kekeringan) </vt:lpstr>
      <vt:lpstr>PERTANIAN dalam PEREKONOMIAN INDONESIA</vt:lpstr>
      <vt:lpstr>PowerPoint Presentation</vt:lpstr>
      <vt:lpstr>PEMBAGIAN BIDANG-BIDANG PERTANIAN</vt:lpstr>
      <vt:lpstr>Pertanian rakyat/pertanian keluarga/small holder (usahatani), ciri-ciri :</vt:lpstr>
      <vt:lpstr>PowerPoint Presentation</vt:lpstr>
      <vt:lpstr>Ciri perusahaan pertanian</vt:lpstr>
      <vt:lpstr>Perkebunan (plantation)</vt:lpstr>
      <vt:lpstr>Pertanian di jawa dan di luar jawa</vt:lpstr>
      <vt:lpstr>Soal kuis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</dc:title>
  <dc:creator>AXIOO</dc:creator>
  <cp:lastModifiedBy>acer</cp:lastModifiedBy>
  <cp:revision>153</cp:revision>
  <dcterms:created xsi:type="dcterms:W3CDTF">2013-09-08T12:26:13Z</dcterms:created>
  <dcterms:modified xsi:type="dcterms:W3CDTF">2017-02-13T22:50:45Z</dcterms:modified>
</cp:coreProperties>
</file>