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9"/>
  </p:notesMasterIdLst>
  <p:handoutMasterIdLst>
    <p:handoutMasterId r:id="rId30"/>
  </p:handoutMasterIdLst>
  <p:sldIdLst>
    <p:sldId id="257" r:id="rId2"/>
    <p:sldId id="276" r:id="rId3"/>
    <p:sldId id="272" r:id="rId4"/>
    <p:sldId id="315" r:id="rId5"/>
    <p:sldId id="311" r:id="rId6"/>
    <p:sldId id="316" r:id="rId7"/>
    <p:sldId id="317" r:id="rId8"/>
    <p:sldId id="318" r:id="rId9"/>
    <p:sldId id="320" r:id="rId10"/>
    <p:sldId id="319" r:id="rId11"/>
    <p:sldId id="321" r:id="rId12"/>
    <p:sldId id="322" r:id="rId13"/>
    <p:sldId id="323" r:id="rId14"/>
    <p:sldId id="324" r:id="rId15"/>
    <p:sldId id="312" r:id="rId16"/>
    <p:sldId id="325" r:id="rId17"/>
    <p:sldId id="326" r:id="rId18"/>
    <p:sldId id="336" r:id="rId19"/>
    <p:sldId id="327" r:id="rId20"/>
    <p:sldId id="328" r:id="rId21"/>
    <p:sldId id="314" r:id="rId22"/>
    <p:sldId id="329" r:id="rId23"/>
    <p:sldId id="330" r:id="rId24"/>
    <p:sldId id="305" r:id="rId25"/>
    <p:sldId id="337" r:id="rId26"/>
    <p:sldId id="338" r:id="rId27"/>
    <p:sldId id="280" r:id="rId28"/>
  </p:sldIdLst>
  <p:sldSz cx="9144000" cy="6858000" type="screen4x3"/>
  <p:notesSz cx="7010400" cy="111172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01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83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1488" y="-102"/>
      </p:cViewPr>
      <p:guideLst>
        <p:guide orient="horz" pos="3501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574" tIns="51787" rIns="103574" bIns="51787" numCol="1" anchor="t" anchorCtr="0" compatLnSpc="1">
            <a:prstTxWarp prst="textNoShape">
              <a:avLst/>
            </a:prstTxWarp>
          </a:bodyPr>
          <a:lstStyle>
            <a:lvl1pPr defTabSz="1035050"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574" tIns="51787" rIns="103574" bIns="51787" numCol="1" anchor="t" anchorCtr="0" compatLnSpc="1">
            <a:prstTxWarp prst="textNoShape">
              <a:avLst/>
            </a:prstTxWarp>
          </a:bodyPr>
          <a:lstStyle>
            <a:lvl1pPr algn="r" defTabSz="1035050"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561638"/>
            <a:ext cx="3038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574" tIns="51787" rIns="103574" bIns="51787" numCol="1" anchor="b" anchorCtr="0" compatLnSpc="1">
            <a:prstTxWarp prst="textNoShape">
              <a:avLst/>
            </a:prstTxWarp>
          </a:bodyPr>
          <a:lstStyle>
            <a:lvl1pPr defTabSz="1035050"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10561638"/>
            <a:ext cx="3038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574" tIns="51787" rIns="103574" bIns="51787" numCol="1" anchor="b" anchorCtr="0" compatLnSpc="1">
            <a:prstTxWarp prst="textNoShape">
              <a:avLst/>
            </a:prstTxWarp>
          </a:bodyPr>
          <a:lstStyle>
            <a:lvl1pPr algn="r" defTabSz="1035050" eaLnBrk="1" hangingPunct="1">
              <a:defRPr sz="1400">
                <a:latin typeface="Times New Roman" pitchFamily="18" charset="0"/>
              </a:defRPr>
            </a:lvl1pPr>
          </a:lstStyle>
          <a:p>
            <a:fld id="{2D2B1AF6-68B4-4D2B-889F-75EDED8F74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574" tIns="51787" rIns="103574" bIns="51787" numCol="1" anchor="t" anchorCtr="0" compatLnSpc="1">
            <a:prstTxWarp prst="textNoShape">
              <a:avLst/>
            </a:prstTxWarp>
          </a:bodyPr>
          <a:lstStyle>
            <a:lvl1pPr defTabSz="1035050"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574" tIns="51787" rIns="103574" bIns="51787" numCol="1" anchor="t" anchorCtr="0" compatLnSpc="1">
            <a:prstTxWarp prst="textNoShape">
              <a:avLst/>
            </a:prstTxWarp>
          </a:bodyPr>
          <a:lstStyle>
            <a:lvl1pPr algn="r" defTabSz="1035050"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833438"/>
            <a:ext cx="5557838" cy="4168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5280025"/>
            <a:ext cx="51403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574" tIns="51787" rIns="103574" bIns="51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561638"/>
            <a:ext cx="3038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574" tIns="51787" rIns="103574" bIns="51787" numCol="1" anchor="b" anchorCtr="0" compatLnSpc="1">
            <a:prstTxWarp prst="textNoShape">
              <a:avLst/>
            </a:prstTxWarp>
          </a:bodyPr>
          <a:lstStyle>
            <a:lvl1pPr defTabSz="1035050" eaLnBrk="1" hangingPunct="1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10561638"/>
            <a:ext cx="3038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574" tIns="51787" rIns="103574" bIns="51787" numCol="1" anchor="b" anchorCtr="0" compatLnSpc="1">
            <a:prstTxWarp prst="textNoShape">
              <a:avLst/>
            </a:prstTxWarp>
          </a:bodyPr>
          <a:lstStyle>
            <a:lvl1pPr algn="r" defTabSz="1035050" eaLnBrk="1" hangingPunct="1">
              <a:defRPr sz="1400">
                <a:latin typeface="Times New Roman" pitchFamily="18" charset="0"/>
              </a:defRPr>
            </a:lvl1pPr>
          </a:lstStyle>
          <a:p>
            <a:fld id="{734F2C18-314F-4A56-9013-E0C23F700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CB69A-0799-4E9B-A45D-DC598702D98B}" type="slidenum">
              <a:rPr lang="en-US"/>
              <a:pPr/>
              <a:t>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2668E2-EEA5-4E7D-9B8A-65D5E786575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2221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2221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2220" name="Picture 12" descr="LogoUP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73025"/>
            <a:ext cx="1524000" cy="14430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3051577" y="6324600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Sistem</a:t>
            </a:r>
            <a:r>
              <a:rPr lang="en-US" sz="1000" baseline="0" smtClean="0"/>
              <a:t> Informasi UPN “Veteran” Yogyakarta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7615-4BA2-4135-80D4-773326D6F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BE76C-3851-4631-AF06-D770768CF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BEA59-418A-44E1-BD73-E9AD71CC9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3FA04-C901-4F2B-93E5-D0E6B8216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302FF-9861-4B31-B535-A9E02E0C2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4159E-3CE7-424B-BA09-64B27BB1A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4B6FE-787E-493B-B071-F68611AEC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113F9-376E-4D67-B2D5-78587B55A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84DD8-6FB7-4BDA-A2F7-D1B907965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292E5-4C80-48B5-86D5-D31130B29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FAEACEF-19CC-494B-A9D2-E2341EF4FA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sz="2400">
              <a:latin typeface="Times New Roman" pitchFamily="18" charset="0"/>
            </a:endParaRPr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9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sz="2400">
              <a:latin typeface="Times New Roman" pitchFamily="18" charset="0"/>
            </a:endParaRPr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sz="2400">
              <a:latin typeface="Times New Roman" pitchFamily="18" charset="0"/>
            </a:endParaRPr>
          </a:p>
        </p:txBody>
      </p:sp>
      <p:pic>
        <p:nvPicPr>
          <p:cNvPr id="221195" name="Picture 11" descr="LogoUP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73025"/>
            <a:ext cx="914400" cy="8651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3051577" y="6324600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Sistem</a:t>
            </a:r>
            <a:r>
              <a:rPr lang="en-US" sz="1000" baseline="0" smtClean="0"/>
              <a:t> Informasi UPN “Veteran” Yogyakarta</a:t>
            </a:r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8A97B3F-2C66-471D-BDFB-809402275052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2127250"/>
          </a:xfrm>
        </p:spPr>
        <p:txBody>
          <a:bodyPr/>
          <a:lstStyle/>
          <a:p>
            <a:r>
              <a:rPr lang="id-ID"/>
              <a:t>Sistem Basis Data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(124</a:t>
            </a:r>
            <a:r>
              <a:rPr lang="id-ID" smtClean="0"/>
              <a:t>0043</a:t>
            </a:r>
            <a:r>
              <a:rPr lang="en-US" smtClean="0"/>
              <a:t>)</a:t>
            </a:r>
            <a:endParaRPr lang="en-US" sz="71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5843588" cy="1262063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Pertemuan Ke-2</a:t>
            </a:r>
          </a:p>
          <a:p>
            <a:r>
              <a:rPr lang="en-US" sz="2800" b="1">
                <a:latin typeface="Arial" charset="0"/>
              </a:rPr>
              <a:t>Lingkungan Basis Data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d-ID">
                <a:latin typeface="Arial" charset="0"/>
              </a:rPr>
              <a:t>Herry </a:t>
            </a:r>
            <a:r>
              <a:rPr lang="id-ID" smtClean="0">
                <a:latin typeface="Arial" charset="0"/>
              </a:rPr>
              <a:t>Sofyan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F71-16FF-43D7-BC1E-49AE0087DBC8}" type="slidenum">
              <a:rPr lang="en-US"/>
              <a:pPr/>
              <a:t>10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grpSp>
        <p:nvGrpSpPr>
          <p:cNvPr id="273423" name="Group 15"/>
          <p:cNvGrpSpPr>
            <a:grpSpLocks/>
          </p:cNvGrpSpPr>
          <p:nvPr/>
        </p:nvGrpSpPr>
        <p:grpSpPr bwMode="auto">
          <a:xfrm>
            <a:off x="762000" y="1676400"/>
            <a:ext cx="8077200" cy="4389438"/>
            <a:chOff x="480" y="1056"/>
            <a:chExt cx="5088" cy="2765"/>
          </a:xfrm>
        </p:grpSpPr>
        <p:pic>
          <p:nvPicPr>
            <p:cNvPr id="273419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2832"/>
              <a:ext cx="1920" cy="696"/>
            </a:xfrm>
            <a:prstGeom prst="rect">
              <a:avLst/>
            </a:prstGeom>
            <a:noFill/>
          </p:spPr>
        </p:pic>
        <p:pic>
          <p:nvPicPr>
            <p:cNvPr id="273411" name="Picture 3" descr="Unit Kompu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1056"/>
              <a:ext cx="1776" cy="1421"/>
            </a:xfrm>
            <a:prstGeom prst="rect">
              <a:avLst/>
            </a:prstGeom>
            <a:noFill/>
          </p:spPr>
        </p:pic>
        <p:pic>
          <p:nvPicPr>
            <p:cNvPr id="27341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1152"/>
              <a:ext cx="838" cy="1728"/>
            </a:xfrm>
            <a:prstGeom prst="rect">
              <a:avLst/>
            </a:prstGeom>
            <a:noFill/>
          </p:spPr>
        </p:pic>
        <p:pic>
          <p:nvPicPr>
            <p:cNvPr id="27341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1200"/>
              <a:ext cx="1488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3417" name="Text Box 9"/>
            <p:cNvSpPr txBox="1">
              <a:spLocks noChangeArrowheads="1"/>
            </p:cNvSpPr>
            <p:nvPr/>
          </p:nvSpPr>
          <p:spPr bwMode="auto">
            <a:xfrm>
              <a:off x="2640" y="2832"/>
              <a:ext cx="9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IBM Server</a:t>
              </a:r>
            </a:p>
          </p:txBody>
        </p:sp>
        <p:sp>
          <p:nvSpPr>
            <p:cNvPr id="273420" name="Text Box 12"/>
            <p:cNvSpPr txBox="1">
              <a:spLocks noChangeArrowheads="1"/>
            </p:cNvSpPr>
            <p:nvPr/>
          </p:nvSpPr>
          <p:spPr bwMode="auto">
            <a:xfrm>
              <a:off x="4355" y="3465"/>
              <a:ext cx="9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 Switch</a:t>
              </a:r>
            </a:p>
          </p:txBody>
        </p:sp>
        <p:pic>
          <p:nvPicPr>
            <p:cNvPr id="273421" name="Picture 13" descr="impact prin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" y="2688"/>
              <a:ext cx="1632" cy="915"/>
            </a:xfrm>
            <a:prstGeom prst="rect">
              <a:avLst/>
            </a:prstGeom>
            <a:noFill/>
          </p:spPr>
        </p:pic>
        <p:sp>
          <p:nvSpPr>
            <p:cNvPr id="273422" name="Text Box 14"/>
            <p:cNvSpPr txBox="1">
              <a:spLocks noChangeArrowheads="1"/>
            </p:cNvSpPr>
            <p:nvPr/>
          </p:nvSpPr>
          <p:spPr bwMode="auto">
            <a:xfrm>
              <a:off x="1584" y="3648"/>
              <a:ext cx="273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Gambar 2.4. Contoh hardware untuk sistem basis data</a:t>
              </a:r>
              <a:endParaRPr lang="en-US" sz="2000" b="1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AAB8-A8F0-471A-A670-DA7C7F21831F}" type="slidenum">
              <a:rPr lang="en-US"/>
              <a:pPr/>
              <a:t>11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533400" y="1563688"/>
            <a:ext cx="801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2. Perangkat Lunak (Software)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504825" y="2286000"/>
            <a:ext cx="8077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Perangkat lunak merupakan bagian penting dari sistem basis data yang berfungsi sebagai sarana untuk mengelola basis data. 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Perangkat lunak dapat berupa:</a:t>
            </a:r>
          </a:p>
          <a:p>
            <a:pPr marL="1036638" lvl="1" indent="-515938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Sistem operasi, seperti Windows, Linux, Unix dll.</a:t>
            </a:r>
          </a:p>
          <a:p>
            <a:pPr marL="1036638" lvl="1" indent="-515938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DBMS, seperti Oracle, SQLServer, MySQL, Paradox dll</a:t>
            </a:r>
          </a:p>
          <a:p>
            <a:pPr marL="1036638" lvl="1" indent="-515938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Bahasa pemrograman, seperti PHP, VB, Delphi, Cobol dll.</a:t>
            </a:r>
          </a:p>
          <a:p>
            <a:pPr marL="1036638" lvl="1" indent="-515938" algn="just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Program penunjang (tools), seperti antivirus, browser internet dll.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83EA-F7D9-4EB7-AF1F-534DFB6ED328}" type="slidenum">
              <a:rPr lang="en-US"/>
              <a:pPr/>
              <a:t>12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533400" y="1563688"/>
            <a:ext cx="801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3. Manusia/orang (Brainware)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581025" y="2209800"/>
            <a:ext cx="82581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Untuk mengelola basis data tentunya diperlukan orang yang bertugas mulai dari merancang hingga menggu-nakan aplikasi pengolah data. 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Orang yang berkompeten di bidang basis data dikelom-pokan menjadi 5 kelompok, yaitu:</a:t>
            </a:r>
          </a:p>
          <a:p>
            <a:pPr marL="925513" lvl="1" indent="-404813"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Administrator sistem (System administrator).</a:t>
            </a:r>
          </a:p>
          <a:p>
            <a:pPr marL="925513" lvl="1" indent="-404813"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Administrator basis data (DBA).</a:t>
            </a:r>
          </a:p>
          <a:p>
            <a:pPr marL="925513" lvl="1" indent="-404813"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Perancang basis data (Data designer)</a:t>
            </a:r>
          </a:p>
          <a:p>
            <a:pPr marL="925513" lvl="1" indent="-404813" eaLnBrk="1" hangingPunct="1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Sistem analis dan programmer (Analyst system &amp; programmer)</a:t>
            </a:r>
          </a:p>
          <a:p>
            <a:pPr marL="925513" lvl="1" indent="-404813" eaLnBrk="1" hangingPunct="1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Pemakai (Users)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C97C-FA39-4099-834D-E10F622B285C}" type="slidenum">
              <a:rPr lang="en-US"/>
              <a:pPr/>
              <a:t>13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581025" y="1676400"/>
            <a:ext cx="8258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Administrator sistem</a:t>
            </a:r>
            <a:r>
              <a:rPr lang="en-US" sz="2400">
                <a:latin typeface="Arial" charset="0"/>
              </a:rPr>
              <a:t> adalah orang yang bertanggung jawab terhadap sistem secara keseluruhan baik hardware, software maupun brainware.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Administrator basis data</a:t>
            </a:r>
            <a:r>
              <a:rPr lang="en-US" sz="2400">
                <a:latin typeface="Arial" charset="0"/>
              </a:rPr>
              <a:t> adalah orang yang mem-punyai wewenang untuk mengendalikan/mengatur sistem basis data.</a:t>
            </a:r>
            <a:r>
              <a:rPr lang="en-US" sz="2800"/>
              <a:t> </a:t>
            </a:r>
            <a:endParaRPr lang="en-US" sz="2400">
              <a:latin typeface="Arial" charset="0"/>
            </a:endParaRPr>
          </a:p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Perancang basis data</a:t>
            </a:r>
            <a:r>
              <a:rPr lang="en-US" sz="2400">
                <a:latin typeface="Arial" charset="0"/>
              </a:rPr>
              <a:t> adalah orang yang bertugas untuk merancang basis data berdasarkan prosedur kerja yang telah ditetapkan dan kebutuhan data yang diolah.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Sistem analis</a:t>
            </a:r>
            <a:r>
              <a:rPr lang="en-US" sz="2400">
                <a:latin typeface="Arial" charset="0"/>
              </a:rPr>
              <a:t> adalah orang yang bertugas untuk menganalisa sistem yang akan dibuat maupun sistem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BA3D-88D4-44F7-A7B3-B8495916BB4A}" type="slidenum">
              <a:rPr lang="en-US"/>
              <a:pPr/>
              <a:t>14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581025" y="1676400"/>
            <a:ext cx="8258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None/>
            </a:pPr>
            <a:r>
              <a:rPr lang="en-US" sz="2400" b="1">
                <a:latin typeface="Arial" charset="0"/>
              </a:rPr>
              <a:t>	</a:t>
            </a:r>
            <a:r>
              <a:rPr lang="en-US" sz="2400">
                <a:latin typeface="Arial" charset="0"/>
              </a:rPr>
              <a:t>yang telah berjalan, kemudian dituliskan dalam bentuk prosedur dan rancangan sistem.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Programmer</a:t>
            </a:r>
            <a:r>
              <a:rPr lang="en-US" sz="2400">
                <a:latin typeface="Arial" charset="0"/>
              </a:rPr>
              <a:t> adalah orang yang bertugas melakukan penyusunan program (aplikasi) dengan menggunakan rancangan basis data yang telah dibuat sebelumnya.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Pemakai (users)</a:t>
            </a:r>
            <a:r>
              <a:rPr lang="en-US" sz="2400">
                <a:latin typeface="Arial" charset="0"/>
              </a:rPr>
              <a:t> adalah orang yang mengggunakan aplikasi yang telah dibuat untuk mengelola data.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None/>
            </a:pPr>
            <a:r>
              <a:rPr lang="en-US" sz="2400">
                <a:latin typeface="Arial" charset="0"/>
              </a:rPr>
              <a:t>	Secara umum pemakai dibedakan menjadi empat kelompok, yaitu : programmer aplikasi, pemakai mahir, pemakai umum dan pemakai khusus.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ACE5-FE86-44C1-A704-03633D593A30}" type="slidenum">
              <a:rPr lang="en-US"/>
              <a:pPr/>
              <a:t>15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709613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200" b="1">
                <a:latin typeface="Arial" charset="0"/>
              </a:rPr>
              <a:t>Peamakai basis data ada empat yaitu:</a:t>
            </a:r>
            <a:endParaRPr lang="en-US" sz="2200">
              <a:latin typeface="Arial" charset="0"/>
            </a:endParaRPr>
          </a:p>
          <a:p>
            <a:pPr marL="919163" lvl="1" indent="-457200" algn="just" eaLnBrk="1" hangingPunct="1">
              <a:spcBef>
                <a:spcPct val="20000"/>
              </a:spcBef>
              <a:buClr>
                <a:schemeClr val="tx1"/>
              </a:buClr>
              <a:buFont typeface="Symbol" pitchFamily="18" charset="2"/>
              <a:buAutoNum type="arabicPeriod"/>
            </a:pPr>
            <a:r>
              <a:rPr lang="en-US" sz="2200" b="1">
                <a:latin typeface="Arial" charset="0"/>
              </a:rPr>
              <a:t>Programmer Aplikasi</a:t>
            </a:r>
          </a:p>
          <a:p>
            <a:pPr marL="1293813" lvl="2" indent="-381000" algn="just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Symbol" pitchFamily="18" charset="2"/>
              <a:buNone/>
            </a:pPr>
            <a:r>
              <a:rPr lang="en-US" sz="2200">
                <a:latin typeface="Arial" charset="0"/>
              </a:rPr>
              <a:t>Pemakai yang beriteraksi dengan basis data melalui DML yang disertakan dalam program yang ditulis dalam bahasa pemrograman inti (seperti C++, Delphi, Cobol) </a:t>
            </a:r>
          </a:p>
          <a:p>
            <a:pPr marL="919163" lvl="1" indent="-457200" algn="just" eaLnBrk="1" hangingPunct="1">
              <a:spcBef>
                <a:spcPct val="20000"/>
              </a:spcBef>
              <a:buClr>
                <a:schemeClr val="tx1"/>
              </a:buClr>
              <a:buFont typeface="Symbol" pitchFamily="18" charset="2"/>
              <a:buAutoNum type="arabicPeriod"/>
            </a:pPr>
            <a:r>
              <a:rPr lang="en-US" sz="2200" b="1">
                <a:latin typeface="Arial" charset="0"/>
              </a:rPr>
              <a:t>Pemakai Mahir (Casual User)</a:t>
            </a:r>
          </a:p>
          <a:p>
            <a:pPr marL="1293813" lvl="2" indent="-381000" algn="just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Symbol" pitchFamily="18" charset="2"/>
              <a:buNone/>
            </a:pPr>
            <a:r>
              <a:rPr lang="en-US" sz="2200">
                <a:latin typeface="Arial" charset="0"/>
              </a:rPr>
              <a:t>Pemakai yang beriteraksi dengan sistem tanpa menulis modul program.  Mereka menyatakan query dengan menggunakan bahasa query yang telah disediakan oleh suatu DBMS.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5BCE-F08F-45D5-B62C-8771E44DCA1D}" type="slidenum">
              <a:rPr lang="en-US"/>
              <a:pPr/>
              <a:t>16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685800" y="1752600"/>
            <a:ext cx="739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19163" lvl="1" indent="-457200" algn="just" eaLnBrk="1" hangingPunct="1">
              <a:spcBef>
                <a:spcPct val="20000"/>
              </a:spcBef>
              <a:buClr>
                <a:schemeClr val="tx1"/>
              </a:buClr>
              <a:buFont typeface="Symbol" pitchFamily="18" charset="2"/>
              <a:buAutoNum type="arabicPeriod" startAt="3"/>
            </a:pPr>
            <a:r>
              <a:rPr lang="en-US" sz="2200" b="1">
                <a:latin typeface="Arial" charset="0"/>
              </a:rPr>
              <a:t>Pemakai Umum (Naive user)</a:t>
            </a:r>
          </a:p>
          <a:p>
            <a:pPr marL="1414463" lvl="2" indent="-381000" algn="just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Symbol" pitchFamily="18" charset="2"/>
              <a:buNone/>
            </a:pPr>
            <a:r>
              <a:rPr lang="en-US" sz="2200">
                <a:latin typeface="Arial" charset="0"/>
              </a:rPr>
              <a:t>Pemakai yang beriteraksi dengan sistem basis data melalui pemanggilan suatu program aplikasi permanen (excutable program) yang telah dibuat sebelumnya. </a:t>
            </a:r>
          </a:p>
          <a:p>
            <a:pPr marL="919163" lvl="1" indent="-457200" algn="just" eaLnBrk="1" hangingPunct="1">
              <a:spcBef>
                <a:spcPct val="20000"/>
              </a:spcBef>
              <a:buClr>
                <a:schemeClr val="tx1"/>
              </a:buClr>
              <a:buFont typeface="Symbol" pitchFamily="18" charset="2"/>
              <a:buAutoNum type="arabicPeriod" startAt="3"/>
            </a:pPr>
            <a:r>
              <a:rPr lang="en-US" sz="2200" b="1">
                <a:latin typeface="Arial" charset="0"/>
              </a:rPr>
              <a:t>Pemakai khusus</a:t>
            </a:r>
          </a:p>
          <a:p>
            <a:pPr marL="1414463" lvl="2" indent="-381000" algn="just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Symbol" pitchFamily="18" charset="2"/>
              <a:buNone/>
            </a:pPr>
            <a:r>
              <a:rPr lang="en-US" sz="2200">
                <a:latin typeface="Arial" charset="0"/>
              </a:rPr>
              <a:t>Pemakai yang menulis aplikasi basis data non konven-sional, tetapi digunakan untuk keperluan khusus seperti untuk aplikasi AI, sistem pakar, Pengolahan Citra dll.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681C-A79C-4E32-B33D-80A4865F7AD8}" type="slidenum">
              <a:rPr lang="en-US"/>
              <a:pPr/>
              <a:t>17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525463" y="1563688"/>
            <a:ext cx="801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4. Prosedur</a:t>
            </a: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581025" y="2209800"/>
            <a:ext cx="8258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Prosedur adalah aturan yang diberlakukan dalam mengelola basis data untuk menentukan hak akses setiap pemakai. Biasanya prosedur ini dikontrol oleh seorang DBA.</a:t>
            </a: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801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5. Data</a:t>
            </a:r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588963" y="4379913"/>
            <a:ext cx="825817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Data adalah merupakan unsur terkecil dari suatu basis data, merupakan materi yang diproses/dikelola.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B996B-6178-4E16-9DE9-2FB325269C06}" type="slidenum">
              <a:rPr lang="en-US"/>
              <a:pPr/>
              <a:t>18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561975" y="1600200"/>
            <a:ext cx="801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Tipe Sistem Basis Data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533400" y="2133600"/>
            <a:ext cx="82296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Tipe sistem basis data dibedakan berdasarkan:</a:t>
            </a:r>
            <a:endParaRPr lang="en-US" sz="2400" b="1" i="1">
              <a:latin typeface="Arial" charset="0"/>
            </a:endParaRPr>
          </a:p>
          <a:p>
            <a:pPr marL="798513" lvl="1" indent="-3365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Jumlah pemakai</a:t>
            </a:r>
          </a:p>
          <a:p>
            <a:pPr marL="798513" lvl="1" indent="-3365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Ruang lingkup</a:t>
            </a:r>
          </a:p>
          <a:p>
            <a:pPr marL="798513" lvl="1" indent="-3365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Lokasi</a:t>
            </a:r>
          </a:p>
          <a:p>
            <a:pPr marL="798513" lvl="1" indent="-3365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Kegunaannya</a:t>
            </a:r>
          </a:p>
          <a:p>
            <a:pPr marL="347663" indent="-347663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Tipe sistem basis data berdasarkan jumlah pemakai: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Single-user</a:t>
            </a:r>
          </a:p>
          <a:p>
            <a:pPr marL="1146175" lvl="2" indent="-233363" eaLnBrk="1" hangingPunct="1">
              <a:lnSpc>
                <a:spcPct val="70000"/>
              </a:lnSpc>
              <a:spcBef>
                <a:spcPct val="30000"/>
              </a:spcBef>
              <a:buClr>
                <a:srgbClr val="0000CC"/>
              </a:buClr>
              <a:buSzPct val="65000"/>
              <a:buFont typeface="Symbol" pitchFamily="18" charset="2"/>
              <a:buNone/>
            </a:pPr>
            <a:r>
              <a:rPr lang="en-US" sz="2000">
                <a:latin typeface="Arial" charset="0"/>
              </a:rPr>
              <a:t>- Desktop database (perorangan)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Multi user</a:t>
            </a:r>
          </a:p>
          <a:p>
            <a:pPr marL="1146175" lvl="2" indent="-233363" eaLnBrk="1" hangingPunct="1">
              <a:lnSpc>
                <a:spcPct val="70000"/>
              </a:lnSpc>
              <a:spcBef>
                <a:spcPct val="40000"/>
              </a:spcBef>
              <a:buClr>
                <a:srgbClr val="0000CC"/>
              </a:buClr>
              <a:buSzPct val="65000"/>
              <a:buFont typeface="Symbol" pitchFamily="18" charset="2"/>
              <a:buNone/>
            </a:pPr>
            <a:r>
              <a:rPr lang="en-US" sz="2000">
                <a:latin typeface="Arial" charset="0"/>
              </a:rPr>
              <a:t> - Workgroup database (kelompok kerja)</a:t>
            </a:r>
          </a:p>
          <a:p>
            <a:pPr marL="1146175" lvl="2" indent="-233363" eaLnBrk="1" hangingPunct="1">
              <a:lnSpc>
                <a:spcPct val="70000"/>
              </a:lnSpc>
              <a:spcBef>
                <a:spcPct val="40000"/>
              </a:spcBef>
              <a:buClr>
                <a:srgbClr val="0000CC"/>
              </a:buClr>
              <a:buSzPct val="65000"/>
              <a:buFont typeface="Symbol" pitchFamily="18" charset="2"/>
              <a:buNone/>
            </a:pPr>
            <a:r>
              <a:rPr lang="en-US" sz="2000">
                <a:latin typeface="Arial" charset="0"/>
              </a:rPr>
              <a:t> - Enterprise database (perusahaan)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4221-7189-411D-BADE-AD243AFBDE8F}" type="slidenum">
              <a:rPr lang="en-US"/>
              <a:pPr/>
              <a:t>19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0480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1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2438400" cy="2009775"/>
          </a:xfrm>
          <a:prstGeom prst="rect">
            <a:avLst/>
          </a:prstGeom>
          <a:noFill/>
        </p:spPr>
      </p:pic>
      <p:pic>
        <p:nvPicPr>
          <p:cNvPr id="281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86200"/>
            <a:ext cx="3200400" cy="1917700"/>
          </a:xfrm>
          <a:prstGeom prst="rect">
            <a:avLst/>
          </a:prstGeom>
          <a:noFill/>
        </p:spPr>
      </p:pic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2895600" y="5973763"/>
            <a:ext cx="42672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Gambar 2.5. Akses basis data single user dan multi user</a:t>
            </a:r>
            <a:endParaRPr lang="en-US" sz="2000" b="1">
              <a:latin typeface="Arial" charset="0"/>
            </a:endParaRP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685800" y="4419600"/>
            <a:ext cx="14779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Single user</a:t>
            </a: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7315200" y="5181600"/>
            <a:ext cx="13255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Multi user</a:t>
            </a:r>
          </a:p>
        </p:txBody>
      </p:sp>
      <p:sp>
        <p:nvSpPr>
          <p:cNvPr id="281611" name="Freeform 11"/>
          <p:cNvSpPr>
            <a:spLocks/>
          </p:cNvSpPr>
          <p:nvPr/>
        </p:nvSpPr>
        <p:spPr bwMode="auto">
          <a:xfrm>
            <a:off x="1295400" y="3886200"/>
            <a:ext cx="6858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96" y="192"/>
              </a:cxn>
              <a:cxn ang="0">
                <a:pos x="432" y="0"/>
              </a:cxn>
            </a:cxnLst>
            <a:rect l="0" t="0" r="r" b="b"/>
            <a:pathLst>
              <a:path w="432" h="336">
                <a:moveTo>
                  <a:pt x="0" y="336"/>
                </a:moveTo>
                <a:cubicBezTo>
                  <a:pt x="12" y="292"/>
                  <a:pt x="24" y="248"/>
                  <a:pt x="96" y="192"/>
                </a:cubicBezTo>
                <a:cubicBezTo>
                  <a:pt x="168" y="136"/>
                  <a:pt x="300" y="68"/>
                  <a:pt x="4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1612" name="Freeform 12"/>
          <p:cNvSpPr>
            <a:spLocks/>
          </p:cNvSpPr>
          <p:nvPr/>
        </p:nvSpPr>
        <p:spPr bwMode="auto">
          <a:xfrm>
            <a:off x="7772400" y="3962400"/>
            <a:ext cx="495300" cy="1219200"/>
          </a:xfrm>
          <a:custGeom>
            <a:avLst/>
            <a:gdLst/>
            <a:ahLst/>
            <a:cxnLst>
              <a:cxn ang="0">
                <a:pos x="144" y="768"/>
              </a:cxn>
              <a:cxn ang="0">
                <a:pos x="288" y="432"/>
              </a:cxn>
              <a:cxn ang="0">
                <a:pos x="0" y="0"/>
              </a:cxn>
            </a:cxnLst>
            <a:rect l="0" t="0" r="r" b="b"/>
            <a:pathLst>
              <a:path w="312" h="768">
                <a:moveTo>
                  <a:pt x="144" y="768"/>
                </a:moveTo>
                <a:cubicBezTo>
                  <a:pt x="228" y="664"/>
                  <a:pt x="312" y="560"/>
                  <a:pt x="288" y="432"/>
                </a:cubicBezTo>
                <a:cubicBezTo>
                  <a:pt x="264" y="304"/>
                  <a:pt x="48" y="7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1613" name="Freeform 13"/>
          <p:cNvSpPr>
            <a:spLocks/>
          </p:cNvSpPr>
          <p:nvPr/>
        </p:nvSpPr>
        <p:spPr bwMode="auto">
          <a:xfrm>
            <a:off x="6629400" y="4483100"/>
            <a:ext cx="1295400" cy="1066800"/>
          </a:xfrm>
          <a:custGeom>
            <a:avLst/>
            <a:gdLst/>
            <a:ahLst/>
            <a:cxnLst>
              <a:cxn ang="0">
                <a:pos x="816" y="440"/>
              </a:cxn>
              <a:cxn ang="0">
                <a:pos x="624" y="56"/>
              </a:cxn>
              <a:cxn ang="0">
                <a:pos x="336" y="104"/>
              </a:cxn>
              <a:cxn ang="0">
                <a:pos x="192" y="584"/>
              </a:cxn>
              <a:cxn ang="0">
                <a:pos x="0" y="632"/>
              </a:cxn>
            </a:cxnLst>
            <a:rect l="0" t="0" r="r" b="b"/>
            <a:pathLst>
              <a:path w="816" h="672">
                <a:moveTo>
                  <a:pt x="816" y="440"/>
                </a:moveTo>
                <a:cubicBezTo>
                  <a:pt x="760" y="276"/>
                  <a:pt x="704" y="112"/>
                  <a:pt x="624" y="56"/>
                </a:cubicBezTo>
                <a:cubicBezTo>
                  <a:pt x="544" y="0"/>
                  <a:pt x="408" y="16"/>
                  <a:pt x="336" y="104"/>
                </a:cubicBezTo>
                <a:cubicBezTo>
                  <a:pt x="264" y="192"/>
                  <a:pt x="248" y="496"/>
                  <a:pt x="192" y="584"/>
                </a:cubicBezTo>
                <a:cubicBezTo>
                  <a:pt x="136" y="672"/>
                  <a:pt x="68" y="652"/>
                  <a:pt x="0" y="6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34DA-534C-417A-84DB-07E52B7A1BAB}" type="slidenum">
              <a:rPr lang="en-US"/>
              <a:pPr/>
              <a:t>2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Deskripsi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Arsitektur sistem basis data</a:t>
            </a:r>
          </a:p>
          <a:p>
            <a:r>
              <a:rPr lang="en-GB"/>
              <a:t>Lingkungan basis data</a:t>
            </a:r>
          </a:p>
          <a:p>
            <a:r>
              <a:rPr lang="en-GB"/>
              <a:t>Komponen dan tipe sistem basis data </a:t>
            </a:r>
          </a:p>
          <a:p>
            <a:r>
              <a:rPr lang="en-GB"/>
              <a:t>Database management system (DBMS)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7F0F-722C-42BC-89FD-D9A626551460}" type="slidenum">
              <a:rPr lang="en-US"/>
              <a:pPr/>
              <a:t>20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533400" y="1727200"/>
            <a:ext cx="82296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Tipe sistem basis data berdasarkan ruang lingkup: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000">
                <a:latin typeface="Arial" charset="0"/>
              </a:rPr>
              <a:t>Desktop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Arial" charset="0"/>
              </a:rPr>
              <a:t>Workgroup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>
                <a:latin typeface="Arial" charset="0"/>
              </a:rPr>
              <a:t>Enterprise</a:t>
            </a:r>
          </a:p>
          <a:p>
            <a:pPr marL="347663" indent="-347663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Tipe sistem basis data berdasarkan lokasi: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000">
                <a:latin typeface="Arial" charset="0"/>
              </a:rPr>
              <a:t>Tersentralisasi (centralized)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	Data diletakkan dalam satu server pada pusat data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000">
                <a:latin typeface="Arial" charset="0"/>
              </a:rPr>
              <a:t>Tersebar (distributed)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	Data diletakkan pada server dan beberapa komputer yang saling berhubungsn satu dengan lainnya.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954C-F3DB-4533-8621-F02D32084FEF}" type="slidenum">
              <a:rPr lang="en-US"/>
              <a:pPr/>
              <a:t>21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graphicFrame>
        <p:nvGraphicFramePr>
          <p:cNvPr id="26522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676400"/>
          <a:ext cx="362902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5" name="Picture" r:id="rId3" imgW="5604091" imgH="5882813" progId="Word.Picture.8">
                  <p:embed/>
                </p:oleObj>
              </mc:Choice>
              <mc:Fallback>
                <p:oleObj name="Picture" r:id="rId3" imgW="5604091" imgH="5882813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657"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3629025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1676400"/>
          <a:ext cx="294957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6" name="Picture" r:id="rId5" imgW="4173620" imgH="5608808" progId="Word.Picture.8">
                  <p:embed/>
                </p:oleObj>
              </mc:Choice>
              <mc:Fallback>
                <p:oleObj name="Picture" r:id="rId5" imgW="4173620" imgH="5608808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078"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2949575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2819400" y="5867400"/>
            <a:ext cx="4495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Gambar 2.6. Sistem basis data tersentralisasi dan tersebar</a:t>
            </a:r>
            <a:endParaRPr lang="en-US" sz="2000" b="1">
              <a:latin typeface="Arial" charset="0"/>
            </a:endParaRP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1736725" y="51816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Centralized</a:t>
            </a: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7497763" y="5029200"/>
            <a:ext cx="116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Distributed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33110-0540-47C3-898A-66083ADB972C}" type="slidenum">
              <a:rPr lang="en-US"/>
              <a:pPr/>
              <a:t>22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533400" y="1727200"/>
            <a:ext cx="82296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Tipe sistem basis data berdasarkan kegunaan: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Transaksi (produksi)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	Basis data digunakan untuk mencata</a:t>
            </a:r>
            <a:r>
              <a:rPr lang="id-ID" sz="2000">
                <a:latin typeface="Arial" charset="0"/>
              </a:rPr>
              <a:t>t</a:t>
            </a:r>
            <a:r>
              <a:rPr lang="en-US" sz="2000">
                <a:latin typeface="Arial" charset="0"/>
              </a:rPr>
              <a:t> segala aktivitas transaksi maupun produksi, seperti halnya pada bank, supermarket, pabrik dll.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Pendukung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keputusan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	Basis data digunakan sebagai data penunjang pengambilan ke- putusan yang dilakukan oleh top manajer.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Gudang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data</a:t>
            </a:r>
            <a:r>
              <a:rPr lang="en-US" sz="2000">
                <a:latin typeface="Arial" charset="0"/>
              </a:rPr>
              <a:t> (</a:t>
            </a:r>
            <a:r>
              <a:rPr lang="en-US" sz="2000" b="1">
                <a:latin typeface="Arial" charset="0"/>
              </a:rPr>
              <a:t>data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warehouse</a:t>
            </a:r>
            <a:r>
              <a:rPr lang="en-US" sz="2000">
                <a:latin typeface="Arial" charset="0"/>
              </a:rPr>
              <a:t>)</a:t>
            </a:r>
          </a:p>
          <a:p>
            <a:pPr marL="798513" lvl="1" indent="-336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	Basis data digunakan sebagai gudang data yang siap sewaktu- waktu dibutuhkan untuk keperluan analisa maupun keperluan lainnya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9DD-6347-4AFE-98CE-FCA129FDFD8E}" type="slidenum">
              <a:rPr lang="en-US"/>
              <a:pPr/>
              <a:t>23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1066800" y="16002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Fungsi DBMS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0000"/>
              <a:buFont typeface="Symbol" pitchFamily="18" charset="2"/>
              <a:buNone/>
            </a:pPr>
            <a:r>
              <a:rPr lang="en-US" sz="2400">
                <a:latin typeface="Arial" charset="0"/>
              </a:rPr>
              <a:t>1. Manajemen Kamus Data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0000"/>
              <a:buFont typeface="Symbol" pitchFamily="18" charset="2"/>
              <a:buNone/>
            </a:pPr>
            <a:r>
              <a:rPr lang="en-US" sz="2400">
                <a:latin typeface="Arial" charset="0"/>
              </a:rPr>
              <a:t>2. Manajemen Penyimpanan Data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0000"/>
              <a:buFont typeface="Symbol" pitchFamily="18" charset="2"/>
              <a:buNone/>
            </a:pPr>
            <a:r>
              <a:rPr lang="en-US" sz="2400">
                <a:latin typeface="Arial" charset="0"/>
              </a:rPr>
              <a:t>3. Transformasi dan Penyediaan Data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0000"/>
              <a:buFont typeface="Symbol" pitchFamily="18" charset="2"/>
              <a:buNone/>
            </a:pPr>
            <a:r>
              <a:rPr lang="en-US" sz="2400">
                <a:latin typeface="Arial" charset="0"/>
              </a:rPr>
              <a:t>4. Manajemen Keamanan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0000"/>
              <a:buFont typeface="Symbol" pitchFamily="18" charset="2"/>
              <a:buNone/>
            </a:pPr>
            <a:r>
              <a:rPr lang="en-US" sz="2400">
                <a:latin typeface="Arial" charset="0"/>
              </a:rPr>
              <a:t>5. Kontrol Akses Multi-User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0000"/>
              <a:buFont typeface="Symbol" pitchFamily="18" charset="2"/>
              <a:buNone/>
            </a:pPr>
            <a:r>
              <a:rPr lang="en-US" sz="2400">
                <a:latin typeface="Arial" charset="0"/>
              </a:rPr>
              <a:t>6. Manajemen Backup dan Recovery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0000"/>
              <a:buFont typeface="Symbol" pitchFamily="18" charset="2"/>
              <a:buNone/>
            </a:pPr>
            <a:r>
              <a:rPr lang="en-US" sz="2400">
                <a:latin typeface="Arial" charset="0"/>
              </a:rPr>
              <a:t>7. Manajemen Integritas Data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0000"/>
              <a:buFont typeface="Symbol" pitchFamily="18" charset="2"/>
              <a:buNone/>
            </a:pPr>
            <a:r>
              <a:rPr lang="en-US" sz="2400">
                <a:latin typeface="Arial" charset="0"/>
              </a:rPr>
              <a:t>8. Bahasa Akses Basis Data (DDL &amp; DML) dan Antarmuka Program Aplikasi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0000"/>
              <a:buFont typeface="Symbol" pitchFamily="18" charset="2"/>
              <a:buNone/>
            </a:pPr>
            <a:r>
              <a:rPr lang="en-US" sz="2400">
                <a:latin typeface="Arial" charset="0"/>
              </a:rPr>
              <a:t>9. Antarmuka Komunikasi Basis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3EA3-B028-40CD-8AEC-987BF03FD433}" type="slidenum">
              <a:rPr lang="en-US"/>
              <a:pPr/>
              <a:t>24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Ringkasan Materi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200">
                <a:latin typeface="Arial" charset="0"/>
              </a:rPr>
              <a:t>Pada pertemuan ini telah dibahas tentang </a:t>
            </a:r>
            <a:r>
              <a:rPr lang="en-US" sz="2200" b="1">
                <a:latin typeface="Arial" charset="0"/>
              </a:rPr>
              <a:t>arsitektur sistem basis data</a:t>
            </a:r>
            <a:r>
              <a:rPr lang="en-US" sz="2200">
                <a:latin typeface="Arial" charset="0"/>
              </a:rPr>
              <a:t> yang merupakan kerangka kerja untuk membangun sebuah sistem basis data. Ada tiga level arsitektur basis data yaitu : </a:t>
            </a:r>
            <a:r>
              <a:rPr lang="en-US" sz="2200" b="1">
                <a:latin typeface="Arial" charset="0"/>
              </a:rPr>
              <a:t>level internal</a:t>
            </a:r>
            <a:r>
              <a:rPr lang="en-US" sz="2200">
                <a:latin typeface="Arial" charset="0"/>
              </a:rPr>
              <a:t>, </a:t>
            </a:r>
            <a:r>
              <a:rPr lang="en-US" sz="2200" b="1">
                <a:latin typeface="Arial" charset="0"/>
              </a:rPr>
              <a:t>level conceptual</a:t>
            </a:r>
            <a:r>
              <a:rPr lang="en-US" sz="2200">
                <a:latin typeface="Arial" charset="0"/>
              </a:rPr>
              <a:t> dan </a:t>
            </a:r>
            <a:r>
              <a:rPr lang="en-US" sz="2200" b="1">
                <a:latin typeface="Arial" charset="0"/>
              </a:rPr>
              <a:t>level external</a:t>
            </a:r>
            <a:r>
              <a:rPr lang="en-US" sz="2200">
                <a:latin typeface="Arial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>
                <a:latin typeface="Arial" charset="0"/>
              </a:rPr>
              <a:t>Komponen basis data terdiri dari lima unsur yaitu: </a:t>
            </a:r>
            <a:r>
              <a:rPr lang="en-US" sz="2200" b="1">
                <a:latin typeface="Arial" charset="0"/>
              </a:rPr>
              <a:t>hardware</a:t>
            </a:r>
            <a:r>
              <a:rPr lang="en-US" sz="2200">
                <a:latin typeface="Arial" charset="0"/>
              </a:rPr>
              <a:t>, </a:t>
            </a:r>
            <a:r>
              <a:rPr lang="en-US" sz="2200" b="1">
                <a:latin typeface="Arial" charset="0"/>
              </a:rPr>
              <a:t>Software</a:t>
            </a:r>
            <a:r>
              <a:rPr lang="en-US" sz="2200">
                <a:latin typeface="Arial" charset="0"/>
              </a:rPr>
              <a:t>, </a:t>
            </a:r>
            <a:r>
              <a:rPr lang="en-US" sz="2200" b="1">
                <a:latin typeface="Arial" charset="0"/>
              </a:rPr>
              <a:t>manusia (brainware</a:t>
            </a:r>
            <a:r>
              <a:rPr lang="en-US" sz="2200">
                <a:latin typeface="Arial" charset="0"/>
              </a:rPr>
              <a:t>), </a:t>
            </a:r>
            <a:r>
              <a:rPr lang="en-US" sz="2200" b="1">
                <a:latin typeface="Arial" charset="0"/>
              </a:rPr>
              <a:t>Prosedure </a:t>
            </a:r>
            <a:r>
              <a:rPr lang="en-US" sz="2200">
                <a:latin typeface="Arial" charset="0"/>
              </a:rPr>
              <a:t>dan </a:t>
            </a:r>
            <a:r>
              <a:rPr lang="en-US" sz="2200" b="1">
                <a:latin typeface="Arial" charset="0"/>
              </a:rPr>
              <a:t>data</a:t>
            </a:r>
            <a:r>
              <a:rPr lang="en-US" sz="2200">
                <a:latin typeface="Arial" charset="0"/>
              </a:rPr>
              <a:t>. Khusus untuk brainware dikelompokkan menjadi lima kelompok yaitu: </a:t>
            </a:r>
            <a:r>
              <a:rPr lang="en-US" sz="2200" b="1">
                <a:latin typeface="Arial" charset="0"/>
              </a:rPr>
              <a:t>system administrator</a:t>
            </a:r>
            <a:r>
              <a:rPr lang="en-US" sz="2200">
                <a:latin typeface="Arial" charset="0"/>
              </a:rPr>
              <a:t>,</a:t>
            </a:r>
            <a:r>
              <a:rPr lang="en-US" sz="2200" b="1">
                <a:latin typeface="Arial" charset="0"/>
              </a:rPr>
              <a:t> DBA</a:t>
            </a:r>
            <a:r>
              <a:rPr lang="en-US" sz="2200">
                <a:latin typeface="Arial" charset="0"/>
              </a:rPr>
              <a:t>, </a:t>
            </a:r>
            <a:r>
              <a:rPr lang="en-US" sz="2200" b="1">
                <a:latin typeface="Arial" charset="0"/>
              </a:rPr>
              <a:t>data designer</a:t>
            </a:r>
            <a:r>
              <a:rPr lang="en-US" sz="2200">
                <a:latin typeface="Arial" charset="0"/>
              </a:rPr>
              <a:t>, </a:t>
            </a:r>
            <a:r>
              <a:rPr lang="en-US" sz="2200" b="1">
                <a:latin typeface="Arial" charset="0"/>
              </a:rPr>
              <a:t>system analyst/programmer </a:t>
            </a:r>
            <a:r>
              <a:rPr lang="en-US" sz="2200">
                <a:latin typeface="Arial" charset="0"/>
              </a:rPr>
              <a:t>dan</a:t>
            </a:r>
            <a:r>
              <a:rPr lang="en-US" sz="2200" b="1">
                <a:latin typeface="Arial" charset="0"/>
              </a:rPr>
              <a:t> user</a:t>
            </a:r>
            <a:r>
              <a:rPr lang="en-US" sz="2200">
                <a:latin typeface="Arial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200">
                <a:latin typeface="Arial" charset="0"/>
              </a:rPr>
              <a:t>User sistem basis data dapat dikelompokkan menjadi : Programmer aplikasi, pemakai mahir, pemakai umum dan pemakai khusus.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195C-4BD0-4A70-A1B5-54CD8CF973A8}" type="slidenum">
              <a:rPr lang="en-US"/>
              <a:pPr/>
              <a:t>25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Ringkasan Materi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marL="457200" indent="-457200" algn="just">
              <a:lnSpc>
                <a:spcPct val="90000"/>
              </a:lnSpc>
            </a:pPr>
            <a:r>
              <a:rPr lang="en-US" sz="2200">
                <a:latin typeface="Arial" charset="0"/>
              </a:rPr>
              <a:t>Secara umum tipe sistem basis data dikelompokkan berdasarkan </a:t>
            </a:r>
            <a:r>
              <a:rPr lang="en-US" sz="2200" b="1">
                <a:latin typeface="Arial" charset="0"/>
              </a:rPr>
              <a:t>jumlah pemakai</a:t>
            </a:r>
            <a:r>
              <a:rPr lang="en-US" sz="2200">
                <a:latin typeface="Arial" charset="0"/>
              </a:rPr>
              <a:t>, </a:t>
            </a:r>
            <a:r>
              <a:rPr lang="en-US" sz="2200" b="1">
                <a:latin typeface="Arial" charset="0"/>
              </a:rPr>
              <a:t>ruang lingkup</a:t>
            </a:r>
            <a:r>
              <a:rPr lang="en-US" sz="2200">
                <a:latin typeface="Arial" charset="0"/>
              </a:rPr>
              <a:t>, </a:t>
            </a:r>
            <a:r>
              <a:rPr lang="en-US" sz="2200" b="1">
                <a:latin typeface="Arial" charset="0"/>
              </a:rPr>
              <a:t>lokasi</a:t>
            </a:r>
            <a:r>
              <a:rPr lang="en-US" sz="2200">
                <a:latin typeface="Arial" charset="0"/>
              </a:rPr>
              <a:t> dan </a:t>
            </a:r>
            <a:r>
              <a:rPr lang="en-US" sz="2200" b="1">
                <a:latin typeface="Arial" charset="0"/>
              </a:rPr>
              <a:t>kegunaannya</a:t>
            </a:r>
            <a:r>
              <a:rPr lang="en-US" sz="220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90000"/>
              </a:lnSpc>
            </a:pPr>
            <a:r>
              <a:rPr lang="en-US" sz="2200" b="1">
                <a:latin typeface="Arial" charset="0"/>
              </a:rPr>
              <a:t>Manfaat DBMS</a:t>
            </a:r>
            <a:r>
              <a:rPr lang="en-US" sz="2200">
                <a:latin typeface="Arial" charset="0"/>
              </a:rPr>
              <a:t> antara lain adalah : untuk manajemen kamus Data, manajemen penyimpanan data, transformasi dan penyediaan data, manajemen keamanan, kontrol akses multi-user, manajemen backup dan recovery, manajemen integritas data, bahasa akses basis data (DDL &amp; DML) dan antarmuka program aplikasi serta antarmuka komunikasi basis data</a:t>
            </a:r>
          </a:p>
          <a:p>
            <a:pPr marL="838200" lvl="1" indent="-381000">
              <a:lnSpc>
                <a:spcPct val="90000"/>
              </a:lnSpc>
              <a:buClr>
                <a:srgbClr val="0000CC"/>
              </a:buClr>
              <a:buSzPct val="70000"/>
              <a:buFont typeface="Symbol" pitchFamily="18" charset="2"/>
              <a:buNone/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D4-9486-46E2-AAD8-D76AB6F32D69}" type="slidenum">
              <a:rPr lang="en-US"/>
              <a:pPr/>
              <a:t>26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Soal Latihan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marL="347663" indent="-347663">
              <a:lnSpc>
                <a:spcPct val="90000"/>
              </a:lnSpc>
              <a:buClr>
                <a:schemeClr val="tx1"/>
              </a:buClr>
              <a:buSzTx/>
              <a:buFont typeface="Symbol" pitchFamily="18" charset="2"/>
              <a:buAutoNum type="arabicPeriod"/>
            </a:pPr>
            <a:r>
              <a:rPr lang="en-US" sz="2400">
                <a:latin typeface="Arial" charset="0"/>
              </a:rPr>
              <a:t>Jelaskan tujuan dibuatnya arsitektur sistem basis data!</a:t>
            </a:r>
          </a:p>
          <a:p>
            <a:pPr marL="347663" indent="-347663">
              <a:lnSpc>
                <a:spcPct val="90000"/>
              </a:lnSpc>
              <a:buClr>
                <a:schemeClr val="tx1"/>
              </a:buClr>
              <a:buSzTx/>
              <a:buFont typeface="Symbol" pitchFamily="18" charset="2"/>
              <a:buAutoNum type="arabicPeriod"/>
            </a:pPr>
            <a:r>
              <a:rPr lang="en-US" sz="2400">
                <a:latin typeface="Arial" charset="0"/>
              </a:rPr>
              <a:t>Ada berapa level arsitektur basis data ? Jelaskan !</a:t>
            </a:r>
          </a:p>
          <a:p>
            <a:pPr marL="347663" indent="-347663">
              <a:lnSpc>
                <a:spcPct val="90000"/>
              </a:lnSpc>
              <a:buClr>
                <a:schemeClr val="tx1"/>
              </a:buClr>
              <a:buSzTx/>
              <a:buFont typeface="Symbol" pitchFamily="18" charset="2"/>
              <a:buAutoNum type="arabicPeriod"/>
            </a:pPr>
            <a:r>
              <a:rPr lang="en-US" sz="2400">
                <a:latin typeface="Arial" charset="0"/>
              </a:rPr>
              <a:t>Sebutkan kompenen sistem basis data !</a:t>
            </a:r>
          </a:p>
          <a:p>
            <a:pPr marL="347663" indent="-347663">
              <a:lnSpc>
                <a:spcPct val="90000"/>
              </a:lnSpc>
              <a:buClr>
                <a:schemeClr val="tx1"/>
              </a:buClr>
              <a:buSzTx/>
              <a:buFont typeface="Symbol" pitchFamily="18" charset="2"/>
              <a:buAutoNum type="arabicPeriod"/>
            </a:pPr>
            <a:r>
              <a:rPr lang="en-US" sz="2400">
                <a:latin typeface="Arial" charset="0"/>
              </a:rPr>
              <a:t>Jelaskan Komponen barainware dan apa fungsinya masing-masing?</a:t>
            </a:r>
          </a:p>
          <a:p>
            <a:pPr marL="347663" indent="-347663">
              <a:lnSpc>
                <a:spcPct val="90000"/>
              </a:lnSpc>
              <a:buClr>
                <a:schemeClr val="tx1"/>
              </a:buClr>
              <a:buSzTx/>
              <a:buFont typeface="Symbol" pitchFamily="18" charset="2"/>
              <a:buAutoNum type="arabicPeriod"/>
            </a:pPr>
            <a:r>
              <a:rPr lang="en-US" sz="2400">
                <a:latin typeface="Arial" charset="0"/>
              </a:rPr>
              <a:t>Apa fungsi DBMS ?</a:t>
            </a:r>
          </a:p>
          <a:p>
            <a:pPr marL="347663" indent="-347663">
              <a:lnSpc>
                <a:spcPct val="90000"/>
              </a:lnSpc>
              <a:buClr>
                <a:schemeClr val="tx1"/>
              </a:buClr>
              <a:buSzTx/>
              <a:buFont typeface="Symbol" pitchFamily="18" charset="2"/>
              <a:buAutoNum type="arabicPeriod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99BB3-A988-4A90-BB1C-773A9CF90378}" type="slidenum">
              <a:rPr lang="en-US"/>
              <a:pPr/>
              <a:t>27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Referensi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  <a:tabLst>
                <a:tab pos="682625" algn="l"/>
              </a:tabLst>
            </a:pPr>
            <a:r>
              <a:rPr lang="en-US" sz="2400" b="1" dirty="0" err="1"/>
              <a:t>Buku</a:t>
            </a:r>
            <a:r>
              <a:rPr lang="en-US" sz="2400" b="1" dirty="0"/>
              <a:t> </a:t>
            </a:r>
            <a:r>
              <a:rPr lang="en-US" sz="2400" b="1" dirty="0" err="1"/>
              <a:t>Teks</a:t>
            </a:r>
            <a:r>
              <a:rPr lang="en-US" sz="2400" b="1" dirty="0"/>
              <a:t> (</a:t>
            </a:r>
            <a:r>
              <a:rPr lang="en-US" sz="2400" b="1" i="1" dirty="0"/>
              <a:t>Textbook</a:t>
            </a:r>
            <a:r>
              <a:rPr lang="en-US" sz="2400" b="1" dirty="0"/>
              <a:t>)</a:t>
            </a:r>
            <a:endParaRPr lang="en-US" sz="2400" dirty="0"/>
          </a:p>
          <a:p>
            <a:pPr>
              <a:spcBef>
                <a:spcPct val="0"/>
              </a:spcBef>
              <a:buFont typeface="Wingdings" pitchFamily="2" charset="2"/>
              <a:buNone/>
              <a:tabLst>
                <a:tab pos="682625" algn="l"/>
              </a:tabLst>
            </a:pPr>
            <a:r>
              <a:rPr lang="id-ID" sz="2600" dirty="0">
                <a:latin typeface="Arial" charset="0"/>
              </a:rPr>
              <a:t>   </a:t>
            </a:r>
            <a:r>
              <a:rPr lang="en-US" sz="2200" dirty="0">
                <a:latin typeface="Arial" charset="0"/>
              </a:rPr>
              <a:t>1.   Date, C.J. 2000, </a:t>
            </a:r>
            <a:r>
              <a:rPr lang="en-US" sz="2200" i="1" dirty="0">
                <a:latin typeface="Arial" charset="0"/>
              </a:rPr>
              <a:t>An Introduction to Database System</a:t>
            </a:r>
            <a:r>
              <a:rPr lang="en-US" sz="2200" dirty="0">
                <a:latin typeface="Arial" charset="0"/>
              </a:rPr>
              <a:t>,</a:t>
            </a:r>
          </a:p>
          <a:p>
            <a:pPr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  <a:tabLst>
                <a:tab pos="682625" algn="l"/>
              </a:tabLst>
            </a:pPr>
            <a:r>
              <a:rPr lang="en-US" sz="2200" dirty="0">
                <a:latin typeface="Arial" charset="0"/>
              </a:rPr>
              <a:t>		Addison Wesley Publishing Company, Vol. 7, New York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  <a:tabLst>
                <a:tab pos="682625" algn="l"/>
              </a:tabLst>
            </a:pPr>
            <a:r>
              <a:rPr lang="en-US" sz="2200" smtClean="0">
                <a:latin typeface="Arial" charset="0"/>
              </a:rPr>
              <a:t>	2</a:t>
            </a:r>
            <a:r>
              <a:rPr lang="en-US" sz="2200" dirty="0">
                <a:latin typeface="Arial" charset="0"/>
              </a:rPr>
              <a:t>. </a:t>
            </a:r>
            <a:r>
              <a:rPr lang="en-US" sz="2200" dirty="0" err="1">
                <a:latin typeface="Arial" charset="0"/>
              </a:rPr>
              <a:t>Fathansyah</a:t>
            </a:r>
            <a:r>
              <a:rPr lang="en-US" sz="2200" dirty="0">
                <a:latin typeface="Arial" charset="0"/>
              </a:rPr>
              <a:t>, 1999, </a:t>
            </a:r>
            <a:r>
              <a:rPr lang="en-US" sz="2200" i="1" dirty="0">
                <a:latin typeface="Arial" charset="0"/>
              </a:rPr>
              <a:t>Basis Data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Informatika</a:t>
            </a:r>
            <a:r>
              <a:rPr lang="en-US" sz="2200" dirty="0">
                <a:latin typeface="Arial" charset="0"/>
              </a:rPr>
              <a:t>, Bandung.</a:t>
            </a:r>
            <a:endParaRPr lang="id-ID" sz="2200" dirty="0">
              <a:latin typeface="Arial" charset="0"/>
            </a:endParaRPr>
          </a:p>
          <a:p>
            <a:pPr>
              <a:tabLst>
                <a:tab pos="682625" algn="l"/>
              </a:tabLst>
            </a:pPr>
            <a:r>
              <a:rPr lang="en-US" sz="2400" b="1" dirty="0" err="1"/>
              <a:t>Referensi</a:t>
            </a:r>
            <a:endParaRPr lang="en-US" sz="2400" b="1" dirty="0"/>
          </a:p>
          <a:p>
            <a:pPr>
              <a:spcBef>
                <a:spcPct val="0"/>
              </a:spcBef>
              <a:buFont typeface="Wingdings" pitchFamily="2" charset="2"/>
              <a:buNone/>
              <a:tabLst>
                <a:tab pos="682625" algn="l"/>
              </a:tabLst>
            </a:pPr>
            <a:r>
              <a:rPr lang="id-ID" sz="2600" dirty="0">
                <a:latin typeface="Arial" charset="0"/>
              </a:rPr>
              <a:t> </a:t>
            </a:r>
            <a:r>
              <a:rPr lang="en-US" sz="2600" dirty="0">
                <a:latin typeface="Arial" charset="0"/>
              </a:rPr>
              <a:t>	</a:t>
            </a:r>
            <a:r>
              <a:rPr lang="en-US" sz="2200" dirty="0">
                <a:latin typeface="Arial" charset="0"/>
              </a:rPr>
              <a:t>3. </a:t>
            </a:r>
            <a:r>
              <a:rPr lang="en-US" sz="2200" dirty="0" err="1">
                <a:latin typeface="Arial" charset="0"/>
              </a:rPr>
              <a:t>Elmasri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Ramez</a:t>
            </a:r>
            <a:r>
              <a:rPr lang="en-US" sz="2200" dirty="0">
                <a:latin typeface="Arial" charset="0"/>
              </a:rPr>
              <a:t>; </a:t>
            </a:r>
            <a:r>
              <a:rPr lang="en-US" sz="2200" dirty="0" err="1">
                <a:latin typeface="Arial" charset="0"/>
              </a:rPr>
              <a:t>Navathe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Shamkant</a:t>
            </a:r>
            <a:r>
              <a:rPr lang="en-US" sz="2200" dirty="0">
                <a:latin typeface="Arial" charset="0"/>
              </a:rPr>
              <a:t> B., 2001,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tabLst>
                <a:tab pos="682625" algn="l"/>
              </a:tabLst>
            </a:pPr>
            <a:r>
              <a:rPr lang="en-US" sz="2200" dirty="0">
                <a:latin typeface="Arial" charset="0"/>
              </a:rPr>
              <a:t>		F</a:t>
            </a:r>
            <a:r>
              <a:rPr lang="en-US" sz="2200" i="1" dirty="0">
                <a:latin typeface="Arial" charset="0"/>
              </a:rPr>
              <a:t>undamentals of Database Systems</a:t>
            </a:r>
            <a:r>
              <a:rPr lang="en-US" sz="2200" dirty="0">
                <a:latin typeface="Arial" charset="0"/>
              </a:rPr>
              <a:t>, The Benjamin/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tabLst>
                <a:tab pos="682625" algn="l"/>
              </a:tabLst>
            </a:pPr>
            <a:r>
              <a:rPr lang="en-US" sz="2200" dirty="0">
                <a:latin typeface="Arial" charset="0"/>
              </a:rPr>
              <a:t>		Cummings Publishing Company, Inc., California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None/>
              <a:tabLst>
                <a:tab pos="682625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4. Kroenke, Auer, 2016,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Database Processing 	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fundamentals,Design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and Implementation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Pearson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tabLst>
                <a:tab pos="682625" algn="l"/>
              </a:tabLst>
            </a:pPr>
            <a:endParaRPr lang="id-ID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856C-4DD1-4564-A1C6-C9EBAA12B8C9}" type="slidenum">
              <a:rPr lang="en-US"/>
              <a:pPr/>
              <a:t>3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Tujuan Instruksional Khusus (TIK)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/>
              <a:t>Tujuan perkuliahan ini agar mahasiswa </a:t>
            </a:r>
            <a:r>
              <a:rPr lang="en-US"/>
              <a:t>dapat mengerti dan memahami elemen–elemen yang berada di dalam lingkungan basis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ED11-1E74-46B3-92D4-43CFC2BC655B}" type="slidenum">
              <a:rPr lang="en-US"/>
              <a:pPr/>
              <a:t>4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/>
          <a:lstStyle/>
          <a:p>
            <a:r>
              <a:rPr lang="en-US"/>
              <a:t>Lingkungan Basis Data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533400" y="1419225"/>
            <a:ext cx="801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Arsitektur Sistem Basis Data</a:t>
            </a: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533400" y="1885950"/>
            <a:ext cx="80772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200" b="1">
                <a:latin typeface="Arial" charset="0"/>
              </a:rPr>
              <a:t>Tujuan Arsitektur Sistem Basis Data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10000"/>
              </a:spcBef>
              <a:buClr>
                <a:srgbClr val="0000CC"/>
              </a:buClr>
              <a:buSzPct val="75000"/>
              <a:buFont typeface="Webdings" pitchFamily="18" charset="2"/>
              <a:buNone/>
            </a:pPr>
            <a:r>
              <a:rPr lang="en-US" sz="2200" b="1">
                <a:latin typeface="Arial" charset="0"/>
              </a:rPr>
              <a:t>	</a:t>
            </a:r>
            <a:r>
              <a:rPr lang="en-US" sz="2000">
                <a:latin typeface="Arial" charset="0"/>
              </a:rPr>
              <a:t>Arsitektur sistem basis data memberikan kerangka kerja bagi pembangunan basis data.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200" b="1">
                <a:latin typeface="Arial" charset="0"/>
              </a:rPr>
              <a:t>Level Arsitektur Basis Data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00CC"/>
              </a:buClr>
              <a:buSzPct val="75000"/>
              <a:buFont typeface="Webdings" pitchFamily="18" charset="2"/>
              <a:buNone/>
            </a:pPr>
            <a:r>
              <a:rPr lang="en-US" sz="2200">
                <a:latin typeface="Arial" charset="0"/>
              </a:rPr>
              <a:t>	</a:t>
            </a:r>
            <a:r>
              <a:rPr lang="en-US" sz="2000">
                <a:latin typeface="Arial" charset="0"/>
              </a:rPr>
              <a:t>Menurut ANSI/SPARC, arsitektur basis data terbagi atas tiga level yaitu :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000" b="1" i="1">
                <a:latin typeface="Arial" charset="0"/>
              </a:rPr>
              <a:t>Internal/Physical Level</a:t>
            </a:r>
          </a:p>
          <a:p>
            <a:pPr marL="1036638" lvl="1" indent="-5159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	Berhubungan  dengan  bagaimana  data  disimpan  secara  fisik  (physical  storage).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en-US" sz="2000" b="1" i="1">
                <a:latin typeface="Arial" charset="0"/>
              </a:rPr>
              <a:t>External /View Level</a:t>
            </a:r>
          </a:p>
          <a:p>
            <a:pPr marL="1036638" lvl="1" indent="-515938"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	Berhubungan  dengan  bagaimana  data  di  representasikan  dari sisi setiap user.</a:t>
            </a:r>
            <a:endParaRPr lang="en-US" sz="2000" b="1" i="1">
              <a:latin typeface="Arial" charset="0"/>
            </a:endParaRP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AutoNum type="arabicPeriod" startAt="3"/>
            </a:pPr>
            <a:r>
              <a:rPr lang="en-US" sz="2000" b="1" i="1">
                <a:latin typeface="Arial" charset="0"/>
              </a:rPr>
              <a:t>Conceptual/Logical Level</a:t>
            </a:r>
          </a:p>
          <a:p>
            <a:pPr marL="1036638" lvl="1" indent="-5159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i="1">
                <a:latin typeface="Arial" charset="0"/>
              </a:rPr>
              <a:t>	</a:t>
            </a:r>
            <a:r>
              <a:rPr lang="en-US" sz="2000">
                <a:latin typeface="Arial" charset="0"/>
              </a:rPr>
              <a:t>Penghubung antara internal &amp; external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86-BE28-4F25-8E8F-9AC7038B812A}" type="slidenum">
              <a:rPr lang="en-US"/>
              <a:pPr/>
              <a:t>5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62149" name="AutoShape 5" descr="3leveldatabase"/>
          <p:cNvSpPr>
            <a:spLocks noChangeAspect="1" noChangeArrowheads="1"/>
          </p:cNvSpPr>
          <p:nvPr/>
        </p:nvSpPr>
        <p:spPr bwMode="auto">
          <a:xfrm>
            <a:off x="2424113" y="1933575"/>
            <a:ext cx="4295775" cy="29908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57912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2895600" y="5791200"/>
            <a:ext cx="35099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Gambar 2.1. Tiga Level arsitektur basis data</a:t>
            </a:r>
            <a:endParaRPr lang="en-US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81D0-8B26-4EA4-BFB5-54B730C4035F}" type="slidenum">
              <a:rPr lang="en-US"/>
              <a:pPr/>
              <a:t>6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3052763" y="5791200"/>
            <a:ext cx="3352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Gambar 2.2. Detail arsitektur basis data</a:t>
            </a:r>
            <a:endParaRPr lang="en-US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5A23-3CE9-4178-A586-0AB9492B717B}" type="slidenum">
              <a:rPr lang="en-US"/>
              <a:pPr/>
              <a:t>7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1828800" y="1295400"/>
            <a:ext cx="60198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1" hangingPunct="1"/>
            <a:r>
              <a:rPr lang="en-US" sz="2400" b="1">
                <a:latin typeface="Arial" charset="0"/>
              </a:rPr>
              <a:t>Skema Lingkungan Sistem Basis Data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2590800" y="5897563"/>
            <a:ext cx="4343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Gambar 2.3. Lingkungan sistem basis data</a:t>
            </a:r>
            <a:endParaRPr lang="en-US" sz="2000" b="1">
              <a:latin typeface="Arial" charset="0"/>
            </a:endParaRPr>
          </a:p>
        </p:txBody>
      </p:sp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486400" cy="391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B6D8-8D56-4092-9C91-479621FF7ED6}" type="slidenum">
              <a:rPr lang="en-US"/>
              <a:pPr/>
              <a:t>8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561975" y="1600200"/>
            <a:ext cx="801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Komponen Sistem Basis Data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533400" y="2362200"/>
            <a:ext cx="8077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 b="1">
                <a:latin typeface="Arial" charset="0"/>
              </a:rPr>
              <a:t>Komponen sistem basis data terdiri dari:</a:t>
            </a:r>
            <a:endParaRPr lang="en-US" sz="2400" b="1" i="1">
              <a:latin typeface="Arial" charset="0"/>
            </a:endParaRP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Perangkat keras (Hardware)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Perangkat lunak (Software)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Manusia/orang 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Prosedur (Procedure)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>
                <a:latin typeface="Arial" charset="0"/>
              </a:rPr>
              <a:t>Data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en-US" sz="2400">
              <a:latin typeface="Arial" charset="0"/>
            </a:endParaRP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en-US" sz="2400">
              <a:latin typeface="Arial" charset="0"/>
            </a:endParaRP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9713-9224-4E20-A15A-9F97142682EA}" type="slidenum">
              <a:rPr lang="en-US"/>
              <a:pPr/>
              <a:t>9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Lingkungan</a:t>
            </a:r>
            <a:r>
              <a:rPr lang="id-ID"/>
              <a:t> Basis Data</a:t>
            </a:r>
            <a:endParaRPr lang="en-US"/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533400" y="1614488"/>
            <a:ext cx="801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1. Perangkat Keras (Hardware)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504825" y="2336800"/>
            <a:ext cx="8077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Perangkat keras merupakan peralatan komputer yang harus ada pada proses pengelolaan basis data.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Perangkat keras dapat berupa: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Komputer (server dan terminal)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Jaringan komputer dan sarana telekomunikasi untuk komunikasi data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Peralatan pendukung (peripheral)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en-US" sz="2400">
              <a:latin typeface="Arial" charset="0"/>
            </a:endParaRP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en-US" sz="2400">
              <a:latin typeface="Arial" charset="0"/>
            </a:endParaRP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en-US" sz="2400">
              <a:latin typeface="Arial" charset="0"/>
            </a:endParaRP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801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1. Perangkat Keras (Hardware)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504825" y="2322513"/>
            <a:ext cx="8077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Perangkat keras merupakan peralatan komputer yang harus ada pada proses pengelolaan basis data.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00CC"/>
              </a:buClr>
              <a:buSzPct val="75000"/>
              <a:buFont typeface="Webdings" pitchFamily="18" charset="2"/>
              <a:buChar char="¿"/>
            </a:pPr>
            <a:r>
              <a:rPr lang="en-US" sz="2400">
                <a:latin typeface="Arial" charset="0"/>
              </a:rPr>
              <a:t>Perangkat keras dapat berupa: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Komputer (server dan terminal)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Jaringan komputer dan sarana telekomunikasi untuk komunikasi data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ebdings" pitchFamily="18" charset="2"/>
              <a:buAutoNum type="arabicPeriod"/>
            </a:pPr>
            <a:r>
              <a:rPr lang="en-US" sz="2000">
                <a:latin typeface="Arial" charset="0"/>
              </a:rPr>
              <a:t>Peralatan pendukung (peripheral) dll.</a:t>
            </a: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en-US" sz="2400">
              <a:latin typeface="Arial" charset="0"/>
            </a:endParaRP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en-US" sz="2400">
              <a:latin typeface="Arial" charset="0"/>
            </a:endParaRPr>
          </a:p>
          <a:p>
            <a:pPr marL="1036638" lvl="1" indent="-515938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2444</TotalTime>
  <Words>1094</Words>
  <Application>Microsoft Office PowerPoint</Application>
  <PresentationFormat>On-screen Show (4:3)</PresentationFormat>
  <Paragraphs>202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Garamond</vt:lpstr>
      <vt:lpstr>Symbol</vt:lpstr>
      <vt:lpstr>Times New Roman</vt:lpstr>
      <vt:lpstr>Verdana</vt:lpstr>
      <vt:lpstr>Webdings</vt:lpstr>
      <vt:lpstr>Wingdings</vt:lpstr>
      <vt:lpstr>Level</vt:lpstr>
      <vt:lpstr>Picture</vt:lpstr>
      <vt:lpstr>Sistem Basis Data (1240043)</vt:lpstr>
      <vt:lpstr>Deskripsi</vt:lpstr>
      <vt:lpstr>Tujuan Instruksional Khusus (TIK)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Lingkungan Basis Data</vt:lpstr>
      <vt:lpstr>Ringkasan Materi</vt:lpstr>
      <vt:lpstr>Ringkasan Materi</vt:lpstr>
      <vt:lpstr>Soal Latihan</vt:lpstr>
      <vt:lpstr>Referensi</vt:lpstr>
    </vt:vector>
  </TitlesOfParts>
  <Company>FTI - UAJY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KOMPUTER</dc:title>
  <dc:creator>Lab Jaringan Komputer</dc:creator>
  <cp:lastModifiedBy>Windows User</cp:lastModifiedBy>
  <cp:revision>65</cp:revision>
  <cp:lastPrinted>2002-09-06T05:14:34Z</cp:lastPrinted>
  <dcterms:created xsi:type="dcterms:W3CDTF">2002-08-30T16:30:15Z</dcterms:created>
  <dcterms:modified xsi:type="dcterms:W3CDTF">2018-08-16T07:00:29Z</dcterms:modified>
</cp:coreProperties>
</file>