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vsd" ContentType="application/vnd.visio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5"/>
  </p:notesMasterIdLst>
  <p:sldIdLst>
    <p:sldId id="384" r:id="rId2"/>
    <p:sldId id="385" r:id="rId3"/>
    <p:sldId id="386" r:id="rId4"/>
    <p:sldId id="387" r:id="rId5"/>
    <p:sldId id="388" r:id="rId6"/>
    <p:sldId id="389" r:id="rId7"/>
    <p:sldId id="390" r:id="rId8"/>
    <p:sldId id="391" r:id="rId9"/>
    <p:sldId id="392" r:id="rId10"/>
    <p:sldId id="393" r:id="rId11"/>
    <p:sldId id="394" r:id="rId12"/>
    <p:sldId id="395" r:id="rId13"/>
    <p:sldId id="396" r:id="rId14"/>
    <p:sldId id="397" r:id="rId15"/>
    <p:sldId id="398" r:id="rId16"/>
    <p:sldId id="399" r:id="rId17"/>
    <p:sldId id="400" r:id="rId18"/>
    <p:sldId id="401" r:id="rId19"/>
    <p:sldId id="402" r:id="rId20"/>
    <p:sldId id="403" r:id="rId21"/>
    <p:sldId id="404" r:id="rId22"/>
    <p:sldId id="405" r:id="rId23"/>
    <p:sldId id="406" r:id="rId24"/>
    <p:sldId id="407" r:id="rId25"/>
    <p:sldId id="408" r:id="rId26"/>
    <p:sldId id="412" r:id="rId27"/>
    <p:sldId id="413" r:id="rId28"/>
    <p:sldId id="414" r:id="rId29"/>
    <p:sldId id="415" r:id="rId30"/>
    <p:sldId id="416" r:id="rId31"/>
    <p:sldId id="417" r:id="rId32"/>
    <p:sldId id="418" r:id="rId33"/>
    <p:sldId id="419" r:id="rId3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2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4AEC21A-4CCF-4285-B76D-8998D48165E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9452237-EFE1-4DD2-8D15-3CC3F35AD3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302B21-8C8D-475A-9986-280CC0DB1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B6901B-DE60-4D0F-8A5D-DA32D78AC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D71E7022-A2DB-4C93-9A04-15E2CCB52DE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569431E-3B08-493B-90E8-2DEA4641E8D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1FFD5E-F91A-4538-BC2B-31E68667E0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C81F7A-A048-474C-80A2-1C6157FC29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8FDF45-1F0A-4DC7-9C80-C1C46AB1F2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6F1E36-492D-43D9-9779-F68B972E8A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47C6EE-C115-4726-9A34-7F9F3FDE5B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500EC5-1147-4011-9E95-79E614BC72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DF0F9C-FC06-49B9-8796-7B15645C7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2E179C4-ACDC-45CA-9A3A-E8BD9B0C71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5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9834F8D-966F-4019-A3B9-A7429F5AD5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Visio_2003-2010_Drawing2.vsd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Visio_2003-2010_Drawing3.vsd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Visio_2003-2010_Drawing4.vsd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Microsoft_Visio_2003-2010_Drawing5.vsd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Visio_2003-2010_Drawing6.vsd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Microsoft_Visio_2003-2010_Drawing7.vsd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Visio_2003-2010_Drawing1.vsd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8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         FUNGSI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Contoh .</a:t>
            </a:r>
            <a:r>
              <a:rPr lang="en-US"/>
              <a:t> Misalkan </a:t>
            </a:r>
            <a:r>
              <a:rPr lang="en-US" i="1"/>
              <a:t>f</a:t>
            </a:r>
            <a:r>
              <a:rPr lang="en-US"/>
              <a:t> : </a:t>
            </a:r>
            <a:r>
              <a:rPr lang="en-US" b="1"/>
              <a:t>Z </a:t>
            </a:r>
            <a:r>
              <a:rPr lang="en-US">
                <a:sym typeface="Symbol" pitchFamily="18" charset="2"/>
              </a:rPr>
              <a:t></a:t>
            </a:r>
            <a:r>
              <a:rPr lang="en-US"/>
              <a:t> </a:t>
            </a:r>
            <a:r>
              <a:rPr lang="en-US" b="1"/>
              <a:t>Z</a:t>
            </a:r>
            <a:r>
              <a:rPr lang="en-US"/>
              <a:t> didefinisikan oleh </a:t>
            </a:r>
            <a:r>
              <a:rPr lang="en-US" i="1"/>
              <a:t>f</a:t>
            </a:r>
            <a:r>
              <a:rPr lang="en-US"/>
              <a:t>(</a:t>
            </a:r>
            <a:r>
              <a:rPr lang="en-US" i="1"/>
              <a:t>x</a:t>
            </a:r>
            <a:r>
              <a:rPr lang="en-US"/>
              <a:t>) = </a:t>
            </a:r>
            <a:r>
              <a:rPr lang="en-US" i="1"/>
              <a:t>x </a:t>
            </a:r>
            <a:r>
              <a:rPr lang="en-US" i="1" baseline="30000"/>
              <a:t>2</a:t>
            </a:r>
            <a:r>
              <a:rPr lang="en-US"/>
              <a:t>. Daerah asal dan daerah hasil dari </a:t>
            </a:r>
            <a:r>
              <a:rPr lang="en-US" i="1"/>
              <a:t>f </a:t>
            </a:r>
            <a:r>
              <a:rPr lang="en-US"/>
              <a:t>adalah  himpunan bilangan bulat, dan jelajah dari </a:t>
            </a:r>
            <a:r>
              <a:rPr lang="en-US" i="1"/>
              <a:t>f</a:t>
            </a:r>
            <a:r>
              <a:rPr lang="en-US"/>
              <a:t> adalah himpunan bilangan bulat tidak-negatif. </a:t>
            </a:r>
          </a:p>
        </p:txBody>
      </p:sp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Contoh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FUNGSI SATU KE SATU (ONE TO ONE)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just">
              <a:buFont typeface="Symbol" pitchFamily="18" charset="2"/>
              <a:buChar char=""/>
            </a:pPr>
            <a:r>
              <a:rPr lang="en-US" sz="2800">
                <a:solidFill>
                  <a:srgbClr val="000000"/>
                </a:solidFill>
                <a:cs typeface="Times New Roman" pitchFamily="18" charset="0"/>
              </a:rPr>
              <a:t>Fungsi </a:t>
            </a:r>
            <a:r>
              <a:rPr lang="en-US" sz="2800" i="1">
                <a:solidFill>
                  <a:srgbClr val="000000"/>
                </a:solidFill>
                <a:cs typeface="Times New Roman" pitchFamily="18" charset="0"/>
              </a:rPr>
              <a:t>f</a:t>
            </a:r>
            <a:r>
              <a:rPr lang="en-US" sz="2800">
                <a:solidFill>
                  <a:srgbClr val="000000"/>
                </a:solidFill>
                <a:cs typeface="Times New Roman" pitchFamily="18" charset="0"/>
              </a:rPr>
              <a:t> dikatakan </a:t>
            </a:r>
            <a:r>
              <a:rPr lang="en-US" sz="2800" b="1">
                <a:solidFill>
                  <a:srgbClr val="000000"/>
                </a:solidFill>
                <a:cs typeface="Times New Roman" pitchFamily="18" charset="0"/>
              </a:rPr>
              <a:t>satu-ke-satu</a:t>
            </a:r>
            <a:r>
              <a:rPr lang="en-US" sz="2800">
                <a:solidFill>
                  <a:srgbClr val="000000"/>
                </a:solidFill>
                <a:cs typeface="Times New Roman" pitchFamily="18" charset="0"/>
              </a:rPr>
              <a:t> (</a:t>
            </a:r>
            <a:r>
              <a:rPr lang="en-US" sz="2800" i="1">
                <a:solidFill>
                  <a:srgbClr val="000000"/>
                </a:solidFill>
                <a:cs typeface="Times New Roman" pitchFamily="18" charset="0"/>
              </a:rPr>
              <a:t>one-to-one</a:t>
            </a:r>
            <a:r>
              <a:rPr lang="en-US" sz="2800">
                <a:solidFill>
                  <a:srgbClr val="000000"/>
                </a:solidFill>
                <a:cs typeface="Times New Roman" pitchFamily="18" charset="0"/>
              </a:rPr>
              <a:t>) atau </a:t>
            </a:r>
            <a:r>
              <a:rPr lang="en-US" sz="2800" b="1">
                <a:solidFill>
                  <a:srgbClr val="000000"/>
                </a:solidFill>
                <a:cs typeface="Times New Roman" pitchFamily="18" charset="0"/>
              </a:rPr>
              <a:t>injektif</a:t>
            </a:r>
            <a:r>
              <a:rPr lang="en-US" sz="2800">
                <a:solidFill>
                  <a:srgbClr val="000000"/>
                </a:solidFill>
                <a:cs typeface="Times New Roman" pitchFamily="18" charset="0"/>
              </a:rPr>
              <a:t> (</a:t>
            </a:r>
            <a:r>
              <a:rPr lang="en-US" sz="2800" i="1">
                <a:solidFill>
                  <a:srgbClr val="000000"/>
                </a:solidFill>
                <a:cs typeface="Times New Roman" pitchFamily="18" charset="0"/>
              </a:rPr>
              <a:t>injective</a:t>
            </a:r>
            <a:r>
              <a:rPr lang="en-US" sz="2800">
                <a:solidFill>
                  <a:srgbClr val="000000"/>
                </a:solidFill>
                <a:cs typeface="Times New Roman" pitchFamily="18" charset="0"/>
              </a:rPr>
              <a:t>) jika tidak ada dua elemen himpunan </a:t>
            </a:r>
            <a:r>
              <a:rPr lang="en-US" sz="2800" i="1">
                <a:solidFill>
                  <a:srgbClr val="000000"/>
                </a:solidFill>
                <a:cs typeface="Times New Roman" pitchFamily="18" charset="0"/>
              </a:rPr>
              <a:t>A</a:t>
            </a:r>
            <a:r>
              <a:rPr lang="en-US" sz="2800">
                <a:solidFill>
                  <a:srgbClr val="000000"/>
                </a:solidFill>
                <a:cs typeface="Times New Roman" pitchFamily="18" charset="0"/>
              </a:rPr>
              <a:t> yang memiliki bayangan sama. </a:t>
            </a:r>
          </a:p>
          <a:p>
            <a:pPr algn="just"/>
            <a:endParaRPr lang="en-US" sz="2800">
              <a:solidFill>
                <a:srgbClr val="000000"/>
              </a:solidFill>
              <a:cs typeface="Times New Roman" pitchFamily="18" charset="0"/>
            </a:endParaRPr>
          </a:p>
        </p:txBody>
      </p:sp>
      <p:graphicFrame>
        <p:nvGraphicFramePr>
          <p:cNvPr id="150532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5148263" y="2276475"/>
          <a:ext cx="3221037" cy="1846263"/>
        </p:xfrm>
        <a:graphic>
          <a:graphicData uri="http://schemas.openxmlformats.org/presentationml/2006/ole">
            <p:oleObj spid="_x0000_s150532" name="Visio" r:id="rId3" imgW="3220560" imgH="1846800" progId="Visio.Drawing.11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Contoh .</a:t>
            </a:r>
            <a:r>
              <a:rPr lang="en-US"/>
              <a:t> Relasi </a:t>
            </a:r>
            <a:r>
              <a:rPr lang="en-US" i="1"/>
              <a:t>f </a:t>
            </a:r>
            <a:r>
              <a:rPr lang="en-US"/>
              <a:t>= {(1, </a:t>
            </a:r>
            <a:r>
              <a:rPr lang="en-US" i="1"/>
              <a:t>w</a:t>
            </a:r>
            <a:r>
              <a:rPr lang="en-US"/>
              <a:t>), (2, </a:t>
            </a:r>
            <a:r>
              <a:rPr lang="en-US" i="1"/>
              <a:t>u</a:t>
            </a:r>
            <a:r>
              <a:rPr lang="en-US"/>
              <a:t>), (3, </a:t>
            </a:r>
            <a:r>
              <a:rPr lang="en-US" i="1"/>
              <a:t>v</a:t>
            </a:r>
            <a:r>
              <a:rPr lang="en-US"/>
              <a:t>)} </a:t>
            </a:r>
          </a:p>
          <a:p>
            <a:pPr>
              <a:buFont typeface="Wingdings" pitchFamily="2" charset="2"/>
              <a:buNone/>
            </a:pPr>
            <a:r>
              <a:rPr lang="en-US"/>
              <a:t>   dari </a:t>
            </a:r>
            <a:r>
              <a:rPr lang="en-US" i="1"/>
              <a:t>A</a:t>
            </a:r>
            <a:r>
              <a:rPr lang="en-US"/>
              <a:t> = {1, 2, 3} ke </a:t>
            </a:r>
            <a:r>
              <a:rPr lang="en-US" i="1"/>
              <a:t>B</a:t>
            </a:r>
            <a:r>
              <a:rPr lang="en-US"/>
              <a:t> = {</a:t>
            </a:r>
            <a:r>
              <a:rPr lang="en-US" i="1"/>
              <a:t>u</a:t>
            </a:r>
            <a:r>
              <a:rPr lang="en-US"/>
              <a:t>, </a:t>
            </a:r>
            <a:r>
              <a:rPr lang="en-US" i="1"/>
              <a:t>v</a:t>
            </a:r>
            <a:r>
              <a:rPr lang="en-US"/>
              <a:t>, </a:t>
            </a:r>
            <a:r>
              <a:rPr lang="en-US" i="1"/>
              <a:t>w, x</a:t>
            </a:r>
            <a:r>
              <a:rPr lang="en-US"/>
              <a:t>} adalah fungsi satu-ke-satu, </a:t>
            </a:r>
          </a:p>
          <a:p>
            <a:pPr>
              <a:buFont typeface="Wingdings" pitchFamily="2" charset="2"/>
              <a:buNone/>
            </a:pPr>
            <a:r>
              <a:rPr lang="en-US"/>
              <a:t>   Tetapi relasi </a:t>
            </a:r>
            <a:r>
              <a:rPr lang="en-US" i="1"/>
              <a:t>f </a:t>
            </a:r>
            <a:r>
              <a:rPr lang="en-US"/>
              <a:t>= {(1, </a:t>
            </a:r>
            <a:r>
              <a:rPr lang="en-US" i="1"/>
              <a:t>u</a:t>
            </a:r>
            <a:r>
              <a:rPr lang="en-US"/>
              <a:t>), (2, </a:t>
            </a:r>
            <a:r>
              <a:rPr lang="en-US" i="1"/>
              <a:t>u</a:t>
            </a:r>
            <a:r>
              <a:rPr lang="en-US"/>
              <a:t>), (3, </a:t>
            </a:r>
            <a:r>
              <a:rPr lang="en-US" i="1"/>
              <a:t>v</a:t>
            </a:r>
            <a:r>
              <a:rPr lang="en-US"/>
              <a:t>)}</a:t>
            </a:r>
          </a:p>
          <a:p>
            <a:pPr>
              <a:buFont typeface="Wingdings" pitchFamily="2" charset="2"/>
              <a:buNone/>
            </a:pPr>
            <a:r>
              <a:rPr lang="en-US"/>
              <a:t>   dari </a:t>
            </a:r>
            <a:r>
              <a:rPr lang="en-US" i="1"/>
              <a:t>A</a:t>
            </a:r>
            <a:r>
              <a:rPr lang="en-US"/>
              <a:t> = {1, 2, 3} ke </a:t>
            </a:r>
            <a:r>
              <a:rPr lang="en-US" i="1"/>
              <a:t>B</a:t>
            </a:r>
            <a:r>
              <a:rPr lang="en-US"/>
              <a:t> = {</a:t>
            </a:r>
            <a:r>
              <a:rPr lang="en-US" i="1"/>
              <a:t>u</a:t>
            </a:r>
            <a:r>
              <a:rPr lang="en-US"/>
              <a:t>, </a:t>
            </a:r>
            <a:r>
              <a:rPr lang="en-US" i="1"/>
              <a:t>v</a:t>
            </a:r>
            <a:r>
              <a:rPr lang="en-US"/>
              <a:t>, </a:t>
            </a:r>
            <a:r>
              <a:rPr lang="en-US" i="1"/>
              <a:t>w</a:t>
            </a:r>
            <a:r>
              <a:rPr lang="en-US"/>
              <a:t>} bukan fungsi satu-ke-satu, karena </a:t>
            </a:r>
            <a:r>
              <a:rPr lang="en-US" i="1"/>
              <a:t>f</a:t>
            </a:r>
            <a:r>
              <a:rPr lang="en-US"/>
              <a:t>(1) = </a:t>
            </a:r>
            <a:r>
              <a:rPr lang="en-US" i="1"/>
              <a:t>f</a:t>
            </a:r>
            <a:r>
              <a:rPr lang="en-US"/>
              <a:t>(2)  = </a:t>
            </a:r>
            <a:r>
              <a:rPr lang="en-US" i="1"/>
              <a:t>u</a:t>
            </a:r>
            <a:r>
              <a:rPr lang="en-US"/>
              <a:t>.		 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Contoh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b="1"/>
              <a:t>Contoh .</a:t>
            </a:r>
            <a:r>
              <a:rPr lang="en-US" sz="2400"/>
              <a:t> Misalkan </a:t>
            </a:r>
            <a:r>
              <a:rPr lang="en-US" sz="2400" i="1"/>
              <a:t>f</a:t>
            </a:r>
            <a:r>
              <a:rPr lang="en-US" sz="2400"/>
              <a:t> : </a:t>
            </a:r>
            <a:r>
              <a:rPr lang="en-US" sz="2400" b="1"/>
              <a:t>Z </a:t>
            </a:r>
            <a:r>
              <a:rPr lang="en-US" sz="2400">
                <a:sym typeface="Symbol" pitchFamily="18" charset="2"/>
              </a:rPr>
              <a:t></a:t>
            </a:r>
            <a:r>
              <a:rPr lang="en-US" sz="2400"/>
              <a:t> </a:t>
            </a:r>
            <a:r>
              <a:rPr lang="en-US" sz="2400" b="1"/>
              <a:t>Z</a:t>
            </a:r>
            <a:r>
              <a:rPr lang="en-US" sz="2400"/>
              <a:t>. Tentukan apakah </a:t>
            </a:r>
            <a:r>
              <a:rPr lang="en-US" sz="2400" i="1"/>
              <a:t>f</a:t>
            </a:r>
            <a:r>
              <a:rPr lang="en-US" sz="2400"/>
              <a:t>(</a:t>
            </a:r>
            <a:r>
              <a:rPr lang="en-US" sz="2400" i="1"/>
              <a:t>x</a:t>
            </a:r>
            <a:r>
              <a:rPr lang="en-US" sz="2400"/>
              <a:t>) = </a:t>
            </a:r>
            <a:r>
              <a:rPr lang="en-US" sz="2400" i="1"/>
              <a:t>x</a:t>
            </a:r>
            <a:r>
              <a:rPr lang="en-US" sz="2400" i="1" baseline="30000"/>
              <a:t>2</a:t>
            </a:r>
            <a:r>
              <a:rPr lang="en-US" sz="2400"/>
              <a:t>+1 dan </a:t>
            </a:r>
            <a:r>
              <a:rPr lang="en-US" sz="2400" i="1"/>
              <a:t>f</a:t>
            </a:r>
            <a:r>
              <a:rPr lang="en-US" sz="2400"/>
              <a:t>(</a:t>
            </a:r>
            <a:r>
              <a:rPr lang="en-US" sz="2400" i="1"/>
              <a:t>x</a:t>
            </a:r>
            <a:r>
              <a:rPr lang="en-US" sz="2400"/>
              <a:t>) = </a:t>
            </a:r>
            <a:r>
              <a:rPr lang="en-US" sz="2400" i="1"/>
              <a:t>x</a:t>
            </a:r>
            <a:r>
              <a:rPr lang="en-US" sz="2400"/>
              <a:t> – 1 merupakan fungsi satu-ke-satu?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400" u="sng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u="sng"/>
              <a:t>Penyelesaian</a:t>
            </a:r>
            <a:r>
              <a:rPr lang="en-US" sz="2400"/>
              <a:t>:</a:t>
            </a:r>
          </a:p>
          <a:p>
            <a:pPr>
              <a:lnSpc>
                <a:spcPct val="80000"/>
              </a:lnSpc>
            </a:pPr>
            <a:r>
              <a:rPr lang="en-US" sz="2400"/>
              <a:t>(i)  </a:t>
            </a:r>
            <a:r>
              <a:rPr lang="en-US" sz="2400" i="1"/>
              <a:t>f</a:t>
            </a:r>
            <a:r>
              <a:rPr lang="en-US" sz="2400"/>
              <a:t>(</a:t>
            </a:r>
            <a:r>
              <a:rPr lang="en-US" sz="2400" i="1"/>
              <a:t>x</a:t>
            </a:r>
            <a:r>
              <a:rPr lang="en-US" sz="2400"/>
              <a:t>) = </a:t>
            </a:r>
            <a:r>
              <a:rPr lang="en-US" sz="2400" i="1"/>
              <a:t>x</a:t>
            </a:r>
            <a:r>
              <a:rPr lang="en-US" sz="2400" i="1" baseline="30000"/>
              <a:t>2</a:t>
            </a:r>
            <a:r>
              <a:rPr lang="en-US" sz="2400"/>
              <a:t> + 1 bukan fungsi satu-ke-satu, karena untuk dua </a:t>
            </a:r>
            <a:r>
              <a:rPr lang="en-US" sz="2400" i="1"/>
              <a:t>x</a:t>
            </a:r>
            <a:r>
              <a:rPr lang="en-US" sz="2400"/>
              <a:t> yang bernilai mutlak sama tetapi tandanya berbeda nilai fungsinya sama, misalnya </a:t>
            </a:r>
            <a:r>
              <a:rPr lang="en-US" sz="2400" i="1"/>
              <a:t>f</a:t>
            </a:r>
            <a:r>
              <a:rPr lang="en-US" sz="2400"/>
              <a:t>(2) = </a:t>
            </a:r>
            <a:r>
              <a:rPr lang="en-US" sz="2400" i="1"/>
              <a:t>f</a:t>
            </a:r>
            <a:r>
              <a:rPr lang="en-US" sz="2400"/>
              <a:t>(-2) = 5 padahal –2 </a:t>
            </a:r>
            <a:r>
              <a:rPr lang="en-US" sz="2400">
                <a:sym typeface="Symbol" pitchFamily="18" charset="2"/>
              </a:rPr>
              <a:t></a:t>
            </a:r>
            <a:r>
              <a:rPr lang="en-US" sz="2400"/>
              <a:t> 2.</a:t>
            </a:r>
          </a:p>
          <a:p>
            <a:pPr>
              <a:lnSpc>
                <a:spcPct val="80000"/>
              </a:lnSpc>
            </a:pPr>
            <a:r>
              <a:rPr lang="en-US" sz="2400"/>
              <a:t>(ii) </a:t>
            </a:r>
            <a:r>
              <a:rPr lang="en-US" sz="2400" i="1"/>
              <a:t>f</a:t>
            </a:r>
            <a:r>
              <a:rPr lang="en-US" sz="2400"/>
              <a:t>(</a:t>
            </a:r>
            <a:r>
              <a:rPr lang="en-US" sz="2400" i="1"/>
              <a:t>x</a:t>
            </a:r>
            <a:r>
              <a:rPr lang="en-US" sz="2400"/>
              <a:t>) = </a:t>
            </a:r>
            <a:r>
              <a:rPr lang="en-US" sz="2400" i="1"/>
              <a:t>x</a:t>
            </a:r>
            <a:r>
              <a:rPr lang="en-US" sz="2400"/>
              <a:t> – 1 adalah fungsi satu-ke-satu karena untuk </a:t>
            </a:r>
            <a:r>
              <a:rPr lang="en-US" sz="2400" i="1"/>
              <a:t>a</a:t>
            </a:r>
            <a:r>
              <a:rPr lang="en-US" sz="2400"/>
              <a:t> </a:t>
            </a:r>
            <a:r>
              <a:rPr lang="en-US" sz="2400">
                <a:sym typeface="Symbol" pitchFamily="18" charset="2"/>
              </a:rPr>
              <a:t></a:t>
            </a:r>
            <a:r>
              <a:rPr lang="en-US" sz="2400"/>
              <a:t> </a:t>
            </a:r>
            <a:r>
              <a:rPr lang="en-US" sz="2400" i="1"/>
              <a:t>b</a:t>
            </a:r>
            <a:r>
              <a:rPr lang="en-US" sz="2400"/>
              <a:t>,   </a:t>
            </a:r>
            <a:r>
              <a:rPr lang="en-US" sz="2400" i="1"/>
              <a:t>a</a:t>
            </a:r>
            <a:r>
              <a:rPr lang="en-US" sz="2400"/>
              <a:t> – 1 </a:t>
            </a:r>
            <a:r>
              <a:rPr lang="en-US" sz="2400">
                <a:sym typeface="Symbol" pitchFamily="18" charset="2"/>
              </a:rPr>
              <a:t></a:t>
            </a:r>
            <a:r>
              <a:rPr lang="en-US" sz="2400"/>
              <a:t> </a:t>
            </a:r>
            <a:r>
              <a:rPr lang="en-US" sz="2400" i="1"/>
              <a:t>b</a:t>
            </a:r>
            <a:r>
              <a:rPr lang="en-US" sz="2400"/>
              <a:t> – 1. Misalnya untuk </a:t>
            </a:r>
            <a:r>
              <a:rPr lang="en-US" sz="2400" i="1"/>
              <a:t>x</a:t>
            </a:r>
            <a:r>
              <a:rPr lang="en-US" sz="2400"/>
              <a:t> = 2, </a:t>
            </a:r>
            <a:r>
              <a:rPr lang="en-US" sz="2400" i="1"/>
              <a:t>f</a:t>
            </a:r>
            <a:r>
              <a:rPr lang="en-US" sz="2400"/>
              <a:t>(2) = 1 dan untuk </a:t>
            </a:r>
            <a:r>
              <a:rPr lang="en-US" sz="2400" i="1"/>
              <a:t>x</a:t>
            </a:r>
            <a:r>
              <a:rPr lang="en-US" sz="2400"/>
              <a:t> = -2, </a:t>
            </a:r>
            <a:r>
              <a:rPr lang="en-US" sz="2400" i="1"/>
              <a:t>f</a:t>
            </a:r>
            <a:r>
              <a:rPr lang="en-US" sz="2400"/>
              <a:t>(-2) = -3.								 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Contoh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4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FUNGSI PADA (ONTO)</a:t>
            </a:r>
          </a:p>
        </p:txBody>
      </p:sp>
      <p:sp>
        <p:nvSpPr>
          <p:cNvPr id="15360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4835525" cy="3886200"/>
          </a:xfrm>
        </p:spPr>
        <p:txBody>
          <a:bodyPr>
            <a:normAutofit lnSpcReduction="10000"/>
          </a:bodyPr>
          <a:lstStyle/>
          <a:p>
            <a:r>
              <a:rPr lang="en-US" sz="2400"/>
              <a:t>Fungsi </a:t>
            </a:r>
            <a:r>
              <a:rPr lang="en-US" sz="2400" i="1"/>
              <a:t>f</a:t>
            </a:r>
            <a:r>
              <a:rPr lang="en-US" sz="2400"/>
              <a:t> dikatakan dipetakan </a:t>
            </a:r>
            <a:r>
              <a:rPr lang="en-US" sz="2400" b="1"/>
              <a:t>pada</a:t>
            </a:r>
            <a:r>
              <a:rPr lang="en-US" sz="2400"/>
              <a:t> (</a:t>
            </a:r>
            <a:r>
              <a:rPr lang="en-US" sz="2400" i="1"/>
              <a:t>onto</a:t>
            </a:r>
            <a:r>
              <a:rPr lang="en-US" sz="2400"/>
              <a:t>) atau </a:t>
            </a:r>
            <a:r>
              <a:rPr lang="en-US" sz="2400" b="1"/>
              <a:t>surjektif</a:t>
            </a:r>
            <a:r>
              <a:rPr lang="en-US" sz="2400"/>
              <a:t> (</a:t>
            </a:r>
            <a:r>
              <a:rPr lang="en-US" sz="2400" i="1"/>
              <a:t>surjective</a:t>
            </a:r>
            <a:r>
              <a:rPr lang="en-US" sz="2400"/>
              <a:t>) jika setiap elemen himpunan </a:t>
            </a:r>
            <a:r>
              <a:rPr lang="en-US" sz="2400" i="1"/>
              <a:t>B</a:t>
            </a:r>
            <a:r>
              <a:rPr lang="en-US" sz="2400"/>
              <a:t> merupakan bayangan dari satu atau lebih elemen himpunan </a:t>
            </a:r>
            <a:r>
              <a:rPr lang="en-US" sz="2400" i="1"/>
              <a:t>A</a:t>
            </a:r>
            <a:r>
              <a:rPr lang="en-US" sz="2400"/>
              <a:t>.</a:t>
            </a:r>
          </a:p>
          <a:p>
            <a:r>
              <a:rPr lang="en-US" sz="2400"/>
              <a:t>Dengan kata lain seluruh elemen </a:t>
            </a:r>
            <a:r>
              <a:rPr lang="en-US" sz="2400" i="1"/>
              <a:t>B </a:t>
            </a:r>
            <a:r>
              <a:rPr lang="en-US" sz="2400"/>
              <a:t>merupakan jelajah dari </a:t>
            </a:r>
            <a:r>
              <a:rPr lang="en-US" sz="2400" i="1"/>
              <a:t>f</a:t>
            </a:r>
            <a:r>
              <a:rPr lang="en-US" sz="2400"/>
              <a:t>. Fungsi </a:t>
            </a:r>
            <a:r>
              <a:rPr lang="en-US" sz="2400" i="1"/>
              <a:t>f</a:t>
            </a:r>
            <a:r>
              <a:rPr lang="en-US" sz="2400"/>
              <a:t> disebut fungsi pada himpunan </a:t>
            </a:r>
            <a:r>
              <a:rPr lang="en-US" sz="2400" i="1"/>
              <a:t>B</a:t>
            </a:r>
            <a:r>
              <a:rPr lang="en-US" sz="2400"/>
              <a:t>. </a:t>
            </a:r>
          </a:p>
        </p:txBody>
      </p:sp>
      <p:graphicFrame>
        <p:nvGraphicFramePr>
          <p:cNvPr id="153603" name="Object 3"/>
          <p:cNvGraphicFramePr>
            <a:graphicFrameLocks noChangeAspect="1"/>
          </p:cNvGraphicFramePr>
          <p:nvPr>
            <p:ph sz="half" idx="2"/>
          </p:nvPr>
        </p:nvGraphicFramePr>
        <p:xfrm>
          <a:off x="5435600" y="3078163"/>
          <a:ext cx="2933700" cy="1668462"/>
        </p:xfrm>
        <a:graphic>
          <a:graphicData uri="http://schemas.openxmlformats.org/presentationml/2006/ole">
            <p:oleObj spid="_x0000_s153603" name="Visio" r:id="rId3" imgW="3220560" imgH="1832400" progId="Visio.Drawing.11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/>
              <a:t>Contoh .</a:t>
            </a:r>
            <a:r>
              <a:rPr lang="en-US" sz="2800"/>
              <a:t> Relasi </a:t>
            </a:r>
            <a:r>
              <a:rPr lang="en-US" sz="2800" i="1"/>
              <a:t>f </a:t>
            </a:r>
            <a:r>
              <a:rPr lang="en-US" sz="2800"/>
              <a:t>= {(1, </a:t>
            </a:r>
            <a:r>
              <a:rPr lang="en-US" sz="2800" i="1"/>
              <a:t>u</a:t>
            </a:r>
            <a:r>
              <a:rPr lang="en-US" sz="2800"/>
              <a:t>), (2, </a:t>
            </a:r>
            <a:r>
              <a:rPr lang="en-US" sz="2800" i="1"/>
              <a:t>u</a:t>
            </a:r>
            <a:r>
              <a:rPr lang="en-US" sz="2800"/>
              <a:t>), (3, </a:t>
            </a:r>
            <a:r>
              <a:rPr lang="en-US" sz="2800" i="1"/>
              <a:t>v</a:t>
            </a:r>
            <a:r>
              <a:rPr lang="en-US" sz="2800"/>
              <a:t>)}</a:t>
            </a:r>
          </a:p>
          <a:p>
            <a:pPr>
              <a:buFont typeface="Wingdings" pitchFamily="2" charset="2"/>
              <a:buNone/>
            </a:pPr>
            <a:r>
              <a:rPr lang="en-US" sz="2800"/>
              <a:t>   dari </a:t>
            </a:r>
            <a:r>
              <a:rPr lang="en-US" sz="2800" i="1"/>
              <a:t>A</a:t>
            </a:r>
            <a:r>
              <a:rPr lang="en-US" sz="2800"/>
              <a:t> = {1, 2, 3} ke </a:t>
            </a:r>
            <a:r>
              <a:rPr lang="en-US" sz="2800" i="1"/>
              <a:t>B</a:t>
            </a:r>
            <a:r>
              <a:rPr lang="en-US" sz="2800"/>
              <a:t> = {</a:t>
            </a:r>
            <a:r>
              <a:rPr lang="en-US" sz="2800" i="1"/>
              <a:t>u</a:t>
            </a:r>
            <a:r>
              <a:rPr lang="en-US" sz="2800"/>
              <a:t>, </a:t>
            </a:r>
            <a:r>
              <a:rPr lang="en-US" sz="2800" i="1"/>
              <a:t>v</a:t>
            </a:r>
            <a:r>
              <a:rPr lang="en-US" sz="2800"/>
              <a:t>, </a:t>
            </a:r>
            <a:r>
              <a:rPr lang="en-US" sz="2800" i="1"/>
              <a:t>w</a:t>
            </a:r>
            <a:r>
              <a:rPr lang="en-US" sz="2800"/>
              <a:t>} bukan fungsi pada karena </a:t>
            </a:r>
            <a:r>
              <a:rPr lang="en-US" sz="2800" i="1"/>
              <a:t>w</a:t>
            </a:r>
            <a:r>
              <a:rPr lang="en-US" sz="2800"/>
              <a:t> tidak termasuk jelajah dari </a:t>
            </a:r>
            <a:r>
              <a:rPr lang="en-US" sz="2800" i="1"/>
              <a:t>f</a:t>
            </a:r>
            <a:r>
              <a:rPr lang="en-US" sz="2800"/>
              <a:t>. </a:t>
            </a:r>
          </a:p>
          <a:p>
            <a:pPr>
              <a:buFont typeface="Wingdings" pitchFamily="2" charset="2"/>
              <a:buNone/>
            </a:pPr>
            <a:r>
              <a:rPr lang="en-US" sz="2800"/>
              <a:t>    Relasi </a:t>
            </a:r>
            <a:r>
              <a:rPr lang="en-US" sz="2800" i="1"/>
              <a:t>f </a:t>
            </a:r>
            <a:r>
              <a:rPr lang="en-US" sz="2800"/>
              <a:t>= {(1, </a:t>
            </a:r>
            <a:r>
              <a:rPr lang="en-US" sz="2800" i="1"/>
              <a:t>w</a:t>
            </a:r>
            <a:r>
              <a:rPr lang="en-US" sz="2800"/>
              <a:t>), (2, </a:t>
            </a:r>
            <a:r>
              <a:rPr lang="en-US" sz="2800" i="1"/>
              <a:t>u</a:t>
            </a:r>
            <a:r>
              <a:rPr lang="en-US" sz="2800"/>
              <a:t>), (3, </a:t>
            </a:r>
            <a:r>
              <a:rPr lang="en-US" sz="2800" i="1"/>
              <a:t>v</a:t>
            </a:r>
            <a:r>
              <a:rPr lang="en-US" sz="2800"/>
              <a:t>)}</a:t>
            </a:r>
          </a:p>
          <a:p>
            <a:pPr>
              <a:buFont typeface="Wingdings" pitchFamily="2" charset="2"/>
              <a:buNone/>
            </a:pPr>
            <a:r>
              <a:rPr lang="en-US" sz="2800"/>
              <a:t>   dari </a:t>
            </a:r>
            <a:r>
              <a:rPr lang="en-US" sz="2800" i="1"/>
              <a:t>A</a:t>
            </a:r>
            <a:r>
              <a:rPr lang="en-US" sz="2800"/>
              <a:t> = {1, 2, 3} ke </a:t>
            </a:r>
            <a:r>
              <a:rPr lang="en-US" sz="2800" i="1"/>
              <a:t>B</a:t>
            </a:r>
            <a:r>
              <a:rPr lang="en-US" sz="2800"/>
              <a:t> = {</a:t>
            </a:r>
            <a:r>
              <a:rPr lang="en-US" sz="2800" i="1"/>
              <a:t>u</a:t>
            </a:r>
            <a:r>
              <a:rPr lang="en-US" sz="2800"/>
              <a:t>, </a:t>
            </a:r>
            <a:r>
              <a:rPr lang="en-US" sz="2800" i="1"/>
              <a:t>v</a:t>
            </a:r>
            <a:r>
              <a:rPr lang="en-US" sz="2800"/>
              <a:t>, </a:t>
            </a:r>
            <a:r>
              <a:rPr lang="en-US" sz="2800" i="1"/>
              <a:t>w</a:t>
            </a:r>
            <a:r>
              <a:rPr lang="en-US" sz="2800"/>
              <a:t>} merupakan fungsi pada karena semua anggota </a:t>
            </a:r>
            <a:r>
              <a:rPr lang="en-US" sz="2800" i="1"/>
              <a:t>B</a:t>
            </a:r>
            <a:r>
              <a:rPr lang="en-US" sz="2800"/>
              <a:t> merupakan jelajah dari </a:t>
            </a:r>
            <a:r>
              <a:rPr lang="en-US" sz="2800" i="1"/>
              <a:t>f</a:t>
            </a:r>
            <a:r>
              <a:rPr lang="en-US" sz="2800"/>
              <a:t>.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Contoh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b="1"/>
              <a:t>Contoh .</a:t>
            </a:r>
            <a:r>
              <a:rPr lang="en-US" sz="2400"/>
              <a:t> Misalkan </a:t>
            </a:r>
            <a:r>
              <a:rPr lang="en-US" sz="2400" i="1"/>
              <a:t>f</a:t>
            </a:r>
            <a:r>
              <a:rPr lang="en-US" sz="2400"/>
              <a:t> : </a:t>
            </a:r>
            <a:r>
              <a:rPr lang="en-US" sz="2400" b="1"/>
              <a:t>Z </a:t>
            </a:r>
            <a:r>
              <a:rPr lang="en-US" sz="2400">
                <a:sym typeface="Symbol" pitchFamily="18" charset="2"/>
              </a:rPr>
              <a:t></a:t>
            </a:r>
            <a:r>
              <a:rPr lang="en-US" sz="2400"/>
              <a:t> </a:t>
            </a:r>
            <a:r>
              <a:rPr lang="en-US" sz="2400" b="1"/>
              <a:t>Z</a:t>
            </a:r>
            <a:r>
              <a:rPr lang="en-US" sz="2400"/>
              <a:t>. Tentukan apakah </a:t>
            </a:r>
            <a:r>
              <a:rPr lang="en-US" sz="2400" i="1"/>
              <a:t>f</a:t>
            </a:r>
            <a:r>
              <a:rPr lang="en-US" sz="2400"/>
              <a:t>(</a:t>
            </a:r>
            <a:r>
              <a:rPr lang="en-US" sz="2400" i="1"/>
              <a:t>x</a:t>
            </a:r>
            <a:r>
              <a:rPr lang="en-US" sz="2400"/>
              <a:t>) = </a:t>
            </a:r>
            <a:r>
              <a:rPr lang="en-US" sz="2400" i="1"/>
              <a:t>x</a:t>
            </a:r>
            <a:r>
              <a:rPr lang="en-US" sz="2400" i="1" baseline="30000"/>
              <a:t>2</a:t>
            </a:r>
            <a:r>
              <a:rPr lang="en-US" sz="2400"/>
              <a:t> + 1 dan </a:t>
            </a:r>
            <a:r>
              <a:rPr lang="en-US" sz="2400" i="1"/>
              <a:t>f</a:t>
            </a:r>
            <a:r>
              <a:rPr lang="en-US" sz="2400"/>
              <a:t>(</a:t>
            </a:r>
            <a:r>
              <a:rPr lang="en-US" sz="2400" i="1"/>
              <a:t>x</a:t>
            </a:r>
            <a:r>
              <a:rPr lang="en-US" sz="2400"/>
              <a:t>) = </a:t>
            </a:r>
            <a:r>
              <a:rPr lang="en-US" sz="2400" i="1"/>
              <a:t>x</a:t>
            </a:r>
            <a:r>
              <a:rPr lang="en-US" sz="2400"/>
              <a:t> – 1 merupakan fungsi pada?</a:t>
            </a:r>
          </a:p>
          <a:p>
            <a:pPr>
              <a:lnSpc>
                <a:spcPct val="90000"/>
              </a:lnSpc>
            </a:pPr>
            <a:endParaRPr lang="en-US" sz="2400" u="sng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u="sng"/>
              <a:t>Penyelesaian</a:t>
            </a:r>
            <a:r>
              <a:rPr lang="en-US" sz="2400"/>
              <a:t>:</a:t>
            </a:r>
          </a:p>
          <a:p>
            <a:pPr>
              <a:lnSpc>
                <a:spcPct val="90000"/>
              </a:lnSpc>
            </a:pPr>
            <a:r>
              <a:rPr lang="en-US" sz="2400"/>
              <a:t>(i) </a:t>
            </a:r>
            <a:r>
              <a:rPr lang="en-US" sz="2400" i="1"/>
              <a:t>f</a:t>
            </a:r>
            <a:r>
              <a:rPr lang="en-US" sz="2400"/>
              <a:t>(</a:t>
            </a:r>
            <a:r>
              <a:rPr lang="en-US" sz="2400" i="1"/>
              <a:t>x</a:t>
            </a:r>
            <a:r>
              <a:rPr lang="en-US" sz="2400"/>
              <a:t>) = </a:t>
            </a:r>
            <a:r>
              <a:rPr lang="en-US" sz="2400" i="1"/>
              <a:t>x</a:t>
            </a:r>
            <a:r>
              <a:rPr lang="en-US" sz="2400" i="1" baseline="30000"/>
              <a:t>2</a:t>
            </a:r>
            <a:r>
              <a:rPr lang="en-US" sz="2400"/>
              <a:t> + 1 bukan fungsi pada, karena tidak semua nilai bilangan bulat merupakan jelajah dari </a:t>
            </a:r>
            <a:r>
              <a:rPr lang="en-US" sz="2400" i="1"/>
              <a:t>f</a:t>
            </a:r>
            <a:r>
              <a:rPr lang="en-US" sz="2400"/>
              <a:t>. </a:t>
            </a:r>
          </a:p>
          <a:p>
            <a:pPr>
              <a:lnSpc>
                <a:spcPct val="90000"/>
              </a:lnSpc>
            </a:pPr>
            <a:r>
              <a:rPr lang="en-US" sz="2400"/>
              <a:t>(ii)  </a:t>
            </a:r>
            <a:r>
              <a:rPr lang="en-US" sz="2400" i="1"/>
              <a:t>f</a:t>
            </a:r>
            <a:r>
              <a:rPr lang="en-US" sz="2400"/>
              <a:t>(</a:t>
            </a:r>
            <a:r>
              <a:rPr lang="en-US" sz="2400" i="1"/>
              <a:t>x</a:t>
            </a:r>
            <a:r>
              <a:rPr lang="en-US" sz="2400"/>
              <a:t>) = </a:t>
            </a:r>
            <a:r>
              <a:rPr lang="en-US" sz="2400" i="1"/>
              <a:t>x</a:t>
            </a:r>
            <a:r>
              <a:rPr lang="en-US" sz="2400"/>
              <a:t> – 1 adalah fungsi pada karena untuk setiap bilangan bulat </a:t>
            </a:r>
            <a:r>
              <a:rPr lang="en-US" sz="2400" i="1"/>
              <a:t>y</a:t>
            </a:r>
            <a:r>
              <a:rPr lang="en-US" sz="2400"/>
              <a:t>, selalu ada nilai </a:t>
            </a:r>
            <a:r>
              <a:rPr lang="en-US" sz="2400" i="1"/>
              <a:t>x</a:t>
            </a:r>
            <a:r>
              <a:rPr lang="en-US" sz="2400"/>
              <a:t> yang memenuhi, yaitu </a:t>
            </a:r>
            <a:r>
              <a:rPr lang="en-US" sz="2400" i="1"/>
              <a:t>y</a:t>
            </a:r>
            <a:r>
              <a:rPr lang="en-US" sz="2400"/>
              <a:t> = </a:t>
            </a:r>
            <a:r>
              <a:rPr lang="en-US" sz="2400" i="1"/>
              <a:t>x</a:t>
            </a:r>
            <a:r>
              <a:rPr lang="en-US" sz="2400"/>
              <a:t> – 1 akan dipenuhi untuk </a:t>
            </a:r>
            <a:r>
              <a:rPr lang="en-US" sz="2400" i="1"/>
              <a:t>x</a:t>
            </a:r>
            <a:r>
              <a:rPr lang="en-US" sz="2400"/>
              <a:t> = </a:t>
            </a:r>
            <a:r>
              <a:rPr lang="en-US" sz="2400" i="1"/>
              <a:t>y</a:t>
            </a:r>
            <a:r>
              <a:rPr lang="en-US" sz="2400"/>
              <a:t> + 1.						             	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Contoh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7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Contoh</a:t>
            </a:r>
          </a:p>
        </p:txBody>
      </p:sp>
      <p:sp>
        <p:nvSpPr>
          <p:cNvPr id="156674" name="Rectangle 2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/>
              <a:t>Fungsi satu ke satu bukan pada</a:t>
            </a:r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r>
              <a:rPr lang="en-US" sz="2800"/>
              <a:t>Fungsi pada bukan satu ke satu</a:t>
            </a:r>
          </a:p>
        </p:txBody>
      </p:sp>
      <p:graphicFrame>
        <p:nvGraphicFramePr>
          <p:cNvPr id="156675" name="Object 3"/>
          <p:cNvGraphicFramePr>
            <a:graphicFrameLocks noChangeAspect="1"/>
          </p:cNvGraphicFramePr>
          <p:nvPr>
            <p:ph sz="quarter" idx="2"/>
          </p:nvPr>
        </p:nvGraphicFramePr>
        <p:xfrm>
          <a:off x="5548313" y="2073275"/>
          <a:ext cx="2236787" cy="1682750"/>
        </p:xfrm>
        <a:graphic>
          <a:graphicData uri="http://schemas.openxmlformats.org/presentationml/2006/ole">
            <p:oleObj spid="_x0000_s156675" name="Visio" r:id="rId3" imgW="2236320" imgH="1682280" progId="Visio.Drawing.11">
              <p:embed/>
            </p:oleObj>
          </a:graphicData>
        </a:graphic>
      </p:graphicFrame>
      <p:graphicFrame>
        <p:nvGraphicFramePr>
          <p:cNvPr id="156676" name="Object 4"/>
          <p:cNvGraphicFramePr>
            <a:graphicFrameLocks noChangeAspect="1"/>
          </p:cNvGraphicFramePr>
          <p:nvPr>
            <p:ph sz="quarter" idx="3"/>
          </p:nvPr>
        </p:nvGraphicFramePr>
        <p:xfrm>
          <a:off x="5548313" y="4084638"/>
          <a:ext cx="2238375" cy="1698625"/>
        </p:xfrm>
        <a:graphic>
          <a:graphicData uri="http://schemas.openxmlformats.org/presentationml/2006/ole">
            <p:oleObj spid="_x0000_s156676" name="Visio" r:id="rId4" imgW="2236320" imgH="1697400" progId="Visio.Drawing.11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01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Contoh</a:t>
            </a:r>
          </a:p>
        </p:txBody>
      </p:sp>
      <p:sp>
        <p:nvSpPr>
          <p:cNvPr id="157698" name="Rectangle 2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/>
              <a:t>Bukan fungsi satu ke satu maupun pada</a:t>
            </a:r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r>
              <a:rPr lang="en-US" sz="2800"/>
              <a:t>Bukan fungsi</a:t>
            </a:r>
          </a:p>
        </p:txBody>
      </p:sp>
      <p:graphicFrame>
        <p:nvGraphicFramePr>
          <p:cNvPr id="157699" name="Object 3"/>
          <p:cNvGraphicFramePr>
            <a:graphicFrameLocks noChangeAspect="1"/>
          </p:cNvGraphicFramePr>
          <p:nvPr>
            <p:ph sz="quarter" idx="2"/>
          </p:nvPr>
        </p:nvGraphicFramePr>
        <p:xfrm>
          <a:off x="5548313" y="2065338"/>
          <a:ext cx="2238375" cy="1698625"/>
        </p:xfrm>
        <a:graphic>
          <a:graphicData uri="http://schemas.openxmlformats.org/presentationml/2006/ole">
            <p:oleObj spid="_x0000_s157699" name="Visio" r:id="rId3" imgW="2236320" imgH="1697400" progId="Visio.Drawing.11">
              <p:embed/>
            </p:oleObj>
          </a:graphicData>
        </a:graphic>
      </p:graphicFrame>
      <p:graphicFrame>
        <p:nvGraphicFramePr>
          <p:cNvPr id="157700" name="Object 4"/>
          <p:cNvGraphicFramePr>
            <a:graphicFrameLocks noChangeAspect="1"/>
          </p:cNvGraphicFramePr>
          <p:nvPr>
            <p:ph sz="quarter" idx="3"/>
          </p:nvPr>
        </p:nvGraphicFramePr>
        <p:xfrm>
          <a:off x="5548313" y="4084638"/>
          <a:ext cx="2238375" cy="1698625"/>
        </p:xfrm>
        <a:graphic>
          <a:graphicData uri="http://schemas.openxmlformats.org/presentationml/2006/ole">
            <p:oleObj spid="_x0000_s157700" name="Visio" r:id="rId4" imgW="2236320" imgH="1697400" progId="Visio.Drawing.11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/>
              <a:t>Fungsi </a:t>
            </a:r>
            <a:r>
              <a:rPr lang="en-US" sz="3600" i="1"/>
              <a:t>f</a:t>
            </a:r>
            <a:r>
              <a:rPr lang="en-US" sz="3600"/>
              <a:t> dikatakan </a:t>
            </a:r>
            <a:r>
              <a:rPr lang="en-US" sz="3600" b="1"/>
              <a:t>berkoresponden satu-ke-satu</a:t>
            </a:r>
            <a:r>
              <a:rPr lang="en-US" sz="3600"/>
              <a:t> atau </a:t>
            </a:r>
            <a:r>
              <a:rPr lang="en-US" sz="3600" b="1"/>
              <a:t>bijeksi</a:t>
            </a:r>
            <a:r>
              <a:rPr lang="en-US" sz="3600"/>
              <a:t> (</a:t>
            </a:r>
            <a:r>
              <a:rPr lang="en-US" sz="3600" i="1"/>
              <a:t>bijection</a:t>
            </a:r>
            <a:r>
              <a:rPr lang="en-US" sz="3600"/>
              <a:t>) jika ia fungsi satu-ke-satu (one to one) dan juga fungsi pada (onto). </a:t>
            </a:r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FUNGSI BERKORESPONDEN SATU KE SATU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4313"/>
            <a:ext cx="8229600" cy="4383087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Misalkan </a:t>
            </a:r>
            <a:r>
              <a:rPr lang="en-US" sz="2400" i="1"/>
              <a:t>A</a:t>
            </a:r>
            <a:r>
              <a:rPr lang="en-US" sz="2400"/>
              <a:t> dan </a:t>
            </a:r>
            <a:r>
              <a:rPr lang="en-US" sz="2400" i="1"/>
              <a:t>B</a:t>
            </a:r>
            <a:r>
              <a:rPr lang="en-US" sz="2400"/>
              <a:t> himpunan. </a:t>
            </a:r>
          </a:p>
          <a:p>
            <a:pPr>
              <a:lnSpc>
                <a:spcPct val="90000"/>
              </a:lnSpc>
            </a:pPr>
            <a:r>
              <a:rPr lang="en-US" sz="2400"/>
              <a:t>Relasi biner </a:t>
            </a:r>
            <a:r>
              <a:rPr lang="en-US" sz="2400" i="1"/>
              <a:t>f</a:t>
            </a:r>
            <a:r>
              <a:rPr lang="en-US" sz="2400"/>
              <a:t> dari </a:t>
            </a:r>
            <a:r>
              <a:rPr lang="en-US" sz="2400" i="1"/>
              <a:t>A</a:t>
            </a:r>
            <a:r>
              <a:rPr lang="en-US" sz="2400"/>
              <a:t> ke </a:t>
            </a:r>
            <a:r>
              <a:rPr lang="en-US" sz="2400" i="1"/>
              <a:t>B</a:t>
            </a:r>
            <a:r>
              <a:rPr lang="en-US" sz="2400"/>
              <a:t> merupakan suatu fungsi jika </a:t>
            </a:r>
            <a:r>
              <a:rPr lang="en-US" sz="2400" i="1"/>
              <a:t>setiap</a:t>
            </a:r>
            <a:r>
              <a:rPr lang="en-US" sz="2400"/>
              <a:t> elemen di dalam </a:t>
            </a:r>
            <a:r>
              <a:rPr lang="en-US" sz="2400" i="1"/>
              <a:t>A</a:t>
            </a:r>
            <a:r>
              <a:rPr lang="en-US" sz="2400"/>
              <a:t> dihubungkan dengan tepat satu elemen di dalam </a:t>
            </a:r>
            <a:r>
              <a:rPr lang="en-US" sz="2400" i="1"/>
              <a:t>B</a:t>
            </a:r>
            <a:r>
              <a:rPr lang="en-US" sz="2400"/>
              <a:t>. </a:t>
            </a:r>
          </a:p>
          <a:p>
            <a:pPr>
              <a:lnSpc>
                <a:spcPct val="90000"/>
              </a:lnSpc>
            </a:pPr>
            <a:r>
              <a:rPr lang="en-US" sz="2400"/>
              <a:t>Jika </a:t>
            </a:r>
            <a:r>
              <a:rPr lang="en-US" sz="2400" i="1"/>
              <a:t>f</a:t>
            </a:r>
            <a:r>
              <a:rPr lang="en-US" sz="2400"/>
              <a:t> adalah fungsi dari </a:t>
            </a:r>
            <a:r>
              <a:rPr lang="en-US" sz="2400" i="1"/>
              <a:t>A</a:t>
            </a:r>
            <a:r>
              <a:rPr lang="en-US" sz="2400"/>
              <a:t> ke </a:t>
            </a:r>
            <a:r>
              <a:rPr lang="en-US" sz="2400" i="1"/>
              <a:t>B</a:t>
            </a:r>
            <a:r>
              <a:rPr lang="en-US" sz="2400"/>
              <a:t>  kita menuliskan </a:t>
            </a:r>
            <a:endParaRPr lang="en-US" sz="2400" i="1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i="1"/>
              <a:t>				f</a:t>
            </a:r>
            <a:r>
              <a:rPr lang="en-US" sz="2400"/>
              <a:t> : </a:t>
            </a:r>
            <a:r>
              <a:rPr lang="en-US" sz="2400" i="1"/>
              <a:t>A</a:t>
            </a:r>
            <a:r>
              <a:rPr lang="en-US" sz="2400"/>
              <a:t> </a:t>
            </a:r>
            <a:r>
              <a:rPr lang="en-US" sz="2400">
                <a:sym typeface="Symbol" pitchFamily="18" charset="2"/>
              </a:rPr>
              <a:t></a:t>
            </a:r>
            <a:r>
              <a:rPr lang="en-US" sz="2400"/>
              <a:t> </a:t>
            </a:r>
            <a:r>
              <a:rPr lang="en-US" sz="2400" i="1"/>
              <a:t>B</a:t>
            </a:r>
            <a:r>
              <a:rPr lang="en-US" sz="2400"/>
              <a:t> </a:t>
            </a:r>
          </a:p>
          <a:p>
            <a:pPr>
              <a:lnSpc>
                <a:spcPct val="90000"/>
              </a:lnSpc>
            </a:pPr>
            <a:r>
              <a:rPr lang="en-US" sz="2400"/>
              <a:t>yang artinya </a:t>
            </a:r>
            <a:r>
              <a:rPr lang="en-US" sz="2400" i="1"/>
              <a:t>f</a:t>
            </a:r>
            <a:r>
              <a:rPr lang="en-US" sz="2400"/>
              <a:t> </a:t>
            </a:r>
            <a:r>
              <a:rPr lang="en-US" sz="2400" b="1"/>
              <a:t>memetakan</a:t>
            </a:r>
            <a:r>
              <a:rPr lang="en-US" sz="2400"/>
              <a:t> </a:t>
            </a:r>
            <a:r>
              <a:rPr lang="en-US" sz="2400" i="1"/>
              <a:t>A</a:t>
            </a:r>
            <a:r>
              <a:rPr lang="en-US" sz="2400"/>
              <a:t> ke </a:t>
            </a:r>
            <a:r>
              <a:rPr lang="en-US" sz="2400" i="1"/>
              <a:t>B</a:t>
            </a:r>
            <a:r>
              <a:rPr lang="en-US" sz="2400"/>
              <a:t>. </a:t>
            </a:r>
            <a:endParaRPr lang="en-US" sz="2400" i="1"/>
          </a:p>
          <a:p>
            <a:pPr>
              <a:lnSpc>
                <a:spcPct val="90000"/>
              </a:lnSpc>
            </a:pPr>
            <a:r>
              <a:rPr lang="en-US" sz="2400" i="1"/>
              <a:t>A</a:t>
            </a:r>
            <a:r>
              <a:rPr lang="en-US" sz="2400"/>
              <a:t> disebut </a:t>
            </a:r>
            <a:r>
              <a:rPr lang="en-US" sz="2400" b="1"/>
              <a:t>daerah asal</a:t>
            </a:r>
            <a:r>
              <a:rPr lang="en-US" sz="2400"/>
              <a:t> (</a:t>
            </a:r>
            <a:r>
              <a:rPr lang="en-US" sz="2400" i="1"/>
              <a:t>domain</a:t>
            </a:r>
            <a:r>
              <a:rPr lang="en-US" sz="2400"/>
              <a:t>) dari </a:t>
            </a:r>
            <a:r>
              <a:rPr lang="en-US" sz="2400" i="1"/>
              <a:t>f</a:t>
            </a:r>
            <a:r>
              <a:rPr lang="en-US" sz="2400"/>
              <a:t> dan </a:t>
            </a:r>
            <a:r>
              <a:rPr lang="en-US" sz="2400" i="1"/>
              <a:t>B</a:t>
            </a:r>
            <a:r>
              <a:rPr lang="en-US" sz="2400"/>
              <a:t> disebut </a:t>
            </a:r>
            <a:r>
              <a:rPr lang="en-US" sz="2400" b="1"/>
              <a:t>daerah hasil </a:t>
            </a:r>
            <a:r>
              <a:rPr lang="en-US" sz="2400"/>
              <a:t>(</a:t>
            </a:r>
            <a:r>
              <a:rPr lang="en-US" sz="2400" i="1"/>
              <a:t>codomain</a:t>
            </a:r>
            <a:r>
              <a:rPr lang="en-US" sz="2400"/>
              <a:t>) dari </a:t>
            </a:r>
            <a:r>
              <a:rPr lang="en-US" sz="2400" i="1"/>
              <a:t>f</a:t>
            </a:r>
            <a:r>
              <a:rPr lang="en-US" sz="2400"/>
              <a:t>.</a:t>
            </a:r>
          </a:p>
          <a:p>
            <a:pPr>
              <a:lnSpc>
                <a:spcPct val="90000"/>
              </a:lnSpc>
            </a:pPr>
            <a:r>
              <a:rPr lang="en-US" sz="2400"/>
              <a:t>Nama lain untuk fungsi adalah </a:t>
            </a:r>
            <a:r>
              <a:rPr lang="en-US" sz="2400" b="1"/>
              <a:t>pemetaan</a:t>
            </a:r>
            <a:r>
              <a:rPr lang="en-US" sz="2400"/>
              <a:t> atau </a:t>
            </a:r>
            <a:r>
              <a:rPr lang="en-US" sz="2400" b="1"/>
              <a:t>transformasi</a:t>
            </a:r>
            <a:r>
              <a:rPr lang="en-US" sz="2400"/>
              <a:t>. </a:t>
            </a:r>
          </a:p>
        </p:txBody>
      </p:sp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/>
              <a:t>FUNGSI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b="1"/>
              <a:t>Contoh .</a:t>
            </a:r>
            <a:r>
              <a:rPr lang="en-US" sz="2800"/>
              <a:t> Relasi </a:t>
            </a:r>
            <a:r>
              <a:rPr lang="en-US" sz="2800" i="1"/>
              <a:t>f </a:t>
            </a:r>
            <a:r>
              <a:rPr lang="en-US" sz="2800"/>
              <a:t>= {(1, </a:t>
            </a:r>
            <a:r>
              <a:rPr lang="en-US" sz="2800" i="1"/>
              <a:t>u</a:t>
            </a:r>
            <a:r>
              <a:rPr lang="en-US" sz="2800"/>
              <a:t>), (2, </a:t>
            </a:r>
            <a:r>
              <a:rPr lang="en-US" sz="2800" i="1"/>
              <a:t>w</a:t>
            </a:r>
            <a:r>
              <a:rPr lang="en-US" sz="2800"/>
              <a:t>), (3, </a:t>
            </a:r>
            <a:r>
              <a:rPr lang="en-US" sz="2800" i="1"/>
              <a:t>v</a:t>
            </a:r>
            <a:r>
              <a:rPr lang="en-US" sz="2800"/>
              <a:t>)}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/>
              <a:t>    dari </a:t>
            </a:r>
            <a:r>
              <a:rPr lang="en-US" sz="2800" i="1"/>
              <a:t>A</a:t>
            </a:r>
            <a:r>
              <a:rPr lang="en-US" sz="2800"/>
              <a:t> = {1, 2, 3} ke </a:t>
            </a:r>
            <a:r>
              <a:rPr lang="en-US" sz="2800" i="1"/>
              <a:t>B</a:t>
            </a:r>
            <a:r>
              <a:rPr lang="en-US" sz="2800"/>
              <a:t> = {</a:t>
            </a:r>
            <a:r>
              <a:rPr lang="en-US" sz="2800" i="1"/>
              <a:t>u</a:t>
            </a:r>
            <a:r>
              <a:rPr lang="en-US" sz="2800"/>
              <a:t>, </a:t>
            </a:r>
            <a:r>
              <a:rPr lang="en-US" sz="2800" i="1"/>
              <a:t>v</a:t>
            </a:r>
            <a:r>
              <a:rPr lang="en-US" sz="2800"/>
              <a:t>, </a:t>
            </a:r>
            <a:r>
              <a:rPr lang="en-US" sz="2800" i="1"/>
              <a:t>w</a:t>
            </a:r>
            <a:r>
              <a:rPr lang="en-US" sz="2800"/>
              <a:t>} adalah fungsi yang berkoresponden satu-ke-satu, karena </a:t>
            </a:r>
            <a:r>
              <a:rPr lang="en-US" sz="2800" i="1"/>
              <a:t>f</a:t>
            </a:r>
            <a:r>
              <a:rPr lang="en-US" sz="2800"/>
              <a:t> adalah fungsi satu-ke-satu maupun fungsi pada. 								             		</a:t>
            </a:r>
            <a:endParaRPr lang="en-US" sz="2800" b="1"/>
          </a:p>
          <a:p>
            <a:pPr>
              <a:lnSpc>
                <a:spcPct val="80000"/>
              </a:lnSpc>
            </a:pPr>
            <a:r>
              <a:rPr lang="en-US" sz="2800" b="1"/>
              <a:t>Contoh .</a:t>
            </a:r>
            <a:r>
              <a:rPr lang="en-US" sz="2800"/>
              <a:t> Fungsi </a:t>
            </a:r>
            <a:r>
              <a:rPr lang="en-US" sz="2800" i="1"/>
              <a:t>f</a:t>
            </a:r>
            <a:r>
              <a:rPr lang="en-US" sz="2800"/>
              <a:t>(</a:t>
            </a:r>
            <a:r>
              <a:rPr lang="en-US" sz="2800" i="1"/>
              <a:t>x</a:t>
            </a:r>
            <a:r>
              <a:rPr lang="en-US" sz="2800"/>
              <a:t>) = </a:t>
            </a:r>
            <a:r>
              <a:rPr lang="en-US" sz="2800" i="1"/>
              <a:t>x</a:t>
            </a:r>
            <a:r>
              <a:rPr lang="en-US" sz="2800"/>
              <a:t> – 1 merupakan fungsi yang berkoresponden satu-ke-satu, karena </a:t>
            </a:r>
            <a:r>
              <a:rPr lang="en-US" sz="2800" i="1"/>
              <a:t>f</a:t>
            </a:r>
            <a:r>
              <a:rPr lang="en-US" sz="2800"/>
              <a:t> adalah fungsi satu-ke-satu maupun fungsi pada.								 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Contoh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Jika </a:t>
            </a:r>
            <a:r>
              <a:rPr lang="en-US" i="1"/>
              <a:t>f</a:t>
            </a:r>
            <a:r>
              <a:rPr lang="en-US"/>
              <a:t> adalah fungsi berkoresponden satu-ke-satu dari </a:t>
            </a:r>
            <a:r>
              <a:rPr lang="en-US" i="1"/>
              <a:t>A</a:t>
            </a:r>
            <a:r>
              <a:rPr lang="en-US"/>
              <a:t> ke </a:t>
            </a:r>
            <a:r>
              <a:rPr lang="en-US" i="1"/>
              <a:t>B</a:t>
            </a:r>
            <a:r>
              <a:rPr lang="en-US"/>
              <a:t>, maka kita dapat menemukan </a:t>
            </a:r>
            <a:r>
              <a:rPr lang="en-US" b="1"/>
              <a:t>balikan</a:t>
            </a:r>
            <a:r>
              <a:rPr lang="en-US"/>
              <a:t> (</a:t>
            </a:r>
            <a:r>
              <a:rPr lang="en-US" i="1"/>
              <a:t>invers</a:t>
            </a:r>
            <a:r>
              <a:rPr lang="en-US"/>
              <a:t>) dari </a:t>
            </a:r>
            <a:r>
              <a:rPr lang="en-US" i="1"/>
              <a:t>f</a:t>
            </a:r>
            <a:r>
              <a:rPr lang="en-US"/>
              <a:t>. </a:t>
            </a:r>
          </a:p>
          <a:p>
            <a:r>
              <a:rPr lang="en-US"/>
              <a:t>Balikan fungsi dilambangkan dengan </a:t>
            </a:r>
            <a:r>
              <a:rPr lang="en-US" i="1"/>
              <a:t>f </a:t>
            </a:r>
            <a:r>
              <a:rPr lang="en-US" baseline="30000"/>
              <a:t>–1</a:t>
            </a:r>
            <a:r>
              <a:rPr lang="en-US"/>
              <a:t>. Misalkan </a:t>
            </a:r>
            <a:r>
              <a:rPr lang="en-US" i="1"/>
              <a:t>a</a:t>
            </a:r>
            <a:r>
              <a:rPr lang="en-US"/>
              <a:t> adalah anggota himpunan </a:t>
            </a:r>
            <a:r>
              <a:rPr lang="en-US" i="1"/>
              <a:t>A</a:t>
            </a:r>
            <a:r>
              <a:rPr lang="en-US"/>
              <a:t> dan </a:t>
            </a:r>
            <a:r>
              <a:rPr lang="en-US" i="1"/>
              <a:t>b</a:t>
            </a:r>
            <a:r>
              <a:rPr lang="en-US"/>
              <a:t> adalah anggota himpunan </a:t>
            </a:r>
            <a:r>
              <a:rPr lang="en-US" i="1"/>
              <a:t>B</a:t>
            </a:r>
            <a:r>
              <a:rPr lang="en-US"/>
              <a:t>, maka</a:t>
            </a:r>
          </a:p>
          <a:p>
            <a:pPr>
              <a:buFont typeface="Wingdings" pitchFamily="2" charset="2"/>
              <a:buNone/>
            </a:pPr>
            <a:r>
              <a:rPr lang="en-US"/>
              <a:t>   </a:t>
            </a:r>
            <a:r>
              <a:rPr lang="en-US" i="1"/>
              <a:t>f </a:t>
            </a:r>
            <a:r>
              <a:rPr lang="en-US" baseline="30000"/>
              <a:t>-1</a:t>
            </a:r>
            <a:r>
              <a:rPr lang="en-US"/>
              <a:t> (</a:t>
            </a:r>
            <a:r>
              <a:rPr lang="en-US" i="1"/>
              <a:t>b</a:t>
            </a:r>
            <a:r>
              <a:rPr lang="en-US"/>
              <a:t>) = </a:t>
            </a:r>
            <a:r>
              <a:rPr lang="en-US" i="1"/>
              <a:t>a</a:t>
            </a:r>
            <a:r>
              <a:rPr lang="en-US"/>
              <a:t> jika </a:t>
            </a:r>
            <a:r>
              <a:rPr lang="en-US" i="1"/>
              <a:t>f</a:t>
            </a:r>
            <a:r>
              <a:rPr lang="en-US"/>
              <a:t>(</a:t>
            </a:r>
            <a:r>
              <a:rPr lang="en-US" i="1"/>
              <a:t>a</a:t>
            </a:r>
            <a:r>
              <a:rPr lang="en-US"/>
              <a:t>) = </a:t>
            </a:r>
            <a:r>
              <a:rPr lang="en-US" i="1"/>
              <a:t>b</a:t>
            </a:r>
            <a:r>
              <a:rPr lang="en-US"/>
              <a:t>. </a:t>
            </a:r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INVERS DARI FUNGSI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Fungsi yang berkoresponden satu-ke-satu sering dinamakan juga fungsi yang </a:t>
            </a:r>
            <a:r>
              <a:rPr lang="en-US" i="1"/>
              <a:t>invertible</a:t>
            </a:r>
            <a:r>
              <a:rPr lang="en-US"/>
              <a:t> (dapat dibalikkan), karena kita dapat mendefinisikan fungsi balikannya. Sebuah fungsi dikatakan </a:t>
            </a:r>
            <a:r>
              <a:rPr lang="en-US" i="1"/>
              <a:t>not invertible</a:t>
            </a:r>
            <a:r>
              <a:rPr lang="en-US"/>
              <a:t> (tidak dapat dibalikkan) jika ia bukan fungsi yang berkoresponden satu-ke-satu, karena fungsi balikannya tidak ada. 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INVERS DARI FUNGSI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Contoh .</a:t>
            </a:r>
            <a:r>
              <a:rPr lang="en-US"/>
              <a:t> Relasi </a:t>
            </a:r>
            <a:r>
              <a:rPr lang="en-US" i="1"/>
              <a:t>f </a:t>
            </a:r>
            <a:r>
              <a:rPr lang="en-US"/>
              <a:t>= {(1, </a:t>
            </a:r>
            <a:r>
              <a:rPr lang="en-US" i="1"/>
              <a:t>u</a:t>
            </a:r>
            <a:r>
              <a:rPr lang="en-US"/>
              <a:t>), (2, </a:t>
            </a:r>
            <a:r>
              <a:rPr lang="en-US" i="1"/>
              <a:t>w</a:t>
            </a:r>
            <a:r>
              <a:rPr lang="en-US"/>
              <a:t>), (3, </a:t>
            </a:r>
            <a:r>
              <a:rPr lang="en-US" i="1"/>
              <a:t>v</a:t>
            </a:r>
            <a:r>
              <a:rPr lang="en-US"/>
              <a:t>)}</a:t>
            </a:r>
          </a:p>
          <a:p>
            <a:pPr>
              <a:buFont typeface="Wingdings" pitchFamily="2" charset="2"/>
              <a:buNone/>
            </a:pPr>
            <a:r>
              <a:rPr lang="en-US"/>
              <a:t>   dari </a:t>
            </a:r>
            <a:r>
              <a:rPr lang="en-US" i="1"/>
              <a:t>A</a:t>
            </a:r>
            <a:r>
              <a:rPr lang="en-US"/>
              <a:t> = {1, 2, 3} ke </a:t>
            </a:r>
            <a:r>
              <a:rPr lang="en-US" i="1"/>
              <a:t>B</a:t>
            </a:r>
            <a:r>
              <a:rPr lang="en-US"/>
              <a:t> = {</a:t>
            </a:r>
            <a:r>
              <a:rPr lang="en-US" i="1"/>
              <a:t>u</a:t>
            </a:r>
            <a:r>
              <a:rPr lang="en-US"/>
              <a:t>, </a:t>
            </a:r>
            <a:r>
              <a:rPr lang="en-US" i="1"/>
              <a:t>v</a:t>
            </a:r>
            <a:r>
              <a:rPr lang="en-US"/>
              <a:t>, </a:t>
            </a:r>
            <a:r>
              <a:rPr lang="en-US" i="1"/>
              <a:t>w</a:t>
            </a:r>
            <a:r>
              <a:rPr lang="en-US"/>
              <a:t>} adalah fungsi yang berkoresponden satu-ke-satu. Balikan fungsi </a:t>
            </a:r>
            <a:r>
              <a:rPr lang="en-US" i="1"/>
              <a:t>f </a:t>
            </a:r>
            <a:r>
              <a:rPr lang="en-US"/>
              <a:t>adalah</a:t>
            </a:r>
            <a:endParaRPr lang="en-US" i="1"/>
          </a:p>
          <a:p>
            <a:pPr>
              <a:buFont typeface="Wingdings" pitchFamily="2" charset="2"/>
              <a:buNone/>
            </a:pPr>
            <a:r>
              <a:rPr lang="en-US" i="1"/>
              <a:t>   f </a:t>
            </a:r>
            <a:r>
              <a:rPr lang="en-US" baseline="30000"/>
              <a:t>-1</a:t>
            </a:r>
            <a:r>
              <a:rPr lang="en-US" i="1"/>
              <a:t> </a:t>
            </a:r>
            <a:r>
              <a:rPr lang="en-US"/>
              <a:t>= {(</a:t>
            </a:r>
            <a:r>
              <a:rPr lang="en-US" i="1"/>
              <a:t>u</a:t>
            </a:r>
            <a:r>
              <a:rPr lang="en-US"/>
              <a:t>, 1), (</a:t>
            </a:r>
            <a:r>
              <a:rPr lang="en-US" i="1"/>
              <a:t>w</a:t>
            </a:r>
            <a:r>
              <a:rPr lang="en-US"/>
              <a:t>, 2), (</a:t>
            </a:r>
            <a:r>
              <a:rPr lang="en-US" i="1"/>
              <a:t>v</a:t>
            </a:r>
            <a:r>
              <a:rPr lang="en-US"/>
              <a:t>, 3)}</a:t>
            </a:r>
          </a:p>
          <a:p>
            <a:r>
              <a:rPr lang="en-US"/>
              <a:t>Jadi, </a:t>
            </a:r>
            <a:r>
              <a:rPr lang="en-US" i="1"/>
              <a:t>f</a:t>
            </a:r>
            <a:r>
              <a:rPr lang="en-US"/>
              <a:t> adalah fungsi </a:t>
            </a:r>
            <a:r>
              <a:rPr lang="en-US" i="1"/>
              <a:t>invertible</a:t>
            </a:r>
            <a:r>
              <a:rPr lang="en-US"/>
              <a:t>.								 </a:t>
            </a:r>
          </a:p>
        </p:txBody>
      </p:sp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Contoh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773238"/>
            <a:ext cx="8229600" cy="4094162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sz="2800" b="1"/>
              <a:t>Contoh .</a:t>
            </a:r>
            <a:r>
              <a:rPr lang="en-US" sz="2800"/>
              <a:t> Tentukan balikan fungsi </a:t>
            </a:r>
            <a:r>
              <a:rPr lang="en-US" sz="2800" i="1"/>
              <a:t>f</a:t>
            </a:r>
            <a:r>
              <a:rPr lang="en-US" sz="2800"/>
              <a:t>(</a:t>
            </a:r>
            <a:r>
              <a:rPr lang="en-US" sz="2800" i="1"/>
              <a:t>x</a:t>
            </a:r>
            <a:r>
              <a:rPr lang="en-US" sz="2800"/>
              <a:t>) = </a:t>
            </a:r>
            <a:r>
              <a:rPr lang="en-US" sz="2800" i="1"/>
              <a:t>x</a:t>
            </a:r>
            <a:r>
              <a:rPr lang="en-US" sz="2800"/>
              <a:t> – 1.</a:t>
            </a:r>
            <a:endParaRPr lang="en-US" sz="2800" u="sng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u="sng"/>
              <a:t>Penyelesaian</a:t>
            </a:r>
            <a:r>
              <a:rPr lang="en-US" sz="2800"/>
              <a:t>:</a:t>
            </a:r>
          </a:p>
          <a:p>
            <a:pPr>
              <a:lnSpc>
                <a:spcPct val="90000"/>
              </a:lnSpc>
            </a:pPr>
            <a:r>
              <a:rPr lang="en-US" sz="2800"/>
              <a:t>Fungsi </a:t>
            </a:r>
            <a:r>
              <a:rPr lang="en-US" sz="2800" i="1"/>
              <a:t>f</a:t>
            </a:r>
            <a:r>
              <a:rPr lang="en-US" sz="2800"/>
              <a:t>(</a:t>
            </a:r>
            <a:r>
              <a:rPr lang="en-US" sz="2800" i="1"/>
              <a:t>x</a:t>
            </a:r>
            <a:r>
              <a:rPr lang="en-US" sz="2800"/>
              <a:t>) = </a:t>
            </a:r>
            <a:r>
              <a:rPr lang="en-US" sz="2800" i="1"/>
              <a:t>x</a:t>
            </a:r>
            <a:r>
              <a:rPr lang="en-US" sz="2800"/>
              <a:t> – 1 adalah fungsi yang berkoresponden satu-ke-satu, jadi balikan fungsi tersebut ada.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Misalkan </a:t>
            </a:r>
            <a:r>
              <a:rPr lang="en-US" sz="2800" i="1"/>
              <a:t>f</a:t>
            </a:r>
            <a:r>
              <a:rPr lang="en-US" sz="2800"/>
              <a:t>(</a:t>
            </a:r>
            <a:r>
              <a:rPr lang="en-US" sz="2800" i="1"/>
              <a:t>x</a:t>
            </a:r>
            <a:r>
              <a:rPr lang="en-US" sz="2800"/>
              <a:t>) = </a:t>
            </a:r>
            <a:r>
              <a:rPr lang="en-US" sz="2800" i="1"/>
              <a:t>y</a:t>
            </a:r>
            <a:r>
              <a:rPr lang="en-US" sz="2800"/>
              <a:t>, sehingga </a:t>
            </a:r>
            <a:r>
              <a:rPr lang="en-US" sz="2800" i="1"/>
              <a:t>y</a:t>
            </a:r>
            <a:r>
              <a:rPr lang="en-US" sz="2800"/>
              <a:t> = </a:t>
            </a:r>
            <a:r>
              <a:rPr lang="en-US" sz="2800" i="1"/>
              <a:t>x</a:t>
            </a:r>
            <a:r>
              <a:rPr lang="en-US" sz="2800"/>
              <a:t> – 1, maka </a:t>
            </a:r>
            <a:r>
              <a:rPr lang="en-US" sz="2800" i="1"/>
              <a:t>x</a:t>
            </a:r>
            <a:r>
              <a:rPr lang="en-US" sz="2800"/>
              <a:t> = </a:t>
            </a:r>
            <a:r>
              <a:rPr lang="en-US" sz="2800" i="1"/>
              <a:t>y</a:t>
            </a:r>
            <a:r>
              <a:rPr lang="en-US" sz="2800"/>
              <a:t> + 1.  Jadi, balikan fungsi balikannya adalah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   </a:t>
            </a:r>
            <a:r>
              <a:rPr lang="en-US" sz="2800" i="1"/>
              <a:t>f </a:t>
            </a:r>
            <a:r>
              <a:rPr lang="en-US" sz="2800" baseline="30000"/>
              <a:t>-1 </a:t>
            </a:r>
            <a:r>
              <a:rPr lang="en-US" sz="2800"/>
              <a:t>(</a:t>
            </a:r>
            <a:r>
              <a:rPr lang="en-US" sz="2800" i="1"/>
              <a:t>x</a:t>
            </a:r>
            <a:r>
              <a:rPr lang="en-US" sz="2800"/>
              <a:t>) = </a:t>
            </a:r>
            <a:r>
              <a:rPr lang="en-US" sz="2800" i="1"/>
              <a:t>y</a:t>
            </a:r>
            <a:r>
              <a:rPr lang="en-US" sz="2800"/>
              <a:t> +1. 							 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Contoh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/>
              <a:t>Contoh.</a:t>
            </a:r>
            <a:r>
              <a:rPr lang="en-US" sz="2800"/>
              <a:t> Tentukan balikan fungsi </a:t>
            </a:r>
            <a:r>
              <a:rPr lang="en-US" sz="2800" i="1"/>
              <a:t>f</a:t>
            </a:r>
            <a:r>
              <a:rPr lang="en-US" sz="2800"/>
              <a:t>(</a:t>
            </a:r>
            <a:r>
              <a:rPr lang="en-US" sz="2800" i="1"/>
              <a:t>x</a:t>
            </a:r>
            <a:r>
              <a:rPr lang="en-US" sz="2800"/>
              <a:t>) = </a:t>
            </a:r>
            <a:r>
              <a:rPr lang="en-US" sz="2800" i="1"/>
              <a:t>x</a:t>
            </a:r>
            <a:r>
              <a:rPr lang="en-US" sz="2800" baseline="30000"/>
              <a:t>2</a:t>
            </a:r>
            <a:r>
              <a:rPr lang="en-US" sz="2800"/>
              <a:t> + 1.</a:t>
            </a:r>
            <a:endParaRPr lang="en-US" sz="2800" u="sng"/>
          </a:p>
          <a:p>
            <a:r>
              <a:rPr lang="en-US" sz="2800" u="sng"/>
              <a:t>Penyelesaian</a:t>
            </a:r>
            <a:r>
              <a:rPr lang="en-US" sz="2800"/>
              <a:t>:</a:t>
            </a:r>
          </a:p>
          <a:p>
            <a:r>
              <a:rPr lang="en-US" sz="2800"/>
              <a:t>Dari Contoh sebelumnya  kita sudah menyimpulkan bahwa </a:t>
            </a:r>
            <a:r>
              <a:rPr lang="en-US" sz="2800" i="1"/>
              <a:t>f</a:t>
            </a:r>
            <a:r>
              <a:rPr lang="en-US" sz="2800"/>
              <a:t>(</a:t>
            </a:r>
            <a:r>
              <a:rPr lang="en-US" sz="2800" i="1"/>
              <a:t>x</a:t>
            </a:r>
            <a:r>
              <a:rPr lang="en-US" sz="2800"/>
              <a:t>) = </a:t>
            </a:r>
            <a:r>
              <a:rPr lang="en-US" sz="2800" i="1"/>
              <a:t>x</a:t>
            </a:r>
            <a:r>
              <a:rPr lang="en-US" sz="2800" i="1" baseline="30000"/>
              <a:t>2</a:t>
            </a:r>
            <a:r>
              <a:rPr lang="en-US" sz="2800"/>
              <a:t> + 1 bukan fungsi yang berkoresponden satu-ke-satu, sehingga fungsi balikannya tidak ada. Jadi, </a:t>
            </a:r>
            <a:r>
              <a:rPr lang="en-US" sz="2800" i="1"/>
              <a:t>f</a:t>
            </a:r>
            <a:r>
              <a:rPr lang="en-US" sz="2800"/>
              <a:t>(</a:t>
            </a:r>
            <a:r>
              <a:rPr lang="en-US" sz="2800" i="1"/>
              <a:t>x</a:t>
            </a:r>
            <a:r>
              <a:rPr lang="en-US" sz="2800"/>
              <a:t>) = </a:t>
            </a:r>
            <a:r>
              <a:rPr lang="en-US" sz="2800" i="1"/>
              <a:t>x</a:t>
            </a:r>
            <a:r>
              <a:rPr lang="en-US" sz="2800" i="1" baseline="30000"/>
              <a:t>2</a:t>
            </a:r>
            <a:r>
              <a:rPr lang="en-US" sz="2800"/>
              <a:t> + 1 adalah fungsi yang </a:t>
            </a:r>
            <a:r>
              <a:rPr lang="en-US" sz="2800" i="1"/>
              <a:t>not invertible</a:t>
            </a:r>
            <a:r>
              <a:rPr lang="en-US" sz="2800"/>
              <a:t>. 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Contoh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b="1"/>
              <a:t>1.  Fungsi </a:t>
            </a:r>
            <a:r>
              <a:rPr lang="en-US" sz="2800" b="1" i="1"/>
              <a:t>Floor</a:t>
            </a:r>
            <a:r>
              <a:rPr lang="en-US" sz="2800" b="1"/>
              <a:t> dan </a:t>
            </a:r>
            <a:r>
              <a:rPr lang="en-US" sz="2800" b="1" i="1"/>
              <a:t>Ceiling</a:t>
            </a:r>
            <a:endParaRPr lang="en-US" sz="28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/>
              <a:t>   Misalkan </a:t>
            </a:r>
            <a:r>
              <a:rPr lang="en-US" sz="2800" i="1"/>
              <a:t>x </a:t>
            </a:r>
            <a:r>
              <a:rPr lang="en-US" sz="2800"/>
              <a:t>adalah bilangan riil, berarti </a:t>
            </a:r>
            <a:r>
              <a:rPr lang="en-US" sz="2800" i="1"/>
              <a:t>x</a:t>
            </a:r>
            <a:r>
              <a:rPr lang="en-US" sz="2800"/>
              <a:t> berada di antara dua bilangan bulat.</a:t>
            </a:r>
          </a:p>
          <a:p>
            <a:pPr>
              <a:lnSpc>
                <a:spcPct val="80000"/>
              </a:lnSpc>
            </a:pPr>
            <a:r>
              <a:rPr lang="en-US" sz="2800"/>
              <a:t>Fungsi </a:t>
            </a:r>
            <a:r>
              <a:rPr lang="en-US" sz="2800" i="1"/>
              <a:t>floor</a:t>
            </a:r>
            <a:r>
              <a:rPr lang="en-US" sz="2800"/>
              <a:t> dari x:</a:t>
            </a:r>
            <a:endParaRPr lang="en-US" sz="2800">
              <a:sym typeface="Symbol" pitchFamily="18" charset="2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>
                <a:sym typeface="Symbol" pitchFamily="18" charset="2"/>
              </a:rPr>
              <a:t>    </a:t>
            </a:r>
            <a:r>
              <a:rPr lang="en-US" sz="2800" i="1"/>
              <a:t>x</a:t>
            </a:r>
            <a:r>
              <a:rPr lang="en-US" sz="2800">
                <a:sym typeface="Symbol" pitchFamily="18" charset="2"/>
              </a:rPr>
              <a:t></a:t>
            </a:r>
            <a:r>
              <a:rPr lang="en-US" sz="2800"/>
              <a:t>  menyatakan nilai bilangan bulat terbesar yang lebih kecil  atau sama dengan </a:t>
            </a:r>
            <a:r>
              <a:rPr lang="en-US" sz="2800" i="1"/>
              <a:t>x</a:t>
            </a:r>
            <a:endParaRPr lang="en-US" sz="2800"/>
          </a:p>
          <a:p>
            <a:pPr>
              <a:lnSpc>
                <a:spcPct val="80000"/>
              </a:lnSpc>
            </a:pPr>
            <a:r>
              <a:rPr lang="en-US" sz="2800"/>
              <a:t>Fungsi </a:t>
            </a:r>
            <a:r>
              <a:rPr lang="en-US" sz="2800" i="1"/>
              <a:t>ceiling</a:t>
            </a:r>
            <a:r>
              <a:rPr lang="en-US" sz="2800"/>
              <a:t> dari </a:t>
            </a:r>
            <a:r>
              <a:rPr lang="en-US" sz="2800" i="1"/>
              <a:t>x</a:t>
            </a:r>
            <a:r>
              <a:rPr lang="en-US" sz="2800"/>
              <a:t>:</a:t>
            </a:r>
            <a:endParaRPr lang="en-US" sz="2800">
              <a:sym typeface="Symbol" pitchFamily="18" charset="2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>
                <a:sym typeface="Symbol" pitchFamily="18" charset="2"/>
              </a:rPr>
              <a:t>    </a:t>
            </a:r>
            <a:r>
              <a:rPr lang="en-US" sz="2800" i="1"/>
              <a:t>x</a:t>
            </a:r>
            <a:r>
              <a:rPr lang="en-US" sz="2800">
                <a:sym typeface="Symbol" pitchFamily="18" charset="2"/>
              </a:rPr>
              <a:t></a:t>
            </a:r>
            <a:r>
              <a:rPr lang="en-US" sz="2800"/>
              <a:t>  menyatakan bilangan bulat terkecil yang lebih besar atau sama dengan </a:t>
            </a:r>
            <a:r>
              <a:rPr lang="en-US" sz="2800" i="1"/>
              <a:t>x</a:t>
            </a:r>
          </a:p>
        </p:txBody>
      </p:sp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Beberapa Fungsi Khusus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>
                <a:sym typeface="Symbol" pitchFamily="18" charset="2"/>
              </a:rPr>
              <a:t>Beberapa contoh fungsi floor dan ceiling</a:t>
            </a:r>
          </a:p>
          <a:p>
            <a:pPr lvl="1">
              <a:buFont typeface="Wingdings" pitchFamily="2" charset="2"/>
              <a:buNone/>
            </a:pPr>
            <a:r>
              <a:rPr lang="en-US">
                <a:sym typeface="Symbol" pitchFamily="18" charset="2"/>
              </a:rPr>
              <a:t></a:t>
            </a:r>
            <a:r>
              <a:rPr lang="en-US"/>
              <a:t>3.5</a:t>
            </a:r>
            <a:r>
              <a:rPr lang="en-US">
                <a:sym typeface="Symbol" pitchFamily="18" charset="2"/>
              </a:rPr>
              <a:t></a:t>
            </a:r>
            <a:r>
              <a:rPr lang="en-US"/>
              <a:t> = 3			</a:t>
            </a:r>
            <a:r>
              <a:rPr lang="en-US">
                <a:sym typeface="Symbol" pitchFamily="18" charset="2"/>
              </a:rPr>
              <a:t></a:t>
            </a:r>
            <a:r>
              <a:rPr lang="en-US"/>
              <a:t>3.5</a:t>
            </a:r>
            <a:r>
              <a:rPr lang="en-US">
                <a:sym typeface="Symbol" pitchFamily="18" charset="2"/>
              </a:rPr>
              <a:t></a:t>
            </a:r>
            <a:r>
              <a:rPr lang="en-US"/>
              <a:t> = 4</a:t>
            </a:r>
          </a:p>
          <a:p>
            <a:pPr>
              <a:buFont typeface="Wingdings" pitchFamily="2" charset="2"/>
              <a:buNone/>
            </a:pPr>
            <a:r>
              <a:rPr lang="en-US" sz="2800"/>
              <a:t>	 </a:t>
            </a:r>
            <a:r>
              <a:rPr lang="en-US" sz="2800">
                <a:sym typeface="Symbol" pitchFamily="18" charset="2"/>
              </a:rPr>
              <a:t></a:t>
            </a:r>
            <a:r>
              <a:rPr lang="en-US" sz="2800"/>
              <a:t>0.5</a:t>
            </a:r>
            <a:r>
              <a:rPr lang="en-US" sz="2800">
                <a:sym typeface="Symbol" pitchFamily="18" charset="2"/>
              </a:rPr>
              <a:t></a:t>
            </a:r>
            <a:r>
              <a:rPr lang="en-US" sz="2800"/>
              <a:t> = 0		                   </a:t>
            </a:r>
            <a:r>
              <a:rPr lang="en-US" sz="2800">
                <a:sym typeface="Symbol" pitchFamily="18" charset="2"/>
              </a:rPr>
              <a:t></a:t>
            </a:r>
            <a:r>
              <a:rPr lang="en-US" sz="2800"/>
              <a:t>0.5</a:t>
            </a:r>
            <a:r>
              <a:rPr lang="en-US" sz="2800">
                <a:sym typeface="Symbol" pitchFamily="18" charset="2"/>
              </a:rPr>
              <a:t></a:t>
            </a:r>
            <a:r>
              <a:rPr lang="en-US" sz="2800"/>
              <a:t> = 1</a:t>
            </a:r>
          </a:p>
          <a:p>
            <a:pPr>
              <a:buFont typeface="Wingdings" pitchFamily="2" charset="2"/>
              <a:buNone/>
            </a:pPr>
            <a:r>
              <a:rPr lang="en-US" sz="2800"/>
              <a:t>	 </a:t>
            </a:r>
            <a:r>
              <a:rPr lang="en-US" sz="2800">
                <a:sym typeface="Symbol" pitchFamily="18" charset="2"/>
              </a:rPr>
              <a:t></a:t>
            </a:r>
            <a:r>
              <a:rPr lang="en-US" sz="2800"/>
              <a:t>4.8</a:t>
            </a:r>
            <a:r>
              <a:rPr lang="en-US" sz="2800">
                <a:sym typeface="Symbol" pitchFamily="18" charset="2"/>
              </a:rPr>
              <a:t></a:t>
            </a:r>
            <a:r>
              <a:rPr lang="en-US" sz="2800"/>
              <a:t> = 4			          </a:t>
            </a:r>
            <a:r>
              <a:rPr lang="en-US" sz="2800">
                <a:sym typeface="Symbol" pitchFamily="18" charset="2"/>
              </a:rPr>
              <a:t></a:t>
            </a:r>
            <a:r>
              <a:rPr lang="en-US" sz="2800"/>
              <a:t>4.8</a:t>
            </a:r>
            <a:r>
              <a:rPr lang="en-US" sz="2800">
                <a:sym typeface="Symbol" pitchFamily="18" charset="2"/>
              </a:rPr>
              <a:t></a:t>
            </a:r>
            <a:r>
              <a:rPr lang="en-US" sz="2800"/>
              <a:t> = 5</a:t>
            </a:r>
          </a:p>
          <a:p>
            <a:pPr>
              <a:buFont typeface="Wingdings" pitchFamily="2" charset="2"/>
              <a:buNone/>
            </a:pPr>
            <a:r>
              <a:rPr lang="en-US" sz="2800"/>
              <a:t>	 </a:t>
            </a:r>
            <a:r>
              <a:rPr lang="en-US" sz="2800">
                <a:sym typeface="Symbol" pitchFamily="18" charset="2"/>
              </a:rPr>
              <a:t></a:t>
            </a:r>
            <a:r>
              <a:rPr lang="en-US" sz="2800"/>
              <a:t>– 0.5</a:t>
            </a:r>
            <a:r>
              <a:rPr lang="en-US" sz="2800">
                <a:sym typeface="Symbol" pitchFamily="18" charset="2"/>
              </a:rPr>
              <a:t></a:t>
            </a:r>
            <a:r>
              <a:rPr lang="en-US" sz="2800"/>
              <a:t> = – 1 		          </a:t>
            </a:r>
            <a:r>
              <a:rPr lang="en-US" sz="2800">
                <a:sym typeface="Symbol" pitchFamily="18" charset="2"/>
              </a:rPr>
              <a:t></a:t>
            </a:r>
            <a:r>
              <a:rPr lang="en-US" sz="2800"/>
              <a:t> – 0.5 </a:t>
            </a:r>
            <a:r>
              <a:rPr lang="en-US" sz="2800">
                <a:sym typeface="Symbol" pitchFamily="18" charset="2"/>
              </a:rPr>
              <a:t></a:t>
            </a:r>
            <a:r>
              <a:rPr lang="en-US" sz="2800"/>
              <a:t>  = 0	</a:t>
            </a:r>
          </a:p>
          <a:p>
            <a:pPr>
              <a:buFont typeface="Wingdings" pitchFamily="2" charset="2"/>
              <a:buNone/>
            </a:pPr>
            <a:r>
              <a:rPr lang="en-US" sz="2800"/>
              <a:t>     </a:t>
            </a:r>
            <a:r>
              <a:rPr lang="en-US" sz="2800">
                <a:sym typeface="Symbol" pitchFamily="18" charset="2"/>
              </a:rPr>
              <a:t></a:t>
            </a:r>
            <a:r>
              <a:rPr lang="en-US" sz="2800"/>
              <a:t>–3.5</a:t>
            </a:r>
            <a:r>
              <a:rPr lang="en-US" sz="2800">
                <a:sym typeface="Symbol" pitchFamily="18" charset="2"/>
              </a:rPr>
              <a:t></a:t>
            </a:r>
            <a:r>
              <a:rPr lang="en-US" sz="2800"/>
              <a:t> = – 4 	                   </a:t>
            </a:r>
            <a:r>
              <a:rPr lang="en-US" sz="2800">
                <a:sym typeface="Symbol" pitchFamily="18" charset="2"/>
              </a:rPr>
              <a:t></a:t>
            </a:r>
            <a:r>
              <a:rPr lang="en-US" sz="2800"/>
              <a:t>–3.5</a:t>
            </a:r>
            <a:r>
              <a:rPr lang="en-US" sz="2800">
                <a:sym typeface="Symbol" pitchFamily="18" charset="2"/>
              </a:rPr>
              <a:t></a:t>
            </a:r>
            <a:r>
              <a:rPr lang="en-US" sz="2800"/>
              <a:t> = – 3	 </a:t>
            </a:r>
          </a:p>
        </p:txBody>
      </p:sp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Contoh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2.  Fungsi modulo</a:t>
            </a:r>
            <a:endParaRPr lang="en-US"/>
          </a:p>
          <a:p>
            <a:pPr>
              <a:buFont typeface="Wingdings" pitchFamily="2" charset="2"/>
              <a:buNone/>
            </a:pPr>
            <a:r>
              <a:rPr lang="en-US"/>
              <a:t>   Misalkan </a:t>
            </a:r>
            <a:r>
              <a:rPr lang="en-US" i="1"/>
              <a:t>a</a:t>
            </a:r>
            <a:r>
              <a:rPr lang="en-US"/>
              <a:t> adalah sembarang bilangan bulat dan </a:t>
            </a:r>
            <a:r>
              <a:rPr lang="en-US" i="1"/>
              <a:t>m</a:t>
            </a:r>
            <a:r>
              <a:rPr lang="en-US"/>
              <a:t> adalah bilangan bulat positif. </a:t>
            </a:r>
            <a:endParaRPr lang="en-US" i="1"/>
          </a:p>
          <a:p>
            <a:r>
              <a:rPr lang="en-US" i="1"/>
              <a:t> a</a:t>
            </a:r>
            <a:r>
              <a:rPr lang="en-US"/>
              <a:t> mod </a:t>
            </a:r>
            <a:r>
              <a:rPr lang="en-US" i="1"/>
              <a:t>m</a:t>
            </a:r>
            <a:r>
              <a:rPr lang="en-US"/>
              <a:t>  memberikan sisa pembagian bilangan bulat bila </a:t>
            </a:r>
            <a:r>
              <a:rPr lang="en-US" i="1"/>
              <a:t>a</a:t>
            </a:r>
            <a:r>
              <a:rPr lang="en-US"/>
              <a:t> dibagi dengan </a:t>
            </a:r>
            <a:r>
              <a:rPr lang="en-US" i="1"/>
              <a:t>m</a:t>
            </a:r>
          </a:p>
          <a:p>
            <a:r>
              <a:rPr lang="en-US" i="1"/>
              <a:t>a</a:t>
            </a:r>
            <a:r>
              <a:rPr lang="en-US"/>
              <a:t> mod </a:t>
            </a:r>
            <a:r>
              <a:rPr lang="en-US" i="1"/>
              <a:t>m</a:t>
            </a:r>
            <a:r>
              <a:rPr lang="en-US"/>
              <a:t> = </a:t>
            </a:r>
            <a:r>
              <a:rPr lang="en-US" i="1"/>
              <a:t>r</a:t>
            </a:r>
            <a:r>
              <a:rPr lang="en-US"/>
              <a:t>  sedemikian sehingga </a:t>
            </a:r>
            <a:r>
              <a:rPr lang="en-US" i="1"/>
              <a:t>a</a:t>
            </a:r>
            <a:r>
              <a:rPr lang="en-US"/>
              <a:t> = </a:t>
            </a:r>
            <a:r>
              <a:rPr lang="en-US" i="1"/>
              <a:t>mq</a:t>
            </a:r>
            <a:r>
              <a:rPr lang="en-US"/>
              <a:t> + </a:t>
            </a:r>
            <a:r>
              <a:rPr lang="en-US" i="1"/>
              <a:t>r</a:t>
            </a:r>
            <a:r>
              <a:rPr lang="en-US"/>
              <a:t>, dengan 0 </a:t>
            </a:r>
            <a:r>
              <a:rPr lang="en-US">
                <a:sym typeface="Symbol" pitchFamily="18" charset="2"/>
              </a:rPr>
              <a:t></a:t>
            </a:r>
            <a:r>
              <a:rPr lang="en-US"/>
              <a:t> </a:t>
            </a:r>
            <a:r>
              <a:rPr lang="en-US" i="1"/>
              <a:t>r</a:t>
            </a:r>
            <a:r>
              <a:rPr lang="en-US"/>
              <a:t> &lt; </a:t>
            </a:r>
            <a:r>
              <a:rPr lang="en-US" i="1"/>
              <a:t>m</a:t>
            </a:r>
            <a:r>
              <a:rPr lang="en-US"/>
              <a:t>. 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b="1"/>
              <a:t>Beberapa Fungsi Khusus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Contoh .</a:t>
            </a:r>
            <a:r>
              <a:rPr lang="en-US"/>
              <a:t> Beberapa contoh fungsi modulo</a:t>
            </a:r>
          </a:p>
          <a:p>
            <a:pPr>
              <a:buFont typeface="Wingdings" pitchFamily="2" charset="2"/>
              <a:buNone/>
            </a:pPr>
            <a:r>
              <a:rPr lang="en-US"/>
              <a:t>		25 mod 7 = 4</a:t>
            </a:r>
          </a:p>
          <a:p>
            <a:pPr>
              <a:buFont typeface="Wingdings" pitchFamily="2" charset="2"/>
              <a:buNone/>
            </a:pPr>
            <a:r>
              <a:rPr lang="en-US"/>
              <a:t>		16 mod 4 = 0</a:t>
            </a:r>
          </a:p>
          <a:p>
            <a:pPr>
              <a:buFont typeface="Wingdings" pitchFamily="2" charset="2"/>
              <a:buNone/>
            </a:pPr>
            <a:r>
              <a:rPr lang="en-US"/>
              <a:t>		3612 mod 45 = 12</a:t>
            </a:r>
          </a:p>
          <a:p>
            <a:pPr>
              <a:buFont typeface="Wingdings" pitchFamily="2" charset="2"/>
              <a:buNone/>
            </a:pPr>
            <a:r>
              <a:rPr lang="en-US"/>
              <a:t>		0 mod 5 = 5  </a:t>
            </a:r>
          </a:p>
          <a:p>
            <a:pPr>
              <a:buFont typeface="Wingdings" pitchFamily="2" charset="2"/>
              <a:buNone/>
            </a:pPr>
            <a:r>
              <a:rPr lang="en-US"/>
              <a:t>		–25 mod 7 = 3	</a:t>
            </a:r>
            <a:r>
              <a:rPr lang="en-US" sz="2400"/>
              <a:t>(sebab –25 = 7 </a:t>
            </a:r>
            <a:r>
              <a:rPr lang="en-US" sz="2400">
                <a:sym typeface="Symbol" pitchFamily="18" charset="2"/>
              </a:rPr>
              <a:t></a:t>
            </a:r>
            <a:r>
              <a:rPr lang="en-US" sz="2400"/>
              <a:t> (–4) + 3 )					 </a:t>
            </a:r>
          </a:p>
        </p:txBody>
      </p:sp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Contoh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/>
              <a:t>FUNGSI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5338763" cy="4256088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sz="2400"/>
              <a:t>Kita menuliskan </a:t>
            </a:r>
            <a:r>
              <a:rPr lang="en-US" sz="2400" i="1"/>
              <a:t>f</a:t>
            </a:r>
            <a:r>
              <a:rPr lang="en-US" sz="2400"/>
              <a:t>(</a:t>
            </a:r>
            <a:r>
              <a:rPr lang="en-US" sz="2400" i="1"/>
              <a:t>a</a:t>
            </a:r>
            <a:r>
              <a:rPr lang="en-US" sz="2400"/>
              <a:t>) = </a:t>
            </a:r>
            <a:r>
              <a:rPr lang="en-US" sz="2400" i="1"/>
              <a:t>b</a:t>
            </a:r>
            <a:r>
              <a:rPr lang="en-US" sz="2400"/>
              <a:t> jika elemen </a:t>
            </a:r>
            <a:r>
              <a:rPr lang="en-US" sz="2400" i="1"/>
              <a:t>a</a:t>
            </a:r>
            <a:r>
              <a:rPr lang="en-US" sz="2400"/>
              <a:t> di dalam </a:t>
            </a:r>
            <a:r>
              <a:rPr lang="en-US" sz="2400" i="1"/>
              <a:t>A</a:t>
            </a:r>
            <a:r>
              <a:rPr lang="en-US" sz="2400"/>
              <a:t> dihubungkan dengan elemen </a:t>
            </a:r>
            <a:r>
              <a:rPr lang="en-US" sz="2400" i="1"/>
              <a:t>b</a:t>
            </a:r>
            <a:r>
              <a:rPr lang="en-US" sz="2400"/>
              <a:t> di dalam </a:t>
            </a:r>
            <a:r>
              <a:rPr lang="en-US" sz="2400" i="1"/>
              <a:t>B</a:t>
            </a:r>
            <a:r>
              <a:rPr lang="en-US" sz="2400"/>
              <a:t>. </a:t>
            </a:r>
          </a:p>
          <a:p>
            <a:pPr>
              <a:lnSpc>
                <a:spcPct val="90000"/>
              </a:lnSpc>
            </a:pPr>
            <a:r>
              <a:rPr lang="en-US" sz="2400"/>
              <a:t>Jika </a:t>
            </a:r>
            <a:r>
              <a:rPr lang="en-US" sz="2400" i="1"/>
              <a:t>f</a:t>
            </a:r>
            <a:r>
              <a:rPr lang="en-US" sz="2400"/>
              <a:t>(</a:t>
            </a:r>
            <a:r>
              <a:rPr lang="en-US" sz="2400" i="1"/>
              <a:t>a</a:t>
            </a:r>
            <a:r>
              <a:rPr lang="en-US" sz="2400"/>
              <a:t>) = </a:t>
            </a:r>
            <a:r>
              <a:rPr lang="en-US" sz="2400" i="1"/>
              <a:t>b</a:t>
            </a:r>
            <a:r>
              <a:rPr lang="en-US" sz="2400"/>
              <a:t>, maka </a:t>
            </a:r>
            <a:r>
              <a:rPr lang="en-US" sz="2400" i="1"/>
              <a:t>b</a:t>
            </a:r>
            <a:r>
              <a:rPr lang="en-US" sz="2400"/>
              <a:t> dinamakan </a:t>
            </a:r>
            <a:r>
              <a:rPr lang="en-US" sz="2400" b="1"/>
              <a:t>bayangan</a:t>
            </a:r>
            <a:r>
              <a:rPr lang="en-US" sz="2400"/>
              <a:t> (</a:t>
            </a:r>
            <a:r>
              <a:rPr lang="en-US" sz="2400" i="1"/>
              <a:t>image</a:t>
            </a:r>
            <a:r>
              <a:rPr lang="en-US" sz="2400"/>
              <a:t>) dari </a:t>
            </a:r>
            <a:r>
              <a:rPr lang="en-US" sz="2400" i="1"/>
              <a:t>a</a:t>
            </a:r>
            <a:r>
              <a:rPr lang="en-US" sz="2400"/>
              <a:t> dan </a:t>
            </a:r>
            <a:r>
              <a:rPr lang="en-US" sz="2400" i="1"/>
              <a:t>a</a:t>
            </a:r>
            <a:r>
              <a:rPr lang="en-US" sz="2400"/>
              <a:t> dinamakan </a:t>
            </a:r>
            <a:r>
              <a:rPr lang="en-US" sz="2400" b="1"/>
              <a:t>pra-bayangan</a:t>
            </a:r>
            <a:r>
              <a:rPr lang="en-US" sz="2400"/>
              <a:t> (</a:t>
            </a:r>
            <a:r>
              <a:rPr lang="en-US" sz="2400" i="1"/>
              <a:t>pre-image</a:t>
            </a:r>
            <a:r>
              <a:rPr lang="en-US" sz="2400"/>
              <a:t>) dari </a:t>
            </a:r>
            <a:r>
              <a:rPr lang="en-US" sz="2400" i="1"/>
              <a:t>b</a:t>
            </a:r>
            <a:r>
              <a:rPr lang="en-US" sz="2400"/>
              <a:t>. </a:t>
            </a:r>
          </a:p>
          <a:p>
            <a:pPr>
              <a:lnSpc>
                <a:spcPct val="90000"/>
              </a:lnSpc>
            </a:pPr>
            <a:r>
              <a:rPr lang="en-US" sz="2400"/>
              <a:t>Himpunan yang berisi semua nilai pemetaan </a:t>
            </a:r>
            <a:r>
              <a:rPr lang="en-US" sz="2400" i="1"/>
              <a:t>f</a:t>
            </a:r>
            <a:r>
              <a:rPr lang="en-US" sz="2400"/>
              <a:t> disebut </a:t>
            </a:r>
            <a:r>
              <a:rPr lang="en-US" sz="2400" b="1"/>
              <a:t>jelajah</a:t>
            </a:r>
            <a:r>
              <a:rPr lang="en-US" sz="2400"/>
              <a:t> (</a:t>
            </a:r>
            <a:r>
              <a:rPr lang="en-US" sz="2400" i="1"/>
              <a:t>range</a:t>
            </a:r>
            <a:r>
              <a:rPr lang="en-US" sz="2400"/>
              <a:t>) dari </a:t>
            </a:r>
            <a:r>
              <a:rPr lang="en-US" sz="2400" i="1"/>
              <a:t>f</a:t>
            </a:r>
            <a:r>
              <a:rPr lang="en-US" sz="2400"/>
              <a:t>. Perhatikan bahwa jelajah dari </a:t>
            </a:r>
            <a:r>
              <a:rPr lang="en-US" sz="2400" i="1"/>
              <a:t>f</a:t>
            </a:r>
            <a:r>
              <a:rPr lang="en-US" sz="2400"/>
              <a:t> adalah himpunan bagian (mungkin </a:t>
            </a:r>
            <a:r>
              <a:rPr lang="en-US" sz="2400" i="1"/>
              <a:t>proper subset</a:t>
            </a:r>
            <a:r>
              <a:rPr lang="en-US" sz="2400"/>
              <a:t>) dari </a:t>
            </a:r>
            <a:r>
              <a:rPr lang="en-US" sz="2400" i="1"/>
              <a:t>B</a:t>
            </a:r>
            <a:r>
              <a:rPr lang="en-US" sz="2400"/>
              <a:t>. </a:t>
            </a:r>
          </a:p>
        </p:txBody>
      </p:sp>
      <p:graphicFrame>
        <p:nvGraphicFramePr>
          <p:cNvPr id="14234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5940425" y="2652713"/>
          <a:ext cx="2125663" cy="1138237"/>
        </p:xfrm>
        <a:graphic>
          <a:graphicData uri="http://schemas.openxmlformats.org/presentationml/2006/ole">
            <p:oleObj spid="_x0000_s142340" name="Visio" r:id="rId3" imgW="2989800" imgH="1601640" progId="Visio.Drawing.11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/>
              <a:t>3.  </a:t>
            </a:r>
            <a:r>
              <a:rPr lang="en-US" b="1" dirty="0" err="1"/>
              <a:t>Fungsi</a:t>
            </a:r>
            <a:r>
              <a:rPr lang="en-US" b="1" dirty="0"/>
              <a:t> </a:t>
            </a:r>
            <a:r>
              <a:rPr lang="en-US" b="1" dirty="0" err="1"/>
              <a:t>Faktorial</a:t>
            </a: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	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b="1" dirty="0"/>
              <a:t>4.  </a:t>
            </a:r>
            <a:r>
              <a:rPr lang="en-US" b="1" dirty="0" err="1"/>
              <a:t>Fungsi</a:t>
            </a:r>
            <a:r>
              <a:rPr lang="en-US" b="1" dirty="0"/>
              <a:t> </a:t>
            </a:r>
            <a:r>
              <a:rPr lang="en-US" b="1" dirty="0" err="1"/>
              <a:t>Eksponensial</a:t>
            </a:r>
            <a:r>
              <a:rPr lang="en-US" b="1" dirty="0"/>
              <a:t> 			</a:t>
            </a:r>
            <a:endParaRPr lang="en-US" dirty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   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perpangkatan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,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		</a:t>
            </a:r>
          </a:p>
        </p:txBody>
      </p:sp>
      <p:sp>
        <p:nvSpPr>
          <p:cNvPr id="173061" name="Rectangle 5"/>
          <p:cNvSpPr>
            <a:spLocks noGrp="1" noChangeArrowheads="1"/>
          </p:cNvSpPr>
          <p:nvPr>
            <p:ph type="title"/>
          </p:nvPr>
        </p:nvSpPr>
        <p:spPr>
          <a:xfrm>
            <a:off x="395288" y="404813"/>
            <a:ext cx="8229600" cy="1371600"/>
          </a:xfrm>
          <a:noFill/>
          <a:ln/>
        </p:spPr>
        <p:txBody>
          <a:bodyPr/>
          <a:lstStyle/>
          <a:p>
            <a:r>
              <a:rPr lang="en-US" b="1"/>
              <a:t>Beberapa Fungsi Khusus</a:t>
            </a:r>
          </a:p>
        </p:txBody>
      </p:sp>
      <p:sp>
        <p:nvSpPr>
          <p:cNvPr id="17305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3060" name="Object 4"/>
          <p:cNvGraphicFramePr>
            <a:graphicFrameLocks noChangeAspect="1"/>
          </p:cNvGraphicFramePr>
          <p:nvPr/>
        </p:nvGraphicFramePr>
        <p:xfrm>
          <a:off x="1785918" y="1857364"/>
          <a:ext cx="3816350" cy="776288"/>
        </p:xfrm>
        <a:graphic>
          <a:graphicData uri="http://schemas.openxmlformats.org/presentationml/2006/ole">
            <p:oleObj spid="_x0000_s173060" name="Equation" r:id="rId3" imgW="2857500" imgH="584200" progId="Equation.3">
              <p:embed/>
            </p:oleObj>
          </a:graphicData>
        </a:graphic>
      </p:graphicFrame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3063" name="Object 7"/>
          <p:cNvGraphicFramePr>
            <a:graphicFrameLocks noChangeAspect="1"/>
          </p:cNvGraphicFramePr>
          <p:nvPr/>
        </p:nvGraphicFramePr>
        <p:xfrm>
          <a:off x="2357422" y="3286124"/>
          <a:ext cx="2708275" cy="1079500"/>
        </p:xfrm>
        <a:graphic>
          <a:graphicData uri="http://schemas.openxmlformats.org/presentationml/2006/ole">
            <p:oleObj spid="_x0000_s173063" name="Equation" r:id="rId4" imgW="2273300" imgH="736600" progId="Equation.3">
              <p:embed/>
            </p:oleObj>
          </a:graphicData>
        </a:graphic>
      </p:graphicFrame>
      <p:sp>
        <p:nvSpPr>
          <p:cNvPr id="173064" name="Rectangle 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3065" name="Object 9"/>
          <p:cNvGraphicFramePr>
            <a:graphicFrameLocks noChangeAspect="1"/>
          </p:cNvGraphicFramePr>
          <p:nvPr/>
        </p:nvGraphicFramePr>
        <p:xfrm>
          <a:off x="2987675" y="5300663"/>
          <a:ext cx="1223963" cy="854075"/>
        </p:xfrm>
        <a:graphic>
          <a:graphicData uri="http://schemas.openxmlformats.org/presentationml/2006/ole">
            <p:oleObj spid="_x0000_s173065" name="Equation" r:id="rId5" imgW="723586" imgH="50778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5.  Fungsi Logaritmik			</a:t>
            </a:r>
            <a:endParaRPr lang="en-US"/>
          </a:p>
          <a:p>
            <a:r>
              <a:rPr lang="en-US"/>
              <a:t>Fungsi logaritmik berbentuk</a:t>
            </a:r>
          </a:p>
          <a:p>
            <a:pPr>
              <a:buFont typeface="Wingdings" pitchFamily="2" charset="2"/>
              <a:buNone/>
            </a:pPr>
            <a:r>
              <a:rPr lang="en-US"/>
              <a:t>		           </a:t>
            </a:r>
            <a:r>
              <a:rPr lang="en-US">
                <a:sym typeface="Symbol" pitchFamily="18" charset="2"/>
              </a:rPr>
              <a:t></a:t>
            </a:r>
            <a:r>
              <a:rPr lang="en-US"/>
              <a:t>  </a:t>
            </a:r>
            <a:r>
              <a:rPr lang="en-US" i="1"/>
              <a:t>x</a:t>
            </a:r>
            <a:r>
              <a:rPr lang="en-US"/>
              <a:t> = </a:t>
            </a:r>
            <a:r>
              <a:rPr lang="en-US" i="1"/>
              <a:t>a</a:t>
            </a:r>
            <a:r>
              <a:rPr lang="en-US" i="1" baseline="30000"/>
              <a:t>y</a:t>
            </a:r>
            <a:r>
              <a:rPr lang="en-US"/>
              <a:t>	</a:t>
            </a:r>
          </a:p>
        </p:txBody>
      </p:sp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Beberapa Fungsi Khusus</a:t>
            </a:r>
          </a:p>
        </p:txBody>
      </p:sp>
      <p:sp>
        <p:nvSpPr>
          <p:cNvPr id="1740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4085" name="Object 5"/>
          <p:cNvGraphicFramePr>
            <a:graphicFrameLocks noChangeAspect="1"/>
          </p:cNvGraphicFramePr>
          <p:nvPr/>
        </p:nvGraphicFramePr>
        <p:xfrm>
          <a:off x="1042988" y="3213100"/>
          <a:ext cx="1512887" cy="576263"/>
        </p:xfrm>
        <a:graphic>
          <a:graphicData uri="http://schemas.openxmlformats.org/presentationml/2006/ole">
            <p:oleObj spid="_x0000_s174085" name="Equation" r:id="rId3" imgW="863225" imgH="266584" progId="Equation.3">
              <p:embed/>
            </p:oleObj>
          </a:graphicData>
        </a:graphic>
      </p:graphicFrame>
      <p:sp>
        <p:nvSpPr>
          <p:cNvPr id="17408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4087" name="Object 7"/>
          <p:cNvGraphicFramePr>
            <a:graphicFrameLocks noChangeAspect="1"/>
          </p:cNvGraphicFramePr>
          <p:nvPr/>
        </p:nvGraphicFramePr>
        <p:xfrm>
          <a:off x="0" y="0"/>
          <a:ext cx="866775" cy="266700"/>
        </p:xfrm>
        <a:graphic>
          <a:graphicData uri="http://schemas.openxmlformats.org/presentationml/2006/ole">
            <p:oleObj spid="_x0000_s174087" name="Equation" r:id="rId4" imgW="863225" imgH="266584" progId="Equation.3">
              <p:embed/>
            </p:oleObj>
          </a:graphicData>
        </a:graphic>
      </p:graphicFrame>
      <p:sp>
        <p:nvSpPr>
          <p:cNvPr id="17408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4089" name="Object 9"/>
          <p:cNvGraphicFramePr>
            <a:graphicFrameLocks noChangeAspect="1"/>
          </p:cNvGraphicFramePr>
          <p:nvPr/>
        </p:nvGraphicFramePr>
        <p:xfrm>
          <a:off x="0" y="0"/>
          <a:ext cx="866775" cy="266700"/>
        </p:xfrm>
        <a:graphic>
          <a:graphicData uri="http://schemas.openxmlformats.org/presentationml/2006/ole">
            <p:oleObj spid="_x0000_s174089" name="Equation" r:id="rId5" imgW="863225" imgH="266584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/>
              <a:t>Fungsi Rekursif</a:t>
            </a:r>
            <a:endParaRPr lang="en-US" sz="2800"/>
          </a:p>
          <a:p>
            <a:pPr>
              <a:buFont typeface="Wingdings" pitchFamily="2" charset="2"/>
              <a:buNone/>
            </a:pPr>
            <a:r>
              <a:rPr lang="en-US" sz="2800"/>
              <a:t>   Fungsi </a:t>
            </a:r>
            <a:r>
              <a:rPr lang="en-US" sz="2800" i="1"/>
              <a:t>f</a:t>
            </a:r>
            <a:r>
              <a:rPr lang="en-US" sz="2800"/>
              <a:t> dikatakan fungsi rekursif jika definisi fungsinya mengacu pada dirinya sendiri.  </a:t>
            </a:r>
          </a:p>
          <a:p>
            <a:pPr>
              <a:buFont typeface="Wingdings" pitchFamily="2" charset="2"/>
              <a:buNone/>
            </a:pPr>
            <a:r>
              <a:rPr lang="en-US" sz="2800"/>
              <a:t>   Contoh:</a:t>
            </a:r>
          </a:p>
          <a:p>
            <a:pPr>
              <a:buFont typeface="Wingdings" pitchFamily="2" charset="2"/>
              <a:buNone/>
            </a:pPr>
            <a:r>
              <a:rPr lang="en-US" sz="2800" i="1"/>
              <a:t>            n</a:t>
            </a:r>
            <a:r>
              <a:rPr lang="en-US" sz="2800"/>
              <a:t>! = 1 </a:t>
            </a:r>
            <a:r>
              <a:rPr lang="en-US" sz="2800">
                <a:sym typeface="Symbol" pitchFamily="18" charset="2"/>
              </a:rPr>
              <a:t></a:t>
            </a:r>
            <a:r>
              <a:rPr lang="en-US" sz="2800"/>
              <a:t> 2 </a:t>
            </a:r>
            <a:r>
              <a:rPr lang="en-US" sz="2800">
                <a:sym typeface="Symbol" pitchFamily="18" charset="2"/>
              </a:rPr>
              <a:t></a:t>
            </a:r>
            <a:r>
              <a:rPr lang="en-US" sz="2800"/>
              <a:t> … </a:t>
            </a:r>
            <a:r>
              <a:rPr lang="en-US" sz="2800">
                <a:sym typeface="Symbol" pitchFamily="18" charset="2"/>
              </a:rPr>
              <a:t></a:t>
            </a:r>
            <a:r>
              <a:rPr lang="en-US" sz="2800"/>
              <a:t> (</a:t>
            </a:r>
            <a:r>
              <a:rPr lang="en-US" sz="2800" i="1"/>
              <a:t>n</a:t>
            </a:r>
            <a:r>
              <a:rPr lang="en-US" sz="2800"/>
              <a:t> – 1) </a:t>
            </a:r>
            <a:r>
              <a:rPr lang="en-US" sz="2800">
                <a:sym typeface="Symbol" pitchFamily="18" charset="2"/>
              </a:rPr>
              <a:t></a:t>
            </a:r>
            <a:r>
              <a:rPr lang="en-US" sz="2800"/>
              <a:t> </a:t>
            </a:r>
            <a:r>
              <a:rPr lang="en-US" sz="2800" i="1"/>
              <a:t>n</a:t>
            </a:r>
            <a:r>
              <a:rPr lang="en-US" sz="2800"/>
              <a:t> = (</a:t>
            </a:r>
            <a:r>
              <a:rPr lang="en-US" sz="2800" i="1"/>
              <a:t>n – </a:t>
            </a:r>
            <a:r>
              <a:rPr lang="en-US" sz="2800"/>
              <a:t>1)! </a:t>
            </a:r>
            <a:r>
              <a:rPr lang="en-US" sz="2800">
                <a:sym typeface="Symbol" pitchFamily="18" charset="2"/>
              </a:rPr>
              <a:t></a:t>
            </a:r>
            <a:r>
              <a:rPr lang="en-US" sz="2800"/>
              <a:t> </a:t>
            </a:r>
            <a:r>
              <a:rPr lang="en-US" sz="2800" i="1"/>
              <a:t>n</a:t>
            </a:r>
            <a:r>
              <a:rPr lang="en-US" sz="2800"/>
              <a:t>.</a:t>
            </a:r>
          </a:p>
        </p:txBody>
      </p:sp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Beberapa Fungsi Khusus</a:t>
            </a:r>
          </a:p>
        </p:txBody>
      </p:sp>
      <p:sp>
        <p:nvSpPr>
          <p:cNvPr id="1751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5109" name="Object 5"/>
          <p:cNvGraphicFramePr>
            <a:graphicFrameLocks noChangeAspect="1"/>
          </p:cNvGraphicFramePr>
          <p:nvPr/>
        </p:nvGraphicFramePr>
        <p:xfrm>
          <a:off x="2411413" y="4797425"/>
          <a:ext cx="3671887" cy="1143000"/>
        </p:xfrm>
        <a:graphic>
          <a:graphicData uri="http://schemas.openxmlformats.org/presentationml/2006/ole">
            <p:oleObj spid="_x0000_s175109" name="Equation" r:id="rId3" imgW="1460160" imgH="45720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93538" name="Object 2"/>
          <p:cNvGraphicFramePr>
            <a:graphicFrameLocks noChangeAspect="1"/>
          </p:cNvGraphicFramePr>
          <p:nvPr>
            <p:ph idx="1"/>
          </p:nvPr>
        </p:nvGraphicFramePr>
        <p:xfrm>
          <a:off x="1008062" y="1700808"/>
          <a:ext cx="8135938" cy="4941888"/>
        </p:xfrm>
        <a:graphic>
          <a:graphicData uri="http://schemas.openxmlformats.org/presentationml/2006/ole">
            <p:oleObj spid="_x0000_s193538" name="Document" r:id="rId3" imgW="8930087" imgH="5424592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00213"/>
            <a:ext cx="8229600" cy="4167187"/>
          </a:xfrm>
        </p:spPr>
        <p:txBody>
          <a:bodyPr/>
          <a:lstStyle/>
          <a:p>
            <a:r>
              <a:rPr lang="en-US"/>
              <a:t>Fungsi adalah relasi yang khusus:</a:t>
            </a:r>
          </a:p>
          <a:p>
            <a:pPr lvl="1"/>
            <a:r>
              <a:rPr lang="en-US"/>
              <a:t>Tiap elemen di dalam himpunan </a:t>
            </a:r>
            <a:r>
              <a:rPr lang="en-US" i="1"/>
              <a:t>A</a:t>
            </a:r>
            <a:r>
              <a:rPr lang="en-US"/>
              <a:t> harus digunakan oleh prosedur atau kaidah yang mendefinisikan </a:t>
            </a:r>
            <a:r>
              <a:rPr lang="en-US" i="1"/>
              <a:t>f</a:t>
            </a:r>
            <a:r>
              <a:rPr lang="en-US"/>
              <a:t>.</a:t>
            </a:r>
          </a:p>
          <a:p>
            <a:pPr lvl="1"/>
            <a:r>
              <a:rPr lang="en-US"/>
              <a:t>Frasa “dihubungkan dengan tepat satu elemen di dalam </a:t>
            </a:r>
            <a:r>
              <a:rPr lang="en-US" i="1"/>
              <a:t>B</a:t>
            </a:r>
            <a:r>
              <a:rPr lang="en-US"/>
              <a:t>” berarti bahwa jika (</a:t>
            </a:r>
            <a:r>
              <a:rPr lang="en-US" i="1"/>
              <a:t>a</a:t>
            </a:r>
            <a:r>
              <a:rPr lang="en-US"/>
              <a:t>, </a:t>
            </a:r>
            <a:r>
              <a:rPr lang="en-US" i="1"/>
              <a:t>b</a:t>
            </a:r>
            <a:r>
              <a:rPr lang="en-US"/>
              <a:t>) </a:t>
            </a:r>
            <a:r>
              <a:rPr lang="en-US">
                <a:sym typeface="Symbol" pitchFamily="18" charset="2"/>
              </a:rPr>
              <a:t></a:t>
            </a:r>
            <a:r>
              <a:rPr lang="en-US"/>
              <a:t> </a:t>
            </a:r>
            <a:r>
              <a:rPr lang="en-US" i="1"/>
              <a:t>f</a:t>
            </a:r>
            <a:r>
              <a:rPr lang="en-US"/>
              <a:t> dan (</a:t>
            </a:r>
            <a:r>
              <a:rPr lang="en-US" i="1"/>
              <a:t>a</a:t>
            </a:r>
            <a:r>
              <a:rPr lang="en-US"/>
              <a:t>, </a:t>
            </a:r>
            <a:r>
              <a:rPr lang="en-US" i="1"/>
              <a:t>c</a:t>
            </a:r>
            <a:r>
              <a:rPr lang="en-US"/>
              <a:t>) </a:t>
            </a:r>
            <a:r>
              <a:rPr lang="en-US">
                <a:sym typeface="Symbol" pitchFamily="18" charset="2"/>
              </a:rPr>
              <a:t></a:t>
            </a:r>
            <a:r>
              <a:rPr lang="en-US"/>
              <a:t> </a:t>
            </a:r>
            <a:r>
              <a:rPr lang="en-US" i="1"/>
              <a:t>f</a:t>
            </a:r>
            <a:r>
              <a:rPr lang="en-US"/>
              <a:t>, maka </a:t>
            </a:r>
            <a:r>
              <a:rPr lang="en-US" i="1"/>
              <a:t>b</a:t>
            </a:r>
            <a:r>
              <a:rPr lang="en-US"/>
              <a:t> = </a:t>
            </a:r>
            <a:r>
              <a:rPr lang="en-US" i="1"/>
              <a:t>c</a:t>
            </a:r>
            <a:r>
              <a:rPr lang="en-US"/>
              <a:t>.</a:t>
            </a:r>
          </a:p>
        </p:txBody>
      </p:sp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/>
              <a:t>FUNGSI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/>
              <a:t>Fungsi dapat dispesifikasikan dalam berbagai bentuk, diantaranya: </a:t>
            </a:r>
          </a:p>
          <a:p>
            <a:pPr lvl="1"/>
            <a:r>
              <a:rPr lang="en-US" sz="2400"/>
              <a:t>Himpunan pasangan terurut. 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 		Seperti  pada relasi.</a:t>
            </a:r>
          </a:p>
          <a:p>
            <a:pPr lvl="1"/>
            <a:r>
              <a:rPr lang="en-US" sz="2400"/>
              <a:t>Formula pengisian nilai (</a:t>
            </a:r>
            <a:r>
              <a:rPr lang="en-US" sz="2400" i="1"/>
              <a:t>assignment</a:t>
            </a:r>
            <a:r>
              <a:rPr lang="en-US" sz="2400"/>
              <a:t>).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		Contoh: </a:t>
            </a:r>
            <a:r>
              <a:rPr lang="en-US" sz="2400" i="1"/>
              <a:t>f</a:t>
            </a:r>
            <a:r>
              <a:rPr lang="en-US" sz="2400"/>
              <a:t>(</a:t>
            </a:r>
            <a:r>
              <a:rPr lang="en-US" sz="2400" i="1"/>
              <a:t>x</a:t>
            </a:r>
            <a:r>
              <a:rPr lang="en-US" sz="2400"/>
              <a:t>) = 2</a:t>
            </a:r>
            <a:r>
              <a:rPr lang="en-US" sz="2400" i="1"/>
              <a:t>x</a:t>
            </a:r>
            <a:r>
              <a:rPr lang="en-US" sz="2400"/>
              <a:t> + 10, </a:t>
            </a:r>
            <a:r>
              <a:rPr lang="en-US" sz="2400" i="1"/>
              <a:t>f</a:t>
            </a:r>
            <a:r>
              <a:rPr lang="en-US" sz="2400"/>
              <a:t>(</a:t>
            </a:r>
            <a:r>
              <a:rPr lang="en-US" sz="2400" i="1"/>
              <a:t>x</a:t>
            </a:r>
            <a:r>
              <a:rPr lang="en-US" sz="2400"/>
              <a:t>) = </a:t>
            </a:r>
            <a:r>
              <a:rPr lang="en-US" sz="2400" i="1"/>
              <a:t>x</a:t>
            </a:r>
            <a:r>
              <a:rPr lang="en-US" sz="2400" i="1" baseline="30000"/>
              <a:t>2</a:t>
            </a:r>
            <a:r>
              <a:rPr lang="en-US" sz="2400"/>
              <a:t> dan  </a:t>
            </a:r>
            <a:r>
              <a:rPr lang="en-US" sz="2400" i="1"/>
              <a:t>f</a:t>
            </a:r>
            <a:r>
              <a:rPr lang="en-US" sz="2400"/>
              <a:t>(</a:t>
            </a:r>
            <a:r>
              <a:rPr lang="en-US" sz="2400" i="1"/>
              <a:t>x</a:t>
            </a:r>
            <a:r>
              <a:rPr lang="en-US" sz="2400"/>
              <a:t>) = 1/</a:t>
            </a:r>
            <a:r>
              <a:rPr lang="en-US" sz="2400" i="1"/>
              <a:t>x</a:t>
            </a:r>
            <a:r>
              <a:rPr lang="en-US" sz="2400"/>
              <a:t>. </a:t>
            </a:r>
          </a:p>
          <a:p>
            <a:pPr lvl="1"/>
            <a:r>
              <a:rPr lang="en-US" sz="2400"/>
              <a:t>Kata-kata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		Contoh: “</a:t>
            </a:r>
            <a:r>
              <a:rPr lang="en-US" sz="2400" i="1"/>
              <a:t>f</a:t>
            </a:r>
            <a:r>
              <a:rPr lang="en-US" sz="2400"/>
              <a:t> adalah fungsi yang memetakan jumlah bit 1 di dalam suatu </a:t>
            </a:r>
            <a:r>
              <a:rPr lang="en-US" sz="2400" i="1"/>
              <a:t>string</a:t>
            </a:r>
            <a:r>
              <a:rPr lang="en-US" sz="2400"/>
              <a:t> biner”.  </a:t>
            </a:r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REPRESENTASI FUNGSI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90000"/>
              </a:lnSpc>
            </a:pPr>
            <a:r>
              <a:rPr lang="en-US" sz="2400"/>
              <a:t>Kode program (</a:t>
            </a:r>
            <a:r>
              <a:rPr lang="en-US" sz="2400" i="1"/>
              <a:t>source code</a:t>
            </a:r>
            <a:r>
              <a:rPr lang="en-US" sz="2400"/>
              <a:t>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Contoh: Fungsi menghitung |</a:t>
            </a:r>
            <a:r>
              <a:rPr lang="en-US" sz="2400" i="1"/>
              <a:t>x</a:t>
            </a:r>
            <a:r>
              <a:rPr lang="en-US" sz="2400"/>
              <a:t>|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	</a:t>
            </a:r>
            <a:r>
              <a:rPr lang="en-US" sz="2400" b="1"/>
              <a:t>function</a:t>
            </a:r>
            <a:r>
              <a:rPr lang="en-US" sz="2400"/>
              <a:t> abs(x:</a:t>
            </a:r>
            <a:r>
              <a:rPr lang="en-US" sz="2400" b="1"/>
              <a:t>integer</a:t>
            </a:r>
            <a:r>
              <a:rPr lang="en-US" sz="2400"/>
              <a:t>):</a:t>
            </a:r>
            <a:r>
              <a:rPr lang="en-US" sz="2400" b="1"/>
              <a:t>integer</a:t>
            </a:r>
            <a:r>
              <a:rPr lang="en-US" sz="2400"/>
              <a:t>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		</a:t>
            </a:r>
            <a:r>
              <a:rPr lang="en-US" sz="2400" b="1"/>
              <a:t>begin</a:t>
            </a:r>
            <a:endParaRPr lang="en-US" sz="24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		   </a:t>
            </a:r>
            <a:r>
              <a:rPr lang="en-US" sz="2400" b="1"/>
              <a:t>if</a:t>
            </a:r>
            <a:r>
              <a:rPr lang="en-US" sz="2400"/>
              <a:t> x &lt; 0 </a:t>
            </a:r>
            <a:r>
              <a:rPr lang="en-US" sz="2400" b="1"/>
              <a:t>then</a:t>
            </a:r>
            <a:endParaRPr lang="en-US" sz="24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		      abs:=-x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 		   </a:t>
            </a:r>
            <a:r>
              <a:rPr lang="en-US" sz="2400" b="1"/>
              <a:t>else</a:t>
            </a:r>
            <a:endParaRPr lang="en-US" sz="24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		      abs:=x;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         </a:t>
            </a:r>
            <a:r>
              <a:rPr lang="en-US" sz="2400" b="1"/>
              <a:t>end</a:t>
            </a:r>
            <a:r>
              <a:rPr lang="en-US" sz="2400"/>
              <a:t>;	</a:t>
            </a:r>
          </a:p>
          <a:p>
            <a:pPr>
              <a:lnSpc>
                <a:spcPct val="90000"/>
              </a:lnSpc>
            </a:pPr>
            <a:endParaRPr lang="en-US" sz="2400"/>
          </a:p>
        </p:txBody>
      </p:sp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REPRESENTASI FUNGSI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b="1"/>
              <a:t>Contoh .</a:t>
            </a:r>
            <a:r>
              <a:rPr lang="en-US"/>
              <a:t> Relasi </a:t>
            </a:r>
            <a:r>
              <a:rPr lang="en-US" i="1"/>
              <a:t>f </a:t>
            </a:r>
            <a:r>
              <a:rPr lang="en-US"/>
              <a:t>= {(1, </a:t>
            </a:r>
            <a:r>
              <a:rPr lang="en-US" i="1"/>
              <a:t>u</a:t>
            </a:r>
            <a:r>
              <a:rPr lang="en-US"/>
              <a:t>), (2, </a:t>
            </a:r>
            <a:r>
              <a:rPr lang="en-US" i="1"/>
              <a:t>v</a:t>
            </a:r>
            <a:r>
              <a:rPr lang="en-US"/>
              <a:t>), (3, </a:t>
            </a:r>
            <a:r>
              <a:rPr lang="en-US" i="1"/>
              <a:t>w</a:t>
            </a:r>
            <a:r>
              <a:rPr lang="en-US"/>
              <a:t>)}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   dari </a:t>
            </a:r>
            <a:r>
              <a:rPr lang="en-US" i="1"/>
              <a:t>A</a:t>
            </a:r>
            <a:r>
              <a:rPr lang="en-US"/>
              <a:t> = {1, 2, 3} ke </a:t>
            </a:r>
            <a:r>
              <a:rPr lang="en-US" i="1"/>
              <a:t>B</a:t>
            </a:r>
            <a:r>
              <a:rPr lang="en-US"/>
              <a:t> = {</a:t>
            </a:r>
            <a:r>
              <a:rPr lang="en-US" i="1"/>
              <a:t>u</a:t>
            </a:r>
            <a:r>
              <a:rPr lang="en-US"/>
              <a:t>, </a:t>
            </a:r>
            <a:r>
              <a:rPr lang="en-US" i="1"/>
              <a:t>v</a:t>
            </a:r>
            <a:r>
              <a:rPr lang="en-US"/>
              <a:t>, </a:t>
            </a:r>
            <a:r>
              <a:rPr lang="en-US" i="1"/>
              <a:t>w</a:t>
            </a:r>
            <a:r>
              <a:rPr lang="en-US"/>
              <a:t>} adalah fungsi dari </a:t>
            </a:r>
            <a:r>
              <a:rPr lang="en-US" i="1"/>
              <a:t>A</a:t>
            </a:r>
            <a:r>
              <a:rPr lang="en-US"/>
              <a:t> ke </a:t>
            </a:r>
            <a:r>
              <a:rPr lang="en-US" i="1"/>
              <a:t>B</a:t>
            </a:r>
            <a:r>
              <a:rPr lang="en-US"/>
              <a:t>. Di sini </a:t>
            </a:r>
            <a:r>
              <a:rPr lang="en-US" i="1"/>
              <a:t>f</a:t>
            </a:r>
            <a:r>
              <a:rPr lang="en-US"/>
              <a:t>(1) = </a:t>
            </a:r>
            <a:r>
              <a:rPr lang="en-US" i="1"/>
              <a:t>u</a:t>
            </a:r>
            <a:r>
              <a:rPr lang="en-US"/>
              <a:t>, </a:t>
            </a:r>
            <a:r>
              <a:rPr lang="en-US" i="1"/>
              <a:t>f</a:t>
            </a:r>
            <a:r>
              <a:rPr lang="en-US"/>
              <a:t>(2) = </a:t>
            </a:r>
            <a:r>
              <a:rPr lang="en-US" i="1"/>
              <a:t>v</a:t>
            </a:r>
            <a:r>
              <a:rPr lang="en-US"/>
              <a:t>, dan </a:t>
            </a:r>
            <a:r>
              <a:rPr lang="en-US" i="1"/>
              <a:t>f</a:t>
            </a:r>
            <a:r>
              <a:rPr lang="en-US"/>
              <a:t>(3) = </a:t>
            </a:r>
            <a:r>
              <a:rPr lang="en-US" i="1"/>
              <a:t>w</a:t>
            </a:r>
            <a:r>
              <a:rPr lang="en-US"/>
              <a:t>. Daerah asal dari </a:t>
            </a:r>
            <a:r>
              <a:rPr lang="en-US" i="1"/>
              <a:t>f</a:t>
            </a:r>
            <a:r>
              <a:rPr lang="en-US"/>
              <a:t> adalah </a:t>
            </a:r>
            <a:r>
              <a:rPr lang="en-US" i="1"/>
              <a:t>A</a:t>
            </a:r>
            <a:r>
              <a:rPr lang="en-US"/>
              <a:t> dan daerah hasil adalah </a:t>
            </a:r>
            <a:r>
              <a:rPr lang="en-US" i="1"/>
              <a:t>B</a:t>
            </a:r>
            <a:r>
              <a:rPr lang="en-US"/>
              <a:t>. Jelajah dari </a:t>
            </a:r>
            <a:r>
              <a:rPr lang="en-US" i="1"/>
              <a:t>f</a:t>
            </a:r>
            <a:r>
              <a:rPr lang="en-US"/>
              <a:t> adalah {</a:t>
            </a:r>
            <a:r>
              <a:rPr lang="en-US" i="1"/>
              <a:t>u</a:t>
            </a:r>
            <a:r>
              <a:rPr lang="en-US"/>
              <a:t>, </a:t>
            </a:r>
            <a:r>
              <a:rPr lang="en-US" i="1"/>
              <a:t>v</a:t>
            </a:r>
            <a:r>
              <a:rPr lang="en-US"/>
              <a:t>, </a:t>
            </a:r>
            <a:r>
              <a:rPr lang="en-US" i="1"/>
              <a:t>w</a:t>
            </a:r>
            <a:r>
              <a:rPr lang="en-US"/>
              <a:t>}, yang dalam hal ini sama dengan himpunan B.										 </a:t>
            </a:r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Contoh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Contoh .</a:t>
            </a:r>
            <a:r>
              <a:rPr lang="en-US"/>
              <a:t> Relasi  </a:t>
            </a:r>
            <a:r>
              <a:rPr lang="en-US" i="1"/>
              <a:t>f </a:t>
            </a:r>
            <a:r>
              <a:rPr lang="en-US"/>
              <a:t>= {(1, </a:t>
            </a:r>
            <a:r>
              <a:rPr lang="en-US" i="1"/>
              <a:t>u</a:t>
            </a:r>
            <a:r>
              <a:rPr lang="en-US"/>
              <a:t>), (2, </a:t>
            </a:r>
            <a:r>
              <a:rPr lang="en-US" i="1"/>
              <a:t>u</a:t>
            </a:r>
            <a:r>
              <a:rPr lang="en-US"/>
              <a:t>), (3, </a:t>
            </a:r>
            <a:r>
              <a:rPr lang="en-US" i="1"/>
              <a:t>v</a:t>
            </a:r>
            <a:r>
              <a:rPr lang="en-US"/>
              <a:t>)}</a:t>
            </a:r>
          </a:p>
          <a:p>
            <a:pPr>
              <a:buFont typeface="Wingdings" pitchFamily="2" charset="2"/>
              <a:buNone/>
            </a:pPr>
            <a:r>
              <a:rPr lang="en-US"/>
              <a:t>  dari </a:t>
            </a:r>
            <a:r>
              <a:rPr lang="en-US" i="1"/>
              <a:t>A</a:t>
            </a:r>
            <a:r>
              <a:rPr lang="en-US"/>
              <a:t> = {1, 2, 3} ke </a:t>
            </a:r>
            <a:r>
              <a:rPr lang="en-US" i="1"/>
              <a:t>B</a:t>
            </a:r>
            <a:r>
              <a:rPr lang="en-US"/>
              <a:t> = {</a:t>
            </a:r>
            <a:r>
              <a:rPr lang="en-US" i="1"/>
              <a:t>u</a:t>
            </a:r>
            <a:r>
              <a:rPr lang="en-US"/>
              <a:t>, </a:t>
            </a:r>
            <a:r>
              <a:rPr lang="en-US" i="1"/>
              <a:t>v</a:t>
            </a:r>
            <a:r>
              <a:rPr lang="en-US"/>
              <a:t>, </a:t>
            </a:r>
            <a:r>
              <a:rPr lang="en-US" i="1"/>
              <a:t>w</a:t>
            </a:r>
            <a:r>
              <a:rPr lang="en-US"/>
              <a:t>} adalah fungsi dari </a:t>
            </a:r>
            <a:r>
              <a:rPr lang="en-US" i="1"/>
              <a:t>A</a:t>
            </a:r>
            <a:r>
              <a:rPr lang="en-US"/>
              <a:t> ke </a:t>
            </a:r>
            <a:r>
              <a:rPr lang="en-US" i="1"/>
              <a:t>B</a:t>
            </a:r>
            <a:r>
              <a:rPr lang="en-US"/>
              <a:t>, meskipun </a:t>
            </a:r>
            <a:r>
              <a:rPr lang="en-US" i="1"/>
              <a:t>u</a:t>
            </a:r>
            <a:r>
              <a:rPr lang="en-US"/>
              <a:t> merupakan bayangan dari dua elemen </a:t>
            </a:r>
            <a:r>
              <a:rPr lang="en-US" i="1"/>
              <a:t>A</a:t>
            </a:r>
            <a:r>
              <a:rPr lang="en-US"/>
              <a:t>.  Daerah asal fungsi adalah </a:t>
            </a:r>
            <a:r>
              <a:rPr lang="en-US" i="1"/>
              <a:t>A</a:t>
            </a:r>
            <a:r>
              <a:rPr lang="en-US"/>
              <a:t>, daerah hasilnya adalah </a:t>
            </a:r>
            <a:r>
              <a:rPr lang="en-US" i="1"/>
              <a:t>B</a:t>
            </a:r>
            <a:r>
              <a:rPr lang="en-US"/>
              <a:t>, dan jelajah fungsi adalah {</a:t>
            </a:r>
            <a:r>
              <a:rPr lang="en-US" i="1"/>
              <a:t>u</a:t>
            </a:r>
            <a:r>
              <a:rPr lang="en-US"/>
              <a:t>, </a:t>
            </a:r>
            <a:r>
              <a:rPr lang="en-US" i="1"/>
              <a:t>v</a:t>
            </a:r>
            <a:r>
              <a:rPr lang="en-US"/>
              <a:t>}. </a:t>
            </a:r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Contoh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/>
              <a:t>Contoh .</a:t>
            </a:r>
            <a:r>
              <a:rPr lang="en-US" sz="2800"/>
              <a:t> Relasi </a:t>
            </a:r>
            <a:r>
              <a:rPr lang="en-US" sz="2800" i="1"/>
              <a:t>f </a:t>
            </a:r>
            <a:r>
              <a:rPr lang="en-US" sz="2800"/>
              <a:t>= {(1, </a:t>
            </a:r>
            <a:r>
              <a:rPr lang="en-US" sz="2800" i="1"/>
              <a:t>u</a:t>
            </a:r>
            <a:r>
              <a:rPr lang="en-US" sz="2800"/>
              <a:t>), (2, </a:t>
            </a:r>
            <a:r>
              <a:rPr lang="en-US" sz="2800" i="1"/>
              <a:t>v</a:t>
            </a:r>
            <a:r>
              <a:rPr lang="en-US" sz="2800"/>
              <a:t>), (3, </a:t>
            </a:r>
            <a:r>
              <a:rPr lang="en-US" sz="2800" i="1"/>
              <a:t>w</a:t>
            </a:r>
            <a:r>
              <a:rPr lang="en-US" sz="2800"/>
              <a:t>)}</a:t>
            </a:r>
          </a:p>
          <a:p>
            <a:pPr>
              <a:buFont typeface="Wingdings" pitchFamily="2" charset="2"/>
              <a:buNone/>
            </a:pPr>
            <a:r>
              <a:rPr lang="en-US" sz="2800"/>
              <a:t>   dari </a:t>
            </a:r>
            <a:r>
              <a:rPr lang="en-US" sz="2800" i="1"/>
              <a:t>A</a:t>
            </a:r>
            <a:r>
              <a:rPr lang="en-US" sz="2800"/>
              <a:t> = {1, 2, 3, 4} ke </a:t>
            </a:r>
            <a:r>
              <a:rPr lang="en-US" sz="2800" i="1"/>
              <a:t>B</a:t>
            </a:r>
            <a:r>
              <a:rPr lang="en-US" sz="2800"/>
              <a:t> = {</a:t>
            </a:r>
            <a:r>
              <a:rPr lang="en-US" sz="2800" i="1"/>
              <a:t>u</a:t>
            </a:r>
            <a:r>
              <a:rPr lang="en-US" sz="2800"/>
              <a:t>, </a:t>
            </a:r>
            <a:r>
              <a:rPr lang="en-US" sz="2800" i="1"/>
              <a:t>v</a:t>
            </a:r>
            <a:r>
              <a:rPr lang="en-US" sz="2800"/>
              <a:t>, </a:t>
            </a:r>
            <a:r>
              <a:rPr lang="en-US" sz="2800" i="1"/>
              <a:t>w</a:t>
            </a:r>
            <a:r>
              <a:rPr lang="en-US" sz="2800"/>
              <a:t>} bukan fungsi, karena tidak semua elemen </a:t>
            </a:r>
            <a:r>
              <a:rPr lang="en-US" sz="2800" i="1"/>
              <a:t>A</a:t>
            </a:r>
            <a:r>
              <a:rPr lang="en-US" sz="2800"/>
              <a:t> dipetakan ke </a:t>
            </a:r>
            <a:r>
              <a:rPr lang="en-US" sz="2800" i="1"/>
              <a:t>B</a:t>
            </a:r>
            <a:r>
              <a:rPr lang="en-US" sz="2800"/>
              <a:t>. </a:t>
            </a:r>
            <a:endParaRPr lang="en-US" sz="2800" b="1"/>
          </a:p>
          <a:p>
            <a:endParaRPr lang="en-US" sz="2800" b="1"/>
          </a:p>
          <a:p>
            <a:r>
              <a:rPr lang="en-US" sz="2800" b="1"/>
              <a:t>Contoh .</a:t>
            </a:r>
            <a:r>
              <a:rPr lang="en-US" sz="2800"/>
              <a:t> Relasi </a:t>
            </a:r>
            <a:r>
              <a:rPr lang="en-US" sz="2800" i="1"/>
              <a:t>f </a:t>
            </a:r>
            <a:r>
              <a:rPr lang="en-US" sz="2800"/>
              <a:t>= {(1, </a:t>
            </a:r>
            <a:r>
              <a:rPr lang="en-US" sz="2800" i="1"/>
              <a:t>u</a:t>
            </a:r>
            <a:r>
              <a:rPr lang="en-US" sz="2800"/>
              <a:t>), (1, </a:t>
            </a:r>
            <a:r>
              <a:rPr lang="en-US" sz="2800" i="1"/>
              <a:t>v</a:t>
            </a:r>
            <a:r>
              <a:rPr lang="en-US" sz="2800"/>
              <a:t>), (2, </a:t>
            </a:r>
            <a:r>
              <a:rPr lang="en-US" sz="2800" i="1"/>
              <a:t>v</a:t>
            </a:r>
            <a:r>
              <a:rPr lang="en-US" sz="2800"/>
              <a:t>), (3, </a:t>
            </a:r>
            <a:r>
              <a:rPr lang="en-US" sz="2800" i="1"/>
              <a:t>w</a:t>
            </a:r>
            <a:r>
              <a:rPr lang="en-US" sz="2800"/>
              <a:t>)} dari </a:t>
            </a:r>
            <a:r>
              <a:rPr lang="en-US" sz="2800" i="1"/>
              <a:t>A</a:t>
            </a:r>
            <a:r>
              <a:rPr lang="en-US" sz="2800"/>
              <a:t> = {1, 2, 3} ke </a:t>
            </a:r>
            <a:r>
              <a:rPr lang="en-US" sz="2800" i="1"/>
              <a:t>B</a:t>
            </a:r>
            <a:r>
              <a:rPr lang="en-US" sz="2800"/>
              <a:t> = {</a:t>
            </a:r>
            <a:r>
              <a:rPr lang="en-US" sz="2800" i="1"/>
              <a:t>u</a:t>
            </a:r>
            <a:r>
              <a:rPr lang="en-US" sz="2800"/>
              <a:t>, </a:t>
            </a:r>
            <a:r>
              <a:rPr lang="en-US" sz="2800" i="1"/>
              <a:t>v</a:t>
            </a:r>
            <a:r>
              <a:rPr lang="en-US" sz="2800"/>
              <a:t>, </a:t>
            </a:r>
            <a:r>
              <a:rPr lang="en-US" sz="2800" i="1"/>
              <a:t>w</a:t>
            </a:r>
            <a:r>
              <a:rPr lang="en-US" sz="2800"/>
              <a:t>} bukan fungsi, karena 1 dipetakan ke dua buah elemen </a:t>
            </a:r>
            <a:r>
              <a:rPr lang="en-US" sz="2800" i="1"/>
              <a:t>B</a:t>
            </a:r>
            <a:r>
              <a:rPr lang="en-US" sz="2800"/>
              <a:t>, yaitu </a:t>
            </a:r>
            <a:r>
              <a:rPr lang="en-US" sz="2800" i="1"/>
              <a:t>u</a:t>
            </a:r>
            <a:r>
              <a:rPr lang="en-US" sz="2800"/>
              <a:t> dan </a:t>
            </a:r>
            <a:r>
              <a:rPr lang="en-US" sz="2800" i="1"/>
              <a:t>v</a:t>
            </a:r>
            <a:r>
              <a:rPr lang="en-US" sz="2800"/>
              <a:t>. </a:t>
            </a:r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Contoh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</TotalTime>
  <Words>1684</Words>
  <Application>Microsoft Office PowerPoint</Application>
  <PresentationFormat>On-screen Show (4:3)</PresentationFormat>
  <Paragraphs>160</Paragraphs>
  <Slides>33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33</vt:i4>
      </vt:variant>
    </vt:vector>
  </HeadingPairs>
  <TitlesOfParts>
    <vt:vector size="37" baseType="lpstr">
      <vt:lpstr>Concourse</vt:lpstr>
      <vt:lpstr>Visio</vt:lpstr>
      <vt:lpstr>Equation</vt:lpstr>
      <vt:lpstr>Document</vt:lpstr>
      <vt:lpstr>         FUNGSI</vt:lpstr>
      <vt:lpstr>FUNGSI</vt:lpstr>
      <vt:lpstr>FUNGSI</vt:lpstr>
      <vt:lpstr>FUNGSI</vt:lpstr>
      <vt:lpstr>REPRESENTASI FUNGSI</vt:lpstr>
      <vt:lpstr>REPRESENTASI FUNGSI</vt:lpstr>
      <vt:lpstr>Contoh</vt:lpstr>
      <vt:lpstr>Contoh</vt:lpstr>
      <vt:lpstr>Contoh</vt:lpstr>
      <vt:lpstr>Contoh</vt:lpstr>
      <vt:lpstr>FUNGSI SATU KE SATU (ONE TO ONE)</vt:lpstr>
      <vt:lpstr>Contoh</vt:lpstr>
      <vt:lpstr>Contoh</vt:lpstr>
      <vt:lpstr>FUNGSI PADA (ONTO)</vt:lpstr>
      <vt:lpstr>Contoh</vt:lpstr>
      <vt:lpstr>Contoh</vt:lpstr>
      <vt:lpstr>Contoh</vt:lpstr>
      <vt:lpstr>Contoh</vt:lpstr>
      <vt:lpstr>FUNGSI BERKORESPONDEN SATU KE SATU</vt:lpstr>
      <vt:lpstr>Contoh</vt:lpstr>
      <vt:lpstr>INVERS DARI FUNGSI</vt:lpstr>
      <vt:lpstr>INVERS DARI FUNGSI</vt:lpstr>
      <vt:lpstr>Contoh</vt:lpstr>
      <vt:lpstr>Contoh</vt:lpstr>
      <vt:lpstr>Contoh</vt:lpstr>
      <vt:lpstr>Beberapa Fungsi Khusus</vt:lpstr>
      <vt:lpstr>Contoh</vt:lpstr>
      <vt:lpstr>Beberapa Fungsi Khusus</vt:lpstr>
      <vt:lpstr>Contoh</vt:lpstr>
      <vt:lpstr>Beberapa Fungsi Khusus</vt:lpstr>
      <vt:lpstr>Beberapa Fungsi Khusus</vt:lpstr>
      <vt:lpstr>Beberapa Fungsi Khusus</vt:lpstr>
      <vt:lpstr>Slide 33</vt:lpstr>
    </vt:vector>
  </TitlesOfParts>
  <Company>STT Telkom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Rita Magdalena</dc:creator>
  <cp:lastModifiedBy>Heru CR</cp:lastModifiedBy>
  <cp:revision>17</cp:revision>
  <dcterms:created xsi:type="dcterms:W3CDTF">2005-10-15T09:53:14Z</dcterms:created>
  <dcterms:modified xsi:type="dcterms:W3CDTF">2015-10-11T20:55:11Z</dcterms:modified>
</cp:coreProperties>
</file>