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5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jpeg" ContentType="image/jpeg"/>
  <Override PartName="/ppt/media/image9.png" ContentType="image/png"/>
  <Override PartName="/ppt/media/image7.jpeg" ContentType="image/jpeg"/>
  <Override PartName="/ppt/media/image6.png" ContentType="image/png"/>
  <Override PartName="/ppt/media/image5.png" ContentType="image/png"/>
  <Override PartName="/ppt/media/image14.png" ContentType="image/png"/>
  <Override PartName="/ppt/media/image4.jpeg" ContentType="image/jpeg"/>
  <Override PartName="/ppt/media/image3.png" ContentType="image/png"/>
  <Override PartName="/ppt/media/image16.png" ContentType="image/png"/>
  <Override PartName="/ppt/media/image2.png" ContentType="image/png"/>
  <Override PartName="/ppt/media/image8.png" ContentType="image/png"/>
  <Override PartName="/ppt/media/image1.jpeg" ContentType="image/jpeg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152352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33520" y="6523560"/>
            <a:ext cx="152352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314360" y="632448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314360" y="652356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33520" y="652356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1523520" cy="3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33520" y="6324480"/>
            <a:ext cx="1523520" cy="3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056600" y="6324120"/>
            <a:ext cx="477000" cy="38052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056600" y="6324120"/>
            <a:ext cx="477000" cy="3805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33520" y="5830920"/>
            <a:ext cx="1523520" cy="136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1523520" cy="3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743400" cy="3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1314360" y="6324480"/>
            <a:ext cx="743400" cy="3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2666880" y="2857680"/>
            <a:ext cx="335232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33520" y="652356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1314360" y="6324480"/>
            <a:ext cx="743400" cy="3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33520" y="5830920"/>
            <a:ext cx="1523520" cy="136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743400" cy="3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1314360" y="632448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1314360" y="652356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1314360" y="632448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33520" y="6523560"/>
            <a:ext cx="152352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152352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33520" y="6523560"/>
            <a:ext cx="152352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1314360" y="632448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1314360" y="652356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33520" y="652356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1523520" cy="3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33520" y="6324480"/>
            <a:ext cx="1523520" cy="3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056600" y="6324120"/>
            <a:ext cx="477000" cy="38052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056600" y="6324120"/>
            <a:ext cx="477000" cy="3805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533520" y="5830920"/>
            <a:ext cx="1523520" cy="136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1523520" cy="3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743400" cy="3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1314360" y="6324480"/>
            <a:ext cx="743400" cy="3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1523520" cy="3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2666880" y="2857680"/>
            <a:ext cx="335232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33520" y="652356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1314360" y="6324480"/>
            <a:ext cx="743400" cy="3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743400" cy="3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1314360" y="632448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1314360" y="652356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1314360" y="632448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33520" y="6523560"/>
            <a:ext cx="152352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152352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33520" y="6523560"/>
            <a:ext cx="152352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1314360" y="632448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1314360" y="652356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533520" y="652356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1523520" cy="3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33520" y="6324480"/>
            <a:ext cx="1523520" cy="3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056600" y="6324120"/>
            <a:ext cx="477000" cy="38052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056600" y="6324120"/>
            <a:ext cx="477000" cy="3805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533520" y="5830920"/>
            <a:ext cx="1523520" cy="136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1523520" cy="3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743400" cy="3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314360" y="6324480"/>
            <a:ext cx="743400" cy="3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743400" cy="3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1314360" y="6324480"/>
            <a:ext cx="743400" cy="3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ubTitle"/>
          </p:nvPr>
        </p:nvSpPr>
        <p:spPr>
          <a:xfrm>
            <a:off x="2666880" y="2857680"/>
            <a:ext cx="335232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533520" y="652356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1314360" y="6324480"/>
            <a:ext cx="743400" cy="3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743400" cy="3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1314360" y="632448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1314360" y="652356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1314360" y="632448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533520" y="6523560"/>
            <a:ext cx="152352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152352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33520" y="6523560"/>
            <a:ext cx="152352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1314360" y="632448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1314360" y="652356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533520" y="652356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1523520" cy="3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533520" y="6324480"/>
            <a:ext cx="1523520" cy="3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51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056600" y="6324120"/>
            <a:ext cx="477000" cy="380520"/>
          </a:xfrm>
          <a:prstGeom prst="rect">
            <a:avLst/>
          </a:prstGeom>
          <a:ln>
            <a:noFill/>
          </a:ln>
        </p:spPr>
      </p:pic>
      <p:pic>
        <p:nvPicPr>
          <p:cNvPr id="152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056600" y="6324120"/>
            <a:ext cx="477000" cy="3805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2666880" y="2857680"/>
            <a:ext cx="335232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33520" y="652356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314360" y="6324480"/>
            <a:ext cx="743400" cy="3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743400" cy="3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314360" y="632448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314360" y="652356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666880" y="2776680"/>
            <a:ext cx="3352320" cy="1305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314360" y="6324480"/>
            <a:ext cx="74340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33520" y="6523560"/>
            <a:ext cx="1523520" cy="18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" name="CustomShape 1"/>
          <p:cNvSpPr/>
          <p:nvPr/>
        </p:nvSpPr>
        <p:spPr>
          <a:xfrm>
            <a:off x="533520" y="1523880"/>
            <a:ext cx="4419360" cy="60912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533520" y="838080"/>
            <a:ext cx="5486040" cy="6091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000">
                <a:solidFill>
                  <a:srgbClr val="006600"/>
                </a:solidFill>
                <a:latin typeface="Franklin Gothic Demi Cond"/>
              </a:rPr>
              <a:t>Click to edit the title text formatClick to edit Master title style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609480" y="5562720"/>
            <a:ext cx="1599840" cy="3805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>
                <a:solidFill>
                  <a:srgbClr val="006600"/>
                </a:solidFill>
                <a:latin typeface="Franklin Gothic Dem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solidFill>
                  <a:srgbClr val="006600"/>
                </a:solidFill>
                <a:latin typeface="Franklin Gothic Dem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solidFill>
                  <a:srgbClr val="006600"/>
                </a:solidFill>
                <a:latin typeface="Franklin Gothic Dem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solidFill>
                  <a:srgbClr val="006600"/>
                </a:solidFill>
                <a:latin typeface="Franklin Gothic Dem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solidFill>
                  <a:srgbClr val="006600"/>
                </a:solidFill>
                <a:latin typeface="Franklin Gothic Dem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solidFill>
                  <a:srgbClr val="006600"/>
                </a:solidFill>
                <a:latin typeface="Franklin Gothic Demi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6600"/>
                </a:solidFill>
                <a:latin typeface="Franklin Gothic Demi"/>
              </a:rPr>
              <a:t>Seventh Outline LevelClick to edit Master text styles</a:t>
            </a:r>
            <a:endParaRPr/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533520" y="1600200"/>
            <a:ext cx="1904760" cy="5331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006600"/>
                </a:solidFill>
                <a:latin typeface="Franklin Gothic Medium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>
                <a:solidFill>
                  <a:srgbClr val="006600"/>
                </a:solidFill>
                <a:latin typeface="Franklin Gothic Medium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>
                <a:solidFill>
                  <a:srgbClr val="006600"/>
                </a:solidFill>
                <a:latin typeface="Franklin Gothic Medium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>
                <a:solidFill>
                  <a:srgbClr val="006600"/>
                </a:solidFill>
                <a:latin typeface="Franklin Gothic Medium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>
                <a:solidFill>
                  <a:srgbClr val="006600"/>
                </a:solidFill>
                <a:latin typeface="Franklin Gothic Medium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>
                <a:solidFill>
                  <a:srgbClr val="006600"/>
                </a:solidFill>
                <a:latin typeface="Franklin Gothic Medium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006600"/>
                </a:solidFill>
                <a:latin typeface="Franklin Gothic Medium"/>
              </a:rPr>
              <a:t>Seventh Outline LevelClick to edit Master text styles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body"/>
          </p:nvPr>
        </p:nvSpPr>
        <p:spPr>
          <a:xfrm>
            <a:off x="457200" y="380880"/>
            <a:ext cx="2630160" cy="609120"/>
          </a:xfrm>
          <a:prstGeom prst="rect">
            <a:avLst/>
          </a:prstGeom>
        </p:spPr>
        <p:txBody>
          <a:bodyPr anchor="b"/>
          <a:p>
            <a:pPr>
              <a:buSzPct val="45000"/>
              <a:buFont typeface="StarSymbol"/>
              <a:buChar char=""/>
            </a:pPr>
            <a:r>
              <a:rPr lang="en-US" sz="4000">
                <a:solidFill>
                  <a:srgbClr val="006600"/>
                </a:solidFill>
                <a:latin typeface="Franklin Gothic Demi Cond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4000">
                <a:solidFill>
                  <a:srgbClr val="006600"/>
                </a:solidFill>
                <a:latin typeface="Franklin Gothic Demi Cond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4000">
                <a:solidFill>
                  <a:srgbClr val="006600"/>
                </a:solidFill>
                <a:latin typeface="Franklin Gothic Demi Cond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4000">
                <a:solidFill>
                  <a:srgbClr val="006600"/>
                </a:solidFill>
                <a:latin typeface="Franklin Gothic Demi Cond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4000">
                <a:solidFill>
                  <a:srgbClr val="006600"/>
                </a:solidFill>
                <a:latin typeface="Franklin Gothic Demi Cond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4000">
                <a:solidFill>
                  <a:srgbClr val="006600"/>
                </a:solidFill>
                <a:latin typeface="Franklin Gothic Demi Cond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4000">
                <a:solidFill>
                  <a:srgbClr val="006600"/>
                </a:solidFill>
                <a:latin typeface="Franklin Gothic Demi Cond"/>
              </a:rPr>
              <a:t>Seventh Outline LevelClick to edit Master text styles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143000"/>
            <a:ext cx="8229240" cy="46479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Seventh Outline LevelClick to edit Master text styles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934320" y="6477120"/>
            <a:ext cx="1752120" cy="3805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>
                <a:solidFill>
                  <a:srgbClr val="006600"/>
                </a:solidFill>
                <a:latin typeface="Franklin Gothic Demi Cond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solidFill>
                  <a:srgbClr val="006600"/>
                </a:solidFill>
                <a:latin typeface="Franklin Gothic Demi Cond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solidFill>
                  <a:srgbClr val="006600"/>
                </a:solidFill>
                <a:latin typeface="Franklin Gothic Demi Cond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solidFill>
                  <a:srgbClr val="006600"/>
                </a:solidFill>
                <a:latin typeface="Franklin Gothic Demi Cond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solidFill>
                  <a:srgbClr val="006600"/>
                </a:solidFill>
                <a:latin typeface="Franklin Gothic Demi Cond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solidFill>
                  <a:srgbClr val="006600"/>
                </a:solidFill>
                <a:latin typeface="Franklin Gothic Demi Cond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6600"/>
                </a:solidFill>
                <a:latin typeface="Franklin Gothic Demi Cond"/>
              </a:rPr>
              <a:t>Seventh Outline LevelClick to edit Master text styles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 sz="4400">
                <a:latin typeface="Calibri"/>
              </a:rPr>
              <a:t>Click to edit the title text format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715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000">
                <a:solidFill>
                  <a:srgbClr val="000000"/>
                </a:solidFill>
                <a:latin typeface="Franklin Gothic Demi Cond"/>
              </a:rPr>
              <a:t>Click to edit the title text formatClick to edit Master title style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447920"/>
            <a:ext cx="8229240" cy="44953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Franklin Gothic Demi Cond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Franklin Gothic Demi Cond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Franklin Gothic Demi Cond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Franklin Gothic Demi Cond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Franklin Gothic Demi Cond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Franklin Gothic Demi Cond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Franklin Gothic Demi Cond"/>
              </a:rPr>
              <a:t>Seventh Outline LevelClick to edit Master text styles</a:t>
            </a:r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934320" y="6477120"/>
            <a:ext cx="1752120" cy="3805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>
                <a:solidFill>
                  <a:srgbClr val="006600"/>
                </a:solidFill>
                <a:latin typeface="Franklin Gothic Demi Cond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solidFill>
                  <a:srgbClr val="006600"/>
                </a:solidFill>
                <a:latin typeface="Franklin Gothic Demi Cond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solidFill>
                  <a:srgbClr val="006600"/>
                </a:solidFill>
                <a:latin typeface="Franklin Gothic Demi Cond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solidFill>
                  <a:srgbClr val="006600"/>
                </a:solidFill>
                <a:latin typeface="Franklin Gothic Demi Cond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solidFill>
                  <a:srgbClr val="006600"/>
                </a:solidFill>
                <a:latin typeface="Franklin Gothic Demi Cond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solidFill>
                  <a:srgbClr val="006600"/>
                </a:solidFill>
                <a:latin typeface="Franklin Gothic Demi Cond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6600"/>
                </a:solidFill>
                <a:latin typeface="Franklin Gothic Demi Cond"/>
              </a:rPr>
              <a:t>Seventh Outline LevelClick to edit Master text styles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2666880" y="2857680"/>
            <a:ext cx="335232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Franklin Gothic Demi Cond"/>
              </a:rPr>
              <a:t>Click to edit the title text formatClick to edit Master title style</a:t>
            </a:r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33520" y="6324480"/>
            <a:ext cx="1523520" cy="3805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>
                <a:solidFill>
                  <a:srgbClr val="006600"/>
                </a:solidFill>
                <a:latin typeface="Franklin Gothic Demi Cond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solidFill>
                  <a:srgbClr val="006600"/>
                </a:solidFill>
                <a:latin typeface="Franklin Gothic Demi Cond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solidFill>
                  <a:srgbClr val="006600"/>
                </a:solidFill>
                <a:latin typeface="Franklin Gothic Demi Cond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solidFill>
                  <a:srgbClr val="006600"/>
                </a:solidFill>
                <a:latin typeface="Franklin Gothic Demi Cond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solidFill>
                  <a:srgbClr val="006600"/>
                </a:solidFill>
                <a:latin typeface="Franklin Gothic Demi Cond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solidFill>
                  <a:srgbClr val="006600"/>
                </a:solidFill>
                <a:latin typeface="Franklin Gothic Demi Cond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6600"/>
                </a:solidFill>
                <a:latin typeface="Franklin Gothic Demi Cond"/>
              </a:rPr>
              <a:t>Seventh Outline LevelClick to edit Master text styles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533520" y="1447920"/>
            <a:ext cx="5486040" cy="6091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000">
                <a:solidFill>
                  <a:srgbClr val="006600"/>
                </a:solidFill>
                <a:latin typeface="Franklin Gothic Demi Cond"/>
              </a:rPr>
              <a:t>Subnetting dengan VLSM</a:t>
            </a:r>
            <a:r>
              <a:rPr lang="en-US" sz="4000">
                <a:solidFill>
                  <a:srgbClr val="006600"/>
                </a:solidFill>
                <a:latin typeface="Franklin Gothic Demi Cond"/>
              </a:rPr>
              <a:t>
</a:t>
            </a:r>
            <a:endParaRPr/>
          </a:p>
        </p:txBody>
      </p:sp>
      <p:sp>
        <p:nvSpPr>
          <p:cNvPr id="154" name="TextShape 2"/>
          <p:cNvSpPr txBox="1"/>
          <p:nvPr/>
        </p:nvSpPr>
        <p:spPr>
          <a:xfrm>
            <a:off x="6400800" y="6400800"/>
            <a:ext cx="1828440" cy="304560"/>
          </a:xfrm>
          <a:prstGeom prst="rect">
            <a:avLst/>
          </a:prstGeom>
        </p:spPr>
        <p:txBody>
          <a:bodyPr/>
          <a:p>
            <a:pPr algn="ctr"/>
            <a:endParaRPr/>
          </a:p>
        </p:txBody>
      </p:sp>
      <p:sp>
        <p:nvSpPr>
          <p:cNvPr id="155" name="TextShape 3"/>
          <p:cNvSpPr txBox="1"/>
          <p:nvPr/>
        </p:nvSpPr>
        <p:spPr>
          <a:xfrm>
            <a:off x="609480" y="5562720"/>
            <a:ext cx="3200040" cy="3805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>
                <a:solidFill>
                  <a:srgbClr val="006600"/>
                </a:solidFill>
                <a:latin typeface="Franklin Gothic Demi"/>
              </a:rPr>
              <a:t>Rifki Indra, S.Kom., M.Eng.</a:t>
            </a:r>
            <a:endParaRPr/>
          </a:p>
          <a:p>
            <a:pPr>
              <a:lnSpc>
                <a:spcPct val="100000"/>
              </a:lnSpc>
            </a:pPr>
            <a:r>
              <a:rPr lang="en-US" u="sng">
                <a:solidFill>
                  <a:srgbClr val="0000ff"/>
                </a:solidFill>
                <a:latin typeface="Franklin Gothic Demi"/>
              </a:rPr>
              <a:t>http://learning.upnyk.ac.id/</a:t>
            </a:r>
            <a:r>
              <a:rPr lang="en-US">
                <a:solidFill>
                  <a:srgbClr val="006600"/>
                </a:solidFill>
                <a:latin typeface="Franklin Gothic Demi"/>
              </a:rPr>
              <a:t> </a:t>
            </a:r>
            <a:endParaRPr/>
          </a:p>
        </p:txBody>
      </p:sp>
      <p:sp>
        <p:nvSpPr>
          <p:cNvPr id="156" name="TextShape 4"/>
          <p:cNvSpPr txBox="1"/>
          <p:nvPr/>
        </p:nvSpPr>
        <p:spPr>
          <a:xfrm>
            <a:off x="609480" y="2362320"/>
            <a:ext cx="3276360" cy="3805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3200">
                <a:solidFill>
                  <a:srgbClr val="006600"/>
                </a:solidFill>
                <a:latin typeface="Franklin Gothic Medium"/>
              </a:rPr>
              <a:t>Minggu 4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457200" y="380880"/>
            <a:ext cx="8344800" cy="6091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4000">
                <a:solidFill>
                  <a:srgbClr val="006600"/>
                </a:solidFill>
                <a:latin typeface="Franklin Gothic Demi Cond"/>
              </a:rPr>
              <a:t>Bagan hasil subnetting dengan VLSM </a:t>
            </a:r>
            <a:endParaRPr/>
          </a:p>
        </p:txBody>
      </p:sp>
      <p:sp>
        <p:nvSpPr>
          <p:cNvPr id="205" name="TextShape 2"/>
          <p:cNvSpPr txBox="1"/>
          <p:nvPr/>
        </p:nvSpPr>
        <p:spPr>
          <a:xfrm>
            <a:off x="6934320" y="6477120"/>
            <a:ext cx="1752120" cy="38052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06" name="Line 3"/>
          <p:cNvSpPr/>
          <p:nvPr/>
        </p:nvSpPr>
        <p:spPr>
          <a:xfrm>
            <a:off x="476280" y="2971800"/>
            <a:ext cx="8362800" cy="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</p:sp>
      <p:sp>
        <p:nvSpPr>
          <p:cNvPr id="207" name="Line 4"/>
          <p:cNvSpPr/>
          <p:nvPr/>
        </p:nvSpPr>
        <p:spPr>
          <a:xfrm>
            <a:off x="476280" y="2438280"/>
            <a:ext cx="5638680" cy="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</p:sp>
      <p:sp>
        <p:nvSpPr>
          <p:cNvPr id="208" name="CustomShape 5"/>
          <p:cNvSpPr/>
          <p:nvPr/>
        </p:nvSpPr>
        <p:spPr>
          <a:xfrm>
            <a:off x="313920" y="3124080"/>
            <a:ext cx="32436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0</a:t>
            </a:r>
            <a:endParaRPr/>
          </a:p>
        </p:txBody>
      </p:sp>
      <p:sp>
        <p:nvSpPr>
          <p:cNvPr id="209" name="CustomShape 6"/>
          <p:cNvSpPr/>
          <p:nvPr/>
        </p:nvSpPr>
        <p:spPr>
          <a:xfrm>
            <a:off x="1975320" y="3124080"/>
            <a:ext cx="46908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31</a:t>
            </a:r>
            <a:endParaRPr/>
          </a:p>
        </p:txBody>
      </p:sp>
      <p:sp>
        <p:nvSpPr>
          <p:cNvPr id="210" name="CustomShape 7"/>
          <p:cNvSpPr/>
          <p:nvPr/>
        </p:nvSpPr>
        <p:spPr>
          <a:xfrm>
            <a:off x="2318400" y="3135960"/>
            <a:ext cx="46908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32</a:t>
            </a:r>
            <a:endParaRPr/>
          </a:p>
        </p:txBody>
      </p:sp>
      <p:sp>
        <p:nvSpPr>
          <p:cNvPr id="211" name="CustomShape 8"/>
          <p:cNvSpPr/>
          <p:nvPr/>
        </p:nvSpPr>
        <p:spPr>
          <a:xfrm>
            <a:off x="3880080" y="3124080"/>
            <a:ext cx="46908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63</a:t>
            </a:r>
            <a:endParaRPr/>
          </a:p>
        </p:txBody>
      </p:sp>
      <p:sp>
        <p:nvSpPr>
          <p:cNvPr id="212" name="TextShape 9"/>
          <p:cNvSpPr txBox="1"/>
          <p:nvPr/>
        </p:nvSpPr>
        <p:spPr>
          <a:xfrm>
            <a:off x="457200" y="1143000"/>
            <a:ext cx="184320" cy="630972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13" name="CustomShape 10"/>
          <p:cNvSpPr/>
          <p:nvPr/>
        </p:nvSpPr>
        <p:spPr>
          <a:xfrm>
            <a:off x="4222800" y="3135960"/>
            <a:ext cx="46908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64</a:t>
            </a:r>
            <a:endParaRPr/>
          </a:p>
        </p:txBody>
      </p:sp>
      <p:sp>
        <p:nvSpPr>
          <p:cNvPr id="214" name="CustomShape 11"/>
          <p:cNvSpPr/>
          <p:nvPr/>
        </p:nvSpPr>
        <p:spPr>
          <a:xfrm>
            <a:off x="5384880" y="3140640"/>
            <a:ext cx="46908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79</a:t>
            </a:r>
            <a:endParaRPr/>
          </a:p>
        </p:txBody>
      </p:sp>
      <p:sp>
        <p:nvSpPr>
          <p:cNvPr id="215" name="CustomShape 12"/>
          <p:cNvSpPr/>
          <p:nvPr/>
        </p:nvSpPr>
        <p:spPr>
          <a:xfrm>
            <a:off x="476280" y="2438280"/>
            <a:ext cx="1885320" cy="533160"/>
          </a:xfrm>
          <a:prstGeom prst="rect">
            <a:avLst/>
          </a:prstGeom>
          <a:solidFill>
            <a:srgbClr val="ff0000"/>
          </a:solidFill>
          <a:ln w="25560">
            <a:solidFill>
              <a:srgbClr val="3a5f8b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Keuangan</a:t>
            </a:r>
            <a:endParaRPr/>
          </a:p>
        </p:txBody>
      </p:sp>
      <p:sp>
        <p:nvSpPr>
          <p:cNvPr id="216" name="CustomShape 13"/>
          <p:cNvSpPr/>
          <p:nvPr/>
        </p:nvSpPr>
        <p:spPr>
          <a:xfrm>
            <a:off x="2388240" y="2438280"/>
            <a:ext cx="1885320" cy="533160"/>
          </a:xfrm>
          <a:prstGeom prst="rect">
            <a:avLst/>
          </a:prstGeom>
          <a:solidFill>
            <a:srgbClr val="00b050"/>
          </a:solidFill>
          <a:ln w="25560">
            <a:solidFill>
              <a:srgbClr val="3a5f8b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TU</a:t>
            </a:r>
            <a:endParaRPr/>
          </a:p>
        </p:txBody>
      </p:sp>
      <p:sp>
        <p:nvSpPr>
          <p:cNvPr id="217" name="CustomShape 14"/>
          <p:cNvSpPr/>
          <p:nvPr/>
        </p:nvSpPr>
        <p:spPr>
          <a:xfrm>
            <a:off x="4281120" y="2438280"/>
            <a:ext cx="1338120" cy="5331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Eksekutif</a:t>
            </a:r>
            <a:endParaRPr/>
          </a:p>
        </p:txBody>
      </p:sp>
      <p:sp>
        <p:nvSpPr>
          <p:cNvPr id="218" name="CustomShape 15"/>
          <p:cNvSpPr/>
          <p:nvPr/>
        </p:nvSpPr>
        <p:spPr>
          <a:xfrm>
            <a:off x="8495280" y="3048120"/>
            <a:ext cx="61416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254</a:t>
            </a:r>
            <a:endParaRPr/>
          </a:p>
        </p:txBody>
      </p:sp>
      <p:sp>
        <p:nvSpPr>
          <p:cNvPr id="219" name="CustomShape 16"/>
          <p:cNvSpPr/>
          <p:nvPr/>
        </p:nvSpPr>
        <p:spPr>
          <a:xfrm>
            <a:off x="5619600" y="2438280"/>
            <a:ext cx="3143160" cy="533160"/>
          </a:xfrm>
          <a:prstGeom prst="rect">
            <a:avLst/>
          </a:prstGeom>
          <a:solidFill>
            <a:srgbClr val="a6a6a6"/>
          </a:solidFill>
          <a:ln w="25560">
            <a:solidFill>
              <a:srgbClr val="3a5f8b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Kosong</a:t>
            </a:r>
            <a:endParaRPr/>
          </a:p>
        </p:txBody>
      </p:sp>
    </p:spTree>
  </p:cSld>
  <p:timing>
    <p:tnLst>
      <p:par>
        <p:cTn id="58" dur="indefinite" restart="never" nodeType="tmRoot">
          <p:childTnLst>
            <p:seq>
              <p:cTn id="5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457200" y="380880"/>
            <a:ext cx="7238520" cy="6091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4000">
                <a:solidFill>
                  <a:srgbClr val="006600"/>
                </a:solidFill>
                <a:latin typeface="Franklin Gothic Demi Cond"/>
              </a:rPr>
              <a:t>Latihan soal :</a:t>
            </a:r>
            <a:endParaRPr/>
          </a:p>
        </p:txBody>
      </p:sp>
      <p:sp>
        <p:nvSpPr>
          <p:cNvPr id="221" name="TextShape 2"/>
          <p:cNvSpPr txBox="1"/>
          <p:nvPr/>
        </p:nvSpPr>
        <p:spPr>
          <a:xfrm>
            <a:off x="457200" y="990720"/>
            <a:ext cx="8229240" cy="54097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Diketahui IP 203.130.238.34/28. Tentukan :</a:t>
            </a:r>
            <a:endParaRPr/>
          </a:p>
          <a:p>
            <a:pPr>
              <a:lnSpc>
                <a:spcPts val="176"/>
              </a:lnSpc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a. Alamat</a:t>
            </a:r>
            <a:r>
              <a:rPr lang="en-US" sz="2400">
                <a:solidFill>
                  <a:srgbClr val="006600"/>
                </a:solidFill>
                <a:latin typeface="Franklin Gothic Demi Cond"/>
                <a:ea typeface="Times New Roman"/>
              </a:rPr>
              <a:t> </a:t>
            </a:r>
            <a:r>
              <a:rPr lang="en-US" sz="2400">
                <a:solidFill>
                  <a:srgbClr val="006600"/>
                </a:solidFill>
                <a:latin typeface="Franklin Gothic Demi Cond"/>
              </a:rPr>
              <a:t>subnet</a:t>
            </a:r>
            <a:r>
              <a:rPr lang="en-US" sz="2400">
                <a:solidFill>
                  <a:srgbClr val="006600"/>
                </a:solidFill>
                <a:latin typeface="Franklin Gothic Demi Cond"/>
                <a:ea typeface="Times New Roman"/>
              </a:rPr>
              <a:t> </a:t>
            </a:r>
            <a:r>
              <a:rPr lang="en-US" sz="2400">
                <a:solidFill>
                  <a:srgbClr val="006600"/>
                </a:solidFill>
                <a:latin typeface="Franklin Gothic Demi Cond"/>
              </a:rPr>
              <a:t>dimana</a:t>
            </a:r>
            <a:r>
              <a:rPr lang="en-US" sz="2400">
                <a:solidFill>
                  <a:srgbClr val="006600"/>
                </a:solidFill>
                <a:latin typeface="Franklin Gothic Demi Cond"/>
                <a:ea typeface="Times New Roman"/>
              </a:rPr>
              <a:t> </a:t>
            </a:r>
            <a:r>
              <a:rPr lang="en-US" sz="2400">
                <a:solidFill>
                  <a:srgbClr val="006600"/>
                </a:solidFill>
                <a:latin typeface="Franklin Gothic Demi Cond"/>
              </a:rPr>
              <a:t>pc</a:t>
            </a:r>
            <a:r>
              <a:rPr lang="en-US" sz="2400">
                <a:solidFill>
                  <a:srgbClr val="006600"/>
                </a:solidFill>
                <a:latin typeface="Franklin Gothic Demi Cond"/>
                <a:ea typeface="Times New Roman"/>
              </a:rPr>
              <a:t> </a:t>
            </a:r>
            <a:r>
              <a:rPr lang="en-US" sz="2400">
                <a:solidFill>
                  <a:srgbClr val="006600"/>
                </a:solidFill>
                <a:latin typeface="Franklin Gothic Demi Cond"/>
              </a:rPr>
              <a:t>dengan</a:t>
            </a:r>
            <a:r>
              <a:rPr lang="en-US" sz="2400">
                <a:solidFill>
                  <a:srgbClr val="006600"/>
                </a:solidFill>
                <a:latin typeface="Franklin Gothic Demi Cond"/>
                <a:ea typeface="Times New Roman"/>
              </a:rPr>
              <a:t> </a:t>
            </a:r>
            <a:r>
              <a:rPr lang="en-US" sz="2400">
                <a:solidFill>
                  <a:srgbClr val="006600"/>
                </a:solidFill>
                <a:latin typeface="Franklin Gothic Demi Cond"/>
              </a:rPr>
              <a:t>IP</a:t>
            </a:r>
            <a:r>
              <a:rPr lang="en-US" sz="2400">
                <a:solidFill>
                  <a:srgbClr val="006600"/>
                </a:solidFill>
                <a:latin typeface="Franklin Gothic Demi Cond"/>
                <a:ea typeface="Times New Roman"/>
              </a:rPr>
              <a:t> </a:t>
            </a:r>
            <a:r>
              <a:rPr lang="en-US" sz="2400">
                <a:solidFill>
                  <a:srgbClr val="006600"/>
                </a:solidFill>
                <a:latin typeface="Franklin Gothic Demi Cond"/>
              </a:rPr>
              <a:t>address</a:t>
            </a:r>
            <a:r>
              <a:rPr lang="en-US" sz="2400">
                <a:solidFill>
                  <a:srgbClr val="006600"/>
                </a:solidFill>
                <a:latin typeface="Franklin Gothic Demi Cond"/>
                <a:ea typeface="Times New Roman"/>
              </a:rPr>
              <a:t> </a:t>
            </a:r>
            <a:r>
              <a:rPr lang="en-US" sz="2400">
                <a:solidFill>
                  <a:srgbClr val="006600"/>
                </a:solidFill>
                <a:latin typeface="Franklin Gothic Demi Cond"/>
              </a:rPr>
              <a:t>tersebut</a:t>
            </a:r>
            <a:r>
              <a:rPr lang="en-US" sz="2400">
                <a:solidFill>
                  <a:srgbClr val="006600"/>
                </a:solidFill>
                <a:latin typeface="Franklin Gothic Demi Cond"/>
                <a:ea typeface="Times New Roman"/>
              </a:rPr>
              <a:t> </a:t>
            </a:r>
            <a:r>
              <a:rPr lang="en-US" sz="2400">
                <a:solidFill>
                  <a:srgbClr val="006600"/>
                </a:solidFill>
                <a:latin typeface="Franklin Gothic Demi Cond"/>
              </a:rPr>
              <a:t>berada.</a:t>
            </a:r>
            <a:endParaRPr/>
          </a:p>
          <a:p>
            <a:pPr>
              <a:lnSpc>
                <a:spcPts val="176"/>
              </a:lnSpc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b. Alamat</a:t>
            </a:r>
            <a:r>
              <a:rPr lang="en-US" sz="2400">
                <a:solidFill>
                  <a:srgbClr val="006600"/>
                </a:solidFill>
                <a:latin typeface="Franklin Gothic Demi Cond"/>
                <a:ea typeface="Times New Roman"/>
              </a:rPr>
              <a:t> </a:t>
            </a:r>
            <a:r>
              <a:rPr lang="en-US" sz="2400">
                <a:solidFill>
                  <a:srgbClr val="006600"/>
                </a:solidFill>
                <a:latin typeface="Franklin Gothic Demi Cond"/>
              </a:rPr>
              <a:t>broadcast</a:t>
            </a:r>
            <a:r>
              <a:rPr lang="en-US" sz="2400">
                <a:solidFill>
                  <a:srgbClr val="006600"/>
                </a:solidFill>
                <a:latin typeface="Franklin Gothic Demi Cond"/>
                <a:ea typeface="Times New Roman"/>
              </a:rPr>
              <a:t> </a:t>
            </a:r>
            <a:r>
              <a:rPr lang="en-US" sz="2400">
                <a:solidFill>
                  <a:srgbClr val="006600"/>
                </a:solidFill>
                <a:latin typeface="Franklin Gothic Demi Cond"/>
              </a:rPr>
              <a:t>nya</a:t>
            </a:r>
            <a:endParaRPr/>
          </a:p>
          <a:p>
            <a:pPr>
              <a:lnSpc>
                <a:spcPts val="176"/>
              </a:lnSpc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c. Jumlah</a:t>
            </a:r>
            <a:r>
              <a:rPr lang="en-US" sz="2400">
                <a:solidFill>
                  <a:srgbClr val="006600"/>
                </a:solidFill>
                <a:latin typeface="Franklin Gothic Demi Cond"/>
                <a:ea typeface="Times New Roman"/>
              </a:rPr>
              <a:t> </a:t>
            </a:r>
            <a:r>
              <a:rPr lang="en-US" sz="2400">
                <a:solidFill>
                  <a:srgbClr val="006600"/>
                </a:solidFill>
                <a:latin typeface="Franklin Gothic Demi Cond"/>
              </a:rPr>
              <a:t>maksimal</a:t>
            </a:r>
            <a:r>
              <a:rPr lang="en-US" sz="2400">
                <a:solidFill>
                  <a:srgbClr val="006600"/>
                </a:solidFill>
                <a:latin typeface="Franklin Gothic Demi Cond"/>
                <a:ea typeface="Times New Roman"/>
              </a:rPr>
              <a:t> </a:t>
            </a:r>
            <a:r>
              <a:rPr lang="en-US" sz="2400">
                <a:solidFill>
                  <a:srgbClr val="006600"/>
                </a:solidFill>
                <a:latin typeface="Franklin Gothic Demi Cond"/>
              </a:rPr>
              <a:t>IP</a:t>
            </a:r>
            <a:r>
              <a:rPr lang="en-US" sz="2400">
                <a:solidFill>
                  <a:srgbClr val="006600"/>
                </a:solidFill>
                <a:latin typeface="Franklin Gothic Demi Cond"/>
                <a:ea typeface="Times New Roman"/>
              </a:rPr>
              <a:t> </a:t>
            </a:r>
            <a:r>
              <a:rPr lang="en-US" sz="2400">
                <a:solidFill>
                  <a:srgbClr val="006600"/>
                </a:solidFill>
                <a:latin typeface="Franklin Gothic Demi Cond"/>
              </a:rPr>
              <a:t>address</a:t>
            </a:r>
            <a:r>
              <a:rPr lang="en-US" sz="2400">
                <a:solidFill>
                  <a:srgbClr val="006600"/>
                </a:solidFill>
                <a:latin typeface="Franklin Gothic Demi Cond"/>
                <a:ea typeface="Times New Roman"/>
              </a:rPr>
              <a:t> </a:t>
            </a:r>
            <a:r>
              <a:rPr lang="en-US" sz="2400">
                <a:solidFill>
                  <a:srgbClr val="006600"/>
                </a:solidFill>
                <a:latin typeface="Franklin Gothic Demi Cond"/>
              </a:rPr>
              <a:t>dalam</a:t>
            </a:r>
            <a:r>
              <a:rPr lang="en-US" sz="2400">
                <a:solidFill>
                  <a:srgbClr val="006600"/>
                </a:solidFill>
                <a:latin typeface="Franklin Gothic Demi Cond"/>
                <a:ea typeface="Times New Roman"/>
              </a:rPr>
              <a:t> </a:t>
            </a:r>
            <a:r>
              <a:rPr lang="en-US" sz="2400">
                <a:solidFill>
                  <a:srgbClr val="006600"/>
                </a:solidFill>
                <a:latin typeface="Franklin Gothic Demi Cond"/>
              </a:rPr>
              <a:t>subnet</a:t>
            </a:r>
            <a:r>
              <a:rPr lang="en-US" sz="2400">
                <a:solidFill>
                  <a:srgbClr val="006600"/>
                </a:solidFill>
                <a:latin typeface="Franklin Gothic Demi Cond"/>
                <a:ea typeface="Times New Roman"/>
              </a:rPr>
              <a:t> </a:t>
            </a:r>
            <a:r>
              <a:rPr lang="en-US" sz="2400">
                <a:solidFill>
                  <a:srgbClr val="006600"/>
                </a:solidFill>
                <a:latin typeface="Franklin Gothic Demi Cond"/>
              </a:rPr>
              <a:t>tersebut</a:t>
            </a:r>
            <a:r>
              <a:rPr lang="en-US" sz="2400">
                <a:solidFill>
                  <a:srgbClr val="006600"/>
                </a:solidFill>
                <a:latin typeface="Franklin Gothic Demi Cond"/>
                <a:ea typeface="Times New Roman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22" name="TextShape 3"/>
          <p:cNvSpPr txBox="1"/>
          <p:nvPr/>
        </p:nvSpPr>
        <p:spPr>
          <a:xfrm>
            <a:off x="6934320" y="6477120"/>
            <a:ext cx="1752120" cy="38052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  <p:timing>
    <p:tnLst>
      <p:par>
        <p:cTn id="60" dur="indefinite" restart="never" nodeType="tmRoot">
          <p:childTnLst>
            <p:seq>
              <p:cTn id="6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457200" y="380880"/>
            <a:ext cx="7238520" cy="6091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4000">
                <a:solidFill>
                  <a:srgbClr val="006600"/>
                </a:solidFill>
                <a:latin typeface="Franklin Gothic Demi Cond"/>
              </a:rPr>
              <a:t>penyelesaian:</a:t>
            </a:r>
            <a:endParaRPr/>
          </a:p>
        </p:txBody>
      </p:sp>
      <p:sp>
        <p:nvSpPr>
          <p:cNvPr id="224" name="TextShape 2"/>
          <p:cNvSpPr txBox="1"/>
          <p:nvPr/>
        </p:nvSpPr>
        <p:spPr>
          <a:xfrm>
            <a:off x="457200" y="990720"/>
            <a:ext cx="8229240" cy="54097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a. 203.130.38.33/28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Karena /28 maka ada 16 maksimal IP. Alamat subnet dibagi 256:16=16 subnet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6600"/>
                </a:solidFill>
                <a:latin typeface="Franklin Gothic Demi Cond"/>
              </a:rPr>
              <a:t>Jadi alam</a:t>
            </a:r>
            <a:r>
              <a:rPr lang="en-US" sz="1600">
                <a:solidFill>
                  <a:srgbClr val="006600"/>
                </a:solidFill>
                <a:latin typeface="Franklin Gothic Demi Cond"/>
              </a:rPr>
              <a:t>at subnetnya adalah subnet ke 3 dengan NA :203.130.238.32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graphicFrame>
        <p:nvGraphicFramePr>
          <p:cNvPr id="225" name="Table 3"/>
          <p:cNvGraphicFramePr/>
          <p:nvPr/>
        </p:nvGraphicFramePr>
        <p:xfrm>
          <a:off x="182880" y="2417040"/>
          <a:ext cx="8778240" cy="3404880"/>
        </p:xfrm>
        <a:graphic>
          <a:graphicData uri="http://schemas.openxmlformats.org/drawingml/2006/table">
            <a:tbl>
              <a:tblPr/>
              <a:tblGrid>
                <a:gridCol w="1063080"/>
                <a:gridCol w="3169800"/>
                <a:gridCol w="1162080"/>
                <a:gridCol w="3383280"/>
              </a:tblGrid>
              <a:tr h="340200">
                <a:tc>
                  <a:txBody>
                    <a:bodyPr lIns="90000" rIns="90000" tIns="46800" bIns="46800"/>
                    <a:p>
                      <a:r>
                        <a:rPr lang="en-US" sz="1400">
                          <a:latin typeface="Arial"/>
                        </a:rPr>
                        <a:t>Subnet ke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en-US" sz="1400">
                          <a:latin typeface="Arial"/>
                        </a:rPr>
                        <a:t>Subnet ke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340200">
                <a:tc>
                  <a:txBody>
                    <a:bodyPr lIns="90000" rIns="90000" tIns="46800" bIns="46800"/>
                    <a:p>
                      <a:r>
                        <a:rPr lang="en-US" sz="1400">
                          <a:latin typeface="Arial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en-US" sz="1400">
                          <a:latin typeface="Arial"/>
                        </a:rPr>
                        <a:t>203.130.238.0-203.130.238.15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en-US">
                          <a:latin typeface="Arial"/>
                        </a:rPr>
                        <a:t>9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en-US" sz="1400">
                          <a:latin typeface="Arial"/>
                        </a:rPr>
                        <a:t>203.130.238.128-203.130.238.143</a:t>
                      </a:r>
                      <a:endParaRPr/>
                    </a:p>
                  </a:txBody>
                  <a:tcPr/>
                </a:tc>
              </a:tr>
              <a:tr h="340200">
                <a:tc>
                  <a:txBody>
                    <a:bodyPr lIns="90000" rIns="90000" tIns="46800" bIns="46800"/>
                    <a:p>
                      <a:r>
                        <a:rPr lang="en-US">
                          <a:latin typeface="Arial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en-US" sz="1400">
                          <a:latin typeface="Times New Roman"/>
                        </a:rPr>
                        <a:t>203.130.238.16-203.130.238.31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en-US">
                          <a:latin typeface="Arial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en-US" sz="1400">
                          <a:latin typeface="Arial"/>
                        </a:rPr>
                        <a:t>203.130.238.144-203.130.238.159</a:t>
                      </a:r>
                      <a:endParaRPr/>
                    </a:p>
                  </a:txBody>
                  <a:tcPr/>
                </a:tc>
              </a:tr>
              <a:tr h="340200">
                <a:tc>
                  <a:txBody>
                    <a:bodyPr lIns="90000" rIns="90000" tIns="46800" bIns="46800"/>
                    <a:p>
                      <a:r>
                        <a:rPr lang="en-US"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en-US" sz="1400">
                          <a:latin typeface="Times New Roman"/>
                        </a:rPr>
                        <a:t>203.130.238.32-203.130.238.47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en-US">
                          <a:latin typeface="Arial"/>
                        </a:rPr>
                        <a:t>11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en-US" sz="1400">
                          <a:latin typeface="Arial"/>
                        </a:rPr>
                        <a:t>203.130.238.160-203.130.238.175</a:t>
                      </a:r>
                      <a:endParaRPr/>
                    </a:p>
                  </a:txBody>
                  <a:tcPr/>
                </a:tc>
              </a:tr>
              <a:tr h="340200">
                <a:tc>
                  <a:txBody>
                    <a:bodyPr lIns="90000" rIns="90000" tIns="46800" bIns="46800"/>
                    <a:p>
                      <a:r>
                        <a:rPr lang="en-US">
                          <a:latin typeface="Arial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en-US" sz="1400">
                          <a:latin typeface="Times New Roman"/>
                        </a:rPr>
                        <a:t>203.130.238.48-203.130.238.63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en-US">
                          <a:latin typeface="Arial"/>
                        </a:rPr>
                        <a:t>12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en-US" sz="1400">
                          <a:latin typeface="Arial"/>
                        </a:rPr>
                        <a:t>203.130.238.176-203.130.238.191</a:t>
                      </a:r>
                      <a:endParaRPr/>
                    </a:p>
                  </a:txBody>
                  <a:tcPr/>
                </a:tc>
              </a:tr>
              <a:tr h="340200">
                <a:tc>
                  <a:txBody>
                    <a:bodyPr lIns="90000" rIns="90000" tIns="46800" bIns="46800"/>
                    <a:p>
                      <a:r>
                        <a:rPr lang="en-US">
                          <a:latin typeface="Arial"/>
                        </a:rPr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en-US" sz="1400">
                          <a:latin typeface="Times New Roman"/>
                        </a:rPr>
                        <a:t>203.130.238.64-203.130.238.79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en-US">
                          <a:latin typeface="Arial"/>
                        </a:rPr>
                        <a:t>13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en-US" sz="1400">
                          <a:latin typeface="Arial"/>
                        </a:rPr>
                        <a:t>203.130.238.192-203.130.238.207</a:t>
                      </a:r>
                      <a:endParaRPr/>
                    </a:p>
                  </a:txBody>
                  <a:tcPr/>
                </a:tc>
              </a:tr>
              <a:tr h="340200">
                <a:tc>
                  <a:txBody>
                    <a:bodyPr lIns="90000" rIns="90000" tIns="46800" bIns="46800"/>
                    <a:p>
                      <a:r>
                        <a:rPr lang="en-US">
                          <a:latin typeface="Arial"/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en-US" sz="1400">
                          <a:latin typeface="Times New Roman"/>
                        </a:rPr>
                        <a:t>203.130.238.80-203.130.238.95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en-US">
                          <a:latin typeface="Arial"/>
                        </a:rPr>
                        <a:t>14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en-US" sz="1400">
                          <a:latin typeface="Arial"/>
                        </a:rPr>
                        <a:t>203.130.238.208-203.130.238.223</a:t>
                      </a:r>
                      <a:endParaRPr/>
                    </a:p>
                  </a:txBody>
                  <a:tcPr/>
                </a:tc>
              </a:tr>
              <a:tr h="340200">
                <a:tc>
                  <a:txBody>
                    <a:bodyPr lIns="90000" rIns="90000" tIns="46800" bIns="46800"/>
                    <a:p>
                      <a:r>
                        <a:rPr lang="en-US">
                          <a:latin typeface="Arial"/>
                        </a:rPr>
                        <a:t>7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en-US" sz="1400">
                          <a:latin typeface="Times New Roman"/>
                        </a:rPr>
                        <a:t>203.130.238.96-203.130.238.111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en-US">
                          <a:latin typeface="Arial"/>
                        </a:rPr>
                        <a:t>15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en-US" sz="1400">
                          <a:latin typeface="Arial"/>
                        </a:rPr>
                        <a:t>203.130.238.224-203.130.238.239</a:t>
                      </a:r>
                      <a:endParaRPr/>
                    </a:p>
                  </a:txBody>
                  <a:tcPr/>
                </a:tc>
              </a:tr>
              <a:tr h="340200">
                <a:tc>
                  <a:txBody>
                    <a:bodyPr lIns="90000" rIns="90000" tIns="46800" bIns="46800"/>
                    <a:p>
                      <a:r>
                        <a:rPr lang="en-US">
                          <a:latin typeface="Arial"/>
                        </a:rPr>
                        <a:t>8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en-US" sz="1400">
                          <a:latin typeface="Times New Roman"/>
                        </a:rPr>
                        <a:t>203.130.238.112-203.130.238.127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en-US">
                          <a:latin typeface="Arial"/>
                        </a:rPr>
                        <a:t>16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en-US" sz="1400">
                          <a:latin typeface="Arial"/>
                        </a:rPr>
                        <a:t>203.130.238.240-203.130.238.255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timing>
    <p:tnLst>
      <p:par>
        <p:cTn id="62" dur="indefinite" restart="never" nodeType="tmRoot">
          <p:childTnLst>
            <p:seq>
              <p:cTn id="6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457200" y="380880"/>
            <a:ext cx="7238520" cy="6091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4000">
                <a:solidFill>
                  <a:srgbClr val="006600"/>
                </a:solidFill>
                <a:latin typeface="Franklin Gothic Demi Cond"/>
              </a:rPr>
              <a:t>penyelesaian:</a:t>
            </a:r>
            <a:endParaRPr/>
          </a:p>
        </p:txBody>
      </p:sp>
      <p:sp>
        <p:nvSpPr>
          <p:cNvPr id="227" name="TextShape 2"/>
          <p:cNvSpPr txBox="1"/>
          <p:nvPr/>
        </p:nvSpPr>
        <p:spPr>
          <a:xfrm>
            <a:off x="457200" y="990720"/>
            <a:ext cx="8229240" cy="54097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b. Alamat broadcastnya 203.130.38.47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c.  Karena /28 maka ada 16 maksimal IP (14 host, 1 NA, 1 BA)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64" dur="indefinite" restart="never" nodeType="tmRoot">
          <p:childTnLst>
            <p:seq>
              <p:cTn id="6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457200" y="380880"/>
            <a:ext cx="7238520" cy="6091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4000">
                <a:solidFill>
                  <a:srgbClr val="006600"/>
                </a:solidFill>
                <a:latin typeface="Franklin Gothic Demi Cond"/>
              </a:rPr>
              <a:t>Latihan soal :</a:t>
            </a:r>
            <a:endParaRPr/>
          </a:p>
        </p:txBody>
      </p:sp>
      <p:sp>
        <p:nvSpPr>
          <p:cNvPr id="229" name="TextShape 2"/>
          <p:cNvSpPr txBox="1"/>
          <p:nvPr/>
        </p:nvSpPr>
        <p:spPr>
          <a:xfrm>
            <a:off x="457200" y="990720"/>
            <a:ext cx="8229240" cy="54097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Perusahaan ABC ingin menambah pengembangan infrastruktur jaringan yang ada di gedung baru. Topologi sbb 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Buatlah rancangan IP menggunakan VLSM!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30" name="TextShape 3"/>
          <p:cNvSpPr txBox="1"/>
          <p:nvPr/>
        </p:nvSpPr>
        <p:spPr>
          <a:xfrm>
            <a:off x="6934320" y="6477120"/>
            <a:ext cx="1752120" cy="38052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id="231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19440" y="1752480"/>
            <a:ext cx="7157520" cy="3504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6" dur="indefinite" restart="never" nodeType="tmRoot">
          <p:childTnLst>
            <p:seq>
              <p:cTn id="6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457200" y="380880"/>
            <a:ext cx="7238520" cy="6091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4000">
                <a:solidFill>
                  <a:srgbClr val="006600"/>
                </a:solidFill>
                <a:latin typeface="Franklin Gothic Demi Cond"/>
              </a:rPr>
              <a:t>Latihan soal :</a:t>
            </a:r>
            <a:endParaRPr/>
          </a:p>
        </p:txBody>
      </p:sp>
      <p:sp>
        <p:nvSpPr>
          <p:cNvPr id="233" name="TextShape 2"/>
          <p:cNvSpPr txBox="1"/>
          <p:nvPr/>
        </p:nvSpPr>
        <p:spPr>
          <a:xfrm>
            <a:off x="457200" y="990720"/>
            <a:ext cx="8229240" cy="54097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Perusahaan ABC ingin menambah pengembangan infrastruktur jaringan yang ada di gedung baru. Topologi sbb 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Buatlah rancangan IP menggunakan VLSM!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34" name="TextShape 3"/>
          <p:cNvSpPr txBox="1"/>
          <p:nvPr/>
        </p:nvSpPr>
        <p:spPr>
          <a:xfrm>
            <a:off x="6934320" y="6477120"/>
            <a:ext cx="1752120" cy="38052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id="235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61040" y="1752480"/>
            <a:ext cx="7391880" cy="3809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8" dur="indefinite" restart="never" nodeType="tmRoot">
          <p:childTnLst>
            <p:seq>
              <p:cTn id="6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457200" y="609480"/>
            <a:ext cx="8229240" cy="715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000">
                <a:solidFill>
                  <a:srgbClr val="000000"/>
                </a:solidFill>
                <a:latin typeface="Franklin Gothic Demi Cond"/>
              </a:rPr>
              <a:t>Referensi</a:t>
            </a:r>
            <a:endParaRPr/>
          </a:p>
        </p:txBody>
      </p:sp>
      <p:sp>
        <p:nvSpPr>
          <p:cNvPr id="237" name="TextShape 2"/>
          <p:cNvSpPr txBox="1"/>
          <p:nvPr/>
        </p:nvSpPr>
        <p:spPr>
          <a:xfrm>
            <a:off x="457200" y="1447920"/>
            <a:ext cx="8457840" cy="44953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Franklin Gothic Demi Cond"/>
              </a:rPr>
              <a:t>1. Suning S., K., Materi Jaringan Komputer dan Komunikasi Data, MTI, 2011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Franklin Gothic Demi Cond"/>
              </a:rPr>
              <a:t>2. CCNA, Cisco Certified Network Academy, modul pelatihan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Franklin Gothic Demi Cond"/>
              </a:rPr>
              <a:t>3. Joshua, S., Jaringan Komputer dan Komunikasi data, MTI, 2010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38" name="TextShape 3"/>
          <p:cNvSpPr txBox="1"/>
          <p:nvPr/>
        </p:nvSpPr>
        <p:spPr>
          <a:xfrm>
            <a:off x="6934320" y="6477120"/>
            <a:ext cx="1752120" cy="38052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  <p:timing>
    <p:tnLst>
      <p:par>
        <p:cTn id="70" dur="indefinite" restart="never" nodeType="tmRoot">
          <p:childTnLst>
            <p:seq>
              <p:cTn id="7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1143000" y="2857680"/>
            <a:ext cx="66290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Franklin Gothic Demi Cond"/>
              </a:rPr>
              <a:t>Terima kasih</a:t>
            </a:r>
            <a:r>
              <a:rPr lang="en-US" sz="4400">
                <a:solidFill>
                  <a:srgbClr val="ffffff"/>
                </a:solidFill>
                <a:latin typeface="Franklin Gothic Demi Cond"/>
              </a:rPr>
              <a:t>
</a:t>
            </a:r>
            <a:r>
              <a:rPr lang="en-US" sz="2600">
                <a:solidFill>
                  <a:srgbClr val="ffffff"/>
                </a:solidFill>
                <a:latin typeface="Franklin Gothic Demi Cond"/>
              </a:rPr>
              <a:t>
</a:t>
            </a:r>
            <a:endParaRPr/>
          </a:p>
        </p:txBody>
      </p:sp>
      <p:sp>
        <p:nvSpPr>
          <p:cNvPr id="240" name="TextShape 2"/>
          <p:cNvSpPr txBox="1"/>
          <p:nvPr/>
        </p:nvSpPr>
        <p:spPr>
          <a:xfrm>
            <a:off x="533520" y="6324480"/>
            <a:ext cx="1523520" cy="38052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  <p:timing>
    <p:tnLst>
      <p:par>
        <p:cTn id="72" dur="indefinite" restart="never" nodeType="tmRoot">
          <p:childTnLst>
            <p:seq>
              <p:cTn id="7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457200" y="380880"/>
            <a:ext cx="4876560" cy="6091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4000">
                <a:solidFill>
                  <a:srgbClr val="006600"/>
                </a:solidFill>
                <a:latin typeface="Franklin Gothic Demi Cond"/>
              </a:rPr>
              <a:t>Overview</a:t>
            </a:r>
            <a:endParaRPr/>
          </a:p>
        </p:txBody>
      </p:sp>
      <p:sp>
        <p:nvSpPr>
          <p:cNvPr id="158" name="TextShape 2"/>
          <p:cNvSpPr txBox="1"/>
          <p:nvPr/>
        </p:nvSpPr>
        <p:spPr>
          <a:xfrm>
            <a:off x="457200" y="1143000"/>
            <a:ext cx="8229240" cy="46479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Tujuan Subnetting 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Subnetting dengan VLSM (variable length subnet mask)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Implementasi dalam jaringan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9" name="TextShape 3"/>
          <p:cNvSpPr txBox="1"/>
          <p:nvPr/>
        </p:nvSpPr>
        <p:spPr>
          <a:xfrm>
            <a:off x="6934320" y="6477120"/>
            <a:ext cx="1752120" cy="38052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457200" y="380880"/>
            <a:ext cx="5866920" cy="6091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4000">
                <a:solidFill>
                  <a:srgbClr val="006600"/>
                </a:solidFill>
                <a:latin typeface="Franklin Gothic Demi Cond"/>
              </a:rPr>
              <a:t>Tujuan Subnetting</a:t>
            </a:r>
            <a:endParaRPr/>
          </a:p>
        </p:txBody>
      </p:sp>
      <p:sp>
        <p:nvSpPr>
          <p:cNvPr id="161" name="TextShape 2"/>
          <p:cNvSpPr txBox="1"/>
          <p:nvPr/>
        </p:nvSpPr>
        <p:spPr>
          <a:xfrm>
            <a:off x="457200" y="1143000"/>
            <a:ext cx="8229240" cy="4647960"/>
          </a:xfrm>
          <a:prstGeom prst="rect">
            <a:avLst/>
          </a:prstGeom>
        </p:spPr>
        <p:txBody>
          <a:bodyPr/>
          <a:p>
            <a:pPr>
              <a:lnSpc>
                <a:spcPct val="124000"/>
              </a:lnSpc>
              <a:buFont typeface="Arial"/>
              <a:buAutoNum type="arabicPeriod"/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Membagi bagi network sesuai jumlah host</a:t>
            </a:r>
            <a:endParaRPr/>
          </a:p>
          <a:p>
            <a:pPr>
              <a:lnSpc>
                <a:spcPct val="124000"/>
              </a:lnSpc>
              <a:buFont typeface="Arial"/>
              <a:buAutoNum type="arabicPeriod"/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Membatasi broadcast data yang tidak perlu</a:t>
            </a:r>
            <a:endParaRPr/>
          </a:p>
          <a:p>
            <a:pPr>
              <a:lnSpc>
                <a:spcPct val="124000"/>
              </a:lnSpc>
              <a:buFont typeface="Arial"/>
              <a:buAutoNum type="arabicPeriod"/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Membuat lalu lintas jaringan lebih efektif dan efisien</a:t>
            </a:r>
            <a:endParaRPr/>
          </a:p>
        </p:txBody>
      </p:sp>
      <p:sp>
        <p:nvSpPr>
          <p:cNvPr id="162" name="TextShape 3"/>
          <p:cNvSpPr txBox="1"/>
          <p:nvPr/>
        </p:nvSpPr>
        <p:spPr>
          <a:xfrm>
            <a:off x="6934320" y="6477120"/>
            <a:ext cx="1752120" cy="38052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>
                <p:childTnLst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1" dur="500"/>
                                        <p:tgtEl>
                                          <p:spTgt spid="161">
                                            <p:txEl>
                                              <p:pRg st="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0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6" dur="500"/>
                                        <p:tgtEl>
                                          <p:spTgt spid="161">
                                            <p:txEl>
                                              <p:pRg st="40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82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1" dur="500"/>
                                        <p:tgtEl>
                                          <p:spTgt spid="161">
                                            <p:txEl>
                                              <p:pRg st="82" end="1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457200" y="380880"/>
            <a:ext cx="5562360" cy="6091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4000">
                <a:solidFill>
                  <a:srgbClr val="006600"/>
                </a:solidFill>
                <a:latin typeface="Franklin Gothic Demi Cond"/>
              </a:rPr>
              <a:t>Subnetting</a:t>
            </a:r>
            <a:r>
              <a:rPr lang="en-US" sz="4000">
                <a:solidFill>
                  <a:srgbClr val="006600"/>
                </a:solidFill>
                <a:latin typeface="Franklin Gothic Demi Cond"/>
              </a:rPr>
              <a:t>	</a:t>
            </a:r>
            <a:endParaRPr/>
          </a:p>
        </p:txBody>
      </p:sp>
      <p:sp>
        <p:nvSpPr>
          <p:cNvPr id="164" name="TextShape 2"/>
          <p:cNvSpPr txBox="1"/>
          <p:nvPr/>
        </p:nvSpPr>
        <p:spPr>
          <a:xfrm>
            <a:off x="457200" y="1143000"/>
            <a:ext cx="8229240" cy="46479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Subnetting adalah proses membagi network berdasarkan kebutuhan host.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Studi kasus : Suatu Perkantoran akan membangun jaringan dengan topologi logic sbb:</a:t>
            </a:r>
            <a:endParaRPr/>
          </a:p>
        </p:txBody>
      </p:sp>
      <p:sp>
        <p:nvSpPr>
          <p:cNvPr id="165" name="TextShape 3"/>
          <p:cNvSpPr txBox="1"/>
          <p:nvPr/>
        </p:nvSpPr>
        <p:spPr>
          <a:xfrm>
            <a:off x="6934320" y="6477120"/>
            <a:ext cx="1752120" cy="38052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id="166" name="Picture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971800" y="2492280"/>
            <a:ext cx="6005160" cy="4289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2" dur="indefinite" restart="never" nodeType="tmRoot">
          <p:childTnLst>
            <p:seq>
              <p:cTn id="23" dur="indefinite" nodeType="mainSeq"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64">
                                            <p:txEl>
                                              <p:pRg st="0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64">
                                            <p:txEl>
                                              <p:pRg st="0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69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64">
                                            <p:txEl>
                                              <p:pRg st="69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64">
                                            <p:txEl>
                                              <p:pRg st="69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457200" y="380880"/>
            <a:ext cx="4647960" cy="6091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4000">
                <a:solidFill>
                  <a:srgbClr val="006600"/>
                </a:solidFill>
                <a:latin typeface="Franklin Gothic Demi Cond"/>
              </a:rPr>
              <a:t>Tabel CIDR host</a:t>
            </a:r>
            <a:endParaRPr/>
          </a:p>
        </p:txBody>
      </p:sp>
      <p:sp>
        <p:nvSpPr>
          <p:cNvPr id="168" name="TextShape 2"/>
          <p:cNvSpPr txBox="1"/>
          <p:nvPr/>
        </p:nvSpPr>
        <p:spPr>
          <a:xfrm>
            <a:off x="457200" y="1143000"/>
            <a:ext cx="8229240" cy="46479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69" name="TextShape 3"/>
          <p:cNvSpPr txBox="1"/>
          <p:nvPr/>
        </p:nvSpPr>
        <p:spPr>
          <a:xfrm>
            <a:off x="6934320" y="6477120"/>
            <a:ext cx="1752120" cy="380520"/>
          </a:xfrm>
          <a:prstGeom prst="rect">
            <a:avLst/>
          </a:prstGeom>
        </p:spPr>
        <p:txBody>
          <a:bodyPr/>
          <a:p>
            <a:endParaRPr/>
          </a:p>
        </p:txBody>
      </p:sp>
      <p:graphicFrame>
        <p:nvGraphicFramePr>
          <p:cNvPr id="170" name="Table 4"/>
          <p:cNvGraphicFramePr/>
          <p:nvPr/>
        </p:nvGraphicFramePr>
        <p:xfrm>
          <a:off x="1295280" y="1752480"/>
          <a:ext cx="5333760" cy="3337200"/>
        </p:xfrm>
        <a:graphic>
          <a:graphicData uri="http://schemas.openxmlformats.org/drawingml/2006/table">
            <a:tbl>
              <a:tblPr/>
              <a:tblGrid>
                <a:gridCol w="1199880"/>
                <a:gridCol w="1923840"/>
                <a:gridCol w="2210040"/>
              </a:tblGrid>
              <a:tr h="628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</a:rPr>
                        <a:t>CIDR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</a:rPr>
                        <a:t>Host per subnet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</a:rPr>
                        <a:t>Blok subnet</a:t>
                      </a:r>
                      <a:endParaRPr/>
                    </a:p>
                  </a:txBody>
                  <a:tcPr/>
                </a:tc>
              </a:tr>
              <a:tr h="360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/31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/>
                </a:tc>
              </a:tr>
              <a:tr h="360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/30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/>
                    </a:p>
                  </a:txBody>
                  <a:tcPr/>
                </a:tc>
              </a:tr>
              <a:tr h="360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/29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/>
                    </a:p>
                  </a:txBody>
                  <a:tcPr/>
                </a:tc>
              </a:tr>
              <a:tr h="360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/28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/>
                    </a:p>
                  </a:txBody>
                  <a:tcPr/>
                </a:tc>
              </a:tr>
              <a:tr h="360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/27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  <a:endParaRPr/>
                    </a:p>
                  </a:txBody>
                  <a:tcPr/>
                </a:tc>
              </a:tr>
              <a:tr h="360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/26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  <a:endParaRPr/>
                    </a:p>
                  </a:txBody>
                  <a:tcPr/>
                </a:tc>
              </a:tr>
              <a:tr h="360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/25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  <a:endParaRPr/>
                    </a:p>
                  </a:txBody>
                  <a:tcPr/>
                </a:tc>
              </a:tr>
              <a:tr h="360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/24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256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1" name="CustomShape 5"/>
          <p:cNvSpPr/>
          <p:nvPr/>
        </p:nvSpPr>
        <p:spPr>
          <a:xfrm>
            <a:off x="914400" y="3581280"/>
            <a:ext cx="6248160" cy="380520"/>
          </a:xfrm>
          <a:prstGeom prst="ellipse">
            <a:avLst/>
          </a:prstGeom>
          <a:noFill/>
          <a:ln w="25560">
            <a:solidFill>
              <a:srgbClr val="3a5f8b"/>
            </a:solidFill>
            <a:round/>
          </a:ln>
        </p:spPr>
      </p:sp>
    </p:spTree>
  </p:cSld>
  <p:timing>
    <p:tnLst>
      <p:par>
        <p:cTn id="36" dur="indefinite" restart="never" nodeType="tmRoot">
          <p:childTnLst>
            <p:seq>
              <p:cTn id="3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457200" y="380880"/>
            <a:ext cx="7619760" cy="6091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4000">
                <a:solidFill>
                  <a:srgbClr val="006600"/>
                </a:solidFill>
                <a:latin typeface="Franklin Gothic Demi Cond"/>
              </a:rPr>
              <a:t>Langkah-langkah subnetting</a:t>
            </a:r>
            <a:endParaRPr/>
          </a:p>
        </p:txBody>
      </p:sp>
      <p:sp>
        <p:nvSpPr>
          <p:cNvPr id="173" name="TextShape 2"/>
          <p:cNvSpPr txBox="1"/>
          <p:nvPr/>
        </p:nvSpPr>
        <p:spPr>
          <a:xfrm>
            <a:off x="457200" y="1143000"/>
            <a:ext cx="8229240" cy="46479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Urutkan kebutuhan host yang paling besar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Keuangan : 30 host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TU : 20 host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Eksekutif : 10 host</a:t>
            </a:r>
            <a:r>
              <a:rPr lang="en-US" sz="2400">
                <a:solidFill>
                  <a:srgbClr val="006600"/>
                </a:solidFill>
                <a:latin typeface="Franklin Gothic Demi Cond"/>
              </a:rPr>
              <a:t>	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Menggunakan CIDR, lakukan subnetting berdasarkan host yang terbesar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4" name="TextShape 3"/>
          <p:cNvSpPr txBox="1"/>
          <p:nvPr/>
        </p:nvSpPr>
        <p:spPr>
          <a:xfrm>
            <a:off x="6934320" y="6477120"/>
            <a:ext cx="1752120" cy="380520"/>
          </a:xfrm>
          <a:prstGeom prst="rect">
            <a:avLst/>
          </a:prstGeom>
        </p:spPr>
        <p:txBody>
          <a:bodyPr/>
          <a:p>
            <a:endParaRPr/>
          </a:p>
        </p:txBody>
      </p:sp>
      <p:graphicFrame>
        <p:nvGraphicFramePr>
          <p:cNvPr id="175" name="Table 4"/>
          <p:cNvGraphicFramePr/>
          <p:nvPr/>
        </p:nvGraphicFramePr>
        <p:xfrm>
          <a:off x="2286000" y="3794760"/>
          <a:ext cx="6324120" cy="1854000"/>
        </p:xfrm>
        <a:graphic>
          <a:graphicData uri="http://schemas.openxmlformats.org/drawingml/2006/table">
            <a:tbl>
              <a:tblPr/>
              <a:tblGrid>
                <a:gridCol w="1501920"/>
                <a:gridCol w="1659960"/>
                <a:gridCol w="1581120"/>
                <a:gridCol w="1581120"/>
              </a:tblGrid>
              <a:tr h="431640">
                <a:tc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</a:rPr>
                        <a:t>Keuangan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</a:rPr>
                        <a:t>TU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</a:rPr>
                        <a:t>Eksekutif</a:t>
                      </a:r>
                      <a:endParaRPr/>
                    </a:p>
                  </a:txBody>
                  <a:tcPr/>
                </a:tc>
              </a:tr>
              <a:tr h="628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NA /Net ID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</a:rPr>
                        <a:t>192.168.1.0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</a:rPr>
                        <a:t>192.168.1.32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</a:rPr>
                        <a:t>192.168.1.64</a:t>
                      </a:r>
                      <a:endParaRPr/>
                    </a:p>
                  </a:txBody>
                  <a:tcPr/>
                </a:tc>
              </a:tr>
              <a:tr h="628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IP pertama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192.168.1.1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192.168.1.33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192.168.1.65</a:t>
                      </a:r>
                      <a:endParaRPr/>
                    </a:p>
                  </a:txBody>
                  <a:tcPr/>
                </a:tc>
              </a:tr>
              <a:tr h="628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IP terakhir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192.168.1.30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192.168.1.62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192.168.1.94</a:t>
                      </a:r>
                      <a:endParaRPr/>
                    </a:p>
                  </a:txBody>
                  <a:tcPr/>
                </a:tc>
              </a:tr>
              <a:tr h="628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BA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</a:rPr>
                        <a:t>192.168.1.31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</a:rPr>
                        <a:t>192.168.1.63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</a:rPr>
                        <a:t>192.168.1.95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6" name="CustomShape 5"/>
          <p:cNvSpPr/>
          <p:nvPr/>
        </p:nvSpPr>
        <p:spPr>
          <a:xfrm>
            <a:off x="1752480" y="4648320"/>
            <a:ext cx="380520" cy="533160"/>
          </a:xfrm>
          <a:prstGeom prst="leftBrace">
            <a:avLst>
              <a:gd name="adj1" fmla="val 8333"/>
              <a:gd name="adj2" fmla="val 50000"/>
            </a:avLst>
          </a:prstGeom>
          <a:noFill/>
          <a:ln w="15840">
            <a:solidFill>
              <a:srgbClr val="ff0000"/>
            </a:solidFill>
            <a:round/>
          </a:ln>
        </p:spPr>
      </p:sp>
      <p:sp>
        <p:nvSpPr>
          <p:cNvPr id="177" name="CustomShape 6"/>
          <p:cNvSpPr/>
          <p:nvPr/>
        </p:nvSpPr>
        <p:spPr>
          <a:xfrm>
            <a:off x="608760" y="4730400"/>
            <a:ext cx="123732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Usable ip</a:t>
            </a:r>
            <a:endParaRPr/>
          </a:p>
        </p:txBody>
      </p:sp>
    </p:spTree>
  </p:cSld>
  <p:timing>
    <p:tnLst>
      <p:par>
        <p:cTn id="38" dur="indefinite" restart="never" nodeType="tmRoot">
          <p:childTnLst>
            <p:seq>
              <p:cTn id="3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457200" y="380880"/>
            <a:ext cx="5943240" cy="6091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4000">
                <a:solidFill>
                  <a:srgbClr val="006600"/>
                </a:solidFill>
                <a:latin typeface="Franklin Gothic Demi Cond"/>
              </a:rPr>
              <a:t>Bagan hasil subnetting </a:t>
            </a:r>
            <a:endParaRPr/>
          </a:p>
        </p:txBody>
      </p:sp>
      <p:sp>
        <p:nvSpPr>
          <p:cNvPr id="179" name="TextShape 2"/>
          <p:cNvSpPr txBox="1"/>
          <p:nvPr/>
        </p:nvSpPr>
        <p:spPr>
          <a:xfrm>
            <a:off x="6934320" y="6477120"/>
            <a:ext cx="1752120" cy="38052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80" name="Line 3"/>
          <p:cNvSpPr/>
          <p:nvPr/>
        </p:nvSpPr>
        <p:spPr>
          <a:xfrm>
            <a:off x="476280" y="2971800"/>
            <a:ext cx="8362800" cy="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</p:sp>
      <p:sp>
        <p:nvSpPr>
          <p:cNvPr id="181" name="Line 4"/>
          <p:cNvSpPr/>
          <p:nvPr/>
        </p:nvSpPr>
        <p:spPr>
          <a:xfrm>
            <a:off x="476280" y="2438280"/>
            <a:ext cx="5638680" cy="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</p:sp>
      <p:sp>
        <p:nvSpPr>
          <p:cNvPr id="182" name="CustomShape 5"/>
          <p:cNvSpPr/>
          <p:nvPr/>
        </p:nvSpPr>
        <p:spPr>
          <a:xfrm>
            <a:off x="313920" y="3124080"/>
            <a:ext cx="32436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0</a:t>
            </a:r>
            <a:endParaRPr/>
          </a:p>
        </p:txBody>
      </p:sp>
      <p:sp>
        <p:nvSpPr>
          <p:cNvPr id="183" name="CustomShape 6"/>
          <p:cNvSpPr/>
          <p:nvPr/>
        </p:nvSpPr>
        <p:spPr>
          <a:xfrm>
            <a:off x="1975320" y="3124080"/>
            <a:ext cx="46908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31</a:t>
            </a:r>
            <a:endParaRPr/>
          </a:p>
        </p:txBody>
      </p:sp>
      <p:sp>
        <p:nvSpPr>
          <p:cNvPr id="184" name="CustomShape 7"/>
          <p:cNvSpPr/>
          <p:nvPr/>
        </p:nvSpPr>
        <p:spPr>
          <a:xfrm>
            <a:off x="2318400" y="3135960"/>
            <a:ext cx="46908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32</a:t>
            </a:r>
            <a:endParaRPr/>
          </a:p>
        </p:txBody>
      </p:sp>
      <p:sp>
        <p:nvSpPr>
          <p:cNvPr id="185" name="CustomShape 8"/>
          <p:cNvSpPr/>
          <p:nvPr/>
        </p:nvSpPr>
        <p:spPr>
          <a:xfrm>
            <a:off x="3880080" y="3124080"/>
            <a:ext cx="46908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63</a:t>
            </a:r>
            <a:endParaRPr/>
          </a:p>
        </p:txBody>
      </p:sp>
      <p:sp>
        <p:nvSpPr>
          <p:cNvPr id="186" name="TextShape 9"/>
          <p:cNvSpPr txBox="1"/>
          <p:nvPr/>
        </p:nvSpPr>
        <p:spPr>
          <a:xfrm>
            <a:off x="457200" y="1143000"/>
            <a:ext cx="184320" cy="630972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87" name="CustomShape 10"/>
          <p:cNvSpPr/>
          <p:nvPr/>
        </p:nvSpPr>
        <p:spPr>
          <a:xfrm>
            <a:off x="4222800" y="3135960"/>
            <a:ext cx="46908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64</a:t>
            </a:r>
            <a:endParaRPr/>
          </a:p>
        </p:txBody>
      </p:sp>
      <p:sp>
        <p:nvSpPr>
          <p:cNvPr id="188" name="CustomShape 11"/>
          <p:cNvSpPr/>
          <p:nvPr/>
        </p:nvSpPr>
        <p:spPr>
          <a:xfrm>
            <a:off x="5880600" y="3140640"/>
            <a:ext cx="46908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95</a:t>
            </a:r>
            <a:endParaRPr/>
          </a:p>
        </p:txBody>
      </p:sp>
      <p:sp>
        <p:nvSpPr>
          <p:cNvPr id="189" name="CustomShape 12"/>
          <p:cNvSpPr/>
          <p:nvPr/>
        </p:nvSpPr>
        <p:spPr>
          <a:xfrm>
            <a:off x="476280" y="2438280"/>
            <a:ext cx="1885320" cy="533160"/>
          </a:xfrm>
          <a:prstGeom prst="rect">
            <a:avLst/>
          </a:prstGeom>
          <a:solidFill>
            <a:srgbClr val="ff0000"/>
          </a:solidFill>
          <a:ln w="25560">
            <a:solidFill>
              <a:srgbClr val="3a5f8b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Keuangan</a:t>
            </a:r>
            <a:endParaRPr/>
          </a:p>
        </p:txBody>
      </p:sp>
      <p:sp>
        <p:nvSpPr>
          <p:cNvPr id="190" name="CustomShape 13"/>
          <p:cNvSpPr/>
          <p:nvPr/>
        </p:nvSpPr>
        <p:spPr>
          <a:xfrm>
            <a:off x="2388240" y="2438280"/>
            <a:ext cx="1885320" cy="533160"/>
          </a:xfrm>
          <a:prstGeom prst="rect">
            <a:avLst/>
          </a:prstGeom>
          <a:solidFill>
            <a:srgbClr val="00b050"/>
          </a:solidFill>
          <a:ln w="25560">
            <a:solidFill>
              <a:srgbClr val="3a5f8b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TU</a:t>
            </a:r>
            <a:endParaRPr/>
          </a:p>
        </p:txBody>
      </p:sp>
      <p:sp>
        <p:nvSpPr>
          <p:cNvPr id="191" name="CustomShape 14"/>
          <p:cNvSpPr/>
          <p:nvPr/>
        </p:nvSpPr>
        <p:spPr>
          <a:xfrm>
            <a:off x="4281120" y="2438280"/>
            <a:ext cx="1885320" cy="5331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Eksekutif</a:t>
            </a:r>
            <a:endParaRPr/>
          </a:p>
        </p:txBody>
      </p:sp>
      <p:sp>
        <p:nvSpPr>
          <p:cNvPr id="192" name="CustomShape 15"/>
          <p:cNvSpPr/>
          <p:nvPr/>
        </p:nvSpPr>
        <p:spPr>
          <a:xfrm>
            <a:off x="8495280" y="3048120"/>
            <a:ext cx="61416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254</a:t>
            </a:r>
            <a:endParaRPr/>
          </a:p>
        </p:txBody>
      </p:sp>
      <p:sp>
        <p:nvSpPr>
          <p:cNvPr id="193" name="CustomShape 16"/>
          <p:cNvSpPr/>
          <p:nvPr/>
        </p:nvSpPr>
        <p:spPr>
          <a:xfrm>
            <a:off x="6132960" y="2438280"/>
            <a:ext cx="2629800" cy="533160"/>
          </a:xfrm>
          <a:prstGeom prst="rect">
            <a:avLst/>
          </a:prstGeom>
          <a:solidFill>
            <a:srgbClr val="a6a6a6"/>
          </a:solidFill>
          <a:ln w="25560">
            <a:solidFill>
              <a:srgbClr val="3a5f8b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Kosong</a:t>
            </a:r>
            <a:endParaRPr/>
          </a:p>
        </p:txBody>
      </p:sp>
    </p:spTree>
  </p:cSld>
  <p:timing>
    <p:tnLst>
      <p:par>
        <p:cTn id="40" dur="indefinite" restart="never" nodeType="tmRoot">
          <p:childTnLst>
            <p:seq>
              <p:cTn id="4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457200" y="380880"/>
            <a:ext cx="6095520" cy="6091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4000">
                <a:solidFill>
                  <a:srgbClr val="006600"/>
                </a:solidFill>
                <a:latin typeface="Franklin Gothic Demi Cond"/>
              </a:rPr>
              <a:t>Subnetting dengan VLSM</a:t>
            </a:r>
            <a:r>
              <a:rPr lang="en-US" sz="4000">
                <a:solidFill>
                  <a:srgbClr val="006600"/>
                </a:solidFill>
                <a:latin typeface="Franklin Gothic Demi Cond"/>
              </a:rPr>
              <a:t>	</a:t>
            </a:r>
            <a:endParaRPr/>
          </a:p>
        </p:txBody>
      </p:sp>
      <p:sp>
        <p:nvSpPr>
          <p:cNvPr id="195" name="TextShape 2"/>
          <p:cNvSpPr txBox="1"/>
          <p:nvPr/>
        </p:nvSpPr>
        <p:spPr>
          <a:xfrm>
            <a:off x="457200" y="1143000"/>
            <a:ext cx="8229240" cy="46479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VLSM adalah sebuah teknik yang memungkinkan seorang network admin untuk membagi IP berdasarkan host secara efektif dan efisien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Studi kasus : Suatu Perkantoran akan membangun jaringan dengan topologi logic sbb:</a:t>
            </a:r>
            <a:endParaRPr/>
          </a:p>
        </p:txBody>
      </p:sp>
      <p:sp>
        <p:nvSpPr>
          <p:cNvPr id="196" name="TextShape 3"/>
          <p:cNvSpPr txBox="1"/>
          <p:nvPr/>
        </p:nvSpPr>
        <p:spPr>
          <a:xfrm>
            <a:off x="6934320" y="6477120"/>
            <a:ext cx="1752120" cy="38052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id="197" name="Picture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971800" y="2492280"/>
            <a:ext cx="6005160" cy="4289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2" dur="indefinite" restart="never" nodeType="tmRoot">
          <p:childTnLst>
            <p:seq>
              <p:cTn id="43" dur="indefinite" nodeType="mainSeq"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195">
                                            <p:txEl>
                                              <p:pRg st="0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95">
                                            <p:txEl>
                                              <p:pRg st="0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27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195">
                                            <p:txEl>
                                              <p:pRg st="127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95">
                                            <p:txEl>
                                              <p:pRg st="127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457200" y="380880"/>
            <a:ext cx="7619760" cy="6091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4000">
                <a:solidFill>
                  <a:srgbClr val="006600"/>
                </a:solidFill>
                <a:latin typeface="Franklin Gothic Demi Cond"/>
              </a:rPr>
              <a:t>Langkah-langkah vlsm</a:t>
            </a:r>
            <a:endParaRPr/>
          </a:p>
        </p:txBody>
      </p:sp>
      <p:sp>
        <p:nvSpPr>
          <p:cNvPr id="199" name="TextShape 2"/>
          <p:cNvSpPr txBox="1"/>
          <p:nvPr/>
        </p:nvSpPr>
        <p:spPr>
          <a:xfrm>
            <a:off x="457200" y="1143000"/>
            <a:ext cx="8229240" cy="46479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Urutkan kebutuhan host yang paling besar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Keuangan : 30 host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TU : 20 host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Eksekutif : 10 host</a:t>
            </a:r>
            <a:r>
              <a:rPr lang="en-US" sz="2400">
                <a:solidFill>
                  <a:srgbClr val="006600"/>
                </a:solidFill>
                <a:latin typeface="Franklin Gothic Demi Cond"/>
              </a:rPr>
              <a:t>	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en-US" sz="2400">
                <a:solidFill>
                  <a:srgbClr val="006600"/>
                </a:solidFill>
                <a:latin typeface="Franklin Gothic Demi Cond"/>
              </a:rPr>
              <a:t>Menggunakan CIDR, lakukan subnetting berdasarkan kebutuhan host per subnet dimulai dari yang terbesar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00" name="TextShape 3"/>
          <p:cNvSpPr txBox="1"/>
          <p:nvPr/>
        </p:nvSpPr>
        <p:spPr>
          <a:xfrm>
            <a:off x="6934320" y="6477120"/>
            <a:ext cx="1752120" cy="380520"/>
          </a:xfrm>
          <a:prstGeom prst="rect">
            <a:avLst/>
          </a:prstGeom>
        </p:spPr>
        <p:txBody>
          <a:bodyPr/>
          <a:p>
            <a:endParaRPr/>
          </a:p>
        </p:txBody>
      </p:sp>
      <p:graphicFrame>
        <p:nvGraphicFramePr>
          <p:cNvPr id="201" name="Table 4"/>
          <p:cNvGraphicFramePr/>
          <p:nvPr/>
        </p:nvGraphicFramePr>
        <p:xfrm>
          <a:off x="2286000" y="3794760"/>
          <a:ext cx="6324120" cy="1854000"/>
        </p:xfrm>
        <a:graphic>
          <a:graphicData uri="http://schemas.openxmlformats.org/drawingml/2006/table">
            <a:tbl>
              <a:tblPr/>
              <a:tblGrid>
                <a:gridCol w="1501920"/>
                <a:gridCol w="1659960"/>
                <a:gridCol w="1581120"/>
                <a:gridCol w="1581120"/>
              </a:tblGrid>
              <a:tr h="431640">
                <a:tc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</a:rPr>
                        <a:t>Keuangan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</a:rPr>
                        <a:t>TU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</a:rPr>
                        <a:t>Eksekutif</a:t>
                      </a:r>
                      <a:endParaRPr/>
                    </a:p>
                  </a:txBody>
                  <a:tcPr/>
                </a:tc>
              </a:tr>
              <a:tr h="628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NA /Net ID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</a:rPr>
                        <a:t>192.168.1.0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</a:rPr>
                        <a:t>192.168.1.32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</a:rPr>
                        <a:t>192.168.1.64</a:t>
                      </a:r>
                      <a:endParaRPr/>
                    </a:p>
                  </a:txBody>
                  <a:tcPr/>
                </a:tc>
              </a:tr>
              <a:tr h="628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IP pertama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192.168.1.1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192.168.1.33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192.168.1.65</a:t>
                      </a:r>
                      <a:endParaRPr/>
                    </a:p>
                  </a:txBody>
                  <a:tcPr/>
                </a:tc>
              </a:tr>
              <a:tr h="628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IP terakhir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192.168.1.30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192.168.1.62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192.168.1.78</a:t>
                      </a:r>
                      <a:endParaRPr/>
                    </a:p>
                  </a:txBody>
                  <a:tcPr/>
                </a:tc>
              </a:tr>
              <a:tr h="628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BA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</a:rPr>
                        <a:t>192.168.1.31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</a:rPr>
                        <a:t>192.168.1.63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</a:rPr>
                        <a:t>192.168.1.79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2" name="CustomShape 5"/>
          <p:cNvSpPr/>
          <p:nvPr/>
        </p:nvSpPr>
        <p:spPr>
          <a:xfrm>
            <a:off x="1752480" y="4648320"/>
            <a:ext cx="380520" cy="533160"/>
          </a:xfrm>
          <a:prstGeom prst="leftBrace">
            <a:avLst>
              <a:gd name="adj1" fmla="val 8333"/>
              <a:gd name="adj2" fmla="val 50000"/>
            </a:avLst>
          </a:prstGeom>
          <a:noFill/>
          <a:ln w="15840">
            <a:solidFill>
              <a:srgbClr val="ff0000"/>
            </a:solidFill>
            <a:round/>
          </a:ln>
        </p:spPr>
      </p:sp>
      <p:sp>
        <p:nvSpPr>
          <p:cNvPr id="203" name="CustomShape 6"/>
          <p:cNvSpPr/>
          <p:nvPr/>
        </p:nvSpPr>
        <p:spPr>
          <a:xfrm>
            <a:off x="608760" y="4730400"/>
            <a:ext cx="123732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Usable ip</a:t>
            </a:r>
            <a:endParaRPr/>
          </a:p>
        </p:txBody>
      </p:sp>
    </p:spTree>
  </p:cSld>
  <p:timing>
    <p:tnLst>
      <p:par>
        <p:cTn id="56" dur="indefinite" restart="never" nodeType="tmRoot">
          <p:childTnLst>
            <p:seq>
              <p:cTn id="5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