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8" autoAdjust="0"/>
    <p:restoredTop sz="86410"/>
  </p:normalViewPr>
  <p:slideViewPr>
    <p:cSldViewPr>
      <p:cViewPr varScale="1">
        <p:scale>
          <a:sx n="59" d="100"/>
          <a:sy n="59" d="100"/>
        </p:scale>
        <p:origin x="58" y="691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1/18/2019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1/18/2019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1/18/2019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3824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E-Commerce</a:t>
            </a:r>
          </a:p>
          <a:p>
            <a:r>
              <a:rPr lang="en-US" dirty="0" smtClean="0"/>
              <a:t>Chapter 10</a:t>
            </a:r>
          </a:p>
          <a:p>
            <a:r>
              <a:rPr lang="en-US" dirty="0"/>
              <a:t>Hari </a:t>
            </a:r>
            <a:r>
              <a:rPr lang="en-US" dirty="0" err="1"/>
              <a:t>Prapcoyo,S.Kom</a:t>
            </a:r>
            <a:r>
              <a:rPr lang="en-US" dirty="0"/>
              <a:t>., M.ICT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UPN “VETERAN” YOGYAKARTA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3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Technological convergence : development of hybrid devices that can combine the functionality of two or more existing media platforms into a single device.</a:t>
            </a:r>
          </a:p>
          <a:p>
            <a:pPr algn="just"/>
            <a:r>
              <a:rPr lang="en-US" dirty="0" smtClean="0"/>
              <a:t>Content convergence : convergence in the design production, and distribution of content.</a:t>
            </a:r>
          </a:p>
          <a:p>
            <a:pPr algn="just"/>
            <a:r>
              <a:rPr lang="en-US" dirty="0" smtClean="0"/>
              <a:t>Industry convergence : merger of media enterprises into synergistic combinations that create and cross market content on different platforms.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0493"/>
            <a:ext cx="8763000" cy="51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Instant articles : a new </a:t>
            </a:r>
            <a:r>
              <a:rPr lang="en-US" dirty="0" err="1" smtClean="0"/>
              <a:t>facebook</a:t>
            </a:r>
            <a:r>
              <a:rPr lang="en-US" dirty="0" smtClean="0"/>
              <a:t> feature that inserts selected articles from mainstream new outlets in a user’s news feed.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" y="2971800"/>
            <a:ext cx="7812881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Instant articles : a new </a:t>
            </a:r>
            <a:r>
              <a:rPr lang="en-US" dirty="0" err="1" smtClean="0"/>
              <a:t>facebook</a:t>
            </a:r>
            <a:r>
              <a:rPr lang="en-US" dirty="0" smtClean="0"/>
              <a:t> feature that inserts selected articles from mainstream new outlets in a user’s news feed.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47800"/>
            <a:ext cx="84582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Instant articles : a new </a:t>
            </a:r>
            <a:r>
              <a:rPr lang="en-US" dirty="0" err="1" smtClean="0"/>
              <a:t>facebook</a:t>
            </a:r>
            <a:r>
              <a:rPr lang="en-US" dirty="0" smtClean="0"/>
              <a:t> feature that inserts selected articles from mainstream new outlets in a user’s news feed.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799"/>
            <a:ext cx="8305799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Instant articles : a new </a:t>
            </a:r>
            <a:r>
              <a:rPr lang="en-US" dirty="0" err="1" smtClean="0"/>
              <a:t>facebook</a:t>
            </a:r>
            <a:r>
              <a:rPr lang="en-US" dirty="0" smtClean="0"/>
              <a:t> feature that inserts selected articles from mainstream new outlets in a user’s news feed.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799"/>
            <a:ext cx="82296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Paywall : paid subscription service.</a:t>
            </a:r>
          </a:p>
          <a:p>
            <a:pPr algn="just"/>
            <a:r>
              <a:rPr lang="en-US" dirty="0" smtClean="0"/>
              <a:t>Metered subscription : provides access to a limited number of articles fro free, but requires payment of a subscription fee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2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Paywall : paid subscription service.</a:t>
            </a:r>
          </a:p>
          <a:p>
            <a:pPr algn="just"/>
            <a:r>
              <a:rPr lang="en-US" dirty="0" smtClean="0"/>
              <a:t>Metered subscription : provides access to a limited number of articles fro free, but requires payment of a subscription fee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"/>
            <a:ext cx="8229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Paywall : paid subscription service.</a:t>
            </a:r>
          </a:p>
          <a:p>
            <a:pPr algn="just"/>
            <a:r>
              <a:rPr lang="en-US" dirty="0" smtClean="0"/>
              <a:t>Metered subscription : provides access to a limited number of articles fro free, but requires payment of a subscription fee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59465"/>
            <a:ext cx="8534401" cy="62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algn="just"/>
            <a:r>
              <a:rPr lang="en-US" dirty="0" smtClean="0"/>
              <a:t>Magazine aggregator : a websites or app that provides subscriptions and sales of many digital magazines.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895600"/>
            <a:ext cx="8229600" cy="8597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E-books and online book publishing</a:t>
            </a:r>
            <a:endParaRPr lang="en-US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57200" y="373380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Wholesale model : prices are determined by the retailer.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Agency model : the retailer is an agent and prices are set by the manufacturer.</a:t>
            </a: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algn="just"/>
            <a:r>
              <a:rPr lang="en-US" dirty="0" smtClean="0"/>
              <a:t>Magazine aggregator : a websites or app that provides subscriptions and sales of many digital magazines.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The online publishing industry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895600"/>
            <a:ext cx="8229600" cy="8597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E-books and online book publishing</a:t>
            </a:r>
            <a:endParaRPr lang="en-US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57200" y="373380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Wholesale model : prices are determined by the retailer.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Agency model : the retailer is an agent and prices are set by the manufacturer.</a:t>
            </a: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458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the major trends in the consumption of media and online content, the major revenue models for digital content delivery, digital rights management, and the concept of media convergence.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the key factors affecting the online publishing industry.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Understand the key factors affecting the online entertainment industry.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contenct</a:t>
            </a:r>
            <a:r>
              <a:rPr lang="en-US" dirty="0" smtClean="0"/>
              <a:t> and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6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algn="just"/>
            <a:r>
              <a:rPr lang="en-US" dirty="0" smtClean="0"/>
              <a:t>Magazine aggregator : a websites or app that provides subscriptions and sales of many digital magazines.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entertainment market size and growth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895600"/>
            <a:ext cx="8229600" cy="8597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kern="0" dirty="0" smtClean="0"/>
              <a:t>E-books and online book publishing</a:t>
            </a:r>
            <a:endParaRPr lang="en-US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57200" y="3733800"/>
            <a:ext cx="8229600" cy="2819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Wholesale model : prices are determined by the retailer.</a:t>
            </a:r>
          </a:p>
          <a:p>
            <a:pPr algn="just"/>
            <a:r>
              <a:rPr lang="en-US" kern="0" dirty="0" smtClean="0">
                <a:solidFill>
                  <a:sysClr val="windowText" lastClr="000000"/>
                </a:solidFill>
              </a:rPr>
              <a:t>Agency model : the retailer is an agent and prices are set by the manufacturer.</a:t>
            </a: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1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 algn="just"/>
            <a:r>
              <a:rPr lang="en-US" dirty="0" smtClean="0"/>
              <a:t>Linear </a:t>
            </a:r>
            <a:r>
              <a:rPr lang="en-US" dirty="0" err="1" smtClean="0"/>
              <a:t>tv</a:t>
            </a:r>
            <a:r>
              <a:rPr lang="en-US" dirty="0" smtClean="0"/>
              <a:t> : watching a television series in installments over an entire season</a:t>
            </a:r>
          </a:p>
          <a:p>
            <a:pPr algn="just"/>
            <a:r>
              <a:rPr lang="en-US" dirty="0" smtClean="0"/>
              <a:t>Binge watching : watching a television series in its entirely in single or multiple sittings in a brief period of time.</a:t>
            </a:r>
          </a:p>
          <a:p>
            <a:pPr algn="just"/>
            <a:r>
              <a:rPr lang="en-US" dirty="0" smtClean="0"/>
              <a:t>Social </a:t>
            </a:r>
            <a:r>
              <a:rPr lang="en-US" dirty="0" err="1" smtClean="0"/>
              <a:t>tv</a:t>
            </a:r>
            <a:r>
              <a:rPr lang="en-US" dirty="0" smtClean="0"/>
              <a:t> : involves consumers sharing comments via social networks while viewing television.</a:t>
            </a:r>
          </a:p>
          <a:p>
            <a:pPr algn="just"/>
            <a:r>
              <a:rPr lang="en-US" dirty="0" smtClean="0"/>
              <a:t>Over the top (OTT) : use of the internet to deliver entertainment services to the home on cable TV or FIOS networks.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entertainment market size and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9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 algn="just"/>
            <a:r>
              <a:rPr lang="en-US" dirty="0" smtClean="0"/>
              <a:t>Linear </a:t>
            </a:r>
            <a:r>
              <a:rPr lang="en-US" dirty="0" err="1" smtClean="0"/>
              <a:t>tv</a:t>
            </a:r>
            <a:r>
              <a:rPr lang="en-US" dirty="0" smtClean="0"/>
              <a:t> : watching a television series in installments over an entire season</a:t>
            </a:r>
          </a:p>
          <a:p>
            <a:pPr algn="just"/>
            <a:r>
              <a:rPr lang="en-US" dirty="0" smtClean="0"/>
              <a:t>Binge watching : watching a television series in its entirely in single or multiple sittings in a brief period of time.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entertainment market size and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5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 algn="just"/>
            <a:r>
              <a:rPr lang="en-US" dirty="0" smtClean="0"/>
              <a:t>Linear </a:t>
            </a:r>
            <a:r>
              <a:rPr lang="en-US" dirty="0" err="1" smtClean="0"/>
              <a:t>tv</a:t>
            </a:r>
            <a:r>
              <a:rPr lang="en-US" dirty="0" smtClean="0"/>
              <a:t> : watching a television series in installments over an entire season</a:t>
            </a:r>
          </a:p>
          <a:p>
            <a:pPr algn="just"/>
            <a:r>
              <a:rPr lang="en-US" dirty="0" smtClean="0"/>
              <a:t>Binge watching : watching a television series in its entirely in single or multiple sittings in a brief period of time.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entertainment market size and growth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4825"/>
            <a:ext cx="8229600" cy="6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6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 algn="just"/>
            <a:r>
              <a:rPr lang="en-US" dirty="0" smtClean="0"/>
              <a:t>Linear </a:t>
            </a:r>
            <a:r>
              <a:rPr lang="en-US" dirty="0" err="1" smtClean="0"/>
              <a:t>tv</a:t>
            </a:r>
            <a:r>
              <a:rPr lang="en-US" dirty="0" smtClean="0"/>
              <a:t> : watching a television series in installments over an entire season</a:t>
            </a:r>
          </a:p>
          <a:p>
            <a:pPr algn="just"/>
            <a:r>
              <a:rPr lang="en-US" dirty="0" smtClean="0"/>
              <a:t>Binge watching : watching a television series in its entirely in single or multiple sittings in a brief period of time.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entertainment market size and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5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6693"/>
            <a:ext cx="8229600" cy="52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2295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7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What’s the idea? (the visioning process)</a:t>
            </a:r>
          </a:p>
          <a:p>
            <a:pPr algn="just"/>
            <a:r>
              <a:rPr lang="en-US" dirty="0" smtClean="0"/>
              <a:t>Where’s the money: business and revenue model.</a:t>
            </a:r>
          </a:p>
          <a:p>
            <a:pPr algn="just"/>
            <a:r>
              <a:rPr lang="en-US" dirty="0" smtClean="0"/>
              <a:t>Who and where is the target audience?</a:t>
            </a:r>
          </a:p>
          <a:p>
            <a:pPr algn="just"/>
            <a:r>
              <a:rPr lang="en-US" dirty="0" smtClean="0"/>
              <a:t>Characterize the marketplace</a:t>
            </a:r>
          </a:p>
          <a:p>
            <a:pPr algn="just"/>
            <a:r>
              <a:rPr lang="en-US" dirty="0" smtClean="0"/>
              <a:t>Where’s the content coming from?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/>
          </a:bodyPr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382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Technological convergence : development of hybrid devices that can combine the functionality of two or more existing media platforms into a single device.</a:t>
            </a:r>
          </a:p>
          <a:p>
            <a:pPr algn="just"/>
            <a:r>
              <a:rPr lang="en-US" dirty="0" smtClean="0"/>
              <a:t>Content convergence : convergence in the design production, and distribution of content.</a:t>
            </a:r>
          </a:p>
          <a:p>
            <a:pPr algn="just"/>
            <a:r>
              <a:rPr lang="en-US" dirty="0" smtClean="0"/>
              <a:t>Industry convergence : merger of media enterprises into synergistic combinations that create and cross market content on different platforms.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5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Media </a:t>
            </a:r>
            <a:r>
              <a:rPr lang="en-US" dirty="0" err="1" smtClean="0"/>
              <a:t>convergence:technology</a:t>
            </a:r>
            <a:r>
              <a:rPr lang="en-US" dirty="0" smtClean="0"/>
              <a:t>, content, and </a:t>
            </a:r>
            <a:r>
              <a:rPr lang="en-US" smtClean="0"/>
              <a:t>industry structure.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85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0</TotalTime>
  <Words>979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MS PGothic</vt:lpstr>
      <vt:lpstr>Calibri</vt:lpstr>
      <vt:lpstr>Corbel</vt:lpstr>
      <vt:lpstr>Wingdings</vt:lpstr>
      <vt:lpstr>Custom Theme</vt:lpstr>
      <vt:lpstr>UPN “VETERAN” YOGYAKARTA</vt:lpstr>
      <vt:lpstr>Online contenct and media</vt:lpstr>
      <vt:lpstr>Online content</vt:lpstr>
      <vt:lpstr>Online content</vt:lpstr>
      <vt:lpstr>Online content</vt:lpstr>
      <vt:lpstr>Online content</vt:lpstr>
      <vt:lpstr>Online content</vt:lpstr>
      <vt:lpstr>Online content</vt:lpstr>
      <vt:lpstr>Media convergence:technology, content, and industry structure.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The online publishing industry</vt:lpstr>
      <vt:lpstr>Online entertainment market size and growth</vt:lpstr>
      <vt:lpstr>Online entertainment market size and growth</vt:lpstr>
      <vt:lpstr>Online entertainment market size and growth</vt:lpstr>
      <vt:lpstr>Online entertainment market size and growth</vt:lpstr>
      <vt:lpstr>Online entertainment market size and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2019-01-13T20:37:35Z</dcterms:created>
  <dcterms:modified xsi:type="dcterms:W3CDTF">2019-01-18T06:53:20Z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