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notesMasterIdLst>
    <p:notesMasterId r:id="rId28"/>
  </p:notesMasterIdLst>
  <p:handoutMasterIdLst>
    <p:handoutMasterId r:id="rId29"/>
  </p:handoutMasterIdLst>
  <p:sldIdLst>
    <p:sldId id="257" r:id="rId2"/>
    <p:sldId id="276" r:id="rId3"/>
    <p:sldId id="272" r:id="rId4"/>
    <p:sldId id="360" r:id="rId5"/>
    <p:sldId id="330" r:id="rId6"/>
    <p:sldId id="353" r:id="rId7"/>
    <p:sldId id="339" r:id="rId8"/>
    <p:sldId id="354" r:id="rId9"/>
    <p:sldId id="355" r:id="rId10"/>
    <p:sldId id="356" r:id="rId11"/>
    <p:sldId id="357" r:id="rId12"/>
    <p:sldId id="358" r:id="rId13"/>
    <p:sldId id="340" r:id="rId14"/>
    <p:sldId id="341" r:id="rId15"/>
    <p:sldId id="343" r:id="rId16"/>
    <p:sldId id="342" r:id="rId17"/>
    <p:sldId id="344" r:id="rId18"/>
    <p:sldId id="345" r:id="rId19"/>
    <p:sldId id="346" r:id="rId20"/>
    <p:sldId id="347" r:id="rId21"/>
    <p:sldId id="348" r:id="rId22"/>
    <p:sldId id="305" r:id="rId23"/>
    <p:sldId id="337" r:id="rId24"/>
    <p:sldId id="359" r:id="rId25"/>
    <p:sldId id="338" r:id="rId26"/>
    <p:sldId id="280" r:id="rId27"/>
  </p:sldIdLst>
  <p:sldSz cx="9144000" cy="6858000" type="screen4x3"/>
  <p:notesSz cx="7010400" cy="111172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501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83" autoAdjust="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4" d="100"/>
          <a:sy n="44" d="100"/>
        </p:scale>
        <p:origin x="-1488" y="-102"/>
      </p:cViewPr>
      <p:guideLst>
        <p:guide orient="horz" pos="3501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t" anchorCtr="0" compatLnSpc="1">
            <a:prstTxWarp prst="textNoShape">
              <a:avLst/>
            </a:prstTxWarp>
          </a:bodyPr>
          <a:lstStyle>
            <a:lvl1pPr defTabSz="1035050" eaLnBrk="1" hangingPunct="1"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t" anchorCtr="0" compatLnSpc="1">
            <a:prstTxWarp prst="textNoShape">
              <a:avLst/>
            </a:prstTxWarp>
          </a:bodyPr>
          <a:lstStyle>
            <a:lvl1pPr algn="r" defTabSz="1035050" eaLnBrk="1" hangingPunct="1"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0561638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b" anchorCtr="0" compatLnSpc="1">
            <a:prstTxWarp prst="textNoShape">
              <a:avLst/>
            </a:prstTxWarp>
          </a:bodyPr>
          <a:lstStyle>
            <a:lvl1pPr defTabSz="1035050" eaLnBrk="1" hangingPunct="1"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10561638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b" anchorCtr="0" compatLnSpc="1">
            <a:prstTxWarp prst="textNoShape">
              <a:avLst/>
            </a:prstTxWarp>
          </a:bodyPr>
          <a:lstStyle>
            <a:lvl1pPr algn="r" defTabSz="1035050" eaLnBrk="1" hangingPunct="1">
              <a:defRPr sz="1400">
                <a:latin typeface="Times New Roman" pitchFamily="18" charset="0"/>
              </a:defRPr>
            </a:lvl1pPr>
          </a:lstStyle>
          <a:p>
            <a:fld id="{D71B4FCE-CAC6-45C6-B69F-F037A9989D8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t" anchorCtr="0" compatLnSpc="1">
            <a:prstTxWarp prst="textNoShape">
              <a:avLst/>
            </a:prstTxWarp>
          </a:bodyPr>
          <a:lstStyle>
            <a:lvl1pPr defTabSz="1035050" eaLnBrk="1" hangingPunct="1"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t" anchorCtr="0" compatLnSpc="1">
            <a:prstTxWarp prst="textNoShape">
              <a:avLst/>
            </a:prstTxWarp>
          </a:bodyPr>
          <a:lstStyle>
            <a:lvl1pPr algn="r" defTabSz="1035050" eaLnBrk="1" hangingPunct="1"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27075" y="833438"/>
            <a:ext cx="5557838" cy="41687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5280025"/>
            <a:ext cx="5140325" cy="500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0561638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b" anchorCtr="0" compatLnSpc="1">
            <a:prstTxWarp prst="textNoShape">
              <a:avLst/>
            </a:prstTxWarp>
          </a:bodyPr>
          <a:lstStyle>
            <a:lvl1pPr defTabSz="1035050" eaLnBrk="1" hangingPunct="1"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10561638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b" anchorCtr="0" compatLnSpc="1">
            <a:prstTxWarp prst="textNoShape">
              <a:avLst/>
            </a:prstTxWarp>
          </a:bodyPr>
          <a:lstStyle>
            <a:lvl1pPr algn="r" defTabSz="1035050" eaLnBrk="1" hangingPunct="1">
              <a:defRPr sz="1400">
                <a:latin typeface="Times New Roman" pitchFamily="18" charset="0"/>
              </a:defRPr>
            </a:lvl1pPr>
          </a:lstStyle>
          <a:p>
            <a:fld id="{1CC53E89-1DD2-40A5-AE0C-3398F1A7BD2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976F08-2D1D-4B11-BEC6-A523A18868FA}" type="slidenum">
              <a:rPr lang="en-US"/>
              <a:pPr/>
              <a:t>1</a:t>
            </a:fld>
            <a:endParaRPr lang="en-US"/>
          </a:p>
        </p:txBody>
      </p:sp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01E6F8-6698-46E1-B787-6A54282FCAE8}" type="slidenum">
              <a:rPr lang="en-US"/>
              <a:pPr/>
              <a:t>14</a:t>
            </a:fld>
            <a:endParaRPr lang="en-US"/>
          </a:p>
        </p:txBody>
      </p:sp>
      <p:sp>
        <p:nvSpPr>
          <p:cNvPr id="316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6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221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2221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9716592-DECE-49FC-829A-171F0801B43E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22215" name="Group 7"/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222216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2217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2218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222220" name="Picture 12" descr="LogoUPN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73025"/>
            <a:ext cx="1524000" cy="1443038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 userDrawn="1"/>
        </p:nvSpPr>
        <p:spPr>
          <a:xfrm>
            <a:off x="3051577" y="6306979"/>
            <a:ext cx="304442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smtClean="0"/>
              <a:t>Sistem</a:t>
            </a:r>
            <a:r>
              <a:rPr lang="en-US" sz="1000" baseline="0" smtClean="0"/>
              <a:t> Informasi UPN “Veteran” Yogyakarta</a:t>
            </a:r>
            <a:endParaRPr lang="en-US" sz="1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CC24D3-46CB-4DAA-93BB-C5DF524F8C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E83E88-3E7F-4661-8D5B-399F5E2B29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02238C-3C7A-43CA-9613-57B61CC004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2D75A3-2CD5-41E4-AB34-40F99991DB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82BA36-8452-4E69-868F-40F8302ED78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148BC-4A12-494E-91ED-6FCD25EEF8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63480C-36DD-4B71-BC90-C8D1B2E124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34D790-C714-422A-842E-7809767CF7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1022AA-A7BB-43FB-844F-524472905E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CA4C8D-9915-4FED-A87C-8E8AD6C148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11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endParaRPr lang="en-US"/>
          </a:p>
        </p:txBody>
      </p:sp>
      <p:sp>
        <p:nvSpPr>
          <p:cNvPr id="2211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3BDC278E-3126-4224-A379-219ED3EC116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21191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GB" sz="2400">
              <a:latin typeface="Times New Roman" pitchFamily="18" charset="0"/>
            </a:endParaRPr>
          </a:p>
        </p:txBody>
      </p:sp>
      <p:sp>
        <p:nvSpPr>
          <p:cNvPr id="221192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1193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GB" sz="2400">
              <a:latin typeface="Times New Roman" pitchFamily="18" charset="0"/>
            </a:endParaRPr>
          </a:p>
        </p:txBody>
      </p:sp>
      <p:sp>
        <p:nvSpPr>
          <p:cNvPr id="221194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GB" sz="2400">
              <a:latin typeface="Times New Roman" pitchFamily="18" charset="0"/>
            </a:endParaRPr>
          </a:p>
        </p:txBody>
      </p:sp>
      <p:pic>
        <p:nvPicPr>
          <p:cNvPr id="221195" name="Picture 11" descr="LogoUPN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153400" y="73025"/>
            <a:ext cx="914400" cy="865188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 userDrawn="1"/>
        </p:nvSpPr>
        <p:spPr>
          <a:xfrm>
            <a:off x="3051577" y="6306979"/>
            <a:ext cx="304442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smtClean="0"/>
              <a:t>Sistem</a:t>
            </a:r>
            <a:r>
              <a:rPr lang="en-US" sz="1000" baseline="0" smtClean="0"/>
              <a:t> Informasi UPN “Veteran” Yogyakarta</a:t>
            </a:r>
            <a:endParaRPr lang="en-US" sz="10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p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p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1ACB8DCE-D4C8-493A-873B-DD3D2F9509EC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685800"/>
            <a:ext cx="7772400" cy="2127250"/>
          </a:xfrm>
        </p:spPr>
        <p:txBody>
          <a:bodyPr/>
          <a:lstStyle/>
          <a:p>
            <a:r>
              <a:rPr lang="id-ID"/>
              <a:t>Sistem Basis Data</a:t>
            </a:r>
            <a:r>
              <a:rPr lang="en-US"/>
              <a:t/>
            </a:r>
            <a:br>
              <a:rPr lang="en-US"/>
            </a:br>
            <a:r>
              <a:rPr lang="en-US" smtClean="0"/>
              <a:t> (124</a:t>
            </a:r>
            <a:r>
              <a:rPr lang="id-ID" smtClean="0"/>
              <a:t>0043</a:t>
            </a:r>
            <a:r>
              <a:rPr lang="en-US" smtClean="0"/>
              <a:t>)</a:t>
            </a:r>
            <a:endParaRPr lang="en-US" sz="710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5843588" cy="1262063"/>
          </a:xfrm>
        </p:spPr>
        <p:txBody>
          <a:bodyPr/>
          <a:lstStyle/>
          <a:p>
            <a:r>
              <a:rPr lang="en-US"/>
              <a:t>Pertemuan Ke-4</a:t>
            </a:r>
          </a:p>
          <a:p>
            <a:r>
              <a:rPr lang="en-US" b="1"/>
              <a:t>Model Basis Data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828800" y="4876800"/>
            <a:ext cx="533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id-ID">
                <a:latin typeface="Arial" charset="0"/>
              </a:rPr>
              <a:t>Herry </a:t>
            </a:r>
            <a:r>
              <a:rPr lang="id-ID" smtClean="0">
                <a:latin typeface="Arial" charset="0"/>
              </a:rPr>
              <a:t>Sofyan</a:t>
            </a:r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3A2AC-F8A0-4FE6-9167-DC788F49AFA1}" type="slidenum">
              <a:rPr lang="en-US"/>
              <a:pPr/>
              <a:t>10</a:t>
            </a:fld>
            <a:endParaRPr lang="en-US"/>
          </a:p>
        </p:txBody>
      </p:sp>
      <p:sp>
        <p:nvSpPr>
          <p:cNvPr id="313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Model Basis Data</a:t>
            </a:r>
          </a:p>
        </p:txBody>
      </p:sp>
      <p:pic>
        <p:nvPicPr>
          <p:cNvPr id="31334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630363"/>
            <a:ext cx="7086600" cy="385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3348" name="Text Box 4"/>
          <p:cNvSpPr txBox="1">
            <a:spLocks noChangeArrowheads="1"/>
          </p:cNvSpPr>
          <p:nvPr/>
        </p:nvSpPr>
        <p:spPr bwMode="auto">
          <a:xfrm>
            <a:off x="2438400" y="5715000"/>
            <a:ext cx="4343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Gambar 3.2 Model basis data jaringan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F6DDC-C537-4BC5-AEEB-46F1DF5A5DDE}" type="slidenum">
              <a:rPr lang="en-US"/>
              <a:pPr/>
              <a:t>11</a:t>
            </a:fld>
            <a:endParaRPr lang="en-US"/>
          </a:p>
        </p:txBody>
      </p:sp>
      <p:sp>
        <p:nvSpPr>
          <p:cNvPr id="314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Model Basis Data</a:t>
            </a:r>
          </a:p>
        </p:txBody>
      </p:sp>
      <p:pic>
        <p:nvPicPr>
          <p:cNvPr id="31437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1676400"/>
            <a:ext cx="4343400" cy="3810000"/>
          </a:xfrm>
          <a:prstGeom prst="rect">
            <a:avLst/>
          </a:prstGeom>
          <a:noFill/>
        </p:spPr>
      </p:pic>
      <p:sp>
        <p:nvSpPr>
          <p:cNvPr id="314372" name="Text Box 4"/>
          <p:cNvSpPr txBox="1">
            <a:spLocks noChangeArrowheads="1"/>
          </p:cNvSpPr>
          <p:nvPr/>
        </p:nvSpPr>
        <p:spPr bwMode="auto">
          <a:xfrm>
            <a:off x="2438400" y="5715000"/>
            <a:ext cx="4343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400" b="1">
                <a:latin typeface="Arial" charset="0"/>
              </a:rPr>
              <a:t>Gambar 3.3 Anak dengan banyak induk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28689-A122-4A05-B52E-B772B4E8A1B7}" type="slidenum">
              <a:rPr lang="en-US"/>
              <a:pPr/>
              <a:t>12</a:t>
            </a:fld>
            <a:endParaRPr lang="en-US"/>
          </a:p>
        </p:txBody>
      </p:sp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Model Basis Data</a:t>
            </a:r>
          </a:p>
        </p:txBody>
      </p:sp>
      <p:sp>
        <p:nvSpPr>
          <p:cNvPr id="315395" name="Rectangle 3"/>
          <p:cNvSpPr>
            <a:spLocks noChangeArrowheads="1"/>
          </p:cNvSpPr>
          <p:nvPr/>
        </p:nvSpPr>
        <p:spPr bwMode="auto">
          <a:xfrm>
            <a:off x="609600" y="1828800"/>
            <a:ext cx="80010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rgbClr val="0000CC"/>
              </a:buClr>
              <a:buSzPct val="75000"/>
              <a:buFont typeface="Webdings" pitchFamily="18" charset="2"/>
              <a:buChar char="¿"/>
            </a:pPr>
            <a:r>
              <a:rPr lang="en-US" sz="2200" b="1">
                <a:latin typeface="Arial" charset="0"/>
              </a:rPr>
              <a:t>Keuntungan dan Kerugian Model Basis Data Jaringan</a:t>
            </a:r>
          </a:p>
          <a:p>
            <a:pPr marL="742950" lvl="1" indent="-285750" eaLnBrk="1" hangingPunct="1">
              <a:lnSpc>
                <a:spcPct val="70000"/>
              </a:lnSpc>
              <a:spcBef>
                <a:spcPct val="5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200" b="1">
                <a:latin typeface="Arial" charset="0"/>
              </a:rPr>
              <a:t>Keuntungan</a:t>
            </a:r>
          </a:p>
          <a:p>
            <a:pPr marL="1143000" lvl="2" indent="-228600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Secara konseptual sederhana </a:t>
            </a:r>
          </a:p>
          <a:p>
            <a:pPr marL="1143000" lvl="2" indent="-228600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Dapat menangani lebih banyak macam hubungan</a:t>
            </a:r>
          </a:p>
          <a:p>
            <a:pPr marL="1143000" lvl="2" indent="-228600" eaLnBrk="1" hangingPunct="1">
              <a:lnSpc>
                <a:spcPct val="7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Akses data lebih fleksibel</a:t>
            </a:r>
          </a:p>
          <a:p>
            <a:pPr marL="1143000" lvl="2" indent="-228600" eaLnBrk="1" hangingPunct="1">
              <a:lnSpc>
                <a:spcPct val="7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Meningkatkan integritas basis data</a:t>
            </a:r>
          </a:p>
          <a:p>
            <a:pPr marL="1143000" lvl="2" indent="-228600" eaLnBrk="1" hangingPunct="1">
              <a:lnSpc>
                <a:spcPct val="7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Kebebasan data</a:t>
            </a:r>
          </a:p>
          <a:p>
            <a:pPr marL="1143000" lvl="2" indent="-228600" eaLnBrk="1" hangingPunct="1">
              <a:lnSpc>
                <a:spcPct val="7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Sesuai standard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200" b="1">
                <a:latin typeface="Arial" charset="0"/>
              </a:rPr>
              <a:t>Kerugian</a:t>
            </a:r>
          </a:p>
          <a:p>
            <a:pPr marL="1143000" lvl="2" indent="-228600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Sistem lebih rumit </a:t>
            </a:r>
          </a:p>
          <a:p>
            <a:pPr marL="1143000" lvl="2" indent="-228600" eaLnBrk="1" hangingPunct="1">
              <a:lnSpc>
                <a:spcPct val="7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Kekurangan pada kebesan struktural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D2CC9-3D46-42FA-9D6A-7104E0DB2354}" type="slidenum">
              <a:rPr lang="en-US"/>
              <a:pPr/>
              <a:t>13</a:t>
            </a:fld>
            <a:endParaRPr lang="en-US"/>
          </a:p>
        </p:txBody>
      </p:sp>
      <p:sp>
        <p:nvSpPr>
          <p:cNvPr id="296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Model Basis Data</a:t>
            </a:r>
          </a:p>
        </p:txBody>
      </p:sp>
      <p:sp>
        <p:nvSpPr>
          <p:cNvPr id="296963" name="Rectangle 3"/>
          <p:cNvSpPr>
            <a:spLocks noChangeArrowheads="1"/>
          </p:cNvSpPr>
          <p:nvPr/>
        </p:nvSpPr>
        <p:spPr bwMode="auto">
          <a:xfrm>
            <a:off x="609600" y="1600200"/>
            <a:ext cx="7924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rgbClr val="0000CC"/>
              </a:buClr>
              <a:buSzPct val="75000"/>
              <a:buFont typeface="Webdings" pitchFamily="18" charset="2"/>
              <a:buNone/>
            </a:pPr>
            <a:r>
              <a:rPr lang="en-US" sz="2400" b="1">
                <a:latin typeface="Arial" charset="0"/>
              </a:rPr>
              <a:t>3.  Model Basis Data Relasional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30000"/>
              </a:spcBef>
              <a:spcAft>
                <a:spcPct val="10000"/>
              </a:spcAft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200" b="1">
                <a:latin typeface="Arial" charset="0"/>
              </a:rPr>
              <a:t>Struktur Dasar</a:t>
            </a:r>
          </a:p>
          <a:p>
            <a:pPr marL="1143000" lvl="2" indent="-228600" algn="just" eaLnBrk="1" hangingPunct="1">
              <a:lnSpc>
                <a:spcPct val="90000"/>
              </a:lnSpc>
              <a:spcBef>
                <a:spcPct val="1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RDBMS memungkinkan beroperasi pada lingkungan logika manusia. </a:t>
            </a:r>
          </a:p>
          <a:p>
            <a:pPr marL="1143000" lvl="2" indent="-228600" algn="just" eaLnBrk="1" hangingPunct="1">
              <a:lnSpc>
                <a:spcPct val="90000"/>
              </a:lnSpc>
              <a:spcBef>
                <a:spcPct val="1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Basis data relasional dianggap sebagai suatu kum-pulan tabel-tabel.</a:t>
            </a:r>
          </a:p>
          <a:p>
            <a:pPr marL="1143000" lvl="2" indent="-228600" algn="just" eaLnBrk="1" hangingPunct="1">
              <a:lnSpc>
                <a:spcPct val="90000"/>
              </a:lnSpc>
              <a:spcBef>
                <a:spcPct val="1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Setiap tabel terdiri dari serangkaian perpotongan baris/kolom.</a:t>
            </a:r>
          </a:p>
          <a:p>
            <a:pPr marL="1143000" lvl="2" indent="-228600" algn="just" eaLnBrk="1" hangingPunct="1">
              <a:lnSpc>
                <a:spcPct val="90000"/>
              </a:lnSpc>
              <a:spcBef>
                <a:spcPct val="1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Tabel-tabel terhubung dengan menggunakan </a:t>
            </a:r>
            <a:r>
              <a:rPr lang="id-ID" sz="2200">
                <a:latin typeface="Arial" charset="0"/>
              </a:rPr>
              <a:t>atribut</a:t>
            </a:r>
            <a:r>
              <a:rPr lang="en-US" sz="2200">
                <a:latin typeface="Arial" charset="0"/>
              </a:rPr>
              <a:t> tertentu yang digunakan secara bersama.</a:t>
            </a:r>
          </a:p>
          <a:p>
            <a:pPr marL="1143000" lvl="2" indent="-228600" algn="just" eaLnBrk="1" hangingPunct="1">
              <a:lnSpc>
                <a:spcPct val="90000"/>
              </a:lnSpc>
              <a:spcBef>
                <a:spcPct val="1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Tipe hubungan ditunjukkan dalam suatu skema.</a:t>
            </a:r>
          </a:p>
          <a:p>
            <a:pPr marL="1143000" lvl="2" indent="-228600" algn="just" eaLnBrk="1" hangingPunct="1">
              <a:lnSpc>
                <a:spcPct val="90000"/>
              </a:lnSpc>
              <a:spcBef>
                <a:spcPct val="1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Setiap tabel menghasilkan data yang lengkap dan kebebasan struktural.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BB438-8C53-48D7-AA95-DDE67152A0C5}" type="slidenum">
              <a:rPr lang="en-US"/>
              <a:pPr/>
              <a:t>14</a:t>
            </a:fld>
            <a:endParaRPr lang="en-US"/>
          </a:p>
        </p:txBody>
      </p:sp>
      <p:sp>
        <p:nvSpPr>
          <p:cNvPr id="297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Model Basis Data</a:t>
            </a:r>
          </a:p>
        </p:txBody>
      </p:sp>
      <p:pic>
        <p:nvPicPr>
          <p:cNvPr id="297987" name="Picture 3" descr="Tabel relas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1524000"/>
            <a:ext cx="7162800" cy="4422775"/>
          </a:xfrm>
          <a:prstGeom prst="rect">
            <a:avLst/>
          </a:prstGeom>
          <a:noFill/>
        </p:spPr>
      </p:pic>
      <p:sp>
        <p:nvSpPr>
          <p:cNvPr id="297988" name="Text Box 4"/>
          <p:cNvSpPr txBox="1">
            <a:spLocks noChangeArrowheads="1"/>
          </p:cNvSpPr>
          <p:nvPr/>
        </p:nvSpPr>
        <p:spPr bwMode="auto">
          <a:xfrm>
            <a:off x="3651250" y="4219575"/>
            <a:ext cx="11493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>
                <a:latin typeface="Arial" charset="0"/>
              </a:rPr>
              <a:t>Tabel WALI</a:t>
            </a:r>
          </a:p>
        </p:txBody>
      </p:sp>
      <p:sp>
        <p:nvSpPr>
          <p:cNvPr id="297989" name="Line 5"/>
          <p:cNvSpPr>
            <a:spLocks noChangeShapeType="1"/>
          </p:cNvSpPr>
          <p:nvPr/>
        </p:nvSpPr>
        <p:spPr bwMode="auto">
          <a:xfrm>
            <a:off x="6291263" y="4010025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990" name="Line 6"/>
          <p:cNvSpPr>
            <a:spLocks noChangeShapeType="1"/>
          </p:cNvSpPr>
          <p:nvPr/>
        </p:nvSpPr>
        <p:spPr bwMode="auto">
          <a:xfrm>
            <a:off x="1905000" y="4038600"/>
            <a:ext cx="1770063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991" name="Line 7"/>
          <p:cNvSpPr>
            <a:spLocks noChangeShapeType="1"/>
          </p:cNvSpPr>
          <p:nvPr/>
        </p:nvSpPr>
        <p:spPr bwMode="auto">
          <a:xfrm>
            <a:off x="1905000" y="4029075"/>
            <a:ext cx="0" cy="3048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992" name="Line 8"/>
          <p:cNvSpPr>
            <a:spLocks noChangeShapeType="1"/>
          </p:cNvSpPr>
          <p:nvPr/>
        </p:nvSpPr>
        <p:spPr bwMode="auto">
          <a:xfrm flipH="1" flipV="1">
            <a:off x="7439025" y="3776663"/>
            <a:ext cx="0" cy="2286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993" name="Text Box 9"/>
          <p:cNvSpPr txBox="1">
            <a:spLocks noChangeArrowheads="1"/>
          </p:cNvSpPr>
          <p:nvPr/>
        </p:nvSpPr>
        <p:spPr bwMode="auto">
          <a:xfrm>
            <a:off x="3719513" y="3843338"/>
            <a:ext cx="25765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latin typeface="Arial" charset="0"/>
              </a:rPr>
              <a:t>Terhubung melalui</a:t>
            </a:r>
            <a:r>
              <a:rPr lang="en-US" sz="1400" b="1">
                <a:latin typeface="Arial" charset="0"/>
              </a:rPr>
              <a:t> Kode_wali</a:t>
            </a:r>
          </a:p>
        </p:txBody>
      </p:sp>
      <p:sp>
        <p:nvSpPr>
          <p:cNvPr id="297994" name="Text Box 10"/>
          <p:cNvSpPr txBox="1">
            <a:spLocks noChangeArrowheads="1"/>
          </p:cNvSpPr>
          <p:nvPr/>
        </p:nvSpPr>
        <p:spPr bwMode="auto">
          <a:xfrm>
            <a:off x="3879850" y="1676400"/>
            <a:ext cx="1606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400" b="1">
                <a:latin typeface="Arial" charset="0"/>
              </a:rPr>
              <a:t>Tabel SISWA</a:t>
            </a:r>
          </a:p>
        </p:txBody>
      </p:sp>
      <p:sp>
        <p:nvSpPr>
          <p:cNvPr id="297995" name="Text Box 11"/>
          <p:cNvSpPr txBox="1">
            <a:spLocks noChangeArrowheads="1"/>
          </p:cNvSpPr>
          <p:nvPr/>
        </p:nvSpPr>
        <p:spPr bwMode="auto">
          <a:xfrm>
            <a:off x="2438400" y="5867400"/>
            <a:ext cx="4343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400" b="1">
                <a:latin typeface="Arial" charset="0"/>
              </a:rPr>
              <a:t>Gambar 3.3 Model basis data relasional</a:t>
            </a:r>
            <a:endParaRPr lang="en-US"/>
          </a:p>
        </p:txBody>
      </p:sp>
      <p:sp>
        <p:nvSpPr>
          <p:cNvPr id="297997" name="Rectangle 13"/>
          <p:cNvSpPr>
            <a:spLocks noChangeArrowheads="1"/>
          </p:cNvSpPr>
          <p:nvPr/>
        </p:nvSpPr>
        <p:spPr bwMode="auto">
          <a:xfrm>
            <a:off x="990600" y="1600200"/>
            <a:ext cx="7315200" cy="419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EE869-2F18-47AB-A09E-2CD6E8321B87}" type="slidenum">
              <a:rPr lang="en-US"/>
              <a:pPr/>
              <a:t>15</a:t>
            </a:fld>
            <a:endParaRPr lang="en-US"/>
          </a:p>
        </p:txBody>
      </p:sp>
      <p:sp>
        <p:nvSpPr>
          <p:cNvPr id="300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39825"/>
          </a:xfrm>
        </p:spPr>
        <p:txBody>
          <a:bodyPr/>
          <a:lstStyle/>
          <a:p>
            <a:r>
              <a:rPr lang="en-US"/>
              <a:t>Model Basis Data</a:t>
            </a:r>
          </a:p>
        </p:txBody>
      </p:sp>
      <p:sp>
        <p:nvSpPr>
          <p:cNvPr id="300035" name="Rectangle 3"/>
          <p:cNvSpPr>
            <a:spLocks noChangeArrowheads="1"/>
          </p:cNvSpPr>
          <p:nvPr/>
        </p:nvSpPr>
        <p:spPr bwMode="auto">
          <a:xfrm>
            <a:off x="1981200" y="1524000"/>
            <a:ext cx="52578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1" hangingPunct="1"/>
            <a:r>
              <a:rPr lang="en-US" sz="2400" b="1">
                <a:latin typeface="Arial" charset="0"/>
              </a:rPr>
              <a:t>Skema Relasional</a:t>
            </a:r>
          </a:p>
        </p:txBody>
      </p:sp>
      <p:sp>
        <p:nvSpPr>
          <p:cNvPr id="300038" name="Text Box 6"/>
          <p:cNvSpPr txBox="1">
            <a:spLocks noChangeArrowheads="1"/>
          </p:cNvSpPr>
          <p:nvPr/>
        </p:nvSpPr>
        <p:spPr bwMode="auto">
          <a:xfrm>
            <a:off x="2438400" y="5867400"/>
            <a:ext cx="4343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400" b="1">
                <a:latin typeface="Arial" charset="0"/>
              </a:rPr>
              <a:t>Gambar 3.4 Skema relasional</a:t>
            </a:r>
            <a:endParaRPr lang="en-US"/>
          </a:p>
        </p:txBody>
      </p:sp>
      <p:grpSp>
        <p:nvGrpSpPr>
          <p:cNvPr id="300040" name="Group 8"/>
          <p:cNvGrpSpPr>
            <a:grpSpLocks/>
          </p:cNvGrpSpPr>
          <p:nvPr/>
        </p:nvGrpSpPr>
        <p:grpSpPr bwMode="auto">
          <a:xfrm>
            <a:off x="1747838" y="2057400"/>
            <a:ext cx="5867400" cy="3657600"/>
            <a:chOff x="1101" y="1296"/>
            <a:chExt cx="3696" cy="2304"/>
          </a:xfrm>
        </p:grpSpPr>
        <p:sp>
          <p:nvSpPr>
            <p:cNvPr id="300037" name="Rectangle 5"/>
            <p:cNvSpPr>
              <a:spLocks noChangeArrowheads="1"/>
            </p:cNvSpPr>
            <p:nvPr/>
          </p:nvSpPr>
          <p:spPr bwMode="auto">
            <a:xfrm>
              <a:off x="1101" y="1296"/>
              <a:ext cx="3696" cy="2304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300039" name="Picture 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233" y="1446"/>
              <a:ext cx="3456" cy="2036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BCCA5-E4C0-49F3-A31F-6EDCC106CE4F}" type="slidenum">
              <a:rPr lang="en-US"/>
              <a:pPr/>
              <a:t>16</a:t>
            </a:fld>
            <a:endParaRPr lang="en-US"/>
          </a:p>
        </p:txBody>
      </p:sp>
      <p:sp>
        <p:nvSpPr>
          <p:cNvPr id="299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Model Basis Data</a:t>
            </a:r>
          </a:p>
        </p:txBody>
      </p:sp>
      <p:sp>
        <p:nvSpPr>
          <p:cNvPr id="299011" name="Rectangle 3"/>
          <p:cNvSpPr>
            <a:spLocks noChangeArrowheads="1"/>
          </p:cNvSpPr>
          <p:nvPr/>
        </p:nvSpPr>
        <p:spPr bwMode="auto">
          <a:xfrm>
            <a:off x="533400" y="1524000"/>
            <a:ext cx="80772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rgbClr val="0000CC"/>
              </a:buClr>
              <a:buSzPct val="75000"/>
              <a:buFont typeface="Webdings" pitchFamily="18" charset="2"/>
              <a:buChar char="¿"/>
            </a:pPr>
            <a:r>
              <a:rPr lang="en-US" sz="2200" b="1">
                <a:latin typeface="Arial" charset="0"/>
              </a:rPr>
              <a:t>Keuntungan dan Kerugian Model Basis Data Relasional</a:t>
            </a:r>
          </a:p>
          <a:p>
            <a:pPr marL="742950" lvl="1" indent="-285750" eaLnBrk="1" hangingPunct="1">
              <a:lnSpc>
                <a:spcPct val="70000"/>
              </a:lnSpc>
              <a:spcBef>
                <a:spcPct val="3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200" b="1">
                <a:latin typeface="Arial" charset="0"/>
              </a:rPr>
              <a:t>Keuntungan</a:t>
            </a:r>
          </a:p>
          <a:p>
            <a:pPr marL="1143000" lvl="2" indent="-228600" algn="just" eaLnBrk="1" hangingPunct="1">
              <a:lnSpc>
                <a:spcPct val="90000"/>
              </a:lnSpc>
              <a:spcBef>
                <a:spcPct val="1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Kebebasan struktural</a:t>
            </a:r>
          </a:p>
          <a:p>
            <a:pPr marL="1143000" lvl="2" indent="-228600" algn="just" eaLnBrk="1" hangingPunct="1">
              <a:lnSpc>
                <a:spcPct val="90000"/>
              </a:lnSpc>
              <a:spcBef>
                <a:spcPct val="1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Secara konseptual jauh lebih sederhana</a:t>
            </a:r>
          </a:p>
          <a:p>
            <a:pPr marL="1143000" lvl="2" indent="-228600" algn="just" eaLnBrk="1" hangingPunct="1">
              <a:lnSpc>
                <a:spcPct val="80000"/>
              </a:lnSpc>
              <a:spcBef>
                <a:spcPct val="1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Perancangan, implementasi, manajemen dan peng-gunaan basis data lebih mudah</a:t>
            </a:r>
          </a:p>
          <a:p>
            <a:pPr marL="1143000" lvl="2" indent="-228600" algn="just" eaLnBrk="1" hangingPunct="1">
              <a:lnSpc>
                <a:spcPct val="90000"/>
              </a:lnSpc>
              <a:spcBef>
                <a:spcPct val="1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kemampuan khusus untuk queri (SQL)</a:t>
            </a:r>
          </a:p>
          <a:p>
            <a:pPr marL="1143000" lvl="2" indent="-228600" algn="just" eaLnBrk="1" hangingPunct="1">
              <a:lnSpc>
                <a:spcPct val="90000"/>
              </a:lnSpc>
              <a:spcBef>
                <a:spcPct val="1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Sistem manajemen basis data lebih baik</a:t>
            </a:r>
          </a:p>
          <a:p>
            <a:pPr marL="742950" lvl="1" indent="-285750" algn="just" eaLnBrk="1" hangingPunct="1">
              <a:lnSpc>
                <a:spcPct val="70000"/>
              </a:lnSpc>
              <a:spcBef>
                <a:spcPct val="30000"/>
              </a:spcBef>
              <a:spcAft>
                <a:spcPct val="20000"/>
              </a:spcAft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200" b="1">
                <a:latin typeface="Arial" charset="0"/>
              </a:rPr>
              <a:t>Kerugian</a:t>
            </a:r>
          </a:p>
          <a:p>
            <a:pPr marL="1143000" lvl="2" indent="-228600" algn="just" eaLnBrk="1" hangingPunct="1">
              <a:lnSpc>
                <a:spcPct val="80000"/>
              </a:lnSpc>
              <a:spcBef>
                <a:spcPct val="1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Biaya perangkat keras dan perangkat lunak sistem menjadi hal utama</a:t>
            </a:r>
          </a:p>
          <a:p>
            <a:pPr marL="1143000" lvl="2" indent="-228600" eaLnBrk="1" hangingPunct="1">
              <a:lnSpc>
                <a:spcPct val="80000"/>
              </a:lnSpc>
              <a:spcBef>
                <a:spcPct val="1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Kemungkinan perancangan dan implementasi yang buruk</a:t>
            </a:r>
          </a:p>
          <a:p>
            <a:pPr marL="1143000" lvl="2" indent="-228600" algn="just" eaLnBrk="1" hangingPunct="1">
              <a:lnSpc>
                <a:spcPct val="80000"/>
              </a:lnSpc>
              <a:spcBef>
                <a:spcPct val="1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Masalah “informasi yang tesebar” sangat potensial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49E0B-0178-4E31-9D15-25C38B3E5A5F}" type="slidenum">
              <a:rPr lang="en-US"/>
              <a:pPr/>
              <a:t>17</a:t>
            </a:fld>
            <a:endParaRPr lang="en-US"/>
          </a:p>
        </p:txBody>
      </p:sp>
      <p:sp>
        <p:nvSpPr>
          <p:cNvPr id="301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Model Basis Data</a:t>
            </a:r>
          </a:p>
        </p:txBody>
      </p:sp>
      <p:sp>
        <p:nvSpPr>
          <p:cNvPr id="301059" name="Rectangle 3"/>
          <p:cNvSpPr>
            <a:spLocks noChangeArrowheads="1"/>
          </p:cNvSpPr>
          <p:nvPr/>
        </p:nvSpPr>
        <p:spPr bwMode="auto">
          <a:xfrm>
            <a:off x="609600" y="1828800"/>
            <a:ext cx="80010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rgbClr val="0000CC"/>
              </a:buClr>
              <a:buSzPct val="75000"/>
              <a:buFont typeface="Webdings" pitchFamily="18" charset="2"/>
              <a:buNone/>
            </a:pPr>
            <a:r>
              <a:rPr lang="en-US" sz="2400" b="1">
                <a:latin typeface="Arial" charset="0"/>
              </a:rPr>
              <a:t>4.  Model Basis Data Berorientasi Objek (OO)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200" b="1">
                <a:latin typeface="Arial" charset="0"/>
              </a:rPr>
              <a:t>Karaketristik</a:t>
            </a:r>
          </a:p>
          <a:p>
            <a:pPr marL="1143000" lvl="2" indent="-228600" eaLnBrk="1" hangingPunct="1">
              <a:lnSpc>
                <a:spcPct val="90000"/>
              </a:lnSpc>
              <a:spcBef>
                <a:spcPct val="15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Sebuah objek digambarkan dengan isi berdasarkan faktanya. </a:t>
            </a:r>
          </a:p>
          <a:p>
            <a:pPr marL="1143000" lvl="2" indent="-228600" eaLnBrk="1" hangingPunct="1">
              <a:lnSpc>
                <a:spcPct val="90000"/>
              </a:lnSpc>
              <a:spcBef>
                <a:spcPct val="3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Sebuah objek mencakup informasi tentang relasi antara fakta dengan objek.</a:t>
            </a:r>
          </a:p>
          <a:p>
            <a:pPr marL="1143000" lvl="2" indent="-228600" eaLnBrk="1" hangingPunct="1">
              <a:lnSpc>
                <a:spcPct val="90000"/>
              </a:lnSpc>
              <a:spcBef>
                <a:spcPct val="3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Sebuah objek adalah sebuah blok pembentuk dirinya sendiri untuk struktur independen.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751F3-595E-45A5-AEA8-C99A3B1B6A61}" type="slidenum">
              <a:rPr lang="en-US"/>
              <a:pPr/>
              <a:t>18</a:t>
            </a:fld>
            <a:endParaRPr lang="en-US"/>
          </a:p>
        </p:txBody>
      </p:sp>
      <p:sp>
        <p:nvSpPr>
          <p:cNvPr id="302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Model Basis Data</a:t>
            </a:r>
          </a:p>
        </p:txBody>
      </p:sp>
      <p:sp>
        <p:nvSpPr>
          <p:cNvPr id="302083" name="Rectangle 3"/>
          <p:cNvSpPr>
            <a:spLocks noChangeArrowheads="1"/>
          </p:cNvSpPr>
          <p:nvPr/>
        </p:nvSpPr>
        <p:spPr bwMode="auto">
          <a:xfrm>
            <a:off x="457200" y="1600200"/>
            <a:ext cx="81534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742950" lvl="1" indent="-285750" eaLnBrk="1" hangingPunct="1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200" b="1">
                <a:latin typeface="Arial" charset="0"/>
              </a:rPr>
              <a:t>Struktur Dasar</a:t>
            </a:r>
          </a:p>
          <a:p>
            <a:pPr marL="1143000" lvl="2" indent="-228600" algn="just" eaLnBrk="1" hangingPunct="1">
              <a:lnSpc>
                <a:spcPct val="90000"/>
              </a:lnSpc>
              <a:spcBef>
                <a:spcPct val="15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Objek adalah penggambaran entitas pada dunia nyata atau kejadian-kejadian. </a:t>
            </a:r>
          </a:p>
          <a:p>
            <a:pPr marL="1143000" lvl="2" indent="-228600" algn="just" eaLnBrk="1" hangingPunct="1">
              <a:lnSpc>
                <a:spcPct val="90000"/>
              </a:lnSpc>
              <a:spcBef>
                <a:spcPct val="3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Atribut menggambarkan sifat-sifat objek.</a:t>
            </a:r>
          </a:p>
          <a:p>
            <a:pPr marL="1143000" lvl="2" indent="-228600" algn="just" eaLnBrk="1" hangingPunct="1">
              <a:lnSpc>
                <a:spcPct val="90000"/>
              </a:lnSpc>
              <a:spcBef>
                <a:spcPct val="3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Objek yang memiliki kesamaan sifat-sifat secara bersama-sama dikelompokkan dalam suatu kelas</a:t>
            </a:r>
          </a:p>
          <a:p>
            <a:pPr marL="1143000" lvl="2" indent="-228600" algn="just" eaLnBrk="1" hangingPunct="1">
              <a:lnSpc>
                <a:spcPct val="90000"/>
              </a:lnSpc>
              <a:spcBef>
                <a:spcPct val="3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Kelas adalah kumpulan dari objek-objek yang sejenis beserta struktur (atribut) dan metode (methods).</a:t>
            </a:r>
          </a:p>
          <a:p>
            <a:pPr marL="1143000" lvl="2" indent="-228600" algn="just" eaLnBrk="1" hangingPunct="1">
              <a:lnSpc>
                <a:spcPct val="90000"/>
              </a:lnSpc>
              <a:spcBef>
                <a:spcPct val="3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Kelas-kelas diorganisir dalam suatu hirarki</a:t>
            </a:r>
          </a:p>
          <a:p>
            <a:pPr marL="1143000" lvl="2" indent="-228600" algn="just" eaLnBrk="1" hangingPunct="1">
              <a:lnSpc>
                <a:spcPct val="90000"/>
              </a:lnSpc>
              <a:spcBef>
                <a:spcPct val="3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Sebuah objek dapat mewarisi atribut dan metode kelas yang berada di atasnya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E71E5-6C1F-4A36-A361-247DC9663D1F}" type="slidenum">
              <a:rPr lang="en-US"/>
              <a:pPr/>
              <a:t>19</a:t>
            </a:fld>
            <a:endParaRPr lang="en-US"/>
          </a:p>
        </p:txBody>
      </p:sp>
      <p:sp>
        <p:nvSpPr>
          <p:cNvPr id="303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Model Basis Data</a:t>
            </a:r>
          </a:p>
        </p:txBody>
      </p:sp>
      <p:sp>
        <p:nvSpPr>
          <p:cNvPr id="303108" name="Rectangle 4"/>
          <p:cNvSpPr>
            <a:spLocks noChangeArrowheads="1"/>
          </p:cNvSpPr>
          <p:nvPr/>
        </p:nvSpPr>
        <p:spPr bwMode="auto">
          <a:xfrm>
            <a:off x="533400" y="1676400"/>
            <a:ext cx="80772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buClr>
                <a:srgbClr val="0000CC"/>
              </a:buClr>
              <a:buSzPct val="75000"/>
              <a:buFont typeface="Webdings" pitchFamily="18" charset="2"/>
              <a:buChar char="¿"/>
            </a:pPr>
            <a:r>
              <a:rPr lang="en-US" sz="2200" b="1">
                <a:latin typeface="Arial" charset="0"/>
              </a:rPr>
              <a:t>Keuntungan dan kerugian Model Basis Data Berorientasi Objek (OO)</a:t>
            </a:r>
          </a:p>
          <a:p>
            <a:pPr marL="742950" lvl="1" indent="-285750" eaLnBrk="1" hangingPunct="1">
              <a:lnSpc>
                <a:spcPct val="70000"/>
              </a:lnSpc>
              <a:spcBef>
                <a:spcPct val="5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200" b="1">
                <a:latin typeface="Arial" charset="0"/>
              </a:rPr>
              <a:t>Keuntungan</a:t>
            </a:r>
          </a:p>
          <a:p>
            <a:pPr marL="1143000" lvl="2" indent="-228600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Menambah isi semantik</a:t>
            </a:r>
          </a:p>
          <a:p>
            <a:pPr marL="1143000" lvl="2" indent="-228600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Gambaran secara visual mencakup isi sematik</a:t>
            </a:r>
          </a:p>
          <a:p>
            <a:pPr marL="1143000" lvl="2" indent="-228600" eaLnBrk="1" hangingPunct="1">
              <a:lnSpc>
                <a:spcPct val="85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Integritas basis data</a:t>
            </a:r>
          </a:p>
          <a:p>
            <a:pPr marL="1143000" lvl="2" indent="-228600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Struktur dan data keduanya independen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200" b="1">
                <a:latin typeface="Arial" charset="0"/>
              </a:rPr>
              <a:t>Kerugian</a:t>
            </a:r>
          </a:p>
          <a:p>
            <a:pPr marL="1143000" lvl="2" indent="-228600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Tidak ada standard OODM </a:t>
            </a:r>
          </a:p>
          <a:p>
            <a:pPr marL="1143000" lvl="2" indent="-228600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Navigasi pengaksesan data lebih kompleks</a:t>
            </a:r>
          </a:p>
          <a:p>
            <a:pPr marL="1143000" lvl="2" indent="-228600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Agak sulit untuk dipelajari</a:t>
            </a:r>
          </a:p>
          <a:p>
            <a:pPr marL="1143000" lvl="2" indent="-228600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Biaya sistem tinggi sedangkan transaksi rendah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79F73-61F9-42F2-8616-7093C2E8C169}" type="slidenum">
              <a:rPr lang="en-US"/>
              <a:pPr/>
              <a:t>2</a:t>
            </a:fld>
            <a:endParaRPr lang="en-US"/>
          </a:p>
        </p:txBody>
      </p:sp>
      <p:sp>
        <p:nvSpPr>
          <p:cNvPr id="224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Deskripsi</a:t>
            </a:r>
          </a:p>
        </p:txBody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191000"/>
          </a:xfrm>
        </p:spPr>
        <p:txBody>
          <a:bodyPr/>
          <a:lstStyle/>
          <a:p>
            <a:r>
              <a:rPr lang="en-GB" sz="2400"/>
              <a:t>Pengertian tentang model basis data</a:t>
            </a:r>
          </a:p>
          <a:p>
            <a:r>
              <a:rPr lang="en-GB" sz="2400"/>
              <a:t>Struktur dasar model basis data hirarki, jaringan, relasional dan berorientasi objek.</a:t>
            </a:r>
          </a:p>
          <a:p>
            <a:r>
              <a:rPr lang="en-GB" sz="2400"/>
              <a:t>Keuntungan dan kerugian model basis data hirarki, jaringan, relasional dan berorientasi objek.</a:t>
            </a:r>
          </a:p>
          <a:p>
            <a:r>
              <a:rPr lang="en-GB" sz="2400"/>
              <a:t>Model basis data dan internet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0D400-E275-4A03-B020-9B6EB37B6238}" type="slidenum">
              <a:rPr lang="en-US"/>
              <a:pPr/>
              <a:t>20</a:t>
            </a:fld>
            <a:endParaRPr lang="en-US"/>
          </a:p>
        </p:txBody>
      </p:sp>
      <p:sp>
        <p:nvSpPr>
          <p:cNvPr id="304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Model Basis Data</a:t>
            </a:r>
          </a:p>
        </p:txBody>
      </p:sp>
      <p:pic>
        <p:nvPicPr>
          <p:cNvPr id="30413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1600200"/>
            <a:ext cx="5638800" cy="4092575"/>
          </a:xfrm>
          <a:prstGeom prst="rect">
            <a:avLst/>
          </a:prstGeom>
          <a:noFill/>
        </p:spPr>
      </p:pic>
      <p:sp>
        <p:nvSpPr>
          <p:cNvPr id="304132" name="Text Box 4"/>
          <p:cNvSpPr txBox="1">
            <a:spLocks noChangeArrowheads="1"/>
          </p:cNvSpPr>
          <p:nvPr/>
        </p:nvSpPr>
        <p:spPr bwMode="auto">
          <a:xfrm>
            <a:off x="2362200" y="5821363"/>
            <a:ext cx="44958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Gambar 3.5. Skema pengembangan model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46BEF-359F-4176-A008-452F408D95DC}" type="slidenum">
              <a:rPr lang="en-US"/>
              <a:pPr/>
              <a:t>21</a:t>
            </a:fld>
            <a:endParaRPr lang="en-US"/>
          </a:p>
        </p:txBody>
      </p:sp>
      <p:sp>
        <p:nvSpPr>
          <p:cNvPr id="305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Model Basis Data</a:t>
            </a:r>
          </a:p>
        </p:txBody>
      </p:sp>
      <p:sp>
        <p:nvSpPr>
          <p:cNvPr id="305155" name="Rectangle 3"/>
          <p:cNvSpPr>
            <a:spLocks noChangeArrowheads="1"/>
          </p:cNvSpPr>
          <p:nvPr/>
        </p:nvSpPr>
        <p:spPr bwMode="auto">
          <a:xfrm>
            <a:off x="533400" y="1600200"/>
            <a:ext cx="8077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rgbClr val="0000CC"/>
              </a:buClr>
              <a:buSzPct val="75000"/>
              <a:buFont typeface="Webdings" pitchFamily="18" charset="2"/>
              <a:buChar char="¿"/>
            </a:pPr>
            <a:r>
              <a:rPr lang="en-US" sz="2400" b="1">
                <a:latin typeface="Arial" charset="0"/>
              </a:rPr>
              <a:t>Model Basis Data dan Internet:</a:t>
            </a:r>
          </a:p>
          <a:p>
            <a:pPr marL="342900" indent="-342900" algn="just" eaLnBrk="1" hangingPunct="1">
              <a:spcBef>
                <a:spcPct val="20000"/>
              </a:spcBef>
              <a:buClr>
                <a:srgbClr val="0000CC"/>
              </a:buClr>
              <a:buSzPct val="75000"/>
              <a:buFont typeface="Webdings" pitchFamily="18" charset="2"/>
              <a:buNone/>
            </a:pPr>
            <a:r>
              <a:rPr lang="en-US" sz="2000" i="1">
                <a:latin typeface="Arial" charset="0"/>
              </a:rPr>
              <a:t>  	</a:t>
            </a:r>
            <a:r>
              <a:rPr lang="en-US" sz="2000">
                <a:latin typeface="Arial" charset="0"/>
              </a:rPr>
              <a:t>Penggunaan internet sebagai sarana utama bisnis telah meng-geser fokus produk basis data dimana dengan Internet antarmuka lebih efisien dan mudah.</a:t>
            </a:r>
          </a:p>
          <a:p>
            <a:pPr marL="617538" lvl="1" indent="-269875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000" b="1">
                <a:latin typeface="Arial" charset="0"/>
              </a:rPr>
              <a:t>Kesuksesan basis data ”era Internet” dicirikan oleh:</a:t>
            </a:r>
          </a:p>
          <a:p>
            <a:pPr marL="949325" lvl="2" indent="-311150" algn="just" eaLnBrk="1" hangingPunct="1">
              <a:lnSpc>
                <a:spcPct val="85000"/>
              </a:lnSpc>
              <a:spcBef>
                <a:spcPct val="3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000">
                <a:latin typeface="Arial" charset="0"/>
              </a:rPr>
              <a:t>Fleksibilitas, efisiensi dan keamanan akses internet.</a:t>
            </a:r>
          </a:p>
          <a:p>
            <a:pPr marL="949325" lvl="2" indent="-311150" algn="just" eaLnBrk="1" hangingPunct="1">
              <a:lnSpc>
                <a:spcPct val="85000"/>
              </a:lnSpc>
              <a:spcBef>
                <a:spcPct val="3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000">
                <a:latin typeface="Arial" charset="0"/>
              </a:rPr>
              <a:t>Dukungan untuk tipe data yang kompleks dan relasi.</a:t>
            </a:r>
          </a:p>
          <a:p>
            <a:pPr marL="949325" lvl="2" indent="-311150" algn="just" eaLnBrk="1" hangingPunct="1">
              <a:lnSpc>
                <a:spcPct val="85000"/>
              </a:lnSpc>
              <a:spcBef>
                <a:spcPct val="3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000">
                <a:latin typeface="Arial" charset="0"/>
              </a:rPr>
              <a:t>Antarmuka nirkabel dengan sumber data dan struktur.</a:t>
            </a:r>
          </a:p>
          <a:p>
            <a:pPr marL="949325" lvl="2" indent="-311150" algn="just" eaLnBrk="1" hangingPunct="1">
              <a:lnSpc>
                <a:spcPct val="85000"/>
              </a:lnSpc>
              <a:spcBef>
                <a:spcPct val="3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000">
                <a:latin typeface="Arial" charset="0"/>
              </a:rPr>
              <a:t>Model basis data konseptual lebih sederhana.</a:t>
            </a:r>
          </a:p>
          <a:p>
            <a:pPr marL="949325" lvl="2" indent="-311150" algn="just" eaLnBrk="1" hangingPunct="1">
              <a:lnSpc>
                <a:spcPct val="85000"/>
              </a:lnSpc>
              <a:spcBef>
                <a:spcPct val="3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000">
                <a:latin typeface="Arial" charset="0"/>
              </a:rPr>
              <a:t>Alat bantu basis data tersedia cukup banyak.</a:t>
            </a:r>
          </a:p>
          <a:p>
            <a:pPr marL="949325" lvl="2" indent="-311150" algn="just" eaLnBrk="1" hangingPunct="1">
              <a:lnSpc>
                <a:spcPct val="85000"/>
              </a:lnSpc>
              <a:spcBef>
                <a:spcPct val="3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000">
                <a:latin typeface="Arial" charset="0"/>
              </a:rPr>
              <a:t>Kemampuan DBMS yang handal membantu pekerjaan DBA menjadi mudah.</a:t>
            </a:r>
            <a:endParaRPr lang="en-US" sz="16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BBE05-4CA8-45A0-8172-F323B82C4CD6}" type="slidenum">
              <a:rPr lang="en-US"/>
              <a:pPr/>
              <a:t>22</a:t>
            </a:fld>
            <a:endParaRPr lang="en-US"/>
          </a:p>
        </p:txBody>
      </p:sp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39825"/>
          </a:xfrm>
        </p:spPr>
        <p:txBody>
          <a:bodyPr/>
          <a:lstStyle/>
          <a:p>
            <a:r>
              <a:rPr lang="en-US"/>
              <a:t>Ringkasan Materi</a:t>
            </a:r>
          </a:p>
        </p:txBody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41475"/>
            <a:ext cx="8077200" cy="4530725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en-US" sz="2200">
                <a:latin typeface="Arial" charset="0"/>
              </a:rPr>
              <a:t>Pada pertemuan ini telah dibahas tentang pengertian </a:t>
            </a:r>
            <a:r>
              <a:rPr lang="en-US" sz="2200" b="1">
                <a:latin typeface="Arial" charset="0"/>
              </a:rPr>
              <a:t>model basis data</a:t>
            </a:r>
            <a:r>
              <a:rPr lang="en-US" sz="2200">
                <a:latin typeface="Arial" charset="0"/>
              </a:rPr>
              <a:t> yaitu : kumpulan dari konsepsi logika yang biasanya mewakili struktur dan relasi data yang terdapat pada suatu basis data. Model basis data dapat dikelompokkan menjadi dua macam : </a:t>
            </a:r>
            <a:r>
              <a:rPr lang="en-US" sz="2200" b="1">
                <a:latin typeface="Arial" charset="0"/>
              </a:rPr>
              <a:t>konseptual</a:t>
            </a:r>
            <a:r>
              <a:rPr lang="en-US" sz="2200">
                <a:latin typeface="Arial" charset="0"/>
              </a:rPr>
              <a:t> dan </a:t>
            </a:r>
            <a:r>
              <a:rPr lang="en-US" sz="2200" b="1">
                <a:latin typeface="Arial" charset="0"/>
              </a:rPr>
              <a:t>implementasi</a:t>
            </a:r>
            <a:r>
              <a:rPr lang="en-US" sz="2200">
                <a:latin typeface="Arial" charset="0"/>
              </a:rPr>
              <a:t>. Model implementasi antara lain adalah model basis data </a:t>
            </a:r>
            <a:r>
              <a:rPr lang="en-US" sz="2200" b="1">
                <a:latin typeface="Arial" charset="0"/>
              </a:rPr>
              <a:t>hirarki</a:t>
            </a:r>
            <a:r>
              <a:rPr lang="en-US" sz="2200">
                <a:latin typeface="Arial" charset="0"/>
              </a:rPr>
              <a:t>, </a:t>
            </a:r>
            <a:r>
              <a:rPr lang="en-US" sz="2200" b="1">
                <a:latin typeface="Arial" charset="0"/>
              </a:rPr>
              <a:t>jaringan</a:t>
            </a:r>
            <a:r>
              <a:rPr lang="en-US" sz="2200">
                <a:latin typeface="Arial" charset="0"/>
              </a:rPr>
              <a:t>, </a:t>
            </a:r>
            <a:r>
              <a:rPr lang="en-US" sz="2200" b="1">
                <a:latin typeface="Arial" charset="0"/>
              </a:rPr>
              <a:t>relasional</a:t>
            </a:r>
            <a:r>
              <a:rPr lang="en-US" sz="2200">
                <a:latin typeface="Arial" charset="0"/>
              </a:rPr>
              <a:t> dan </a:t>
            </a:r>
            <a:r>
              <a:rPr lang="en-US" sz="2200" b="1">
                <a:latin typeface="Arial" charset="0"/>
              </a:rPr>
              <a:t>berorientasi</a:t>
            </a:r>
            <a:r>
              <a:rPr lang="en-US" sz="2200">
                <a:latin typeface="Arial" charset="0"/>
              </a:rPr>
              <a:t> </a:t>
            </a:r>
            <a:r>
              <a:rPr lang="en-US" sz="2200" b="1">
                <a:latin typeface="Arial" charset="0"/>
              </a:rPr>
              <a:t>objek</a:t>
            </a:r>
            <a:r>
              <a:rPr lang="en-US" sz="2200">
                <a:latin typeface="Arial" charset="0"/>
              </a:rPr>
              <a:t>. Pada pembahasan berikutnya lebih ditekankan pada model basis data relasional.</a:t>
            </a:r>
          </a:p>
          <a:p>
            <a:pPr algn="just">
              <a:lnSpc>
                <a:spcPct val="90000"/>
              </a:lnSpc>
            </a:pPr>
            <a:r>
              <a:rPr lang="en-US" sz="2200">
                <a:latin typeface="Arial" charset="0"/>
              </a:rPr>
              <a:t>Ciri utama model basis data </a:t>
            </a:r>
            <a:r>
              <a:rPr lang="en-US" sz="2200" b="1">
                <a:latin typeface="Arial" charset="0"/>
              </a:rPr>
              <a:t>hirarki</a:t>
            </a:r>
            <a:r>
              <a:rPr lang="en-US" sz="2200">
                <a:latin typeface="Arial" charset="0"/>
              </a:rPr>
              <a:t> adalah struktur dasar nya seperti struktur pohon dari atas ke bawah (hirarki). Lapisan paling atas disebut induk dan bawah disebut anak.</a:t>
            </a:r>
          </a:p>
          <a:p>
            <a:pPr algn="just">
              <a:lnSpc>
                <a:spcPct val="90000"/>
              </a:lnSpc>
            </a:pPr>
            <a:endParaRPr lang="en-US" sz="2200">
              <a:latin typeface="Arial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5F5BF-8134-459B-A427-D304B22EA293}" type="slidenum">
              <a:rPr lang="en-US"/>
              <a:pPr/>
              <a:t>23</a:t>
            </a:fld>
            <a:endParaRPr lang="en-US"/>
          </a:p>
        </p:txBody>
      </p:sp>
      <p:sp>
        <p:nvSpPr>
          <p:cNvPr id="293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39825"/>
          </a:xfrm>
        </p:spPr>
        <p:txBody>
          <a:bodyPr/>
          <a:lstStyle/>
          <a:p>
            <a:r>
              <a:rPr lang="en-US"/>
              <a:t>Ringkasan Materi</a:t>
            </a:r>
          </a:p>
        </p:txBody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077200" cy="4530725"/>
          </a:xfrm>
        </p:spPr>
        <p:txBody>
          <a:bodyPr/>
          <a:lstStyle/>
          <a:p>
            <a:pPr marL="457200" indent="-457200" algn="just">
              <a:lnSpc>
                <a:spcPct val="90000"/>
              </a:lnSpc>
            </a:pPr>
            <a:r>
              <a:rPr lang="en-US" sz="2200">
                <a:latin typeface="Arial" charset="0"/>
              </a:rPr>
              <a:t>Ciri utama model basis data </a:t>
            </a:r>
            <a:r>
              <a:rPr lang="en-US" sz="2200" b="1">
                <a:latin typeface="Arial" charset="0"/>
              </a:rPr>
              <a:t>jaringan</a:t>
            </a:r>
            <a:r>
              <a:rPr lang="en-US" sz="2200">
                <a:latin typeface="Arial" charset="0"/>
              </a:rPr>
              <a:t> adalah struktur dasar nya terdiri dari sebuah hubungan yang disebut set. Setiap set terdiri dari paling tidak dua macam record : satu record pemilik (induk) dan satu record anggota (anak). Satu set mewakili satu hubungan </a:t>
            </a:r>
            <a:r>
              <a:rPr lang="en-US" sz="2200" i="1">
                <a:latin typeface="Arial" charset="0"/>
              </a:rPr>
              <a:t>1:M</a:t>
            </a:r>
            <a:r>
              <a:rPr lang="en-US" sz="2200">
                <a:latin typeface="Arial" charset="0"/>
              </a:rPr>
              <a:t> antara pemilik dan anggota.</a:t>
            </a:r>
          </a:p>
          <a:p>
            <a:pPr marL="457200" indent="-457200" algn="just">
              <a:lnSpc>
                <a:spcPct val="90000"/>
              </a:lnSpc>
            </a:pPr>
            <a:r>
              <a:rPr lang="en-US" sz="2200">
                <a:latin typeface="Arial" charset="0"/>
              </a:rPr>
              <a:t>Ciri utama model basis data </a:t>
            </a:r>
            <a:r>
              <a:rPr lang="en-US" sz="2200" b="1">
                <a:latin typeface="Arial" charset="0"/>
              </a:rPr>
              <a:t>relasional</a:t>
            </a:r>
            <a:r>
              <a:rPr lang="en-US" sz="2200">
                <a:latin typeface="Arial" charset="0"/>
              </a:rPr>
              <a:t> adalah struktur dasarnya terdiri dari kumpulan tabel-tabel. Setiap tabel terdiri dari serangkaian perpotongan baris/kolom. Tabel-tabel dihubungkan dengan menggunakan entitas tertentu yang digunakan secara bersama dan tipe hubungan biasanya ditunjukkan dalam suatu skema.</a:t>
            </a:r>
          </a:p>
          <a:p>
            <a:pPr marL="457200" indent="-457200" algn="just">
              <a:lnSpc>
                <a:spcPct val="90000"/>
              </a:lnSpc>
            </a:pPr>
            <a:r>
              <a:rPr lang="en-US" sz="2200">
                <a:latin typeface="Arial" charset="0"/>
              </a:rPr>
              <a:t>Ciri utama model basis data </a:t>
            </a:r>
            <a:r>
              <a:rPr lang="en-US" sz="2200" b="1">
                <a:latin typeface="Arial" charset="0"/>
              </a:rPr>
              <a:t>berorientasi</a:t>
            </a:r>
            <a:r>
              <a:rPr lang="en-US" sz="2200">
                <a:latin typeface="Arial" charset="0"/>
              </a:rPr>
              <a:t> </a:t>
            </a:r>
            <a:r>
              <a:rPr lang="en-US" sz="2200" b="1">
                <a:latin typeface="Arial" charset="0"/>
              </a:rPr>
              <a:t>objek</a:t>
            </a:r>
            <a:r>
              <a:rPr lang="en-US" sz="2200">
                <a:latin typeface="Arial" charset="0"/>
              </a:rPr>
              <a:t> struktur dasarnya terdiri dari objek yang menggambarkan pada dunia nyata atau kejadian-kejadian. </a:t>
            </a:r>
            <a:endParaRPr lang="en-US" sz="2600">
              <a:latin typeface="Arial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FBA05-6371-418B-9CB8-90E50133607C}" type="slidenum">
              <a:rPr lang="en-US"/>
              <a:pPr/>
              <a:t>24</a:t>
            </a:fld>
            <a:endParaRPr lang="en-US"/>
          </a:p>
        </p:txBody>
      </p:sp>
      <p:sp>
        <p:nvSpPr>
          <p:cNvPr id="320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39825"/>
          </a:xfrm>
        </p:spPr>
        <p:txBody>
          <a:bodyPr/>
          <a:lstStyle/>
          <a:p>
            <a:r>
              <a:rPr lang="en-US"/>
              <a:t>Ringkasan Materi</a:t>
            </a:r>
          </a:p>
        </p:txBody>
      </p:sp>
      <p:sp>
        <p:nvSpPr>
          <p:cNvPr id="320517" name="Text Box 5"/>
          <p:cNvSpPr txBox="1">
            <a:spLocks noChangeArrowheads="1"/>
          </p:cNvSpPr>
          <p:nvPr/>
        </p:nvSpPr>
        <p:spPr bwMode="auto">
          <a:xfrm>
            <a:off x="533400" y="1600200"/>
            <a:ext cx="8153400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7663" algn="just"/>
            <a:r>
              <a:rPr lang="en-US" sz="2200">
                <a:latin typeface="Arial" charset="0"/>
              </a:rPr>
              <a:t>Objek memiliki atribut yang menggambarkan sifat-sifat objek. Objek yang memiliki kesamaan sifat-sifat secara bersama-sama dikelompokkan dalam suatu kelas. Kelas adalah kumpulan dari objek-objek yang sejenis beserta struktur (atribut) dan metode (methods). Kelas-kelas diorganisir dalam suatu hirarki. Sebuah objek dapat mewarisi atribut dan metode kelas yang berada di atasnya.</a:t>
            </a:r>
          </a:p>
          <a:p>
            <a:pPr marL="347663" algn="just"/>
            <a:endParaRPr lang="en-US" sz="2200">
              <a:latin typeface="Arial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1EFBD-E96C-4C8A-90FC-2B8A25331022}" type="slidenum">
              <a:rPr lang="en-US"/>
              <a:pPr/>
              <a:t>25</a:t>
            </a:fld>
            <a:endParaRPr lang="en-US"/>
          </a:p>
        </p:txBody>
      </p:sp>
      <p:sp>
        <p:nvSpPr>
          <p:cNvPr id="294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39825"/>
          </a:xfrm>
        </p:spPr>
        <p:txBody>
          <a:bodyPr/>
          <a:lstStyle/>
          <a:p>
            <a:r>
              <a:rPr lang="en-US"/>
              <a:t>Soal Latihan</a:t>
            </a:r>
          </a:p>
        </p:txBody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001000" cy="4530725"/>
          </a:xfrm>
        </p:spPr>
        <p:txBody>
          <a:bodyPr/>
          <a:lstStyle/>
          <a:p>
            <a:pPr marL="347663" indent="-347663">
              <a:lnSpc>
                <a:spcPct val="90000"/>
              </a:lnSpc>
              <a:buClr>
                <a:schemeClr val="tx1"/>
              </a:buClr>
              <a:buSzTx/>
              <a:buFont typeface="Symbol" pitchFamily="18" charset="2"/>
              <a:buAutoNum type="arabicPeriod"/>
            </a:pPr>
            <a:r>
              <a:rPr lang="en-US" sz="2400">
                <a:latin typeface="Arial" charset="0"/>
              </a:rPr>
              <a:t>Apa yang dimaksud dengan model basis data ?</a:t>
            </a:r>
          </a:p>
          <a:p>
            <a:pPr marL="347663" indent="-347663">
              <a:lnSpc>
                <a:spcPct val="90000"/>
              </a:lnSpc>
              <a:buClr>
                <a:schemeClr val="tx1"/>
              </a:buClr>
              <a:buSzTx/>
              <a:buFont typeface="Symbol" pitchFamily="18" charset="2"/>
              <a:buAutoNum type="arabicPeriod"/>
            </a:pPr>
            <a:r>
              <a:rPr lang="en-US" sz="2400">
                <a:latin typeface="Arial" charset="0"/>
              </a:rPr>
              <a:t>Ada berapa macam model basis data ? jelaskan!</a:t>
            </a:r>
          </a:p>
          <a:p>
            <a:pPr marL="347663" indent="-347663">
              <a:lnSpc>
                <a:spcPct val="90000"/>
              </a:lnSpc>
              <a:buClr>
                <a:schemeClr val="tx1"/>
              </a:buClr>
              <a:buSzTx/>
              <a:buFont typeface="Symbol" pitchFamily="18" charset="2"/>
              <a:buAutoNum type="arabicPeriod"/>
            </a:pPr>
            <a:r>
              <a:rPr lang="en-US" sz="2400">
                <a:latin typeface="Arial" charset="0"/>
              </a:rPr>
              <a:t>Jelaskan yang anda ketahui tentang model basis data implentasi !</a:t>
            </a:r>
          </a:p>
          <a:p>
            <a:pPr marL="347663" indent="-347663">
              <a:lnSpc>
                <a:spcPct val="90000"/>
              </a:lnSpc>
              <a:buClr>
                <a:schemeClr val="tx1"/>
              </a:buClr>
              <a:buSzTx/>
              <a:buFont typeface="Symbol" pitchFamily="18" charset="2"/>
              <a:buAutoNum type="arabicPeriod"/>
            </a:pPr>
            <a:r>
              <a:rPr lang="en-US" sz="2400">
                <a:latin typeface="Arial" charset="0"/>
              </a:rPr>
              <a:t>Apa keuntungan dan kerugian model basis data relasional?</a:t>
            </a:r>
          </a:p>
          <a:p>
            <a:pPr marL="347663" indent="-347663">
              <a:lnSpc>
                <a:spcPct val="90000"/>
              </a:lnSpc>
              <a:buClr>
                <a:schemeClr val="tx1"/>
              </a:buClr>
              <a:buSzTx/>
              <a:buFont typeface="Symbol" pitchFamily="18" charset="2"/>
              <a:buAutoNum type="arabicPeriod"/>
            </a:pPr>
            <a:r>
              <a:rPr lang="en-US" sz="2400">
                <a:latin typeface="Arial" charset="0"/>
              </a:rPr>
              <a:t>Jelaskan ciri-ciri kesuksesan basis data era internet ?</a:t>
            </a:r>
          </a:p>
          <a:p>
            <a:pPr marL="347663" indent="-347663">
              <a:lnSpc>
                <a:spcPct val="90000"/>
              </a:lnSpc>
              <a:buClr>
                <a:schemeClr val="tx1"/>
              </a:buClr>
              <a:buSzTx/>
              <a:buFont typeface="Symbol" pitchFamily="18" charset="2"/>
              <a:buAutoNum type="arabicPeriod"/>
            </a:pPr>
            <a:endParaRPr lang="en-US" sz="2400">
              <a:latin typeface="Arial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F45A7-5D5E-40C9-AF4F-4ADC212E8D59}" type="slidenum">
              <a:rPr lang="en-US"/>
              <a:pPr/>
              <a:t>26</a:t>
            </a:fld>
            <a:endParaRPr lang="en-US"/>
          </a:p>
        </p:txBody>
      </p:sp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Referensi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ct val="30000"/>
              </a:spcAft>
              <a:tabLst>
                <a:tab pos="682625" algn="l"/>
              </a:tabLst>
            </a:pPr>
            <a:r>
              <a:rPr lang="en-US" sz="2400" b="1" dirty="0" err="1"/>
              <a:t>Buku</a:t>
            </a:r>
            <a:r>
              <a:rPr lang="en-US" sz="2400" b="1" dirty="0"/>
              <a:t> </a:t>
            </a:r>
            <a:r>
              <a:rPr lang="en-US" sz="2400" b="1" dirty="0" err="1"/>
              <a:t>Teks</a:t>
            </a:r>
            <a:r>
              <a:rPr lang="en-US" sz="2400" b="1" dirty="0"/>
              <a:t> (</a:t>
            </a:r>
            <a:r>
              <a:rPr lang="en-US" sz="2400" b="1" i="1" dirty="0"/>
              <a:t>Textbook</a:t>
            </a:r>
            <a:r>
              <a:rPr lang="en-US" sz="2400" b="1" dirty="0"/>
              <a:t>)</a:t>
            </a:r>
            <a:endParaRPr lang="en-US" sz="2400" dirty="0"/>
          </a:p>
          <a:p>
            <a:pPr>
              <a:spcBef>
                <a:spcPct val="0"/>
              </a:spcBef>
              <a:buFont typeface="Wingdings" pitchFamily="2" charset="2"/>
              <a:buNone/>
              <a:tabLst>
                <a:tab pos="682625" algn="l"/>
              </a:tabLst>
            </a:pPr>
            <a:r>
              <a:rPr lang="id-ID" sz="2600" dirty="0">
                <a:latin typeface="Arial" charset="0"/>
              </a:rPr>
              <a:t>   </a:t>
            </a:r>
            <a:r>
              <a:rPr lang="en-US" sz="2200" dirty="0">
                <a:latin typeface="Arial" charset="0"/>
              </a:rPr>
              <a:t>1.   Date, C.J. 2000, </a:t>
            </a:r>
            <a:r>
              <a:rPr lang="en-US" sz="2200" i="1" dirty="0">
                <a:latin typeface="Arial" charset="0"/>
              </a:rPr>
              <a:t>An Introduction to Database System</a:t>
            </a:r>
            <a:r>
              <a:rPr lang="en-US" sz="2200" dirty="0">
                <a:latin typeface="Arial" charset="0"/>
              </a:rPr>
              <a:t>,</a:t>
            </a:r>
          </a:p>
          <a:p>
            <a:pPr>
              <a:spcBef>
                <a:spcPct val="0"/>
              </a:spcBef>
              <a:spcAft>
                <a:spcPct val="30000"/>
              </a:spcAft>
              <a:buFont typeface="Wingdings" pitchFamily="2" charset="2"/>
              <a:buNone/>
              <a:tabLst>
                <a:tab pos="682625" algn="l"/>
              </a:tabLst>
            </a:pPr>
            <a:r>
              <a:rPr lang="en-US" sz="2200" dirty="0">
                <a:latin typeface="Arial" charset="0"/>
              </a:rPr>
              <a:t>		Addison Wesley Publishing Company, Vol. 7, New York.</a:t>
            </a:r>
            <a:endParaRPr lang="id-ID" sz="2200" dirty="0">
              <a:latin typeface="Arial" charset="0"/>
            </a:endParaRPr>
          </a:p>
          <a:p>
            <a:pPr>
              <a:spcAft>
                <a:spcPct val="40000"/>
              </a:spcAft>
              <a:buFont typeface="Wingdings" pitchFamily="2" charset="2"/>
              <a:buNone/>
              <a:tabLst>
                <a:tab pos="682625" algn="l"/>
              </a:tabLst>
            </a:pPr>
            <a:r>
              <a:rPr lang="id-ID" sz="2200" dirty="0">
                <a:latin typeface="Arial" charset="0"/>
              </a:rPr>
              <a:t>    </a:t>
            </a:r>
            <a:r>
              <a:rPr lang="en-US" sz="2200" dirty="0">
                <a:latin typeface="Arial" charset="0"/>
              </a:rPr>
              <a:t>2. </a:t>
            </a:r>
            <a:r>
              <a:rPr lang="en-US" sz="2200" dirty="0" err="1">
                <a:latin typeface="Arial" charset="0"/>
              </a:rPr>
              <a:t>Fathansyah</a:t>
            </a:r>
            <a:r>
              <a:rPr lang="en-US" sz="2200" dirty="0">
                <a:latin typeface="Arial" charset="0"/>
              </a:rPr>
              <a:t>, 1999, </a:t>
            </a:r>
            <a:r>
              <a:rPr lang="en-US" sz="2200" i="1" dirty="0">
                <a:latin typeface="Arial" charset="0"/>
              </a:rPr>
              <a:t>Basis Data</a:t>
            </a:r>
            <a:r>
              <a:rPr lang="en-US" sz="2200" dirty="0">
                <a:latin typeface="Arial" charset="0"/>
              </a:rPr>
              <a:t>, </a:t>
            </a:r>
            <a:r>
              <a:rPr lang="en-US" sz="2200" dirty="0" err="1">
                <a:latin typeface="Arial" charset="0"/>
              </a:rPr>
              <a:t>Informatika</a:t>
            </a:r>
            <a:r>
              <a:rPr lang="en-US" sz="2200" dirty="0">
                <a:latin typeface="Arial" charset="0"/>
              </a:rPr>
              <a:t>, Bandung.</a:t>
            </a:r>
            <a:endParaRPr lang="id-ID" sz="2200" dirty="0">
              <a:latin typeface="Arial" charset="0"/>
            </a:endParaRPr>
          </a:p>
          <a:p>
            <a:pPr>
              <a:tabLst>
                <a:tab pos="682625" algn="l"/>
              </a:tabLst>
            </a:pPr>
            <a:r>
              <a:rPr lang="en-US" sz="2400" b="1" dirty="0" err="1"/>
              <a:t>Referensi</a:t>
            </a:r>
            <a:endParaRPr lang="en-US" sz="2400" b="1" dirty="0"/>
          </a:p>
          <a:p>
            <a:pPr>
              <a:spcBef>
                <a:spcPct val="0"/>
              </a:spcBef>
              <a:buFont typeface="Wingdings" pitchFamily="2" charset="2"/>
              <a:buNone/>
              <a:tabLst>
                <a:tab pos="682625" algn="l"/>
              </a:tabLst>
            </a:pPr>
            <a:r>
              <a:rPr lang="id-ID" sz="2600" dirty="0">
                <a:latin typeface="Arial" charset="0"/>
              </a:rPr>
              <a:t> </a:t>
            </a:r>
            <a:r>
              <a:rPr lang="en-US" sz="2600" dirty="0">
                <a:latin typeface="Arial" charset="0"/>
              </a:rPr>
              <a:t>	</a:t>
            </a:r>
            <a:r>
              <a:rPr lang="en-US" sz="2200" dirty="0">
                <a:latin typeface="Arial" charset="0"/>
              </a:rPr>
              <a:t>3. </a:t>
            </a:r>
            <a:r>
              <a:rPr lang="en-US" sz="2200" dirty="0" err="1">
                <a:latin typeface="Arial" charset="0"/>
              </a:rPr>
              <a:t>Elmasri</a:t>
            </a:r>
            <a:r>
              <a:rPr lang="en-US" sz="2200" dirty="0">
                <a:latin typeface="Arial" charset="0"/>
              </a:rPr>
              <a:t>, </a:t>
            </a:r>
            <a:r>
              <a:rPr lang="en-US" sz="2200" dirty="0" err="1">
                <a:latin typeface="Arial" charset="0"/>
              </a:rPr>
              <a:t>Ramez</a:t>
            </a:r>
            <a:r>
              <a:rPr lang="en-US" sz="2200" dirty="0">
                <a:latin typeface="Arial" charset="0"/>
              </a:rPr>
              <a:t>; </a:t>
            </a:r>
            <a:r>
              <a:rPr lang="en-US" sz="2200" dirty="0" err="1">
                <a:latin typeface="Arial" charset="0"/>
              </a:rPr>
              <a:t>Navathe</a:t>
            </a:r>
            <a:r>
              <a:rPr lang="en-US" sz="2200" dirty="0">
                <a:latin typeface="Arial" charset="0"/>
              </a:rPr>
              <a:t>, </a:t>
            </a:r>
            <a:r>
              <a:rPr lang="en-US" sz="2200" dirty="0" err="1">
                <a:latin typeface="Arial" charset="0"/>
              </a:rPr>
              <a:t>Shamkant</a:t>
            </a:r>
            <a:r>
              <a:rPr lang="en-US" sz="2200" dirty="0">
                <a:latin typeface="Arial" charset="0"/>
              </a:rPr>
              <a:t> B., 2001, </a:t>
            </a:r>
          </a:p>
          <a:p>
            <a:pPr>
              <a:spcBef>
                <a:spcPct val="0"/>
              </a:spcBef>
              <a:buFont typeface="Wingdings" pitchFamily="2" charset="2"/>
              <a:buNone/>
              <a:tabLst>
                <a:tab pos="682625" algn="l"/>
              </a:tabLst>
            </a:pPr>
            <a:r>
              <a:rPr lang="en-US" sz="2200" dirty="0">
                <a:latin typeface="Arial" charset="0"/>
              </a:rPr>
              <a:t>		F</a:t>
            </a:r>
            <a:r>
              <a:rPr lang="en-US" sz="2200" i="1" dirty="0">
                <a:latin typeface="Arial" charset="0"/>
              </a:rPr>
              <a:t>undamentals of Database Systems</a:t>
            </a:r>
            <a:r>
              <a:rPr lang="en-US" sz="2200" dirty="0">
                <a:latin typeface="Arial" charset="0"/>
              </a:rPr>
              <a:t>, The Benjamin/ </a:t>
            </a:r>
          </a:p>
          <a:p>
            <a:pPr>
              <a:spcBef>
                <a:spcPct val="0"/>
              </a:spcBef>
              <a:buFont typeface="Wingdings" pitchFamily="2" charset="2"/>
              <a:buNone/>
              <a:tabLst>
                <a:tab pos="682625" algn="l"/>
              </a:tabLst>
            </a:pPr>
            <a:r>
              <a:rPr lang="en-US" sz="2200" dirty="0">
                <a:latin typeface="Arial" charset="0"/>
              </a:rPr>
              <a:t>		Cummings Publishing Company, Inc., California</a:t>
            </a:r>
            <a:r>
              <a:rPr lang="en-US" sz="2200" dirty="0" smtClean="0">
                <a:latin typeface="Arial" charset="0"/>
              </a:rPr>
              <a:t>.</a:t>
            </a:r>
          </a:p>
          <a:p>
            <a:pPr>
              <a:spcBef>
                <a:spcPct val="0"/>
              </a:spcBef>
              <a:buNone/>
              <a:tabLst>
                <a:tab pos="682625" algn="l"/>
              </a:tabLst>
            </a:pPr>
            <a:r>
              <a:rPr lang="en-US" sz="2200" smtClean="0">
                <a:latin typeface="Arial" panose="020B0604020202020204" pitchFamily="34" charset="0"/>
                <a:cs typeface="Arial" panose="020B0604020202020204" pitchFamily="34" charset="0"/>
              </a:rPr>
              <a:t>	4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Kroenke, Auer, 2016, </a:t>
            </a:r>
            <a:r>
              <a:rPr lang="en-US" sz="2200" i="1" dirty="0">
                <a:latin typeface="Arial" panose="020B0604020202020204" pitchFamily="34" charset="0"/>
                <a:cs typeface="Arial" panose="020B0604020202020204" pitchFamily="34" charset="0"/>
              </a:rPr>
              <a:t>Database Processing 	</a:t>
            </a:r>
            <a:r>
              <a:rPr lang="en-US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fundamentals,Design</a:t>
            </a:r>
            <a:r>
              <a:rPr lang="en-US" sz="2200" i="1" dirty="0">
                <a:latin typeface="Arial" panose="020B0604020202020204" pitchFamily="34" charset="0"/>
                <a:cs typeface="Arial" panose="020B0604020202020204" pitchFamily="34" charset="0"/>
              </a:rPr>
              <a:t> and Implementation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Pearson</a:t>
            </a:r>
          </a:p>
          <a:p>
            <a:pPr>
              <a:spcBef>
                <a:spcPct val="0"/>
              </a:spcBef>
              <a:buFont typeface="Wingdings" pitchFamily="2" charset="2"/>
              <a:buNone/>
              <a:tabLst>
                <a:tab pos="682625" algn="l"/>
              </a:tabLst>
            </a:pPr>
            <a:endParaRPr lang="id-ID" sz="22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69F59-6BB7-4A77-A457-F154902DAF2C}" type="slidenum">
              <a:rPr lang="en-US"/>
              <a:pPr/>
              <a:t>3</a:t>
            </a:fld>
            <a:endParaRPr lang="en-US"/>
          </a:p>
        </p:txBody>
      </p:sp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Tujuan Instruksional Khusus (TIK)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0010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d-ID" sz="2400"/>
              <a:t>Tujuan perkuliahan ini agar </a:t>
            </a:r>
            <a:r>
              <a:rPr lang="en-US" sz="2400"/>
              <a:t>Mahasiswa dapat menjelaskan pengertian model basis data.</a:t>
            </a:r>
          </a:p>
          <a:p>
            <a:pPr algn="just">
              <a:lnSpc>
                <a:spcPct val="90000"/>
              </a:lnSpc>
            </a:pPr>
            <a:r>
              <a:rPr lang="en-US" sz="2400"/>
              <a:t>Mahasiswa dapat menjelaskan tentang model basis data hirarki, jaringan, relasional dan berorientasi objek serta keuntungan dan keru-gian masing-masing model basis data tersebut. </a:t>
            </a:r>
          </a:p>
          <a:p>
            <a:pPr algn="just">
              <a:lnSpc>
                <a:spcPct val="90000"/>
              </a:lnSpc>
            </a:pPr>
            <a:r>
              <a:rPr lang="en-US" sz="2400"/>
              <a:t>Mahasiswa dapat menjelaskan ciri-ciri model basis data pada era internet.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8DD58-EC09-40C3-95A1-2A12AF0735FF}" type="slidenum">
              <a:rPr lang="en-US"/>
              <a:pPr/>
              <a:t>4</a:t>
            </a:fld>
            <a:endParaRPr lang="en-US"/>
          </a:p>
        </p:txBody>
      </p:sp>
      <p:sp>
        <p:nvSpPr>
          <p:cNvPr id="321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r>
              <a:rPr lang="en-US"/>
              <a:t>Model Basis Data</a:t>
            </a:r>
          </a:p>
        </p:txBody>
      </p:sp>
      <p:sp>
        <p:nvSpPr>
          <p:cNvPr id="321539" name="Rectangle 3"/>
          <p:cNvSpPr>
            <a:spLocks noChangeArrowheads="1"/>
          </p:cNvSpPr>
          <p:nvPr/>
        </p:nvSpPr>
        <p:spPr bwMode="auto">
          <a:xfrm>
            <a:off x="609600" y="1600200"/>
            <a:ext cx="80772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just" eaLnBrk="1" hangingPunct="1">
              <a:lnSpc>
                <a:spcPct val="80000"/>
              </a:lnSpc>
              <a:buClr>
                <a:srgbClr val="0000CC"/>
              </a:buClr>
              <a:buSzPct val="75000"/>
              <a:buFont typeface="Webdings" pitchFamily="18" charset="2"/>
              <a:buNone/>
            </a:pPr>
            <a:r>
              <a:rPr lang="en-US" sz="2800" b="1">
                <a:latin typeface="Arial" charset="0"/>
              </a:rPr>
              <a:t>Model basis data</a:t>
            </a:r>
          </a:p>
          <a:p>
            <a:pPr marL="342900" indent="-342900" algn="just" eaLnBrk="1" hangingPunct="1">
              <a:lnSpc>
                <a:spcPct val="80000"/>
              </a:lnSpc>
              <a:spcBef>
                <a:spcPct val="40000"/>
              </a:spcBef>
              <a:buClr>
                <a:srgbClr val="0000CC"/>
              </a:buClr>
              <a:buSzPct val="75000"/>
              <a:buFont typeface="Webdings" pitchFamily="18" charset="2"/>
              <a:buChar char="¿"/>
            </a:pPr>
            <a:r>
              <a:rPr lang="en-US" sz="2200" b="1">
                <a:latin typeface="Arial" charset="0"/>
              </a:rPr>
              <a:t>Model basis data </a:t>
            </a:r>
            <a:r>
              <a:rPr lang="en-US" sz="2200">
                <a:latin typeface="Arial" charset="0"/>
              </a:rPr>
              <a:t>adalah kumpulan dari konsepsi logika yang biasanya mewakili struktur dan relasi data yang terdapat pada suatu basis data.</a:t>
            </a:r>
          </a:p>
          <a:p>
            <a:pPr marL="342900" indent="-342900" eaLnBrk="1" hangingPunct="1">
              <a:spcBef>
                <a:spcPct val="30000"/>
              </a:spcBef>
              <a:buClr>
                <a:srgbClr val="0000CC"/>
              </a:buClr>
              <a:buSzPct val="75000"/>
              <a:buFont typeface="Webdings" pitchFamily="18" charset="2"/>
              <a:buChar char="¿"/>
            </a:pPr>
            <a:r>
              <a:rPr lang="en-US" sz="2200" b="1">
                <a:latin typeface="Arial" charset="0"/>
              </a:rPr>
              <a:t>Ada Dua Macam Model Basis Data</a:t>
            </a:r>
          </a:p>
          <a:p>
            <a:pPr marL="742950" lvl="1" indent="-285750" algn="just" eaLnBrk="1" hangingPunct="1">
              <a:spcBef>
                <a:spcPct val="3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200" b="1">
                <a:latin typeface="Arial" charset="0"/>
              </a:rPr>
              <a:t>Model Konseptual </a:t>
            </a:r>
            <a:r>
              <a:rPr lang="en-US" sz="2200">
                <a:latin typeface="Arial" charset="0"/>
              </a:rPr>
              <a:t>terfokus pada representasi data secara alam logika. Model ini lebih memperhatikan pada </a:t>
            </a:r>
            <a:r>
              <a:rPr lang="en-US" sz="2200" b="1" i="1">
                <a:latin typeface="Arial" charset="0"/>
              </a:rPr>
              <a:t>Apa</a:t>
            </a:r>
            <a:r>
              <a:rPr lang="en-US" sz="2200" b="1">
                <a:latin typeface="Arial" charset="0"/>
              </a:rPr>
              <a:t> </a:t>
            </a:r>
            <a:r>
              <a:rPr lang="en-US" sz="2200">
                <a:latin typeface="Arial" charset="0"/>
              </a:rPr>
              <a:t>yang disajikan dibanding </a:t>
            </a:r>
            <a:r>
              <a:rPr lang="en-US" sz="2200" b="1" i="1">
                <a:latin typeface="Arial" charset="0"/>
              </a:rPr>
              <a:t>Bagaimana</a:t>
            </a:r>
            <a:r>
              <a:rPr lang="en-US" sz="2200" b="1">
                <a:latin typeface="Arial" charset="0"/>
              </a:rPr>
              <a:t> </a:t>
            </a:r>
            <a:r>
              <a:rPr lang="en-US" sz="2200">
                <a:latin typeface="Arial" charset="0"/>
              </a:rPr>
              <a:t>cara menya-jikannya.</a:t>
            </a:r>
          </a:p>
          <a:p>
            <a:pPr marL="742950" lvl="1" indent="-285750" algn="just" eaLnBrk="1" hangingPunct="1"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200" b="1">
                <a:latin typeface="Arial" charset="0"/>
              </a:rPr>
              <a:t>Model Implementasi</a:t>
            </a:r>
            <a:r>
              <a:rPr lang="en-US" sz="2200">
                <a:latin typeface="Arial" charset="0"/>
              </a:rPr>
              <a:t> ditekankan pada </a:t>
            </a:r>
            <a:r>
              <a:rPr lang="en-US" sz="2200" b="1" i="1">
                <a:latin typeface="Arial" charset="0"/>
              </a:rPr>
              <a:t>Bagaimana</a:t>
            </a:r>
            <a:r>
              <a:rPr lang="en-US" sz="2200" b="1">
                <a:latin typeface="Arial" charset="0"/>
              </a:rPr>
              <a:t> </a:t>
            </a:r>
            <a:r>
              <a:rPr lang="en-US" sz="2200">
                <a:latin typeface="Arial" charset="0"/>
              </a:rPr>
              <a:t>cara data disajikan pada basis data atau </a:t>
            </a:r>
            <a:r>
              <a:rPr lang="en-US" sz="2200" b="1" i="1">
                <a:latin typeface="Arial" charset="0"/>
              </a:rPr>
              <a:t>Bagaimana</a:t>
            </a:r>
            <a:r>
              <a:rPr lang="en-US" sz="2200">
                <a:latin typeface="Arial" charset="0"/>
              </a:rPr>
              <a:t> struktur data diimplementasikan.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1384-E7EE-441F-B320-14B91BD48454}" type="slidenum">
              <a:rPr lang="en-US"/>
              <a:pPr/>
              <a:t>5</a:t>
            </a:fld>
            <a:endParaRPr lang="en-US"/>
          </a:p>
        </p:txBody>
      </p:sp>
      <p:sp>
        <p:nvSpPr>
          <p:cNvPr id="2867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Model Basis Data</a:t>
            </a:r>
          </a:p>
        </p:txBody>
      </p:sp>
      <p:sp>
        <p:nvSpPr>
          <p:cNvPr id="286725" name="Rectangle 5"/>
          <p:cNvSpPr>
            <a:spLocks noChangeArrowheads="1"/>
          </p:cNvSpPr>
          <p:nvPr/>
        </p:nvSpPr>
        <p:spPr bwMode="auto">
          <a:xfrm>
            <a:off x="6858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33400" indent="-533400" eaLnBrk="1" hangingPunct="1">
              <a:spcBef>
                <a:spcPct val="20000"/>
              </a:spcBef>
              <a:buClr>
                <a:srgbClr val="0000CC"/>
              </a:buClr>
              <a:buSzPct val="75000"/>
              <a:buFont typeface="Webdings" pitchFamily="18" charset="2"/>
              <a:buChar char="¿"/>
            </a:pPr>
            <a:r>
              <a:rPr lang="en-US" sz="2400" b="1">
                <a:latin typeface="Arial" charset="0"/>
              </a:rPr>
              <a:t>Macam-macam Model Basis Data Implementasi:</a:t>
            </a:r>
          </a:p>
          <a:p>
            <a:pPr marL="914400" lvl="1" indent="-457200" eaLnBrk="1" hangingPunct="1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Font typeface="Symbol" pitchFamily="18" charset="2"/>
              <a:buAutoNum type="arabicPeriod"/>
            </a:pPr>
            <a:r>
              <a:rPr lang="en-US" sz="2400">
                <a:latin typeface="Arial" charset="0"/>
              </a:rPr>
              <a:t>Model basis data hirarki</a:t>
            </a:r>
          </a:p>
          <a:p>
            <a:pPr marL="914400" lvl="1" indent="-457200" eaLnBrk="1" hangingPunct="1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Font typeface="Symbol" pitchFamily="18" charset="2"/>
              <a:buAutoNum type="arabicPeriod"/>
            </a:pPr>
            <a:r>
              <a:rPr lang="en-US" sz="2400">
                <a:latin typeface="Arial" charset="0"/>
              </a:rPr>
              <a:t>Model basis data jaringan</a:t>
            </a:r>
          </a:p>
          <a:p>
            <a:pPr marL="914400" lvl="1" indent="-457200" eaLnBrk="1" hangingPunct="1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Font typeface="Symbol" pitchFamily="18" charset="2"/>
              <a:buAutoNum type="arabicPeriod"/>
            </a:pPr>
            <a:r>
              <a:rPr lang="en-US" sz="2400">
                <a:latin typeface="Arial" charset="0"/>
              </a:rPr>
              <a:t>Model basis data relasional</a:t>
            </a:r>
          </a:p>
          <a:p>
            <a:pPr marL="914400" lvl="1" indent="-457200" eaLnBrk="1" hangingPunct="1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Font typeface="Symbol" pitchFamily="18" charset="2"/>
              <a:buAutoNum type="arabicPeriod"/>
            </a:pPr>
            <a:r>
              <a:rPr lang="en-US" sz="2400">
                <a:latin typeface="Arial" charset="0"/>
              </a:rPr>
              <a:t>Model basis data berorientasi objek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C07C5-43A3-4198-9F28-64542BF63D0B}" type="slidenum">
              <a:rPr lang="en-US"/>
              <a:pPr/>
              <a:t>6</a:t>
            </a:fld>
            <a:endParaRPr lang="en-US"/>
          </a:p>
        </p:txBody>
      </p:sp>
      <p:sp>
        <p:nvSpPr>
          <p:cNvPr id="310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Model Basis Data</a:t>
            </a:r>
          </a:p>
        </p:txBody>
      </p:sp>
      <p:sp>
        <p:nvSpPr>
          <p:cNvPr id="310275" name="Rectangle 3"/>
          <p:cNvSpPr>
            <a:spLocks noChangeArrowheads="1"/>
          </p:cNvSpPr>
          <p:nvPr/>
        </p:nvSpPr>
        <p:spPr bwMode="auto">
          <a:xfrm>
            <a:off x="609600" y="1828800"/>
            <a:ext cx="78486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rgbClr val="0000CC"/>
              </a:buClr>
              <a:buSzPct val="75000"/>
              <a:buFont typeface="Webdings" pitchFamily="18" charset="2"/>
              <a:buNone/>
            </a:pPr>
            <a:r>
              <a:rPr lang="en-US" sz="2400" b="1">
                <a:latin typeface="Arial" charset="0"/>
              </a:rPr>
              <a:t>1.  Model Basis Data Hirarki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000" b="1">
                <a:latin typeface="Arial" charset="0"/>
              </a:rPr>
              <a:t>Struktur Dasar</a:t>
            </a:r>
          </a:p>
          <a:p>
            <a:pPr marL="1143000" lvl="2" indent="-228600" algn="just" eaLnBrk="1" hangingPunct="1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000">
                <a:latin typeface="Arial" charset="0"/>
              </a:rPr>
              <a:t>Kumpulan record-record yang secara logika terorganisir seperti struktur pohon dari atas ke bawah (berbentuk hirarki). </a:t>
            </a:r>
          </a:p>
          <a:p>
            <a:pPr marL="1143000" lvl="2" indent="-228600" algn="just" eaLnBrk="1" hangingPunct="1">
              <a:lnSpc>
                <a:spcPct val="90000"/>
              </a:lnSpc>
              <a:spcBef>
                <a:spcPct val="4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000">
                <a:latin typeface="Arial" charset="0"/>
              </a:rPr>
              <a:t>Lapisan paling atas bertindak sebagai induk dari segmen yang tepat berada di bawahnya.</a:t>
            </a:r>
          </a:p>
          <a:p>
            <a:pPr marL="1143000" lvl="2" indent="-228600" algn="just" eaLnBrk="1" hangingPunct="1">
              <a:lnSpc>
                <a:spcPct val="90000"/>
              </a:lnSpc>
              <a:spcBef>
                <a:spcPct val="4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000">
                <a:latin typeface="Arial" charset="0"/>
              </a:rPr>
              <a:t>Segmen yang berada di bawah dari suatu segmen lainnya merupakan anak dari segmen yang ada di atasnya.</a:t>
            </a:r>
          </a:p>
          <a:p>
            <a:pPr marL="1143000" lvl="2" indent="-228600" algn="just" eaLnBrk="1" hangingPunct="1">
              <a:lnSpc>
                <a:spcPct val="90000"/>
              </a:lnSpc>
              <a:spcBef>
                <a:spcPct val="4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000">
                <a:latin typeface="Arial" charset="0"/>
              </a:rPr>
              <a:t>Struktur pohon mewakili urutan hirarki dari media penyimpan pada komputer.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0100E-CA7A-4169-B175-A4DE43632054}" type="slidenum">
              <a:rPr lang="en-US"/>
              <a:pPr/>
              <a:t>7</a:t>
            </a:fld>
            <a:endParaRPr lang="en-US"/>
          </a:p>
        </p:txBody>
      </p:sp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Model Basis Data</a:t>
            </a:r>
          </a:p>
        </p:txBody>
      </p:sp>
      <p:sp>
        <p:nvSpPr>
          <p:cNvPr id="295940" name="Text Box 4"/>
          <p:cNvSpPr txBox="1">
            <a:spLocks noChangeArrowheads="1"/>
          </p:cNvSpPr>
          <p:nvPr/>
        </p:nvSpPr>
        <p:spPr bwMode="auto">
          <a:xfrm>
            <a:off x="2438400" y="5715000"/>
            <a:ext cx="4343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Gambar 3.1 Struktur hirarki</a:t>
            </a:r>
          </a:p>
        </p:txBody>
      </p:sp>
      <p:pic>
        <p:nvPicPr>
          <p:cNvPr id="29594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1905000"/>
            <a:ext cx="7315200" cy="3505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C44C8-B6B4-41ED-8CAF-9953D3167F03}" type="slidenum">
              <a:rPr lang="en-US"/>
              <a:pPr/>
              <a:t>8</a:t>
            </a:fld>
            <a:endParaRPr lang="en-US"/>
          </a:p>
        </p:txBody>
      </p:sp>
      <p:sp>
        <p:nvSpPr>
          <p:cNvPr id="311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Model Basis Data</a:t>
            </a:r>
          </a:p>
        </p:txBody>
      </p:sp>
      <p:sp>
        <p:nvSpPr>
          <p:cNvPr id="311299" name="Rectangle 3"/>
          <p:cNvSpPr>
            <a:spLocks noChangeArrowheads="1"/>
          </p:cNvSpPr>
          <p:nvPr/>
        </p:nvSpPr>
        <p:spPr bwMode="auto">
          <a:xfrm>
            <a:off x="609600" y="1828800"/>
            <a:ext cx="79248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rgbClr val="0000CC"/>
              </a:buClr>
              <a:buSzPct val="75000"/>
              <a:buFont typeface="Webdings" pitchFamily="18" charset="2"/>
              <a:buChar char="¿"/>
            </a:pPr>
            <a:r>
              <a:rPr lang="en-US" sz="2200" b="1">
                <a:latin typeface="Arial" charset="0"/>
              </a:rPr>
              <a:t>Keuntungan dan Kerugian Model Basis Data Hirarki</a:t>
            </a:r>
          </a:p>
          <a:p>
            <a:pPr marL="742950" lvl="1" indent="-285750" eaLnBrk="1" hangingPunct="1">
              <a:lnSpc>
                <a:spcPct val="70000"/>
              </a:lnSpc>
              <a:spcBef>
                <a:spcPct val="5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200" b="1">
                <a:latin typeface="Arial" charset="0"/>
              </a:rPr>
              <a:t>Keuntungan</a:t>
            </a:r>
          </a:p>
          <a:p>
            <a:pPr marL="1143000" lvl="2" indent="-228600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Secara konseptual sederhana </a:t>
            </a:r>
          </a:p>
          <a:p>
            <a:pPr marL="1143000" lvl="2" indent="-228600" eaLnBrk="1" hangingPunct="1">
              <a:lnSpc>
                <a:spcPct val="7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Keamanan basis data</a:t>
            </a:r>
          </a:p>
          <a:p>
            <a:pPr marL="1143000" lvl="2" indent="-228600" eaLnBrk="1" hangingPunct="1">
              <a:lnSpc>
                <a:spcPct val="7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Kebebasan data</a:t>
            </a:r>
          </a:p>
          <a:p>
            <a:pPr marL="1143000" lvl="2" indent="-228600" eaLnBrk="1" hangingPunct="1">
              <a:lnSpc>
                <a:spcPct val="7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Integritas basis data</a:t>
            </a:r>
          </a:p>
          <a:p>
            <a:pPr marL="1143000" lvl="2" indent="-228600" eaLnBrk="1" hangingPunct="1">
              <a:lnSpc>
                <a:spcPct val="7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Basis data skala besar lebih efisien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200" b="1">
                <a:latin typeface="Arial" charset="0"/>
              </a:rPr>
              <a:t>Kerugian</a:t>
            </a:r>
          </a:p>
          <a:p>
            <a:pPr marL="1143000" lvl="2" indent="-228600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Implementasi sangat rumit </a:t>
            </a:r>
          </a:p>
          <a:p>
            <a:pPr marL="1143000" lvl="2" indent="-228600" eaLnBrk="1" hangingPunct="1">
              <a:lnSpc>
                <a:spcPct val="7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Kesukaran mengelola</a:t>
            </a:r>
          </a:p>
          <a:p>
            <a:pPr marL="1143000" lvl="2" indent="-228600" eaLnBrk="1" hangingPunct="1">
              <a:lnSpc>
                <a:spcPct val="7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Kebebasan struktur kurang</a:t>
            </a:r>
          </a:p>
          <a:p>
            <a:pPr marL="1143000" lvl="2" indent="-228600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Kerumitan untuk program aplikasi dan pemakai</a:t>
            </a:r>
          </a:p>
          <a:p>
            <a:pPr marL="1143000" lvl="2" indent="-228600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Kurang standard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3E48C-3DE8-44CD-A02C-8D2FA8A860C2}" type="slidenum">
              <a:rPr lang="en-US"/>
              <a:pPr/>
              <a:t>9</a:t>
            </a:fld>
            <a:endParaRPr lang="en-US"/>
          </a:p>
        </p:txBody>
      </p:sp>
      <p:sp>
        <p:nvSpPr>
          <p:cNvPr id="312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Model Basis Data</a:t>
            </a:r>
          </a:p>
        </p:txBody>
      </p:sp>
      <p:sp>
        <p:nvSpPr>
          <p:cNvPr id="312323" name="Rectangle 3"/>
          <p:cNvSpPr>
            <a:spLocks noChangeArrowheads="1"/>
          </p:cNvSpPr>
          <p:nvPr/>
        </p:nvSpPr>
        <p:spPr bwMode="auto">
          <a:xfrm>
            <a:off x="609600" y="1752600"/>
            <a:ext cx="76962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rgbClr val="0000CC"/>
              </a:buClr>
              <a:buSzPct val="75000"/>
              <a:buFont typeface="Webdings" pitchFamily="18" charset="2"/>
              <a:buNone/>
            </a:pPr>
            <a:r>
              <a:rPr lang="en-US" sz="2400" b="1">
                <a:latin typeface="Arial" charset="0"/>
              </a:rPr>
              <a:t>2.  Model Basis Data Jaringan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200" b="1">
                <a:latin typeface="Arial" charset="0"/>
              </a:rPr>
              <a:t>Struktur Dasar</a:t>
            </a:r>
          </a:p>
          <a:p>
            <a:pPr marL="1143000" lvl="2" indent="-228600" eaLnBrk="1" hangingPunct="1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 i="1">
                <a:latin typeface="Arial" charset="0"/>
              </a:rPr>
              <a:t>Set</a:t>
            </a:r>
            <a:r>
              <a:rPr lang="en-US" sz="2200">
                <a:latin typeface="Arial" charset="0"/>
              </a:rPr>
              <a:t> - Sebuah hubungan disebut set. Setiap set terdiri dari paling tidak dua macam record : satu record pemilik (induk) dan satu record anggota (anak).</a:t>
            </a:r>
          </a:p>
          <a:p>
            <a:pPr marL="1143000" lvl="2" indent="-228600" eaLnBrk="1" hangingPunct="1">
              <a:lnSpc>
                <a:spcPct val="90000"/>
              </a:lnSpc>
              <a:spcBef>
                <a:spcPct val="4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Satu set mewakili satu hubungan </a:t>
            </a:r>
            <a:r>
              <a:rPr lang="en-US" sz="2200" i="1">
                <a:latin typeface="Arial" charset="0"/>
              </a:rPr>
              <a:t>1:M</a:t>
            </a:r>
            <a:r>
              <a:rPr lang="en-US" sz="2200">
                <a:latin typeface="Arial" charset="0"/>
              </a:rPr>
              <a:t> antara pemilik dan anggota.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vel">
  <a:themeElements>
    <a:clrScheme name="Level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Level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Level</Template>
  <TotalTime>3168</TotalTime>
  <Words>1146</Words>
  <Application>Microsoft Office PowerPoint</Application>
  <PresentationFormat>On-screen Show (4:3)</PresentationFormat>
  <Paragraphs>189</Paragraphs>
  <Slides>26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Arial</vt:lpstr>
      <vt:lpstr>Garamond</vt:lpstr>
      <vt:lpstr>Symbol</vt:lpstr>
      <vt:lpstr>Times New Roman</vt:lpstr>
      <vt:lpstr>Verdana</vt:lpstr>
      <vt:lpstr>Webdings</vt:lpstr>
      <vt:lpstr>Wingdings</vt:lpstr>
      <vt:lpstr>Level</vt:lpstr>
      <vt:lpstr>Sistem Basis Data  (1240043)</vt:lpstr>
      <vt:lpstr>Deskripsi</vt:lpstr>
      <vt:lpstr>Tujuan Instruksional Khusus (TIK)</vt:lpstr>
      <vt:lpstr>Model Basis Data</vt:lpstr>
      <vt:lpstr>Model Basis Data</vt:lpstr>
      <vt:lpstr>Model Basis Data</vt:lpstr>
      <vt:lpstr>Model Basis Data</vt:lpstr>
      <vt:lpstr>Model Basis Data</vt:lpstr>
      <vt:lpstr>Model Basis Data</vt:lpstr>
      <vt:lpstr>Model Basis Data</vt:lpstr>
      <vt:lpstr>Model Basis Data</vt:lpstr>
      <vt:lpstr>Model Basis Data</vt:lpstr>
      <vt:lpstr>Model Basis Data</vt:lpstr>
      <vt:lpstr>Model Basis Data</vt:lpstr>
      <vt:lpstr>Model Basis Data</vt:lpstr>
      <vt:lpstr>Model Basis Data</vt:lpstr>
      <vt:lpstr>Model Basis Data</vt:lpstr>
      <vt:lpstr>Model Basis Data</vt:lpstr>
      <vt:lpstr>Model Basis Data</vt:lpstr>
      <vt:lpstr>Model Basis Data</vt:lpstr>
      <vt:lpstr>Model Basis Data</vt:lpstr>
      <vt:lpstr>Ringkasan Materi</vt:lpstr>
      <vt:lpstr>Ringkasan Materi</vt:lpstr>
      <vt:lpstr>Ringkasan Materi</vt:lpstr>
      <vt:lpstr>Soal Latihan</vt:lpstr>
      <vt:lpstr>Referensi</vt:lpstr>
    </vt:vector>
  </TitlesOfParts>
  <Company>FTI - UAJY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JARINGAN KOMPUTER</dc:title>
  <dc:creator>Lab Jaringan Komputer</dc:creator>
  <cp:lastModifiedBy>Windows User</cp:lastModifiedBy>
  <cp:revision>87</cp:revision>
  <cp:lastPrinted>2002-09-06T05:14:34Z</cp:lastPrinted>
  <dcterms:created xsi:type="dcterms:W3CDTF">2002-08-30T16:30:15Z</dcterms:created>
  <dcterms:modified xsi:type="dcterms:W3CDTF">2018-08-16T07:01:24Z</dcterms:modified>
</cp:coreProperties>
</file>