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8"/>
  </p:notesMasterIdLst>
  <p:handoutMasterIdLst>
    <p:handoutMasterId r:id="rId29"/>
  </p:handoutMasterIdLst>
  <p:sldIdLst>
    <p:sldId id="257" r:id="rId2"/>
    <p:sldId id="276" r:id="rId3"/>
    <p:sldId id="272" r:id="rId4"/>
    <p:sldId id="360" r:id="rId5"/>
    <p:sldId id="330" r:id="rId6"/>
    <p:sldId id="353" r:id="rId7"/>
    <p:sldId id="339" r:id="rId8"/>
    <p:sldId id="354" r:id="rId9"/>
    <p:sldId id="355" r:id="rId10"/>
    <p:sldId id="356" r:id="rId11"/>
    <p:sldId id="357" r:id="rId12"/>
    <p:sldId id="358" r:id="rId13"/>
    <p:sldId id="340" r:id="rId14"/>
    <p:sldId id="341" r:id="rId15"/>
    <p:sldId id="343" r:id="rId16"/>
    <p:sldId id="342" r:id="rId17"/>
    <p:sldId id="344" r:id="rId18"/>
    <p:sldId id="345" r:id="rId19"/>
    <p:sldId id="346" r:id="rId20"/>
    <p:sldId id="347" r:id="rId21"/>
    <p:sldId id="348" r:id="rId22"/>
    <p:sldId id="305" r:id="rId23"/>
    <p:sldId id="337" r:id="rId24"/>
    <p:sldId id="359" r:id="rId25"/>
    <p:sldId id="338" r:id="rId26"/>
    <p:sldId id="280" r:id="rId27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D71B4FCE-CAC6-45C6-B69F-F037A9989D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1CC53E89-1DD2-40A5-AE0C-3398F1A7B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76F08-2D1D-4B11-BEC6-A523A18868FA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1E6F8-6698-46E1-B787-6A54282FCAE8}" type="slidenum">
              <a:rPr lang="en-US"/>
              <a:pPr/>
              <a:t>14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716592-DECE-49FC-829A-171F0801B43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51577" y="6306979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</a:t>
            </a:r>
            <a:r>
              <a:rPr lang="en-US" sz="1000" baseline="0" smtClean="0"/>
              <a:t>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C24D3-46CB-4DAA-93BB-C5DF524F8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83E88-3E7F-4661-8D5B-399F5E2B2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238C-3C7A-43CA-9613-57B61CC00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D75A3-2CD5-41E4-AB34-40F99991D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36-8452-4E69-868F-40F8302ED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48BC-4A12-494E-91ED-6FCD25EEF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3480C-36DD-4B71-BC90-C8D1B2E12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D790-C714-422A-842E-7809767CF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022AA-A7BB-43FB-844F-524472905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A4C8D-9915-4FED-A87C-8E8AD6C14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BDC278E-3126-4224-A379-219ED3EC11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3051577" y="6306979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</a:t>
            </a:r>
            <a:r>
              <a:rPr lang="en-US" sz="1000" baseline="0" smtClean="0"/>
              <a:t>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ACB8DCE-D4C8-493A-873B-DD3D2F9509E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r>
              <a:rPr lang="en-US"/>
              <a:t>Pertemuan Ke-4</a:t>
            </a:r>
          </a:p>
          <a:p>
            <a:r>
              <a:rPr lang="en-US" b="1"/>
              <a:t>Model Basis Data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A2AC-F8A0-4FE6-9167-DC788F49AFA1}" type="slidenum">
              <a:rPr lang="en-US"/>
              <a:pPr/>
              <a:t>10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pic>
        <p:nvPicPr>
          <p:cNvPr id="313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30363"/>
            <a:ext cx="7086600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3.2 Model basis data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6DDC-C537-4BC5-AEEB-46F1DF5A5DDE}" type="slidenum">
              <a:rPr lang="en-US"/>
              <a:pPr/>
              <a:t>11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pic>
        <p:nvPicPr>
          <p:cNvPr id="314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343400" cy="3810000"/>
          </a:xfrm>
          <a:prstGeom prst="rect">
            <a:avLst/>
          </a:prstGeom>
          <a:noFill/>
        </p:spPr>
      </p:pic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Gambar 3.3 Anak dengan banyak induk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8689-A122-4A05-B52E-B772B4E8A1B7}" type="slidenum">
              <a:rPr lang="en-US"/>
              <a:pPr/>
              <a:t>12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609600" y="18288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Keuntungan dan Kerugian Model Basis Data Jaringan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Keuntungan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Secara konseptual sederhana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Dapat menangani lebih banyak macam hubungan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Akses data lebih fleksibel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Meningkatkan integritas basis data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Kebebasan data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Sesuai standard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Kerugian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Sistem lebih rumit 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Kekurangan pada kebesan struktural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2CC9-3D46-42FA-9D6A-7104E0DB2354}" type="slidenum">
              <a:rPr lang="en-US"/>
              <a:pPr/>
              <a:t>13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609600" y="1600200"/>
            <a:ext cx="792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3.  Model Basis Data Relasional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Struktur Dasar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RDBMS memungkinkan beroperasi pada lingkungan logika manusia. 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Basis data relasional dianggap sebagai suatu kum-pulan tabel-tabel.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Setiap tabel terdiri dari serangkaian perpotongan baris/kolom.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Tabel-tabel terhubung dengan menggunakan </a:t>
            </a:r>
            <a:r>
              <a:rPr lang="id-ID" sz="2200">
                <a:latin typeface="Arial" charset="0"/>
              </a:rPr>
              <a:t>atribut</a:t>
            </a:r>
            <a:r>
              <a:rPr lang="en-US" sz="2200">
                <a:latin typeface="Arial" charset="0"/>
              </a:rPr>
              <a:t> tertentu yang digunakan secara bersama.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Tipe hubungan ditunjukkan dalam suatu skema.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Setiap tabel menghasilkan data yang lengkap dan kebebasan struktural.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438-8C53-48D7-AA95-DDE67152A0C5}" type="slidenum">
              <a:rPr lang="en-US"/>
              <a:pPr/>
              <a:t>14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pic>
        <p:nvPicPr>
          <p:cNvPr id="297987" name="Picture 3" descr="Tabel rela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162800" cy="4422775"/>
          </a:xfrm>
          <a:prstGeom prst="rect">
            <a:avLst/>
          </a:prstGeom>
          <a:noFill/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651250" y="4219575"/>
            <a:ext cx="1149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Tabel WALI</a:t>
            </a:r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6291263" y="4010025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>
            <a:off x="1905000" y="4038600"/>
            <a:ext cx="17700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>
            <a:off x="1905000" y="4029075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 flipH="1" flipV="1">
            <a:off x="7439025" y="3776663"/>
            <a:ext cx="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3719513" y="3843338"/>
            <a:ext cx="2576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Terhubung melalui</a:t>
            </a:r>
            <a:r>
              <a:rPr lang="en-US" sz="1400" b="1">
                <a:latin typeface="Arial" charset="0"/>
              </a:rPr>
              <a:t> Kode_wali</a:t>
            </a: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3879850" y="1676400"/>
            <a:ext cx="160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Tabel SISWA</a:t>
            </a: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2438400" y="58674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Gambar 3.3 Model basis data relasional</a:t>
            </a:r>
            <a:endParaRPr lang="en-US"/>
          </a:p>
        </p:txBody>
      </p:sp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990600" y="1600200"/>
            <a:ext cx="7315200" cy="419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869-2F18-47AB-A09E-2CD6E8321B87}" type="slidenum">
              <a:rPr lang="en-US"/>
              <a:pPr/>
              <a:t>15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1981200" y="1524000"/>
            <a:ext cx="5257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Skema Relasional</a:t>
            </a: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2438400" y="58674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Gambar 3.4 Skema relasional</a:t>
            </a:r>
            <a:endParaRPr lang="en-US"/>
          </a:p>
        </p:txBody>
      </p:sp>
      <p:grpSp>
        <p:nvGrpSpPr>
          <p:cNvPr id="300040" name="Group 8"/>
          <p:cNvGrpSpPr>
            <a:grpSpLocks/>
          </p:cNvGrpSpPr>
          <p:nvPr/>
        </p:nvGrpSpPr>
        <p:grpSpPr bwMode="auto">
          <a:xfrm>
            <a:off x="1747838" y="2057400"/>
            <a:ext cx="5867400" cy="3657600"/>
            <a:chOff x="1101" y="1296"/>
            <a:chExt cx="3696" cy="2304"/>
          </a:xfrm>
        </p:grpSpPr>
        <p:sp>
          <p:nvSpPr>
            <p:cNvPr id="300037" name="Rectangle 5"/>
            <p:cNvSpPr>
              <a:spLocks noChangeArrowheads="1"/>
            </p:cNvSpPr>
            <p:nvPr/>
          </p:nvSpPr>
          <p:spPr bwMode="auto">
            <a:xfrm>
              <a:off x="1101" y="1296"/>
              <a:ext cx="3696" cy="230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003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3" y="1446"/>
              <a:ext cx="3456" cy="20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CCA5-E4C0-49F3-A31F-6EDCC106CE4F}" type="slidenum">
              <a:rPr lang="en-US"/>
              <a:pPr/>
              <a:t>16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Keuntungan dan Kerugian Model Basis Data Relasional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Keuntungan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Kebebasan struktural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Secara konseptual jauh lebih sederhana</a:t>
            </a:r>
          </a:p>
          <a:p>
            <a:pPr marL="1143000" lvl="2" indent="-228600" algn="just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Perancangan, implementasi, manajemen dan peng-gunaan basis data lebih mudah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kemampuan khusus untuk queri (SQL)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Sistem manajemen basis data lebih baik</a:t>
            </a:r>
          </a:p>
          <a:p>
            <a:pPr marL="742950" lvl="1" indent="-285750" algn="just" eaLnBrk="1" hangingPunct="1">
              <a:lnSpc>
                <a:spcPct val="7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Kerugian</a:t>
            </a:r>
          </a:p>
          <a:p>
            <a:pPr marL="1143000" lvl="2" indent="-228600" algn="just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Biaya perangkat keras dan perangkat lunak sistem menjadi hal utama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Kemungkinan perancangan dan implementasi yang buruk</a:t>
            </a:r>
          </a:p>
          <a:p>
            <a:pPr marL="1143000" lvl="2" indent="-228600" algn="just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Masalah “informasi yang tesebar” sangat potensial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9E0B-0178-4E31-9D15-25C38B3E5A5F}" type="slidenum">
              <a:rPr lang="en-US"/>
              <a:pPr/>
              <a:t>17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609600" y="18288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4.  Model Basis Data Berorientasi Objek (OO)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Karaketristik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Sebuah objek digambarkan dengan isi berdasarkan faktanya. 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Sebuah objek mencakup informasi tentang relasi antara fakta dengan objek.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Sebuah objek adalah sebuah blok pembentuk dirinya sendiri untuk struktur independen.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1F3-595E-45A5-AEA8-C99A3B1B6A61}" type="slidenum">
              <a:rPr lang="en-US"/>
              <a:pPr/>
              <a:t>18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Struktur Dasar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Objek adalah penggambaran entitas pada dunia nyata atau kejadian-kejadian. 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Atribut menggambarkan sifat-sifat objek.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Objek yang memiliki kesamaan sifat-sifat secara bersama-sama dikelompokkan dalam suatu kelas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Kelas adalah kumpulan dari objek-objek yang sejenis beserta struktur (atribut) dan metode (methods).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Kelas-kelas diorganisir dalam suatu hirarki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Sebuah objek dapat mewarisi atribut dan metode kelas yang berada di atasnya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71E5-6C1F-4A36-A361-247DC9663D1F}" type="slidenum">
              <a:rPr lang="en-US"/>
              <a:pPr/>
              <a:t>19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Keuntungan dan kerugian Model Basis Data Berorientasi Objek (OO)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Keuntungan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Menambah isi semantik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Gambaran secara visual mencakup isi sematik</a:t>
            </a:r>
          </a:p>
          <a:p>
            <a:pPr marL="1143000" lvl="2" indent="-228600" eaLnBrk="1" hangingPunct="1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Integritas basis data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Struktur dan data keduanya independen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Kerugian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Tidak ada standard OODM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Navigasi pengaksesan data lebih kompleks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Agak sulit untuk dipelajari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Biaya sistem tinggi sedangkan transaksi rendah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F73-61F9-42F2-8616-7093C2E8C169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GB" sz="2400"/>
              <a:t>Pengertian tentang model basis data</a:t>
            </a:r>
          </a:p>
          <a:p>
            <a:r>
              <a:rPr lang="en-GB" sz="2400"/>
              <a:t>Struktur dasar model basis data hirarki, jaringan, relasional dan berorientasi objek.</a:t>
            </a:r>
          </a:p>
          <a:p>
            <a:r>
              <a:rPr lang="en-GB" sz="2400"/>
              <a:t>Keuntungan dan kerugian model basis data hirarki, jaringan, relasional dan berorientasi objek.</a:t>
            </a:r>
          </a:p>
          <a:p>
            <a:r>
              <a:rPr lang="en-GB" sz="2400"/>
              <a:t>Model basis data dan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D400-E275-4A03-B020-9B6EB37B6238}" type="slidenum">
              <a:rPr lang="en-US"/>
              <a:pPr/>
              <a:t>20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pic>
        <p:nvPicPr>
          <p:cNvPr id="304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638800" cy="4092575"/>
          </a:xfrm>
          <a:prstGeom prst="rect">
            <a:avLst/>
          </a:prstGeom>
          <a:noFill/>
        </p:spPr>
      </p:pic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2362200" y="5821363"/>
            <a:ext cx="4495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3.5. Skema pengembangan model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BEF-359F-4176-A008-452F408D95DC}" type="slidenum">
              <a:rPr lang="en-US"/>
              <a:pPr/>
              <a:t>21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Model Basis Data dan Internet: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000" i="1">
                <a:latin typeface="Arial" charset="0"/>
              </a:rPr>
              <a:t>  	</a:t>
            </a:r>
            <a:r>
              <a:rPr lang="en-US" sz="2000">
                <a:latin typeface="Arial" charset="0"/>
              </a:rPr>
              <a:t>Penggunaan internet sebagai sarana utama bisnis telah meng-geser fokus produk basis data dimana dengan Internet antarmuka lebih efisien dan mudah.</a:t>
            </a:r>
          </a:p>
          <a:p>
            <a:pPr marL="617538" lvl="1" indent="-269875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Kesuksesan basis data ”era Internet” dicirikan oleh: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Fleksibilitas, efisiensi dan keamanan akses internet.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Dukungan untuk tipe data yang kompleks dan relasi.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Antarmuka nirkabel dengan sumber data dan struktur.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Model basis data konseptual lebih sederhana.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Alat bantu basis data tersedia cukup banyak.</a:t>
            </a:r>
          </a:p>
          <a:p>
            <a:pPr marL="949325" lvl="2" indent="-311150" algn="just" eaLnBrk="1" hangingPunct="1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Kemampuan DBMS yang handal membantu pekerjaan DBA menjadi mudah.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BE05-4CA8-45A0-8172-F323B82C4CD6}" type="slidenum">
              <a:rPr lang="en-US"/>
              <a:pPr/>
              <a:t>22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Ringkasan Materi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077200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>
                <a:latin typeface="Arial" charset="0"/>
              </a:rPr>
              <a:t>Pada pertemuan ini telah dibahas tentang pengertian </a:t>
            </a:r>
            <a:r>
              <a:rPr lang="en-US" sz="2200" b="1">
                <a:latin typeface="Arial" charset="0"/>
              </a:rPr>
              <a:t>model basis data</a:t>
            </a:r>
            <a:r>
              <a:rPr lang="en-US" sz="2200">
                <a:latin typeface="Arial" charset="0"/>
              </a:rPr>
              <a:t> yaitu : kumpulan dari konsepsi logika yang biasanya mewakili struktur dan relasi data yang terdapat pada suatu basis data. Model basis data dapat dikelompokkan menjadi dua macam : </a:t>
            </a:r>
            <a:r>
              <a:rPr lang="en-US" sz="2200" b="1">
                <a:latin typeface="Arial" charset="0"/>
              </a:rPr>
              <a:t>konseptual</a:t>
            </a:r>
            <a:r>
              <a:rPr lang="en-US" sz="2200">
                <a:latin typeface="Arial" charset="0"/>
              </a:rPr>
              <a:t> dan </a:t>
            </a:r>
            <a:r>
              <a:rPr lang="en-US" sz="2200" b="1">
                <a:latin typeface="Arial" charset="0"/>
              </a:rPr>
              <a:t>implementasi</a:t>
            </a:r>
            <a:r>
              <a:rPr lang="en-US" sz="2200">
                <a:latin typeface="Arial" charset="0"/>
              </a:rPr>
              <a:t>. Model implementasi antara lain adalah model basis data </a:t>
            </a:r>
            <a:r>
              <a:rPr lang="en-US" sz="2200" b="1">
                <a:latin typeface="Arial" charset="0"/>
              </a:rPr>
              <a:t>hirarki</a:t>
            </a:r>
            <a:r>
              <a:rPr lang="en-US" sz="2200">
                <a:latin typeface="Arial" charset="0"/>
              </a:rPr>
              <a:t>, </a:t>
            </a:r>
            <a:r>
              <a:rPr lang="en-US" sz="2200" b="1">
                <a:latin typeface="Arial" charset="0"/>
              </a:rPr>
              <a:t>jaringan</a:t>
            </a:r>
            <a:r>
              <a:rPr lang="en-US" sz="2200">
                <a:latin typeface="Arial" charset="0"/>
              </a:rPr>
              <a:t>, </a:t>
            </a:r>
            <a:r>
              <a:rPr lang="en-US" sz="2200" b="1">
                <a:latin typeface="Arial" charset="0"/>
              </a:rPr>
              <a:t>relasional</a:t>
            </a:r>
            <a:r>
              <a:rPr lang="en-US" sz="2200">
                <a:latin typeface="Arial" charset="0"/>
              </a:rPr>
              <a:t> dan </a:t>
            </a:r>
            <a:r>
              <a:rPr lang="en-US" sz="2200" b="1">
                <a:latin typeface="Arial" charset="0"/>
              </a:rPr>
              <a:t>berorientasi</a:t>
            </a:r>
            <a:r>
              <a:rPr lang="en-US" sz="2200">
                <a:latin typeface="Arial" charset="0"/>
              </a:rPr>
              <a:t> </a:t>
            </a:r>
            <a:r>
              <a:rPr lang="en-US" sz="2200" b="1">
                <a:latin typeface="Arial" charset="0"/>
              </a:rPr>
              <a:t>objek</a:t>
            </a:r>
            <a:r>
              <a:rPr lang="en-US" sz="2200">
                <a:latin typeface="Arial" charset="0"/>
              </a:rPr>
              <a:t>. Pada pembahasan berikutnya lebih ditekankan pada model basis data relasional.</a:t>
            </a:r>
          </a:p>
          <a:p>
            <a:pPr algn="just">
              <a:lnSpc>
                <a:spcPct val="90000"/>
              </a:lnSpc>
            </a:pPr>
            <a:r>
              <a:rPr lang="en-US" sz="2200">
                <a:latin typeface="Arial" charset="0"/>
              </a:rPr>
              <a:t>Ciri utama model basis data </a:t>
            </a:r>
            <a:r>
              <a:rPr lang="en-US" sz="2200" b="1">
                <a:latin typeface="Arial" charset="0"/>
              </a:rPr>
              <a:t>hirarki</a:t>
            </a:r>
            <a:r>
              <a:rPr lang="en-US" sz="2200">
                <a:latin typeface="Arial" charset="0"/>
              </a:rPr>
              <a:t> adalah struktur dasar nya seperti struktur pohon dari atas ke bawah (hirarki). Lapisan paling atas disebut induk dan bawah disebut anak.</a:t>
            </a:r>
          </a:p>
          <a:p>
            <a:pPr algn="just">
              <a:lnSpc>
                <a:spcPct val="90000"/>
              </a:lnSpc>
            </a:pPr>
            <a:endParaRPr lang="en-US" sz="220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F5BF-8134-459B-A427-D304B22EA293}" type="slidenum">
              <a:rPr lang="en-US"/>
              <a:pPr/>
              <a:t>23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Ringkasan Materi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</a:pPr>
            <a:r>
              <a:rPr lang="en-US" sz="2200">
                <a:latin typeface="Arial" charset="0"/>
              </a:rPr>
              <a:t>Ciri utama model basis data </a:t>
            </a:r>
            <a:r>
              <a:rPr lang="en-US" sz="2200" b="1">
                <a:latin typeface="Arial" charset="0"/>
              </a:rPr>
              <a:t>jaringan</a:t>
            </a:r>
            <a:r>
              <a:rPr lang="en-US" sz="2200">
                <a:latin typeface="Arial" charset="0"/>
              </a:rPr>
              <a:t> adalah struktur dasar nya terdiri dari sebuah hubungan yang disebut set. Setiap set terdiri dari paling tidak dua macam record : satu record pemilik (induk) dan satu record anggota (anak). Satu set mewakili satu hubungan </a:t>
            </a:r>
            <a:r>
              <a:rPr lang="en-US" sz="2200" i="1">
                <a:latin typeface="Arial" charset="0"/>
              </a:rPr>
              <a:t>1:M</a:t>
            </a:r>
            <a:r>
              <a:rPr lang="en-US" sz="2200">
                <a:latin typeface="Arial" charset="0"/>
              </a:rPr>
              <a:t> antara pemilik dan anggota.</a:t>
            </a:r>
          </a:p>
          <a:p>
            <a:pPr marL="457200" indent="-457200" algn="just">
              <a:lnSpc>
                <a:spcPct val="90000"/>
              </a:lnSpc>
            </a:pPr>
            <a:r>
              <a:rPr lang="en-US" sz="2200">
                <a:latin typeface="Arial" charset="0"/>
              </a:rPr>
              <a:t>Ciri utama model basis data </a:t>
            </a:r>
            <a:r>
              <a:rPr lang="en-US" sz="2200" b="1">
                <a:latin typeface="Arial" charset="0"/>
              </a:rPr>
              <a:t>relasional</a:t>
            </a:r>
            <a:r>
              <a:rPr lang="en-US" sz="2200">
                <a:latin typeface="Arial" charset="0"/>
              </a:rPr>
              <a:t> adalah struktur dasarnya terdiri dari kumpulan tabel-tabel. Setiap tabel terdiri dari serangkaian perpotongan baris/kolom. Tabel-tabel dihubungkan dengan menggunakan entitas tertentu yang digunakan secara bersama dan tipe hubungan biasanya ditunjukkan dalam suatu skema.</a:t>
            </a:r>
          </a:p>
          <a:p>
            <a:pPr marL="457200" indent="-457200" algn="just">
              <a:lnSpc>
                <a:spcPct val="90000"/>
              </a:lnSpc>
            </a:pPr>
            <a:r>
              <a:rPr lang="en-US" sz="2200">
                <a:latin typeface="Arial" charset="0"/>
              </a:rPr>
              <a:t>Ciri utama model basis data </a:t>
            </a:r>
            <a:r>
              <a:rPr lang="en-US" sz="2200" b="1">
                <a:latin typeface="Arial" charset="0"/>
              </a:rPr>
              <a:t>berorientasi</a:t>
            </a:r>
            <a:r>
              <a:rPr lang="en-US" sz="2200">
                <a:latin typeface="Arial" charset="0"/>
              </a:rPr>
              <a:t> </a:t>
            </a:r>
            <a:r>
              <a:rPr lang="en-US" sz="2200" b="1">
                <a:latin typeface="Arial" charset="0"/>
              </a:rPr>
              <a:t>objek</a:t>
            </a:r>
            <a:r>
              <a:rPr lang="en-US" sz="2200">
                <a:latin typeface="Arial" charset="0"/>
              </a:rPr>
              <a:t> struktur dasarnya terdiri dari objek yang menggambarkan pada dunia nyata atau kejadian-kejadian. </a:t>
            </a:r>
            <a:endParaRPr lang="en-US" sz="260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BA05-6371-418B-9CB8-90E50133607C}" type="slidenum">
              <a:rPr lang="en-US"/>
              <a:pPr/>
              <a:t>24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Ringkasan Materi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153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algn="just"/>
            <a:r>
              <a:rPr lang="en-US" sz="2200">
                <a:latin typeface="Arial" charset="0"/>
              </a:rPr>
              <a:t>Objek memiliki atribut yang menggambarkan sifat-sifat objek. Objek yang memiliki kesamaan sifat-sifat secara bersama-sama dikelompokkan dalam suatu kelas. Kelas adalah kumpulan dari objek-objek yang sejenis beserta struktur (atribut) dan metode (methods). Kelas-kelas diorganisir dalam suatu hirarki. Sebuah objek dapat mewarisi atribut dan metode kelas yang berada di atasnya.</a:t>
            </a:r>
          </a:p>
          <a:p>
            <a:pPr marL="347663" algn="just"/>
            <a:endParaRPr lang="en-US" sz="220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EFBD-E96C-4C8A-90FC-2B8A25331022}" type="slidenum">
              <a:rPr lang="en-US"/>
              <a:pPr/>
              <a:t>25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Soal Latihan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30725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Apa yang dimaksud dengan model basis data 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Ada berapa macam model basis data ? jelaskan!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Jelaskan yang anda ketahui tentang model basis data implentasi !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Apa keuntungan dan kerugian model basis data relasional?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Jelaskan ciri-ciri kesuksesan basis data era internet 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45A7-5D5E-40C9-AF4F-4ADC212E8D59}" type="slidenum">
              <a:rPr lang="en-US"/>
              <a:pPr/>
              <a:t>26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Teks</a:t>
            </a:r>
            <a:r>
              <a:rPr lang="en-US" sz="2400" b="1" dirty="0"/>
              <a:t> (</a:t>
            </a:r>
            <a:r>
              <a:rPr lang="en-US" sz="2400" b="1" i="1" dirty="0"/>
              <a:t>Textbook</a:t>
            </a:r>
            <a:r>
              <a:rPr lang="en-US" sz="2400" b="1" dirty="0"/>
              <a:t>)</a:t>
            </a:r>
            <a:endParaRPr lang="en-US" sz="2400" dirty="0"/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682625" algn="l"/>
              </a:tabLst>
            </a:pPr>
            <a:r>
              <a:rPr lang="id-ID" sz="2600" dirty="0">
                <a:latin typeface="Arial" charset="0"/>
              </a:rPr>
              <a:t>   </a:t>
            </a:r>
            <a:r>
              <a:rPr lang="en-US" sz="2200" dirty="0">
                <a:latin typeface="Arial" charset="0"/>
              </a:rPr>
              <a:t>1.   Date, C.J. 2000, </a:t>
            </a:r>
            <a:r>
              <a:rPr lang="en-US" sz="2200" i="1" dirty="0">
                <a:latin typeface="Arial" charset="0"/>
              </a:rPr>
              <a:t>An Introduction to Database System</a:t>
            </a:r>
            <a:r>
              <a:rPr lang="en-US" sz="2200" dirty="0">
                <a:latin typeface="Arial" charset="0"/>
              </a:rPr>
              <a:t>,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  <a:tabLst>
                <a:tab pos="682625" algn="l"/>
              </a:tabLst>
            </a:pPr>
            <a:r>
              <a:rPr lang="en-US" sz="2200" dirty="0">
                <a:latin typeface="Arial" charset="0"/>
              </a:rPr>
              <a:t>		Addison Wesley Publishing Company, Vol. 7, New York.</a:t>
            </a:r>
            <a:endParaRPr lang="id-ID" sz="2200" dirty="0">
              <a:latin typeface="Arial" charset="0"/>
            </a:endParaRPr>
          </a:p>
          <a:p>
            <a:pPr>
              <a:spcAft>
                <a:spcPct val="40000"/>
              </a:spcAft>
              <a:buFont typeface="Wingdings" pitchFamily="2" charset="2"/>
              <a:buNone/>
              <a:tabLst>
                <a:tab pos="682625" algn="l"/>
              </a:tabLst>
            </a:pPr>
            <a:r>
              <a:rPr lang="id-ID" sz="2200" dirty="0">
                <a:latin typeface="Arial" charset="0"/>
              </a:rPr>
              <a:t>    </a:t>
            </a:r>
            <a:r>
              <a:rPr lang="en-US" sz="2200" dirty="0">
                <a:latin typeface="Arial" charset="0"/>
              </a:rPr>
              <a:t>2. </a:t>
            </a:r>
            <a:r>
              <a:rPr lang="en-US" sz="2200" dirty="0" err="1">
                <a:latin typeface="Arial" charset="0"/>
              </a:rPr>
              <a:t>Fathansyah</a:t>
            </a:r>
            <a:r>
              <a:rPr lang="en-US" sz="2200" dirty="0">
                <a:latin typeface="Arial" charset="0"/>
              </a:rPr>
              <a:t>, 1999, </a:t>
            </a:r>
            <a:r>
              <a:rPr lang="en-US" sz="2200" i="1" dirty="0">
                <a:latin typeface="Arial" charset="0"/>
              </a:rPr>
              <a:t>Basis Data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Informatika</a:t>
            </a:r>
            <a:r>
              <a:rPr lang="en-US" sz="2200" dirty="0">
                <a:latin typeface="Arial" charset="0"/>
              </a:rPr>
              <a:t>, Bandung.</a:t>
            </a:r>
            <a:endParaRPr lang="id-ID" sz="2200" dirty="0">
              <a:latin typeface="Arial" charset="0"/>
            </a:endParaRPr>
          </a:p>
          <a:p>
            <a:pPr>
              <a:tabLst>
                <a:tab pos="682625" algn="l"/>
              </a:tabLst>
            </a:pPr>
            <a:r>
              <a:rPr lang="en-US" sz="2400" b="1" dirty="0" err="1"/>
              <a:t>Referensi</a:t>
            </a:r>
            <a:endParaRPr lang="en-US" sz="2400" b="1" dirty="0"/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682625" algn="l"/>
              </a:tabLst>
            </a:pPr>
            <a:r>
              <a:rPr lang="id-ID" sz="2600" dirty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3. </a:t>
            </a:r>
            <a:r>
              <a:rPr lang="en-US" sz="2200" dirty="0" err="1">
                <a:latin typeface="Arial" charset="0"/>
              </a:rPr>
              <a:t>Elmasri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Ramez</a:t>
            </a:r>
            <a:r>
              <a:rPr lang="en-US" sz="2200" dirty="0">
                <a:latin typeface="Arial" charset="0"/>
              </a:rPr>
              <a:t>; </a:t>
            </a:r>
            <a:r>
              <a:rPr lang="en-US" sz="2200" dirty="0" err="1">
                <a:latin typeface="Arial" charset="0"/>
              </a:rPr>
              <a:t>Navathe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Shamkant</a:t>
            </a:r>
            <a:r>
              <a:rPr lang="en-US" sz="2200" dirty="0">
                <a:latin typeface="Arial" charset="0"/>
              </a:rPr>
              <a:t> B., 2001,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682625" algn="l"/>
              </a:tabLst>
            </a:pPr>
            <a:r>
              <a:rPr lang="en-US" sz="2200" dirty="0">
                <a:latin typeface="Arial" charset="0"/>
              </a:rPr>
              <a:t>		F</a:t>
            </a:r>
            <a:r>
              <a:rPr lang="en-US" sz="2200" i="1" dirty="0">
                <a:latin typeface="Arial" charset="0"/>
              </a:rPr>
              <a:t>undamentals of Database Systems</a:t>
            </a:r>
            <a:r>
              <a:rPr lang="en-US" sz="2200" dirty="0">
                <a:latin typeface="Arial" charset="0"/>
              </a:rPr>
              <a:t>, The Benjamin/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682625" algn="l"/>
              </a:tabLst>
            </a:pPr>
            <a:r>
              <a:rPr lang="en-US" sz="2200" dirty="0">
                <a:latin typeface="Arial" charset="0"/>
              </a:rPr>
              <a:t>		Cummings Publishing Company, Inc., California</a:t>
            </a:r>
            <a:r>
              <a:rPr lang="en-US" sz="2200" dirty="0" smtClean="0">
                <a:latin typeface="Arial" charset="0"/>
              </a:rPr>
              <a:t>.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682625" algn="l"/>
              </a:tabLst>
            </a:pPr>
            <a:endParaRPr lang="id-ID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9F59-6BB7-4A77-A457-F154902DAF2C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Tujuan perkuliahan ini agar </a:t>
            </a:r>
            <a:r>
              <a:rPr lang="en-US" sz="2400"/>
              <a:t>Mahasiswa dapat menjelaskan pengertian model basis data.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Mahasiswa dapat menjelaskan tentang model basis data hirarki, jaringan, relasional dan berorientasi objek serta keuntungan dan keru-gian masing-masing model basis data tersebut. 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Mahasiswa dapat menjelaskan ciri-ciri model basis data pada era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D58-EC09-40C3-95A1-2A12AF0735FF}" type="slidenum">
              <a:rPr lang="en-US"/>
              <a:pPr/>
              <a:t>4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800" b="1">
                <a:latin typeface="Arial" charset="0"/>
              </a:rPr>
              <a:t>Model basis data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basis data </a:t>
            </a:r>
            <a:r>
              <a:rPr lang="en-US" sz="2200">
                <a:latin typeface="Arial" charset="0"/>
              </a:rPr>
              <a:t>adalah kumpulan dari konsepsi logika yang biasanya mewakili struktur dan relasi data yang terdapat pada suatu basis data.</a:t>
            </a:r>
          </a:p>
          <a:p>
            <a:pPr marL="342900" indent="-342900" eaLnBrk="1" hangingPunct="1">
              <a:spcBef>
                <a:spcPct val="3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Ada Dua Macam Model Basis Data</a:t>
            </a:r>
          </a:p>
          <a:p>
            <a:pPr marL="742950" lvl="1" indent="-285750" algn="just" eaLnBrk="1" hangingPunct="1"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Model Konseptual </a:t>
            </a:r>
            <a:r>
              <a:rPr lang="en-US" sz="2200">
                <a:latin typeface="Arial" charset="0"/>
              </a:rPr>
              <a:t>terfokus pada representasi data secara alam logika. Model ini lebih memperhatikan pada </a:t>
            </a:r>
            <a:r>
              <a:rPr lang="en-US" sz="2200" b="1" i="1">
                <a:latin typeface="Arial" charset="0"/>
              </a:rPr>
              <a:t>Apa</a:t>
            </a:r>
            <a:r>
              <a:rPr lang="en-US" sz="2200" b="1"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yang disajikan dibanding </a:t>
            </a:r>
            <a:r>
              <a:rPr lang="en-US" sz="2200" b="1" i="1">
                <a:latin typeface="Arial" charset="0"/>
              </a:rPr>
              <a:t>Bagaimana</a:t>
            </a:r>
            <a:r>
              <a:rPr lang="en-US" sz="2200" b="1"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cara menya-jikannya.</a:t>
            </a: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Model Implementasi</a:t>
            </a:r>
            <a:r>
              <a:rPr lang="en-US" sz="2200">
                <a:latin typeface="Arial" charset="0"/>
              </a:rPr>
              <a:t> ditekankan pada </a:t>
            </a:r>
            <a:r>
              <a:rPr lang="en-US" sz="2200" b="1" i="1">
                <a:latin typeface="Arial" charset="0"/>
              </a:rPr>
              <a:t>Bagaimana</a:t>
            </a:r>
            <a:r>
              <a:rPr lang="en-US" sz="2200" b="1"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cara data disajikan pada basis data atau </a:t>
            </a:r>
            <a:r>
              <a:rPr lang="en-US" sz="2200" b="1" i="1">
                <a:latin typeface="Arial" charset="0"/>
              </a:rPr>
              <a:t>Bagaimana</a:t>
            </a:r>
            <a:r>
              <a:rPr lang="en-US" sz="2200">
                <a:latin typeface="Arial" charset="0"/>
              </a:rPr>
              <a:t> struktur data diimplementasikan.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384-E7EE-441F-B320-14B91BD48454}" type="slidenum">
              <a:rPr lang="en-US"/>
              <a:pPr/>
              <a:t>5</a:t>
            </a:fld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Macam-macam Model Basis Data Implementasi: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Model basis data hirarki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Model basis data jaringan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Model basis data relasional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n-US" sz="2400">
                <a:latin typeface="Arial" charset="0"/>
              </a:rPr>
              <a:t>Model basis data berorientasi objek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07C5-43A3-4198-9F28-64542BF63D0B}" type="slidenum">
              <a:rPr lang="en-US"/>
              <a:pPr/>
              <a:t>6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609600" y="18288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1.  Model Basis Data Hirarki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Struktur Dasar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Kumpulan record-record yang secara logika terorganisir seperti struktur pohon dari atas ke bawah (berbentuk hirarki). 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Lapisan paling atas bertindak sebagai induk dari segmen yang tepat berada di bawahnya.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Segmen yang berada di bawah dari suatu segmen lainnya merupakan anak dari segmen yang ada di atasnya.</a:t>
            </a:r>
          </a:p>
          <a:p>
            <a:pPr marL="1143000" lvl="2" indent="-228600" algn="just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000">
                <a:latin typeface="Arial" charset="0"/>
              </a:rPr>
              <a:t>Struktur pohon mewakili urutan hirarki dari media penyimpan pada komputer.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00E-CA7A-4169-B175-A4DE43632054}" type="slidenum">
              <a:rPr lang="en-US"/>
              <a:pPr/>
              <a:t>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 Struktur hirarki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731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44C8-B6B4-41ED-8CAF-9953D3167F03}" type="slidenum">
              <a:rPr lang="en-US"/>
              <a:pPr/>
              <a:t>8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609600" y="18288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Keuntungan dan Kerugian Model Basis Data Hirarki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Keuntungan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Secara konseptual sederhana 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Keamanan basis data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Kebebasan data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Integritas basis data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Basis data skala besar lebih efisien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Kerugian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Implementasi sangat rumit 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Kesukaran mengelola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Kebebasan struktur kurang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Kerumitan untuk program aplikasi dan pemakai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Kurang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48C-3DE8-44CD-A02C-8D2FA8A860C2}" type="slidenum">
              <a:rPr lang="en-US"/>
              <a:pPr/>
              <a:t>9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Basis Data</a:t>
            </a:r>
          </a:p>
        </p:txBody>
      </p:sp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609600" y="1752600"/>
            <a:ext cx="769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2.  Model Basis Data Jaringan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Struktur Dasar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 i="1">
                <a:latin typeface="Arial" charset="0"/>
              </a:rPr>
              <a:t>Set</a:t>
            </a:r>
            <a:r>
              <a:rPr lang="en-US" sz="2200">
                <a:latin typeface="Arial" charset="0"/>
              </a:rPr>
              <a:t> - Sebuah hubungan disebut set. Setiap set terdiri dari paling tidak dua macam record : satu record pemilik (induk) dan satu record anggota (anak).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Satu set mewakili satu hubungan </a:t>
            </a:r>
            <a:r>
              <a:rPr lang="en-US" sz="2200" i="1">
                <a:latin typeface="Arial" charset="0"/>
              </a:rPr>
              <a:t>1:M</a:t>
            </a:r>
            <a:r>
              <a:rPr lang="en-US" sz="2200">
                <a:latin typeface="Arial" charset="0"/>
              </a:rPr>
              <a:t> antara pemilik dan anggota.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3168</TotalTime>
  <Words>1146</Words>
  <Application>Microsoft Office PowerPoint</Application>
  <PresentationFormat>On-screen Show (4:3)</PresentationFormat>
  <Paragraphs>189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Sistem Basis Data  (1240043)</vt:lpstr>
      <vt:lpstr>Deskripsi</vt:lpstr>
      <vt:lpstr>Tujuan Instruksional Khusus (TIK)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Model Basis Data</vt:lpstr>
      <vt:lpstr>Ringkasan Materi</vt:lpstr>
      <vt:lpstr>Ringkasan Materi</vt:lpstr>
      <vt:lpstr>Ringkasan Materi</vt:lpstr>
      <vt:lpstr>Soal Latihan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87</cp:revision>
  <cp:lastPrinted>2002-09-06T05:14:34Z</cp:lastPrinted>
  <dcterms:created xsi:type="dcterms:W3CDTF">2002-08-30T16:30:15Z</dcterms:created>
  <dcterms:modified xsi:type="dcterms:W3CDTF">2018-08-16T07:01:24Z</dcterms:modified>
</cp:coreProperties>
</file>