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83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4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8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5033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60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35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557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96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00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3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0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3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34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91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48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BEB26-3FD3-4884-BE86-BEDAAAAE9856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A70F2-1F27-4B5F-95D5-0B9EAD83B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52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smtClean="0"/>
              <a:t>Supply Chain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3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4267200" cy="35993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dirty="0" err="1">
                <a:solidFill>
                  <a:srgbClr val="FFFF00"/>
                </a:solidFill>
              </a:rPr>
              <a:t>Tujuan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dan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sasaran</a:t>
            </a:r>
            <a:r>
              <a:rPr lang="en-GB" sz="2000" dirty="0">
                <a:solidFill>
                  <a:srgbClr val="FFFF00"/>
                </a:solidFill>
              </a:rPr>
              <a:t> yang </a:t>
            </a:r>
            <a:r>
              <a:rPr lang="en-GB" sz="2000" dirty="0" err="1" smtClean="0">
                <a:solidFill>
                  <a:srgbClr val="FFFF00"/>
                </a:solidFill>
              </a:rPr>
              <a:t>rancu</a:t>
            </a:r>
            <a:endParaRPr lang="en-GB" sz="20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GB" sz="2000" dirty="0" err="1" smtClean="0"/>
              <a:t>Semua</a:t>
            </a:r>
            <a:r>
              <a:rPr lang="en-GB" sz="2000" dirty="0" smtClean="0"/>
              <a:t> </a:t>
            </a:r>
            <a:r>
              <a:rPr lang="en-GB" sz="2000" dirty="0" err="1" smtClean="0"/>
              <a:t>anggota</a:t>
            </a:r>
            <a:r>
              <a:rPr lang="en-GB" sz="2000" dirty="0" smtClean="0"/>
              <a:t> supply chain </a:t>
            </a:r>
            <a:r>
              <a:rPr lang="en-GB" sz="2000" dirty="0" err="1" smtClean="0"/>
              <a:t>harus</a:t>
            </a:r>
            <a:r>
              <a:rPr lang="en-GB" sz="2000" dirty="0" smtClean="0"/>
              <a:t> </a:t>
            </a:r>
            <a:r>
              <a:rPr lang="en-GB" sz="2000" dirty="0" err="1" smtClean="0"/>
              <a:t>memahami</a:t>
            </a:r>
            <a:r>
              <a:rPr lang="en-GB" sz="2000" dirty="0" smtClean="0"/>
              <a:t> </a:t>
            </a:r>
            <a:r>
              <a:rPr lang="en-GB" sz="2000" dirty="0" err="1" smtClean="0"/>
              <a:t>tujuan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sasaran</a:t>
            </a:r>
            <a:r>
              <a:rPr lang="en-GB" sz="2000" dirty="0" smtClean="0"/>
              <a:t> </a:t>
            </a:r>
            <a:r>
              <a:rPr lang="en-GB" sz="2000" dirty="0" err="1" smtClean="0"/>
              <a:t>organisasi</a:t>
            </a:r>
            <a:r>
              <a:rPr lang="en-GB" sz="2000" dirty="0"/>
              <a:t> </a:t>
            </a:r>
            <a:r>
              <a:rPr lang="en-GB" sz="2000" dirty="0" err="1" smtClean="0"/>
              <a:t>serta</a:t>
            </a:r>
            <a:r>
              <a:rPr lang="en-GB" sz="2000" dirty="0" smtClean="0"/>
              <a:t> </a:t>
            </a:r>
            <a:r>
              <a:rPr lang="en-GB" sz="2000" dirty="0" err="1" smtClean="0"/>
              <a:t>berkontribusi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mencapai</a:t>
            </a:r>
            <a:r>
              <a:rPr lang="en-GB" sz="2000" dirty="0" smtClean="0"/>
              <a:t> </a:t>
            </a:r>
            <a:r>
              <a:rPr lang="en-GB" sz="2000" dirty="0" err="1"/>
              <a:t>tujuan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sasaran</a:t>
            </a:r>
            <a:r>
              <a:rPr lang="en-GB" sz="2000" dirty="0"/>
              <a:t> </a:t>
            </a:r>
            <a:r>
              <a:rPr lang="en-GB" sz="2000" dirty="0" err="1" smtClean="0"/>
              <a:t>organisasi</a:t>
            </a: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>
                <a:solidFill>
                  <a:srgbClr val="FFFF00"/>
                </a:solidFill>
              </a:rPr>
              <a:t>Design </a:t>
            </a:r>
            <a:r>
              <a:rPr lang="en-GB" sz="2000" dirty="0" err="1">
                <a:solidFill>
                  <a:srgbClr val="FFFF00"/>
                </a:solidFill>
              </a:rPr>
              <a:t>prosedur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dan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err="1">
                <a:solidFill>
                  <a:srgbClr val="FFFF00"/>
                </a:solidFill>
              </a:rPr>
              <a:t>bentuk</a:t>
            </a:r>
            <a:r>
              <a:rPr lang="en-GB" sz="2000" dirty="0">
                <a:solidFill>
                  <a:srgbClr val="FFFF00"/>
                </a:solidFill>
              </a:rPr>
              <a:t> yang </a:t>
            </a:r>
            <a:r>
              <a:rPr lang="en-GB" sz="2000" dirty="0" err="1">
                <a:solidFill>
                  <a:srgbClr val="FFFF00"/>
                </a:solidFill>
              </a:rPr>
              <a:t>buruk</a:t>
            </a:r>
            <a:endParaRPr lang="en-GB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GB" sz="2000" dirty="0" err="1" smtClean="0"/>
              <a:t>Prosedur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bentuk</a:t>
            </a:r>
            <a:r>
              <a:rPr lang="en-GB" sz="2000" dirty="0" smtClean="0"/>
              <a:t> </a:t>
            </a:r>
            <a:r>
              <a:rPr lang="en-GB" sz="2000" dirty="0" err="1" smtClean="0"/>
              <a:t>berhubungan</a:t>
            </a:r>
            <a:r>
              <a:rPr lang="en-GB" sz="2000" dirty="0" smtClean="0"/>
              <a:t> proses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menyelesaikan</a:t>
            </a:r>
            <a:r>
              <a:rPr lang="en-GB" sz="2000" dirty="0" smtClean="0"/>
              <a:t> </a:t>
            </a:r>
            <a:r>
              <a:rPr lang="en-GB" sz="2000" dirty="0" err="1" smtClean="0"/>
              <a:t>pekerjaan</a:t>
            </a:r>
            <a:r>
              <a:rPr lang="en-GB" sz="2000" dirty="0" smtClean="0"/>
              <a:t> </a:t>
            </a:r>
            <a:r>
              <a:rPr lang="en-GB" sz="2000" dirty="0" err="1" smtClean="0"/>
              <a:t>secara</a:t>
            </a:r>
            <a:r>
              <a:rPr lang="en-GB" sz="2000" dirty="0" smtClean="0"/>
              <a:t> </a:t>
            </a:r>
            <a:r>
              <a:rPr lang="en-GB" sz="2000" dirty="0" err="1" smtClean="0"/>
              <a:t>efisien</a:t>
            </a:r>
            <a:r>
              <a:rPr lang="en-GB" sz="2000" dirty="0" smtClean="0"/>
              <a:t>. </a:t>
            </a: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id-ID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2131874"/>
            <a:ext cx="381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>
                <a:solidFill>
                  <a:srgbClr val="FFFF00"/>
                </a:solidFill>
              </a:rPr>
              <a:t>Teknologi</a:t>
            </a:r>
            <a:r>
              <a:rPr lang="en-GB" b="1" dirty="0" smtClean="0">
                <a:solidFill>
                  <a:srgbClr val="FFFF00"/>
                </a:solidFill>
              </a:rPr>
              <a:t> using</a:t>
            </a:r>
          </a:p>
          <a:p>
            <a:r>
              <a:rPr lang="en-GB" dirty="0" err="1" smtClean="0"/>
              <a:t>Anggota</a:t>
            </a:r>
            <a:r>
              <a:rPr lang="en-GB" dirty="0" smtClean="0"/>
              <a:t> supply chain </a:t>
            </a:r>
            <a:r>
              <a:rPr lang="en-GB" dirty="0" err="1" smtClean="0"/>
              <a:t>membuat</a:t>
            </a:r>
            <a:r>
              <a:rPr lang="en-GB" dirty="0" smtClean="0"/>
              <a:t> </a:t>
            </a:r>
            <a:r>
              <a:rPr lang="en-GB" dirty="0" err="1" smtClean="0"/>
              <a:t>keputusan</a:t>
            </a:r>
            <a:r>
              <a:rPr lang="en-GB" dirty="0" smtClean="0"/>
              <a:t> </a:t>
            </a:r>
            <a:r>
              <a:rPr lang="en-GB" dirty="0" err="1" smtClean="0"/>
              <a:t>bisnis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menggunakan</a:t>
            </a:r>
            <a:r>
              <a:rPr lang="en-GB" dirty="0" smtClean="0"/>
              <a:t> </a:t>
            </a:r>
            <a:r>
              <a:rPr lang="en-GB" dirty="0" err="1" smtClean="0"/>
              <a:t>teknologi</a:t>
            </a:r>
            <a:r>
              <a:rPr lang="en-GB" dirty="0" smtClean="0"/>
              <a:t> </a:t>
            </a:r>
            <a:r>
              <a:rPr lang="en-GB" dirty="0" err="1" smtClean="0"/>
              <a:t>terbaik</a:t>
            </a:r>
            <a:r>
              <a:rPr lang="en-GB" dirty="0" smtClean="0"/>
              <a:t>, </a:t>
            </a:r>
            <a:r>
              <a:rPr lang="en-GB" dirty="0" err="1" smtClean="0"/>
              <a:t>misalnya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komunikasi</a:t>
            </a:r>
            <a:r>
              <a:rPr lang="en-GB" dirty="0" smtClean="0"/>
              <a:t>, order </a:t>
            </a:r>
            <a:r>
              <a:rPr lang="en-GB" dirty="0" err="1" smtClean="0"/>
              <a:t>pesanan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operasi</a:t>
            </a:r>
            <a:r>
              <a:rPr lang="en-GB" dirty="0" smtClean="0"/>
              <a:t> </a:t>
            </a:r>
            <a:r>
              <a:rPr lang="en-GB" dirty="0" err="1" smtClean="0"/>
              <a:t>penggudangan</a:t>
            </a:r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4953000" y="4183908"/>
            <a:ext cx="396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>
                <a:solidFill>
                  <a:srgbClr val="FFFF00"/>
                </a:solidFill>
              </a:rPr>
              <a:t>Kurangnya</a:t>
            </a:r>
            <a:r>
              <a:rPr lang="en-GB" b="1" dirty="0" smtClean="0">
                <a:solidFill>
                  <a:srgbClr val="FFFF00"/>
                </a:solidFill>
              </a:rPr>
              <a:t> </a:t>
            </a:r>
            <a:r>
              <a:rPr lang="en-GB" b="1" dirty="0" err="1" smtClean="0">
                <a:solidFill>
                  <a:srgbClr val="FFFF00"/>
                </a:solidFill>
              </a:rPr>
              <a:t>informasi</a:t>
            </a:r>
            <a:endParaRPr lang="en-GB" b="1" dirty="0" smtClean="0">
              <a:solidFill>
                <a:srgbClr val="FFFF00"/>
              </a:solidFill>
            </a:endParaRPr>
          </a:p>
          <a:p>
            <a:r>
              <a:rPr lang="en-GB" dirty="0" err="1" smtClean="0"/>
              <a:t>Pengambilan</a:t>
            </a:r>
            <a:r>
              <a:rPr lang="en-GB" dirty="0" smtClean="0"/>
              <a:t> </a:t>
            </a:r>
            <a:r>
              <a:rPr lang="en-GB" dirty="0" err="1" smtClean="0"/>
              <a:t>keputusan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cycle time </a:t>
            </a:r>
            <a:r>
              <a:rPr lang="en-GB" dirty="0" err="1" smtClean="0"/>
              <a:t>sering</a:t>
            </a:r>
            <a:r>
              <a:rPr lang="en-GB" dirty="0" smtClean="0"/>
              <a:t> </a:t>
            </a:r>
            <a:r>
              <a:rPr lang="en-GB" dirty="0" err="1" smtClean="0"/>
              <a:t>membutuhkan</a:t>
            </a:r>
            <a:r>
              <a:rPr lang="en-GB" dirty="0" smtClean="0"/>
              <a:t> </a:t>
            </a:r>
            <a:r>
              <a:rPr lang="en-GB" dirty="0" err="1" smtClean="0"/>
              <a:t>waktu</a:t>
            </a:r>
            <a:r>
              <a:rPr lang="en-GB" dirty="0" smtClean="0"/>
              <a:t> yang lama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mengakses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r>
              <a:rPr lang="en-GB" dirty="0" smtClean="0"/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4646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Peluang</a:t>
            </a:r>
            <a:r>
              <a:rPr lang="en-GB" dirty="0" smtClean="0"/>
              <a:t> </a:t>
            </a:r>
            <a:r>
              <a:rPr lang="en-GB" dirty="0" err="1" smtClean="0"/>
              <a:t>mereduksi</a:t>
            </a:r>
            <a:r>
              <a:rPr lang="en-GB" dirty="0" smtClean="0"/>
              <a:t> Cycle Time </a:t>
            </a:r>
            <a:r>
              <a:rPr lang="en-GB" dirty="0" err="1" smtClean="0"/>
              <a:t>pada</a:t>
            </a:r>
            <a:r>
              <a:rPr lang="en-GB" dirty="0" smtClean="0"/>
              <a:t> Supply Chain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6887389" cy="787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err="1" smtClean="0">
                <a:solidFill>
                  <a:srgbClr val="FFFF00"/>
                </a:solidFill>
                <a:latin typeface="Cambria" panose="02040503050406030204" pitchFamily="18" charset="0"/>
              </a:rPr>
              <a:t>Peluang</a:t>
            </a:r>
            <a:r>
              <a:rPr lang="en-US" i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 </a:t>
            </a:r>
            <a:r>
              <a:rPr lang="en-US" i="1" dirty="0" err="1" smtClean="0">
                <a:solidFill>
                  <a:srgbClr val="FFFF00"/>
                </a:solidFill>
                <a:latin typeface="Cambria" panose="02040503050406030204" pitchFamily="18" charset="0"/>
              </a:rPr>
              <a:t>mereduksi</a:t>
            </a:r>
            <a:r>
              <a:rPr lang="en-US" i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 cycle time </a:t>
            </a:r>
            <a:r>
              <a:rPr lang="en-US" i="1" dirty="0" err="1" smtClean="0">
                <a:solidFill>
                  <a:srgbClr val="FFFF00"/>
                </a:solidFill>
                <a:latin typeface="Cambria" panose="02040503050406030204" pitchFamily="18" charset="0"/>
              </a:rPr>
              <a:t>pada</a:t>
            </a:r>
            <a:r>
              <a:rPr lang="en-US" i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 supply chain </a:t>
            </a:r>
            <a:r>
              <a:rPr lang="en-US" i="1" dirty="0" err="1" smtClean="0">
                <a:solidFill>
                  <a:srgbClr val="FFFF00"/>
                </a:solidFill>
                <a:latin typeface="Cambria" panose="02040503050406030204" pitchFamily="18" charset="0"/>
              </a:rPr>
              <a:t>baik</a:t>
            </a:r>
            <a:r>
              <a:rPr lang="en-US" i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 </a:t>
            </a:r>
            <a:r>
              <a:rPr lang="en-US" i="1" dirty="0">
                <a:solidFill>
                  <a:srgbClr val="FFFF00"/>
                </a:solidFill>
                <a:latin typeface="Cambria" panose="02040503050406030204" pitchFamily="18" charset="0"/>
              </a:rPr>
              <a:t>intra-organizational and </a:t>
            </a:r>
            <a:r>
              <a:rPr lang="en-US" i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inter-</a:t>
            </a:r>
            <a:r>
              <a:rPr lang="en-US" i="1" dirty="0" err="1" smtClean="0">
                <a:solidFill>
                  <a:srgbClr val="FFFF00"/>
                </a:solidFill>
                <a:latin typeface="Cambria" panose="02040503050406030204" pitchFamily="18" charset="0"/>
              </a:rPr>
              <a:t>rganizational</a:t>
            </a:r>
            <a:r>
              <a:rPr lang="en-US" i="1" dirty="0" smtClean="0">
                <a:solidFill>
                  <a:srgbClr val="FFFF00"/>
                </a:solidFill>
                <a:latin typeface="Cambria" panose="02040503050406030204" pitchFamily="18" charset="0"/>
              </a:rPr>
              <a:t> </a:t>
            </a:r>
            <a:endParaRPr lang="id-ID" i="1" dirty="0">
              <a:solidFill>
                <a:srgbClr val="FFFF00"/>
              </a:solidFill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2906036"/>
            <a:ext cx="38218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id-ID" sz="2000" dirty="0" smtClean="0"/>
              <a:t>Materials </a:t>
            </a:r>
            <a:r>
              <a:rPr lang="id-ID" sz="2000" dirty="0"/>
              <a:t>planning and scheduling Customer order processing </a:t>
            </a:r>
            <a:endParaRPr lang="en-GB" sz="2000" dirty="0" smtClean="0"/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id-ID" sz="2000" dirty="0" smtClean="0"/>
              <a:t>Purchase </a:t>
            </a:r>
            <a:r>
              <a:rPr lang="id-ID" sz="2000" dirty="0"/>
              <a:t>order cycle </a:t>
            </a:r>
            <a:endParaRPr lang="en-GB" sz="2000" dirty="0" smtClean="0"/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id-ID" sz="2000" dirty="0" smtClean="0"/>
              <a:t>Warehousing </a:t>
            </a:r>
            <a:r>
              <a:rPr lang="id-ID" sz="2000" dirty="0"/>
              <a:t>operations </a:t>
            </a:r>
            <a:endParaRPr lang="en-GB" sz="2000" dirty="0" smtClean="0"/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id-ID" sz="2000" dirty="0" smtClean="0"/>
              <a:t>Inbound </a:t>
            </a:r>
            <a:r>
              <a:rPr lang="id-ID" sz="2000" dirty="0"/>
              <a:t>transportation </a:t>
            </a:r>
            <a:endParaRPr lang="en-GB" sz="2000" dirty="0" smtClean="0"/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id-ID" sz="2000" dirty="0" smtClean="0"/>
              <a:t>Outbound </a:t>
            </a:r>
            <a:r>
              <a:rPr lang="id-ID" sz="2000" dirty="0"/>
              <a:t>transportation </a:t>
            </a:r>
            <a:endParaRPr lang="en-GB" sz="2000" dirty="0" smtClean="0"/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id-ID" sz="2000" dirty="0" smtClean="0"/>
              <a:t>Material </a:t>
            </a:r>
            <a:r>
              <a:rPr lang="id-ID" sz="2000" dirty="0"/>
              <a:t>receipt/inspection </a:t>
            </a:r>
            <a:endParaRPr lang="en-GB" sz="2000" dirty="0" smtClean="0"/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id-ID" sz="2000" dirty="0" smtClean="0"/>
              <a:t>Return </a:t>
            </a:r>
            <a:r>
              <a:rPr lang="id-ID" sz="2000" dirty="0"/>
              <a:t>materials/reverse </a:t>
            </a:r>
            <a:endParaRPr lang="en-GB" sz="2000" dirty="0" smtClean="0"/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id-ID" sz="2000" dirty="0" smtClean="0"/>
              <a:t>Material </a:t>
            </a:r>
            <a:r>
              <a:rPr lang="id-ID" sz="2000" dirty="0"/>
              <a:t>review activities </a:t>
            </a:r>
            <a:endParaRPr lang="en-GB" sz="2000" dirty="0" smtClean="0"/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id-ID" sz="2000" dirty="0" smtClean="0"/>
              <a:t>logistics </a:t>
            </a:r>
            <a:endParaRPr lang="en-GB" sz="2000" dirty="0" smtClean="0"/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ü"/>
            </a:pPr>
            <a:r>
              <a:rPr lang="id-ID" sz="2000" dirty="0" smtClean="0"/>
              <a:t>Manufacturing </a:t>
            </a:r>
            <a:r>
              <a:rPr lang="id-ID" sz="2000" dirty="0"/>
              <a:t>processes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3962400"/>
            <a:ext cx="40972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spesifik</a:t>
            </a:r>
            <a:r>
              <a:rPr lang="en-GB" sz="2000" dirty="0" smtClean="0"/>
              <a:t> supply chain yang </a:t>
            </a:r>
            <a:r>
              <a:rPr lang="en-GB" sz="2000" dirty="0" err="1" smtClean="0"/>
              <a:t>berpeluang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direduksi</a:t>
            </a:r>
            <a:endParaRPr lang="id-ID" sz="2000" dirty="0"/>
          </a:p>
        </p:txBody>
      </p:sp>
      <p:sp>
        <p:nvSpPr>
          <p:cNvPr id="6" name="Bent-Up Arrow 5"/>
          <p:cNvSpPr/>
          <p:nvPr/>
        </p:nvSpPr>
        <p:spPr>
          <a:xfrm rot="5400000">
            <a:off x="3043966" y="4722662"/>
            <a:ext cx="914400" cy="1066800"/>
          </a:xfrm>
          <a:prstGeom prst="bentUp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8279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7159" t="1041" r="24817" b="2084"/>
          <a:stretch/>
        </p:blipFill>
        <p:spPr>
          <a:xfrm>
            <a:off x="0" y="-9526"/>
            <a:ext cx="9144000" cy="686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40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228" y="762000"/>
            <a:ext cx="7164561" cy="1080938"/>
          </a:xfrm>
        </p:spPr>
        <p:txBody>
          <a:bodyPr/>
          <a:lstStyle/>
          <a:p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Pengukuran</a:t>
            </a:r>
            <a:r>
              <a:rPr lang="en-GB" dirty="0" smtClean="0"/>
              <a:t> </a:t>
            </a:r>
            <a:r>
              <a:rPr lang="en-GB" dirty="0" err="1" smtClean="0"/>
              <a:t>Kinerja</a:t>
            </a:r>
            <a:r>
              <a:rPr lang="en-GB" dirty="0" smtClean="0"/>
              <a:t> </a:t>
            </a:r>
            <a:r>
              <a:rPr lang="en-GB" dirty="0" err="1" smtClean="0"/>
              <a:t>Efektif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480605" y="2286000"/>
            <a:ext cx="409139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sz="2000" dirty="0" err="1" smtClean="0"/>
              <a:t>Menyediakan</a:t>
            </a:r>
            <a:r>
              <a:rPr lang="en-GB" sz="2000" dirty="0" smtClean="0"/>
              <a:t> </a:t>
            </a:r>
            <a:r>
              <a:rPr lang="en-GB" sz="2000" dirty="0" err="1" smtClean="0"/>
              <a:t>dasar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memahami</a:t>
            </a:r>
            <a:r>
              <a:rPr lang="en-GB" sz="2000" dirty="0" smtClean="0"/>
              <a:t> system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sz="2000" dirty="0" err="1" smtClean="0"/>
              <a:t>Mempengaruhi</a:t>
            </a:r>
            <a:r>
              <a:rPr lang="en-GB" sz="2000" dirty="0" smtClean="0"/>
              <a:t> </a:t>
            </a:r>
            <a:r>
              <a:rPr lang="en-GB" sz="2000" dirty="0" err="1" smtClean="0"/>
              <a:t>perilaku</a:t>
            </a:r>
            <a:r>
              <a:rPr lang="en-GB" sz="2000" dirty="0" smtClean="0"/>
              <a:t> </a:t>
            </a:r>
            <a:r>
              <a:rPr lang="en-GB" sz="2000" dirty="0" err="1" smtClean="0"/>
              <a:t>melalui</a:t>
            </a:r>
            <a:r>
              <a:rPr lang="en-GB" sz="2000" dirty="0" smtClean="0"/>
              <a:t> system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sz="2000" dirty="0" err="1" smtClean="0"/>
              <a:t>Menyediakan</a:t>
            </a:r>
            <a:r>
              <a:rPr lang="en-GB" sz="2000" dirty="0" smtClean="0"/>
              <a:t> </a:t>
            </a:r>
            <a:r>
              <a:rPr lang="en-GB" sz="2000" dirty="0" err="1" smtClean="0"/>
              <a:t>informasi</a:t>
            </a:r>
            <a:r>
              <a:rPr lang="en-GB" sz="2000" dirty="0" smtClean="0"/>
              <a:t> </a:t>
            </a:r>
            <a:r>
              <a:rPr lang="en-GB" sz="2000" dirty="0" err="1" smtClean="0"/>
              <a:t>mengenai</a:t>
            </a:r>
            <a:r>
              <a:rPr lang="en-GB" sz="2000" dirty="0" smtClean="0"/>
              <a:t> </a:t>
            </a:r>
            <a:r>
              <a:rPr lang="en-GB" sz="2000" dirty="0" err="1" smtClean="0"/>
              <a:t>hasil</a:t>
            </a:r>
            <a:r>
              <a:rPr lang="en-GB" sz="2000" dirty="0" smtClean="0"/>
              <a:t> </a:t>
            </a:r>
            <a:r>
              <a:rPr lang="en-GB" sz="2000" dirty="0" err="1" smtClean="0"/>
              <a:t>usaha</a:t>
            </a:r>
            <a:r>
              <a:rPr lang="en-GB" sz="2000" dirty="0" smtClean="0"/>
              <a:t> system </a:t>
            </a:r>
            <a:r>
              <a:rPr lang="en-GB" sz="2000" dirty="0" err="1" smtClean="0"/>
              <a:t>kepada</a:t>
            </a:r>
            <a:r>
              <a:rPr lang="en-GB" sz="2000" dirty="0" smtClean="0"/>
              <a:t> </a:t>
            </a:r>
            <a:r>
              <a:rPr lang="en-GB" sz="2000" dirty="0" err="1" smtClean="0"/>
              <a:t>anggota</a:t>
            </a:r>
            <a:r>
              <a:rPr lang="en-GB" sz="2000" dirty="0" smtClean="0"/>
              <a:t> supply chain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pemangku</a:t>
            </a:r>
            <a:r>
              <a:rPr lang="en-GB" sz="2000" dirty="0" smtClean="0"/>
              <a:t> </a:t>
            </a:r>
            <a:r>
              <a:rPr lang="en-GB" sz="2000" dirty="0" err="1" smtClean="0"/>
              <a:t>kepentingan</a:t>
            </a:r>
            <a:r>
              <a:rPr lang="en-GB" sz="2000" dirty="0" smtClean="0"/>
              <a:t> </a:t>
            </a:r>
            <a:endParaRPr lang="id-ID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724400" y="3209330"/>
            <a:ext cx="4114800" cy="193899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i="1" dirty="0" err="1" smtClean="0"/>
              <a:t>Berdasar</a:t>
            </a:r>
            <a:r>
              <a:rPr lang="en-GB" sz="2000" b="1" i="1" dirty="0" smtClean="0"/>
              <a:t> </a:t>
            </a:r>
            <a:r>
              <a:rPr lang="en-GB" sz="2000" b="1" i="1" dirty="0" err="1" smtClean="0"/>
              <a:t>penelitian</a:t>
            </a:r>
            <a:r>
              <a:rPr lang="en-GB" sz="2000" b="1" i="1" dirty="0" smtClean="0"/>
              <a:t>, </a:t>
            </a:r>
            <a:r>
              <a:rPr lang="en-GB" sz="2000" b="1" i="1" dirty="0" err="1" smtClean="0"/>
              <a:t>Implementasi</a:t>
            </a:r>
            <a:r>
              <a:rPr lang="en-GB" sz="2000" b="1" i="1" dirty="0" smtClean="0"/>
              <a:t> </a:t>
            </a:r>
            <a:r>
              <a:rPr lang="en-GB" sz="2000" b="1" i="1" dirty="0" err="1" smtClean="0"/>
              <a:t>dari</a:t>
            </a:r>
            <a:r>
              <a:rPr lang="en-GB" sz="2000" b="1" i="1" dirty="0" smtClean="0"/>
              <a:t> </a:t>
            </a:r>
            <a:r>
              <a:rPr lang="en-GB" sz="2000" b="1" i="1" dirty="0" err="1" smtClean="0"/>
              <a:t>pengukuran</a:t>
            </a:r>
            <a:r>
              <a:rPr lang="en-GB" sz="2000" b="1" i="1" dirty="0" smtClean="0"/>
              <a:t> </a:t>
            </a:r>
            <a:r>
              <a:rPr lang="en-GB" sz="2000" b="1" i="1" dirty="0" err="1" smtClean="0"/>
              <a:t>kinerja</a:t>
            </a:r>
            <a:r>
              <a:rPr lang="en-GB" sz="2000" b="1" i="1" dirty="0" smtClean="0"/>
              <a:t> </a:t>
            </a:r>
            <a:r>
              <a:rPr lang="en-GB" sz="2000" b="1" i="1" dirty="0" err="1" smtClean="0"/>
              <a:t>akan</a:t>
            </a:r>
            <a:r>
              <a:rPr lang="en-GB" sz="2000" b="1" i="1" dirty="0" smtClean="0"/>
              <a:t> </a:t>
            </a:r>
            <a:r>
              <a:rPr lang="en-GB" sz="2000" b="1" i="1" dirty="0" err="1" smtClean="0"/>
              <a:t>memperbaiki</a:t>
            </a:r>
            <a:r>
              <a:rPr lang="en-GB" sz="2000" b="1" i="1" dirty="0" smtClean="0"/>
              <a:t> proses cycle time, </a:t>
            </a:r>
            <a:r>
              <a:rPr lang="en-GB" sz="2000" b="1" i="1" dirty="0" err="1" smtClean="0"/>
              <a:t>biaya</a:t>
            </a:r>
            <a:r>
              <a:rPr lang="en-GB" sz="2000" b="1" i="1" dirty="0" smtClean="0"/>
              <a:t>, </a:t>
            </a:r>
            <a:r>
              <a:rPr lang="en-GB" sz="2000" b="1" i="1" dirty="0" err="1" smtClean="0"/>
              <a:t>kualitas</a:t>
            </a:r>
            <a:r>
              <a:rPr lang="en-GB" sz="2000" b="1" i="1" dirty="0" smtClean="0"/>
              <a:t>, </a:t>
            </a:r>
            <a:r>
              <a:rPr lang="en-GB" sz="2000" b="1" i="1" dirty="0" err="1" smtClean="0"/>
              <a:t>dan</a:t>
            </a:r>
            <a:r>
              <a:rPr lang="en-GB" sz="2000" b="1" i="1" dirty="0" smtClean="0"/>
              <a:t> </a:t>
            </a:r>
            <a:r>
              <a:rPr lang="en-GB" sz="2000" b="1" i="1" dirty="0" err="1" smtClean="0"/>
              <a:t>kinerja</a:t>
            </a:r>
            <a:r>
              <a:rPr lang="en-GB" sz="2000" b="1" i="1" dirty="0" smtClean="0"/>
              <a:t> </a:t>
            </a:r>
            <a:r>
              <a:rPr lang="en-GB" sz="2000" b="1" i="1" dirty="0" err="1" smtClean="0"/>
              <a:t>pengiriman</a:t>
            </a:r>
            <a:endParaRPr lang="id-ID" sz="2000" b="1" i="1" dirty="0"/>
          </a:p>
        </p:txBody>
      </p:sp>
    </p:spTree>
    <p:extLst>
      <p:ext uri="{BB962C8B-B14F-4D97-AF65-F5344CB8AC3E}">
        <p14:creationId xmlns:p14="http://schemas.microsoft.com/office/powerpoint/2010/main" val="388255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69323"/>
            <a:ext cx="3067268" cy="1080938"/>
          </a:xfrm>
        </p:spPr>
        <p:txBody>
          <a:bodyPr/>
          <a:lstStyle/>
          <a:p>
            <a:r>
              <a:rPr lang="en-GB" dirty="0" smtClean="0"/>
              <a:t>BALANCE </a:t>
            </a:r>
            <a:br>
              <a:rPr lang="en-GB" dirty="0" smtClean="0"/>
            </a:br>
            <a:r>
              <a:rPr lang="en-GB" dirty="0" smtClean="0"/>
              <a:t>SCORECARD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2895600" y="221946"/>
            <a:ext cx="47147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Pengukuran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Kinerja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Supply Chain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7999" y="836170"/>
            <a:ext cx="4290794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It is a concept for measuring whether the company is meeting its objectives in terms of its vision and strategy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733800" y="2057400"/>
            <a:ext cx="2286000" cy="1295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Financial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To succeed financially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how should we appear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to our shareholders ?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95400" y="3505200"/>
            <a:ext cx="2133600" cy="1524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Customer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Relations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To achieve our vision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 how should we appear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to our customers?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1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5181600"/>
            <a:ext cx="2362200" cy="1676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Learning,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Innovation and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Growth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To achieve our vision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how will we sustain our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ability to change and improve ?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172200" y="3352800"/>
            <a:ext cx="2133600" cy="1828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Internal Service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Process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To satisfy our shareholders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and our customers that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what business processes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we must excel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657600" y="3657600"/>
            <a:ext cx="2133600" cy="1143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chemeClr val="bg2"/>
                </a:solidFill>
                <a:latin typeface="Times New Roman" panose="02020603050405020304" pitchFamily="18" charset="0"/>
              </a:rPr>
              <a:t>VISION AND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chemeClr val="bg2"/>
                </a:solidFill>
                <a:latin typeface="Times New Roman" panose="02020603050405020304" pitchFamily="18" charset="0"/>
              </a:rPr>
              <a:t>STRATEGY</a:t>
            </a:r>
          </a:p>
        </p:txBody>
      </p:sp>
      <p:cxnSp>
        <p:nvCxnSpPr>
          <p:cNvPr id="11" name="AutoShape 10"/>
          <p:cNvCxnSpPr>
            <a:cxnSpLocks noChangeShapeType="1"/>
          </p:cNvCxnSpPr>
          <p:nvPr/>
        </p:nvCxnSpPr>
        <p:spPr bwMode="auto">
          <a:xfrm rot="10800000" flipV="1">
            <a:off x="2362200" y="2702719"/>
            <a:ext cx="1371600" cy="762000"/>
          </a:xfrm>
          <a:prstGeom prst="bentConnector2">
            <a:avLst/>
          </a:prstGeom>
          <a:noFill/>
          <a:ln w="571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11"/>
          <p:cNvCxnSpPr>
            <a:cxnSpLocks noChangeShapeType="1"/>
            <a:stCxn id="7" idx="2"/>
            <a:endCxn id="8" idx="1"/>
          </p:cNvCxnSpPr>
          <p:nvPr/>
        </p:nvCxnSpPr>
        <p:spPr bwMode="auto">
          <a:xfrm rot="16200000" flipH="1">
            <a:off x="2552700" y="4838700"/>
            <a:ext cx="990600" cy="1371600"/>
          </a:xfrm>
          <a:prstGeom prst="bentConnector2">
            <a:avLst/>
          </a:prstGeom>
          <a:noFill/>
          <a:ln w="571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12"/>
          <p:cNvCxnSpPr>
            <a:cxnSpLocks noChangeShapeType="1"/>
          </p:cNvCxnSpPr>
          <p:nvPr/>
        </p:nvCxnSpPr>
        <p:spPr bwMode="auto">
          <a:xfrm flipV="1">
            <a:off x="6019800" y="5181600"/>
            <a:ext cx="1524000" cy="762000"/>
          </a:xfrm>
          <a:prstGeom prst="bentConnector2">
            <a:avLst/>
          </a:prstGeom>
          <a:noFill/>
          <a:ln w="571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13"/>
          <p:cNvCxnSpPr>
            <a:cxnSpLocks noChangeShapeType="1"/>
            <a:stCxn id="9" idx="0"/>
            <a:endCxn id="6" idx="3"/>
          </p:cNvCxnSpPr>
          <p:nvPr/>
        </p:nvCxnSpPr>
        <p:spPr bwMode="auto">
          <a:xfrm rot="5400000" flipH="1">
            <a:off x="6305550" y="2419350"/>
            <a:ext cx="647700" cy="1219200"/>
          </a:xfrm>
          <a:prstGeom prst="bentConnector2">
            <a:avLst/>
          </a:prstGeom>
          <a:noFill/>
          <a:ln w="571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Line 14"/>
          <p:cNvSpPr>
            <a:spLocks noChangeShapeType="1"/>
          </p:cNvSpPr>
          <p:nvPr/>
        </p:nvSpPr>
        <p:spPr bwMode="auto">
          <a:xfrm flipV="1">
            <a:off x="4724400" y="33528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H="1" flipV="1">
            <a:off x="3429000" y="42672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4724400" y="4800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791200" y="4267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425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Performance Indicators</a:t>
            </a:r>
            <a:endParaRPr lang="id-ID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Financial</a:t>
            </a:r>
            <a:r>
              <a:rPr lang="en-US" sz="2000" dirty="0" smtClean="0"/>
              <a:t>- ROI, cash flow, financial result, return on capital employed and return on equity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Customer</a:t>
            </a:r>
            <a:r>
              <a:rPr lang="en-US" sz="2000" dirty="0" smtClean="0">
                <a:solidFill>
                  <a:schemeClr val="hlink"/>
                </a:solidFill>
              </a:rPr>
              <a:t>- </a:t>
            </a:r>
            <a:r>
              <a:rPr lang="en-US" sz="2000" dirty="0" smtClean="0"/>
              <a:t>delivery performance by date and quantity, customer satisfaction and customer retention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Internal processes- </a:t>
            </a:r>
            <a:r>
              <a:rPr lang="en-US" sz="2000" dirty="0" smtClean="0"/>
              <a:t>number of activities, opportunity success rate, accident ratios and defect rates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Learning and growth- </a:t>
            </a:r>
            <a:r>
              <a:rPr lang="en-US" sz="2000" dirty="0" smtClean="0"/>
              <a:t>investment rate, illness rate, internal promotions %, employee turnover and gender/racial ratios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chemeClr val="folHlink"/>
                </a:solidFill>
              </a:rPr>
              <a:t>Since these above measures can be many and will vary from to firm, the key is to strike a ‘balance’ amongst all of them to truly reflect and measure what are the particular firm’s Key Success Factors or Key Performance Indicators</a:t>
            </a:r>
            <a:r>
              <a:rPr lang="en-US" sz="2400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0751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Kinerja</a:t>
            </a:r>
            <a:r>
              <a:rPr lang="en-GB" dirty="0" smtClean="0"/>
              <a:t> Supply Chain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576262" y="3123485"/>
            <a:ext cx="392562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Penilaian</a:t>
            </a:r>
            <a:r>
              <a:rPr lang="en-GB" sz="2000" dirty="0" smtClean="0"/>
              <a:t> </a:t>
            </a:r>
            <a:r>
              <a:rPr lang="en-GB" sz="2000" dirty="0" err="1" smtClean="0"/>
              <a:t>kinerja</a:t>
            </a:r>
            <a:r>
              <a:rPr lang="en-GB" sz="2000" dirty="0" smtClean="0"/>
              <a:t> </a:t>
            </a:r>
            <a:r>
              <a:rPr lang="en-GB" sz="2000" dirty="0" err="1" smtClean="0"/>
              <a:t>secara</a:t>
            </a:r>
            <a:r>
              <a:rPr lang="en-GB" sz="2000" dirty="0" smtClean="0"/>
              <a:t> </a:t>
            </a:r>
            <a:r>
              <a:rPr lang="en-GB" sz="2000" dirty="0" err="1" smtClean="0"/>
              <a:t>akurat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supply chain yang </a:t>
            </a:r>
            <a:r>
              <a:rPr lang="en-GB" sz="2000" dirty="0" err="1" smtClean="0"/>
              <a:t>telah</a:t>
            </a:r>
            <a:r>
              <a:rPr lang="en-GB" sz="2000" dirty="0" smtClean="0"/>
              <a:t> </a:t>
            </a:r>
            <a:r>
              <a:rPr lang="en-GB" sz="2000" dirty="0" err="1" smtClean="0"/>
              <a:t>ada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itu</a:t>
            </a:r>
            <a:r>
              <a:rPr lang="en-GB" sz="2000" dirty="0" smtClean="0"/>
              <a:t> </a:t>
            </a:r>
            <a:r>
              <a:rPr lang="en-GB" sz="2000" dirty="0" err="1" smtClean="0"/>
              <a:t>berhubungan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 proses  </a:t>
            </a:r>
            <a:r>
              <a:rPr lang="en-GB" sz="2000" dirty="0" err="1" smtClean="0"/>
              <a:t>merupakan</a:t>
            </a:r>
            <a:r>
              <a:rPr lang="en-GB" sz="2000" dirty="0" smtClean="0"/>
              <a:t> </a:t>
            </a:r>
            <a:r>
              <a:rPr lang="en-GB" sz="2000" dirty="0" err="1" smtClean="0"/>
              <a:t>tujuan</a:t>
            </a:r>
            <a:r>
              <a:rPr lang="en-GB" sz="2000" dirty="0" smtClean="0"/>
              <a:t> </a:t>
            </a:r>
            <a:r>
              <a:rPr lang="en-GB" sz="2000" dirty="0" err="1" smtClean="0"/>
              <a:t>informasi</a:t>
            </a:r>
            <a:r>
              <a:rPr lang="en-GB" sz="2000" dirty="0" smtClean="0"/>
              <a:t> </a:t>
            </a:r>
            <a:r>
              <a:rPr lang="en-GB" sz="2000" dirty="0" err="1" smtClean="0"/>
              <a:t>kinerja</a:t>
            </a:r>
            <a:endParaRPr lang="id-ID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2415599"/>
            <a:ext cx="419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err="1" smtClean="0"/>
              <a:t>Jika</a:t>
            </a:r>
            <a:r>
              <a:rPr lang="en-GB" sz="2400" i="1" dirty="0" smtClean="0"/>
              <a:t> supply chain </a:t>
            </a:r>
            <a:r>
              <a:rPr lang="en-GB" sz="2400" i="1" dirty="0" err="1" smtClean="0"/>
              <a:t>bisa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dikembangkan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pengambilan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keputusan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harus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didasarkan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pada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tujuan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informasi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kinerja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dan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akan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mensyaratkan</a:t>
            </a:r>
            <a:r>
              <a:rPr lang="en-GB" sz="2400" i="1" dirty="0" smtClean="0"/>
              <a:t> sharing </a:t>
            </a:r>
            <a:r>
              <a:rPr lang="en-GB" sz="2400" i="1" dirty="0" err="1" smtClean="0"/>
              <a:t>informasi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dengan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anggota</a:t>
            </a:r>
            <a:r>
              <a:rPr lang="en-GB" sz="2400" i="1" dirty="0" smtClean="0"/>
              <a:t> supply chain yang lain </a:t>
            </a:r>
            <a:endParaRPr lang="id-ID" sz="2400" i="1" dirty="0"/>
          </a:p>
        </p:txBody>
      </p:sp>
    </p:spTree>
    <p:extLst>
      <p:ext uri="{BB962C8B-B14F-4D97-AF65-F5344CB8AC3E}">
        <p14:creationId xmlns:p14="http://schemas.microsoft.com/office/powerpoint/2010/main" val="199402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00600" y="2590800"/>
            <a:ext cx="449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Organisasi</a:t>
            </a:r>
            <a:r>
              <a:rPr lang="en-GB" sz="2400" dirty="0" smtClean="0"/>
              <a:t> </a:t>
            </a:r>
            <a:r>
              <a:rPr lang="en-GB" sz="2400" dirty="0" err="1" smtClean="0"/>
              <a:t>bersedia</a:t>
            </a:r>
            <a:r>
              <a:rPr lang="en-GB" sz="2400" dirty="0" smtClean="0"/>
              <a:t> </a:t>
            </a:r>
            <a:r>
              <a:rPr lang="en-GB" sz="2400" dirty="0" err="1" smtClean="0"/>
              <a:t>membagi</a:t>
            </a:r>
            <a:r>
              <a:rPr lang="en-GB" sz="2400" dirty="0" smtClean="0"/>
              <a:t> </a:t>
            </a:r>
            <a:r>
              <a:rPr lang="en-GB" sz="2400" dirty="0" err="1" smtClean="0"/>
              <a:t>informasi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anggota</a:t>
            </a:r>
            <a:r>
              <a:rPr lang="en-GB" sz="2400" dirty="0" smtClean="0"/>
              <a:t> supply chain </a:t>
            </a:r>
            <a:r>
              <a:rPr lang="en-GB" sz="2400" dirty="0" err="1" smtClean="0"/>
              <a:t>adalah</a:t>
            </a:r>
            <a:r>
              <a:rPr lang="en-GB" sz="2400" dirty="0" smtClean="0"/>
              <a:t> </a:t>
            </a:r>
            <a:r>
              <a:rPr lang="en-GB" sz="2400" dirty="0" err="1" smtClean="0"/>
              <a:t>kriteria</a:t>
            </a:r>
            <a:r>
              <a:rPr lang="en-GB" sz="2400" dirty="0" smtClean="0"/>
              <a:t> </a:t>
            </a:r>
            <a:r>
              <a:rPr lang="en-GB" sz="2400" dirty="0" err="1" smtClean="0"/>
              <a:t>seleksi</a:t>
            </a:r>
            <a:r>
              <a:rPr lang="en-GB" sz="2400" dirty="0" smtClean="0"/>
              <a:t> </a:t>
            </a:r>
            <a:r>
              <a:rPr lang="en-GB" sz="2400" dirty="0" err="1" smtClean="0"/>
              <a:t>kritikal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keanggotaan</a:t>
            </a:r>
            <a:r>
              <a:rPr lang="en-GB" sz="2400" dirty="0" smtClean="0"/>
              <a:t> SCM</a:t>
            </a:r>
            <a:endParaRPr lang="id-ID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38174" y="3429000"/>
            <a:ext cx="39481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Mengembangkan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menjaga</a:t>
            </a:r>
            <a:r>
              <a:rPr lang="en-GB" sz="2400" dirty="0" smtClean="0"/>
              <a:t> </a:t>
            </a:r>
            <a:r>
              <a:rPr lang="en-GB" sz="2400" dirty="0" err="1" smtClean="0"/>
              <a:t>sistem</a:t>
            </a:r>
            <a:r>
              <a:rPr lang="en-GB" sz="2400" dirty="0" smtClean="0"/>
              <a:t> </a:t>
            </a:r>
            <a:r>
              <a:rPr lang="en-GB" sz="2400" dirty="0" err="1" smtClean="0"/>
              <a:t>pengukuran</a:t>
            </a:r>
            <a:r>
              <a:rPr lang="en-GB" sz="2400" dirty="0" smtClean="0"/>
              <a:t> </a:t>
            </a:r>
            <a:r>
              <a:rPr lang="en-GB" sz="2400" dirty="0" err="1" smtClean="0"/>
              <a:t>kinerja</a:t>
            </a:r>
            <a:r>
              <a:rPr lang="en-GB" sz="2400" dirty="0" smtClean="0"/>
              <a:t> supply chain </a:t>
            </a:r>
            <a:r>
              <a:rPr lang="en-GB" sz="2400" dirty="0" err="1" smtClean="0"/>
              <a:t>merupakan</a:t>
            </a:r>
            <a:r>
              <a:rPr lang="en-GB" sz="2400" dirty="0" smtClean="0"/>
              <a:t> </a:t>
            </a:r>
            <a:r>
              <a:rPr lang="en-GB" sz="2400" dirty="0" err="1" smtClean="0"/>
              <a:t>tantangan</a:t>
            </a:r>
            <a:r>
              <a:rPr lang="en-GB" sz="2400" dirty="0" smtClean="0"/>
              <a:t> yang </a:t>
            </a:r>
            <a:r>
              <a:rPr lang="en-GB" sz="2400" dirty="0" err="1" smtClean="0"/>
              <a:t>dihadapi</a:t>
            </a:r>
            <a:r>
              <a:rPr lang="en-GB" sz="2400" dirty="0" smtClean="0"/>
              <a:t> para </a:t>
            </a:r>
            <a:r>
              <a:rPr lang="en-GB" sz="2400" dirty="0" err="1" smtClean="0"/>
              <a:t>pemerkasa</a:t>
            </a:r>
            <a:r>
              <a:rPr lang="en-GB" sz="2400" dirty="0" smtClean="0"/>
              <a:t> supply chain </a:t>
            </a:r>
            <a:endParaRPr lang="id-ID" sz="2400" dirty="0"/>
          </a:p>
        </p:txBody>
      </p:sp>
      <p:sp>
        <p:nvSpPr>
          <p:cNvPr id="9" name="Rectangle 8"/>
          <p:cNvSpPr/>
          <p:nvPr/>
        </p:nvSpPr>
        <p:spPr>
          <a:xfrm>
            <a:off x="4114800" y="9906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800" dirty="0" smtClean="0"/>
              <a:t>KEANGGOTAAN SCM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49401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Role Of Benchmarking 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3276600"/>
            <a:ext cx="335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err="1" smtClean="0"/>
              <a:t>Analisis</a:t>
            </a:r>
            <a:r>
              <a:rPr lang="en-GB" sz="2000" i="1" dirty="0" smtClean="0"/>
              <a:t> Benchmarking </a:t>
            </a:r>
            <a:r>
              <a:rPr lang="en-GB" sz="2000" i="1" dirty="0" err="1" smtClean="0"/>
              <a:t>merupakan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cara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efektif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untuk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menentukan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kinerja</a:t>
            </a:r>
            <a:r>
              <a:rPr lang="en-GB" sz="2000" i="1" dirty="0" smtClean="0"/>
              <a:t> Supply Chain.</a:t>
            </a:r>
            <a:endParaRPr lang="id-ID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31639" y="2353270"/>
            <a:ext cx="40403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Cook (1995) </a:t>
            </a:r>
            <a:r>
              <a:rPr lang="en-GB" sz="2000" dirty="0" err="1" smtClean="0"/>
              <a:t>mendefinisikan</a:t>
            </a:r>
            <a:r>
              <a:rPr lang="en-GB" sz="2000" dirty="0" smtClean="0"/>
              <a:t> benchmarking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proses </a:t>
            </a:r>
            <a:r>
              <a:rPr lang="en-GB" sz="2000" dirty="0" err="1" smtClean="0"/>
              <a:t>identifikasi</a:t>
            </a:r>
            <a:r>
              <a:rPr lang="en-GB" sz="2000" dirty="0" smtClean="0"/>
              <a:t>, </a:t>
            </a:r>
            <a:r>
              <a:rPr lang="en-GB" sz="2000" dirty="0" err="1" smtClean="0"/>
              <a:t>memahami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mengadaptasi</a:t>
            </a:r>
            <a:r>
              <a:rPr lang="en-GB" sz="2000" dirty="0" smtClean="0"/>
              <a:t> </a:t>
            </a:r>
            <a:r>
              <a:rPr lang="en-GB" sz="2000" dirty="0" err="1" smtClean="0"/>
              <a:t>hal-hal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dilakukan</a:t>
            </a:r>
            <a:r>
              <a:rPr lang="en-GB" sz="2000" dirty="0" smtClean="0"/>
              <a:t> </a:t>
            </a:r>
            <a:r>
              <a:rPr lang="en-GB" sz="2000" dirty="0" err="1" smtClean="0"/>
              <a:t>organisasi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bisnis</a:t>
            </a:r>
            <a:r>
              <a:rPr lang="en-GB" sz="2000" dirty="0" smtClean="0"/>
              <a:t> lain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membantu</a:t>
            </a:r>
            <a:r>
              <a:rPr lang="en-GB" sz="2000" dirty="0" smtClean="0"/>
              <a:t> </a:t>
            </a:r>
            <a:r>
              <a:rPr lang="en-GB" sz="2000" dirty="0" err="1" smtClean="0"/>
              <a:t>mengembangkan</a:t>
            </a:r>
            <a:r>
              <a:rPr lang="en-GB" sz="2000" dirty="0" smtClean="0"/>
              <a:t> </a:t>
            </a:r>
            <a:r>
              <a:rPr lang="en-GB" sz="2000" dirty="0" err="1" smtClean="0"/>
              <a:t>kinerja</a:t>
            </a:r>
            <a:r>
              <a:rPr lang="en-GB" sz="2000" dirty="0" smtClean="0"/>
              <a:t>. Proses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termasuk</a:t>
            </a:r>
            <a:r>
              <a:rPr lang="en-GB" sz="2000" dirty="0" smtClean="0"/>
              <a:t> </a:t>
            </a:r>
            <a:r>
              <a:rPr lang="en-GB" sz="2000" dirty="0" err="1" smtClean="0"/>
              <a:t>membandingkan</a:t>
            </a:r>
            <a:r>
              <a:rPr lang="en-GB" sz="2000" dirty="0" smtClean="0"/>
              <a:t> </a:t>
            </a:r>
            <a:r>
              <a:rPr lang="en-GB" sz="2000" dirty="0" err="1" smtClean="0"/>
              <a:t>praktek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prosedur</a:t>
            </a:r>
            <a:r>
              <a:rPr lang="en-GB" sz="2000" dirty="0" smtClean="0"/>
              <a:t> yang </a:t>
            </a:r>
            <a:r>
              <a:rPr lang="en-GB" sz="2000" dirty="0" err="1" smtClean="0"/>
              <a:t>terbaik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mengidentifikasi</a:t>
            </a:r>
            <a:r>
              <a:rPr lang="en-GB" sz="2000" dirty="0" smtClean="0"/>
              <a:t> </a:t>
            </a:r>
            <a:r>
              <a:rPr lang="en-GB" sz="2000" dirty="0" err="1" smtClean="0"/>
              <a:t>cara</a:t>
            </a:r>
            <a:r>
              <a:rPr lang="en-GB" sz="2000" dirty="0" smtClean="0"/>
              <a:t> </a:t>
            </a:r>
            <a:r>
              <a:rPr lang="en-GB" sz="2000" dirty="0" err="1" smtClean="0"/>
              <a:t>organisasi</a:t>
            </a:r>
            <a:r>
              <a:rPr lang="en-GB" sz="2000" dirty="0" smtClean="0"/>
              <a:t> </a:t>
            </a:r>
            <a:r>
              <a:rPr lang="en-GB" sz="2000" dirty="0" err="1" smtClean="0"/>
              <a:t>membuat</a:t>
            </a:r>
            <a:r>
              <a:rPr lang="en-GB" sz="2000" dirty="0" smtClean="0"/>
              <a:t> </a:t>
            </a:r>
            <a:r>
              <a:rPr lang="en-GB" sz="2000" dirty="0" err="1" smtClean="0"/>
              <a:t>kemajuan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30201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Proses Benchmarking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5715000" y="2971800"/>
            <a:ext cx="28033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err="1" smtClean="0"/>
              <a:t>Standart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dan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tujuan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akan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menolong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lebih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baik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dalam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memuaskan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konsumen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berkait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dengan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persyaratan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kualitas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biaya</a:t>
            </a:r>
            <a:r>
              <a:rPr lang="en-GB" sz="2000" i="1" dirty="0" smtClean="0"/>
              <a:t>, </a:t>
            </a:r>
            <a:r>
              <a:rPr lang="en-GB" sz="2000" i="1" dirty="0" err="1" smtClean="0"/>
              <a:t>produk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dan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jasa</a:t>
            </a:r>
            <a:endParaRPr lang="id-ID" sz="2000" i="1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381000" y="2209800"/>
            <a:ext cx="46642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Proses Benchmarking </a:t>
            </a:r>
            <a:r>
              <a:rPr lang="en-GB" sz="2000" dirty="0" err="1" smtClean="0"/>
              <a:t>terdiri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8 </a:t>
            </a:r>
            <a:r>
              <a:rPr lang="en-GB" sz="2000" dirty="0" err="1" smtClean="0"/>
              <a:t>langkah</a:t>
            </a:r>
            <a:r>
              <a:rPr lang="en-GB" sz="2000" dirty="0" smtClean="0"/>
              <a:t>:</a:t>
            </a:r>
          </a:p>
          <a:p>
            <a:pPr marL="342900" indent="-342900">
              <a:buAutoNum type="arabicPeriod"/>
            </a:pPr>
            <a:r>
              <a:rPr lang="en-GB" sz="2000" dirty="0" err="1" smtClean="0"/>
              <a:t>Identifikasi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pahami</a:t>
            </a:r>
            <a:r>
              <a:rPr lang="en-GB" sz="2000" dirty="0" smtClean="0"/>
              <a:t> proses yang </a:t>
            </a:r>
            <a:r>
              <a:rPr lang="en-GB" sz="2000" dirty="0" err="1" smtClean="0"/>
              <a:t>sedang</a:t>
            </a:r>
            <a:r>
              <a:rPr lang="en-GB" sz="2000" dirty="0" smtClean="0"/>
              <a:t> </a:t>
            </a:r>
            <a:r>
              <a:rPr lang="en-GB" sz="2000" dirty="0" err="1" smtClean="0"/>
              <a:t>terjadi</a:t>
            </a:r>
            <a:endParaRPr lang="en-GB" sz="2000" dirty="0" smtClean="0"/>
          </a:p>
          <a:p>
            <a:pPr marL="342900" indent="-342900">
              <a:buAutoNum type="arabicPeriod"/>
            </a:pPr>
            <a:r>
              <a:rPr lang="en-GB" sz="2000" dirty="0" err="1" smtClean="0"/>
              <a:t>Bentuk</a:t>
            </a:r>
            <a:r>
              <a:rPr lang="en-GB" sz="2000" dirty="0" smtClean="0"/>
              <a:t> </a:t>
            </a:r>
            <a:r>
              <a:rPr lang="en-GB" sz="2000" dirty="0" err="1" smtClean="0"/>
              <a:t>tim</a:t>
            </a:r>
            <a:r>
              <a:rPr lang="en-GB" sz="2000" dirty="0" smtClean="0"/>
              <a:t> benchmarking</a:t>
            </a:r>
          </a:p>
          <a:p>
            <a:pPr marL="342900" indent="-342900">
              <a:buAutoNum type="arabicPeriod"/>
            </a:pPr>
            <a:r>
              <a:rPr lang="en-GB" sz="2000" dirty="0" err="1" smtClean="0"/>
              <a:t>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apa</a:t>
            </a:r>
            <a:r>
              <a:rPr lang="en-GB" sz="2000" dirty="0" smtClean="0"/>
              <a:t> yang </a:t>
            </a:r>
            <a:r>
              <a:rPr lang="en-GB" sz="2000" dirty="0" err="1" smtClean="0"/>
              <a:t>akan</a:t>
            </a:r>
            <a:r>
              <a:rPr lang="en-GB" sz="2000" dirty="0" smtClean="0"/>
              <a:t> </a:t>
            </a:r>
            <a:r>
              <a:rPr lang="en-GB" sz="2000" dirty="0" err="1" smtClean="0"/>
              <a:t>dibenchmark</a:t>
            </a:r>
            <a:endParaRPr lang="en-GB" sz="2000" dirty="0" smtClean="0"/>
          </a:p>
          <a:p>
            <a:pPr marL="342900" indent="-342900">
              <a:buAutoNum type="arabicPeriod"/>
            </a:pPr>
            <a:r>
              <a:rPr lang="en-GB" sz="2000" dirty="0" err="1" smtClean="0"/>
              <a:t>Identifikasi</a:t>
            </a:r>
            <a:r>
              <a:rPr lang="en-GB" sz="2000" dirty="0" smtClean="0"/>
              <a:t> benchmarking partner</a:t>
            </a:r>
          </a:p>
          <a:p>
            <a:pPr marL="342900" indent="-342900">
              <a:buAutoNum type="arabicPeriod"/>
            </a:pPr>
            <a:r>
              <a:rPr lang="en-GB" sz="2000" dirty="0" err="1" smtClean="0"/>
              <a:t>Kumpulkan</a:t>
            </a:r>
            <a:r>
              <a:rPr lang="en-GB" sz="2000" dirty="0" smtClean="0"/>
              <a:t> data</a:t>
            </a:r>
          </a:p>
          <a:p>
            <a:pPr marL="342900" indent="-342900">
              <a:buAutoNum type="arabicPeriod"/>
            </a:pPr>
            <a:r>
              <a:rPr lang="en-GB" sz="2000" dirty="0" err="1" smtClean="0"/>
              <a:t>Analisis</a:t>
            </a:r>
            <a:r>
              <a:rPr lang="en-GB" sz="2000" dirty="0" smtClean="0"/>
              <a:t> data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identifikasi</a:t>
            </a:r>
            <a:r>
              <a:rPr lang="en-GB" sz="2000" dirty="0" smtClean="0"/>
              <a:t> gap </a:t>
            </a:r>
            <a:r>
              <a:rPr lang="en-GB" sz="2000" dirty="0" err="1" smtClean="0"/>
              <a:t>kinerja</a:t>
            </a:r>
            <a:endParaRPr lang="en-GB" sz="2000" dirty="0" smtClean="0"/>
          </a:p>
          <a:p>
            <a:pPr marL="342900" indent="-342900">
              <a:buAutoNum type="arabicPeriod"/>
            </a:pPr>
            <a:r>
              <a:rPr lang="en-GB" sz="2000" dirty="0" err="1" smtClean="0"/>
              <a:t>Ambil</a:t>
            </a:r>
            <a:r>
              <a:rPr lang="en-GB" sz="2000" dirty="0" smtClean="0"/>
              <a:t> </a:t>
            </a:r>
            <a:r>
              <a:rPr lang="en-GB" sz="2000" dirty="0" err="1" smtClean="0"/>
              <a:t>tindakan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pengembangan</a:t>
            </a:r>
            <a:endParaRPr lang="en-GB" sz="2000" dirty="0" smtClean="0"/>
          </a:p>
          <a:p>
            <a:pPr marL="342900" indent="-342900">
              <a:buAutoNum type="arabicPeriod"/>
            </a:pPr>
            <a:r>
              <a:rPr lang="en-GB" sz="2000" dirty="0" smtClean="0"/>
              <a:t>Review </a:t>
            </a:r>
            <a:r>
              <a:rPr lang="en-GB" sz="2000" dirty="0" err="1" smtClean="0"/>
              <a:t>hasil</a:t>
            </a:r>
            <a:r>
              <a:rPr lang="en-GB" sz="2000" dirty="0" smtClean="0"/>
              <a:t>  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56243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6896534" cy="1080938"/>
          </a:xfrm>
        </p:spPr>
        <p:txBody>
          <a:bodyPr>
            <a:normAutofit fontScale="90000"/>
          </a:bodyPr>
          <a:lstStyle/>
          <a:p>
            <a:pPr algn="r"/>
            <a:r>
              <a:rPr lang="en-GB" dirty="0" err="1" smtClean="0"/>
              <a:t>Pentingnya</a:t>
            </a:r>
            <a:r>
              <a:rPr lang="en-GB" dirty="0" smtClean="0"/>
              <a:t> </a:t>
            </a:r>
            <a:r>
              <a:rPr lang="en-GB" dirty="0" err="1" smtClean="0"/>
              <a:t>Waktu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</a:t>
            </a:r>
            <a:r>
              <a:rPr lang="en-GB" dirty="0" err="1" smtClean="0"/>
              <a:t>menciptakan</a:t>
            </a:r>
            <a:r>
              <a:rPr lang="en-GB" dirty="0" smtClean="0"/>
              <a:t> </a:t>
            </a:r>
            <a:r>
              <a:rPr lang="en-GB" dirty="0" err="1" smtClean="0"/>
              <a:t>Kinerja</a:t>
            </a:r>
            <a:r>
              <a:rPr lang="en-GB" dirty="0" smtClean="0"/>
              <a:t> Supply Chain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2895600"/>
            <a:ext cx="3124200" cy="16662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 smtClean="0"/>
              <a:t>Keunggulan</a:t>
            </a:r>
            <a:r>
              <a:rPr lang="en-GB" sz="2000" dirty="0" smtClean="0"/>
              <a:t> </a:t>
            </a:r>
            <a:r>
              <a:rPr lang="en-GB" sz="2000" dirty="0" err="1" smtClean="0"/>
              <a:t>biaya</a:t>
            </a:r>
            <a:r>
              <a:rPr lang="en-GB" sz="2000" dirty="0" smtClean="0"/>
              <a:t>, </a:t>
            </a:r>
            <a:r>
              <a:rPr lang="en-GB" sz="2000" dirty="0" err="1" smtClean="0"/>
              <a:t>kualitas</a:t>
            </a:r>
            <a:r>
              <a:rPr lang="en-GB" sz="2000" dirty="0" smtClean="0"/>
              <a:t>, </a:t>
            </a:r>
            <a:r>
              <a:rPr lang="en-GB" sz="2000" dirty="0" err="1" smtClean="0"/>
              <a:t>pengiriman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kinerja</a:t>
            </a:r>
            <a:r>
              <a:rPr lang="en-GB" sz="2000" dirty="0" smtClean="0"/>
              <a:t> </a:t>
            </a:r>
            <a:r>
              <a:rPr lang="en-GB" sz="2000" dirty="0" err="1" smtClean="0"/>
              <a:t>teknologi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menjamin</a:t>
            </a:r>
            <a:r>
              <a:rPr lang="en-GB" sz="2000" dirty="0" smtClean="0"/>
              <a:t> </a:t>
            </a:r>
            <a:r>
              <a:rPr lang="en-GB" sz="2000" dirty="0" err="1" smtClean="0"/>
              <a:t>sukses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supply chain.</a:t>
            </a:r>
            <a:endParaRPr lang="id-ID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80587" y="2782669"/>
            <a:ext cx="3429000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b="1" i="1" dirty="0" err="1" smtClean="0">
                <a:solidFill>
                  <a:schemeClr val="bg1"/>
                </a:solidFill>
              </a:rPr>
              <a:t>Organisasi</a:t>
            </a:r>
            <a:r>
              <a:rPr lang="en-GB" b="1" i="1" dirty="0" smtClean="0">
                <a:solidFill>
                  <a:schemeClr val="bg1"/>
                </a:solidFill>
              </a:rPr>
              <a:t> </a:t>
            </a:r>
            <a:r>
              <a:rPr lang="en-GB" b="1" i="1" dirty="0" err="1" smtClean="0">
                <a:solidFill>
                  <a:schemeClr val="bg1"/>
                </a:solidFill>
              </a:rPr>
              <a:t>harus</a:t>
            </a:r>
            <a:r>
              <a:rPr lang="en-GB" b="1" i="1" dirty="0" smtClean="0">
                <a:solidFill>
                  <a:schemeClr val="bg1"/>
                </a:solidFill>
              </a:rPr>
              <a:t> </a:t>
            </a:r>
            <a:r>
              <a:rPr lang="en-GB" b="1" i="1" dirty="0" err="1" smtClean="0">
                <a:solidFill>
                  <a:schemeClr val="bg1"/>
                </a:solidFill>
              </a:rPr>
              <a:t>mampu</a:t>
            </a:r>
            <a:r>
              <a:rPr lang="en-GB" b="1" i="1" dirty="0" smtClean="0">
                <a:solidFill>
                  <a:schemeClr val="bg1"/>
                </a:solidFill>
              </a:rPr>
              <a:t> </a:t>
            </a:r>
            <a:r>
              <a:rPr lang="en-GB" b="1" i="1" dirty="0" err="1" smtClean="0">
                <a:solidFill>
                  <a:schemeClr val="bg1"/>
                </a:solidFill>
              </a:rPr>
              <a:t>berkompetisi</a:t>
            </a:r>
            <a:r>
              <a:rPr lang="en-GB" b="1" i="1" dirty="0" smtClean="0">
                <a:solidFill>
                  <a:schemeClr val="bg1"/>
                </a:solidFill>
              </a:rPr>
              <a:t> </a:t>
            </a:r>
            <a:r>
              <a:rPr lang="en-GB" b="1" i="1" dirty="0" err="1" smtClean="0">
                <a:solidFill>
                  <a:schemeClr val="bg1"/>
                </a:solidFill>
              </a:rPr>
              <a:t>berbasis</a:t>
            </a:r>
            <a:r>
              <a:rPr lang="en-GB" b="1" i="1" dirty="0" smtClean="0">
                <a:solidFill>
                  <a:schemeClr val="bg1"/>
                </a:solidFill>
              </a:rPr>
              <a:t> </a:t>
            </a:r>
            <a:r>
              <a:rPr lang="en-GB" b="1" i="1" dirty="0" err="1" smtClean="0">
                <a:solidFill>
                  <a:schemeClr val="bg1"/>
                </a:solidFill>
              </a:rPr>
              <a:t>waktu</a:t>
            </a:r>
            <a:endParaRPr lang="id-ID" b="1" i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0587" y="3886200"/>
            <a:ext cx="37918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Organisasi</a:t>
            </a:r>
            <a:r>
              <a:rPr lang="en-GB" sz="2000" dirty="0" smtClean="0"/>
              <a:t> </a:t>
            </a:r>
            <a:r>
              <a:rPr lang="en-GB" sz="2000" dirty="0" err="1" smtClean="0"/>
              <a:t>secara</a:t>
            </a:r>
            <a:r>
              <a:rPr lang="en-GB" sz="2000" dirty="0" smtClean="0"/>
              <a:t> </a:t>
            </a:r>
            <a:r>
              <a:rPr lang="en-GB" sz="2000" dirty="0" err="1" smtClean="0"/>
              <a:t>individu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supply chain </a:t>
            </a:r>
            <a:r>
              <a:rPr lang="en-GB" sz="2000" dirty="0" err="1" smtClean="0"/>
              <a:t>harus</a:t>
            </a:r>
            <a:r>
              <a:rPr lang="en-GB" sz="2000" dirty="0" smtClean="0"/>
              <a:t> </a:t>
            </a:r>
            <a:r>
              <a:rPr lang="en-GB" sz="2000" dirty="0" err="1" smtClean="0"/>
              <a:t>mampu</a:t>
            </a:r>
            <a:r>
              <a:rPr lang="en-GB" sz="2000" dirty="0" smtClean="0"/>
              <a:t> </a:t>
            </a:r>
            <a:r>
              <a:rPr lang="en-GB" sz="2000" dirty="0" err="1" smtClean="0"/>
              <a:t>berkompetisi</a:t>
            </a:r>
            <a:r>
              <a:rPr lang="en-GB" sz="2000" dirty="0" smtClean="0"/>
              <a:t> </a:t>
            </a:r>
            <a:r>
              <a:rPr lang="en-GB" sz="2000" dirty="0" err="1" smtClean="0"/>
              <a:t>diberbagai</a:t>
            </a:r>
            <a:r>
              <a:rPr lang="en-GB" sz="2000" dirty="0" smtClean="0"/>
              <a:t> </a:t>
            </a:r>
            <a:r>
              <a:rPr lang="en-GB" sz="2000" dirty="0" err="1" smtClean="0"/>
              <a:t>bidang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mampu</a:t>
            </a:r>
            <a:r>
              <a:rPr lang="en-GB" sz="2000" dirty="0" smtClean="0"/>
              <a:t> </a:t>
            </a:r>
            <a:r>
              <a:rPr lang="en-GB" sz="2000" dirty="0" err="1" smtClean="0"/>
              <a:t>menghasilkan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jasa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 </a:t>
            </a:r>
            <a:r>
              <a:rPr lang="en-GB" sz="2000" dirty="0" err="1" smtClean="0"/>
              <a:t>mereka</a:t>
            </a:r>
            <a:r>
              <a:rPr lang="en-GB" sz="2000" dirty="0" smtClean="0"/>
              <a:t> </a:t>
            </a:r>
            <a:r>
              <a:rPr lang="en-GB" sz="2000" dirty="0" err="1" smtClean="0"/>
              <a:t>lebih</a:t>
            </a:r>
            <a:r>
              <a:rPr lang="en-GB" sz="2000" dirty="0" smtClean="0"/>
              <a:t> </a:t>
            </a:r>
            <a:r>
              <a:rPr lang="en-GB" sz="2000" dirty="0" err="1" smtClean="0"/>
              <a:t>cepat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pesaing</a:t>
            </a:r>
            <a:r>
              <a:rPr lang="en-GB" sz="2000" dirty="0" smtClean="0"/>
              <a:t>. 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16719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Cycle Time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3084054"/>
            <a:ext cx="3810000" cy="95454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i="1" dirty="0" smtClean="0">
                <a:solidFill>
                  <a:schemeClr val="bg1"/>
                </a:solidFill>
              </a:rPr>
              <a:t>Cycle Time </a:t>
            </a:r>
            <a:r>
              <a:rPr lang="en-GB" sz="2000" i="1" dirty="0" err="1" smtClean="0">
                <a:solidFill>
                  <a:schemeClr val="bg1"/>
                </a:solidFill>
              </a:rPr>
              <a:t>adalah</a:t>
            </a:r>
            <a:r>
              <a:rPr lang="en-GB" sz="2000" i="1" dirty="0" smtClean="0">
                <a:solidFill>
                  <a:schemeClr val="bg1"/>
                </a:solidFill>
              </a:rPr>
              <a:t> total </a:t>
            </a:r>
            <a:r>
              <a:rPr lang="en-GB" sz="2000" i="1" dirty="0" err="1" smtClean="0">
                <a:solidFill>
                  <a:schemeClr val="bg1"/>
                </a:solidFill>
              </a:rPr>
              <a:t>waktu</a:t>
            </a:r>
            <a:r>
              <a:rPr lang="en-GB" sz="2000" i="1" dirty="0" smtClean="0">
                <a:solidFill>
                  <a:schemeClr val="bg1"/>
                </a:solidFill>
              </a:rPr>
              <a:t> yang </a:t>
            </a:r>
            <a:r>
              <a:rPr lang="en-GB" sz="2000" i="1" dirty="0" err="1" smtClean="0">
                <a:solidFill>
                  <a:schemeClr val="bg1"/>
                </a:solidFill>
              </a:rPr>
              <a:t>dibutuhkan</a:t>
            </a:r>
            <a:r>
              <a:rPr lang="en-GB" sz="2000" i="1" dirty="0" smtClean="0">
                <a:solidFill>
                  <a:schemeClr val="bg1"/>
                </a:solidFill>
              </a:rPr>
              <a:t> </a:t>
            </a:r>
            <a:r>
              <a:rPr lang="en-GB" sz="2000" i="1" dirty="0" err="1" smtClean="0">
                <a:solidFill>
                  <a:schemeClr val="bg1"/>
                </a:solidFill>
              </a:rPr>
              <a:t>untuk</a:t>
            </a:r>
            <a:r>
              <a:rPr lang="en-GB" sz="2000" i="1" dirty="0" smtClean="0">
                <a:solidFill>
                  <a:schemeClr val="bg1"/>
                </a:solidFill>
              </a:rPr>
              <a:t> </a:t>
            </a:r>
            <a:r>
              <a:rPr lang="en-GB" sz="2000" i="1" dirty="0" err="1" smtClean="0">
                <a:solidFill>
                  <a:schemeClr val="bg1"/>
                </a:solidFill>
              </a:rPr>
              <a:t>menyelesaikan</a:t>
            </a:r>
            <a:r>
              <a:rPr lang="en-GB" sz="2000" i="1" dirty="0" smtClean="0">
                <a:solidFill>
                  <a:schemeClr val="bg1"/>
                </a:solidFill>
              </a:rPr>
              <a:t> proses </a:t>
            </a:r>
            <a:r>
              <a:rPr lang="en-GB" sz="2000" i="1" dirty="0" err="1" smtClean="0">
                <a:solidFill>
                  <a:schemeClr val="bg1"/>
                </a:solidFill>
              </a:rPr>
              <a:t>bisnis</a:t>
            </a:r>
            <a:endParaRPr lang="id-ID" sz="2000" i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5026284"/>
            <a:ext cx="571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Semua</a:t>
            </a:r>
            <a:r>
              <a:rPr lang="en-GB" dirty="0" smtClean="0"/>
              <a:t> </a:t>
            </a:r>
            <a:r>
              <a:rPr lang="en-GB" dirty="0" err="1" smtClean="0"/>
              <a:t>waktu</a:t>
            </a:r>
            <a:r>
              <a:rPr lang="en-GB" dirty="0" smtClean="0"/>
              <a:t> </a:t>
            </a:r>
            <a:r>
              <a:rPr lang="en-GB" dirty="0" err="1" smtClean="0"/>
              <a:t>riil</a:t>
            </a:r>
            <a:r>
              <a:rPr lang="en-GB" dirty="0" smtClean="0"/>
              <a:t>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mengerjakan</a:t>
            </a:r>
            <a:r>
              <a:rPr lang="en-GB" dirty="0" smtClean="0"/>
              <a:t> </a:t>
            </a:r>
            <a:r>
              <a:rPr lang="en-GB" dirty="0" err="1" smtClean="0"/>
              <a:t>pekerjaan</a:t>
            </a:r>
            <a:r>
              <a:rPr lang="en-GB" dirty="0" smtClean="0"/>
              <a:t> </a:t>
            </a:r>
            <a:r>
              <a:rPr lang="en-GB" dirty="0" err="1" smtClean="0"/>
              <a:t>dalam</a:t>
            </a:r>
            <a:r>
              <a:rPr lang="en-GB" dirty="0" smtClean="0"/>
              <a:t> proses </a:t>
            </a:r>
            <a:r>
              <a:rPr lang="en-GB" dirty="0" err="1" smtClean="0"/>
              <a:t>bisnis</a:t>
            </a:r>
            <a:r>
              <a:rPr lang="en-GB" dirty="0" smtClean="0"/>
              <a:t> </a:t>
            </a:r>
            <a:r>
              <a:rPr lang="en-GB" dirty="0" err="1" smtClean="0"/>
              <a:t>walaupun</a:t>
            </a:r>
            <a:r>
              <a:rPr lang="en-GB" dirty="0" smtClean="0"/>
              <a:t> </a:t>
            </a:r>
            <a:r>
              <a:rPr lang="en-GB" dirty="0" err="1" smtClean="0"/>
              <a:t>persentase</a:t>
            </a:r>
            <a:r>
              <a:rPr lang="en-GB" dirty="0" smtClean="0"/>
              <a:t> </a:t>
            </a:r>
            <a:r>
              <a:rPr lang="en-GB" dirty="0" err="1" smtClean="0"/>
              <a:t>waktunya</a:t>
            </a:r>
            <a:r>
              <a:rPr lang="en-GB" dirty="0" smtClean="0"/>
              <a:t> </a:t>
            </a:r>
            <a:r>
              <a:rPr lang="en-GB" dirty="0" err="1" smtClean="0"/>
              <a:t>kecil</a:t>
            </a:r>
            <a:r>
              <a:rPr lang="en-GB" dirty="0" smtClean="0"/>
              <a:t> missal </a:t>
            </a:r>
            <a:r>
              <a:rPr lang="en-GB" dirty="0" err="1" smtClean="0"/>
              <a:t>hanya</a:t>
            </a:r>
            <a:r>
              <a:rPr lang="en-GB" dirty="0" smtClean="0"/>
              <a:t> 5% </a:t>
            </a:r>
            <a:r>
              <a:rPr lang="en-GB" dirty="0" err="1" smtClean="0"/>
              <a:t>tetap</a:t>
            </a:r>
            <a:r>
              <a:rPr lang="en-GB" dirty="0" smtClean="0"/>
              <a:t> </a:t>
            </a:r>
            <a:r>
              <a:rPr lang="en-GB" dirty="0" err="1" smtClean="0"/>
              <a:t>diperhitungkan</a:t>
            </a:r>
            <a:endParaRPr lang="id-ID" dirty="0"/>
          </a:p>
        </p:txBody>
      </p:sp>
      <p:sp>
        <p:nvSpPr>
          <p:cNvPr id="6" name="TextBox 5"/>
          <p:cNvSpPr txBox="1"/>
          <p:nvPr/>
        </p:nvSpPr>
        <p:spPr>
          <a:xfrm>
            <a:off x="531639" y="2621761"/>
            <a:ext cx="3505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Identifikasi</a:t>
            </a:r>
            <a:r>
              <a:rPr lang="en-GB" sz="2000" dirty="0" smtClean="0"/>
              <a:t>, </a:t>
            </a:r>
            <a:r>
              <a:rPr lang="en-GB" sz="2000" dirty="0" err="1" smtClean="0"/>
              <a:t>peningkatan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eliminasi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penggunaan</a:t>
            </a:r>
            <a:r>
              <a:rPr lang="en-GB" sz="2000" dirty="0" smtClean="0"/>
              <a:t> </a:t>
            </a:r>
            <a:r>
              <a:rPr lang="en-GB" sz="2000" dirty="0" err="1" smtClean="0"/>
              <a:t>waktu</a:t>
            </a:r>
            <a:r>
              <a:rPr lang="en-GB" sz="2000" dirty="0" smtClean="0"/>
              <a:t> </a:t>
            </a:r>
            <a:r>
              <a:rPr lang="en-GB" sz="2000" dirty="0" err="1" smtClean="0"/>
              <a:t>merupakan</a:t>
            </a:r>
            <a:r>
              <a:rPr lang="en-GB" sz="2000" dirty="0" smtClean="0"/>
              <a:t> </a:t>
            </a:r>
            <a:r>
              <a:rPr lang="en-GB" sz="2000" dirty="0" err="1" smtClean="0"/>
              <a:t>peluang</a:t>
            </a:r>
            <a:r>
              <a:rPr lang="en-GB" sz="2000" dirty="0" smtClean="0"/>
              <a:t> </a:t>
            </a:r>
            <a:r>
              <a:rPr lang="en-GB" sz="2000" dirty="0" err="1" smtClean="0"/>
              <a:t>besar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SCM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55416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Penyebab</a:t>
            </a:r>
            <a:r>
              <a:rPr lang="en-GB" dirty="0"/>
              <a:t> Cycle </a:t>
            </a:r>
            <a:r>
              <a:rPr lang="en-GB" dirty="0" smtClean="0"/>
              <a:t>Times </a:t>
            </a:r>
            <a:r>
              <a:rPr lang="en-GB" dirty="0" err="1" smtClean="0"/>
              <a:t>Panjang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0"/>
            <a:ext cx="4495800" cy="359931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 </a:t>
            </a:r>
            <a:r>
              <a:rPr lang="en-GB" sz="2000" dirty="0" err="1" smtClean="0"/>
              <a:t>Waktu</a:t>
            </a:r>
            <a:r>
              <a:rPr lang="en-GB" sz="2000" dirty="0" smtClean="0"/>
              <a:t> </a:t>
            </a:r>
            <a:r>
              <a:rPr lang="en-GB" sz="2000" dirty="0" err="1" smtClean="0"/>
              <a:t>tunggu</a:t>
            </a: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yang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memberi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</a:t>
            </a:r>
            <a:r>
              <a:rPr lang="en-GB" sz="2000" dirty="0" err="1" smtClean="0"/>
              <a:t>tambah</a:t>
            </a: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000" dirty="0" err="1" smtClean="0"/>
              <a:t>Operasi</a:t>
            </a:r>
            <a:r>
              <a:rPr lang="en-GB" sz="2000" dirty="0" smtClean="0"/>
              <a:t> serial </a:t>
            </a:r>
            <a:r>
              <a:rPr lang="en-GB" sz="2000" dirty="0" err="1" smtClean="0"/>
              <a:t>atau</a:t>
            </a:r>
            <a:r>
              <a:rPr lang="en-GB" sz="2000" dirty="0" smtClean="0"/>
              <a:t> parallel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pengulangan</a:t>
            </a:r>
            <a:r>
              <a:rPr lang="en-GB" sz="2000" dirty="0" smtClean="0"/>
              <a:t> proses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000" dirty="0" smtClean="0"/>
              <a:t>Batching</a:t>
            </a: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000" dirty="0" err="1" smtClean="0"/>
              <a:t>Pengawasan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berlebihan</a:t>
            </a: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000" dirty="0" err="1" smtClean="0"/>
              <a:t>Pergerakan</a:t>
            </a:r>
            <a:r>
              <a:rPr lang="en-GB" sz="2000" dirty="0" smtClean="0"/>
              <a:t> </a:t>
            </a:r>
            <a:r>
              <a:rPr lang="en-GB" sz="2000" dirty="0" err="1" smtClean="0"/>
              <a:t>bahan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kurang</a:t>
            </a:r>
            <a:r>
              <a:rPr lang="en-GB" sz="2000" dirty="0" smtClean="0"/>
              <a:t> </a:t>
            </a:r>
            <a:r>
              <a:rPr lang="en-GB" sz="2000" dirty="0" err="1" smtClean="0"/>
              <a:t>sinkron</a:t>
            </a:r>
            <a:r>
              <a:rPr lang="en-GB" sz="20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err="1" smtClean="0"/>
              <a:t>Tujuan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sasaran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rancu</a:t>
            </a: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Design </a:t>
            </a:r>
            <a:r>
              <a:rPr lang="en-GB" sz="2000" dirty="0" err="1" smtClean="0"/>
              <a:t>prosedur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bentuk</a:t>
            </a:r>
            <a:r>
              <a:rPr lang="en-GB" sz="2000" dirty="0" smtClean="0"/>
              <a:t> yang </a:t>
            </a:r>
            <a:r>
              <a:rPr lang="en-GB" sz="2000" dirty="0" err="1" smtClean="0"/>
              <a:t>buruk</a:t>
            </a: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endParaRPr lang="id-ID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257800" y="3161169"/>
            <a:ext cx="3505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 smtClean="0"/>
              <a:t>10. </a:t>
            </a:r>
            <a:r>
              <a:rPr lang="en-GB" sz="2000" dirty="0" err="1" smtClean="0"/>
              <a:t>Teknologi</a:t>
            </a:r>
            <a:r>
              <a:rPr lang="en-GB" sz="2000" dirty="0" smtClean="0"/>
              <a:t> </a:t>
            </a:r>
            <a:r>
              <a:rPr lang="en-GB" sz="2000" dirty="0" err="1" smtClean="0"/>
              <a:t>usang</a:t>
            </a:r>
            <a:endParaRPr lang="en-GB" sz="2000" dirty="0" smtClean="0"/>
          </a:p>
          <a:p>
            <a:pPr>
              <a:lnSpc>
                <a:spcPct val="150000"/>
              </a:lnSpc>
            </a:pPr>
            <a:r>
              <a:rPr lang="en-GB" sz="2000" dirty="0" smtClean="0"/>
              <a:t>11. </a:t>
            </a:r>
            <a:r>
              <a:rPr lang="en-GB" sz="2000" dirty="0" err="1" smtClean="0"/>
              <a:t>Komunikasi</a:t>
            </a:r>
            <a:r>
              <a:rPr lang="en-GB" sz="2000" dirty="0" smtClean="0"/>
              <a:t> yang </a:t>
            </a:r>
            <a:r>
              <a:rPr lang="en-GB" sz="2000" dirty="0" err="1" smtClean="0"/>
              <a:t>buruk</a:t>
            </a:r>
            <a:endParaRPr lang="en-GB" sz="2000" dirty="0" smtClean="0"/>
          </a:p>
          <a:p>
            <a:pPr>
              <a:lnSpc>
                <a:spcPct val="150000"/>
              </a:lnSpc>
            </a:pPr>
            <a:r>
              <a:rPr lang="en-GB" sz="2000" dirty="0" smtClean="0"/>
              <a:t>12</a:t>
            </a:r>
            <a:r>
              <a:rPr lang="en-GB" sz="2000" dirty="0"/>
              <a:t>. </a:t>
            </a:r>
            <a:r>
              <a:rPr lang="en-GB" sz="2000" dirty="0" err="1"/>
              <a:t>Kurangnya</a:t>
            </a:r>
            <a:r>
              <a:rPr lang="en-GB" sz="2000" dirty="0"/>
              <a:t> </a:t>
            </a:r>
            <a:r>
              <a:rPr lang="en-GB" sz="2000" dirty="0" err="1" smtClean="0"/>
              <a:t>informasi</a:t>
            </a:r>
            <a:endParaRPr lang="en-GB" sz="2000" dirty="0" smtClean="0"/>
          </a:p>
          <a:p>
            <a:pPr>
              <a:lnSpc>
                <a:spcPct val="150000"/>
              </a:lnSpc>
            </a:pPr>
            <a:r>
              <a:rPr lang="en-GB" sz="2000" dirty="0" smtClean="0"/>
              <a:t>13. </a:t>
            </a:r>
            <a:r>
              <a:rPr lang="en-GB" sz="2000" dirty="0" err="1" smtClean="0"/>
              <a:t>Keterbatasan</a:t>
            </a:r>
            <a:r>
              <a:rPr lang="en-GB" sz="2000" dirty="0" smtClean="0"/>
              <a:t> </a:t>
            </a:r>
            <a:r>
              <a:rPr lang="en-GB" sz="2000" dirty="0" err="1" smtClean="0"/>
              <a:t>koordinasi</a:t>
            </a:r>
            <a:endParaRPr lang="en-GB" sz="2000" dirty="0" smtClean="0"/>
          </a:p>
          <a:p>
            <a:pPr marL="357188" indent="-357188">
              <a:lnSpc>
                <a:spcPct val="150000"/>
              </a:lnSpc>
            </a:pPr>
            <a:r>
              <a:rPr lang="en-GB" sz="2000" dirty="0" smtClean="0"/>
              <a:t>14. </a:t>
            </a:r>
            <a:r>
              <a:rPr lang="en-GB" sz="2000" dirty="0" err="1" smtClean="0"/>
              <a:t>Pelatihan</a:t>
            </a:r>
            <a:r>
              <a:rPr lang="en-GB" sz="2000" dirty="0" smtClean="0"/>
              <a:t> </a:t>
            </a:r>
            <a:r>
              <a:rPr lang="en-GB" sz="2000" dirty="0" err="1" smtClean="0"/>
              <a:t>kurang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efektif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66643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4039" y="9056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Penyebab Cycle Times Panjang</a:t>
            </a:r>
            <a:endParaRPr lang="id-ID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0" y="1986566"/>
            <a:ext cx="4833938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 smtClean="0"/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Waktu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tunggu</a:t>
            </a:r>
            <a:endParaRPr lang="en-GB" sz="2000" dirty="0" smtClean="0">
              <a:solidFill>
                <a:srgbClr val="FFFF00"/>
              </a:solidFill>
            </a:endParaRPr>
          </a:p>
          <a:p>
            <a:pPr marL="542925" indent="0">
              <a:buNone/>
            </a:pPr>
            <a:r>
              <a:rPr lang="en-GB" sz="2000" dirty="0" err="1" smtClean="0"/>
              <a:t>Untuk</a:t>
            </a:r>
            <a:r>
              <a:rPr lang="en-GB" sz="2000" dirty="0" smtClean="0"/>
              <a:t> proses yang </a:t>
            </a:r>
            <a:r>
              <a:rPr lang="en-GB" sz="2000" dirty="0" err="1" smtClean="0"/>
              <a:t>memiliki</a:t>
            </a:r>
            <a:r>
              <a:rPr lang="en-GB" sz="2000" dirty="0" smtClean="0"/>
              <a:t> </a:t>
            </a:r>
            <a:r>
              <a:rPr lang="en-GB" sz="2000" dirty="0" err="1" smtClean="0"/>
              <a:t>beberapa</a:t>
            </a:r>
            <a:r>
              <a:rPr lang="en-GB" sz="2000" dirty="0" smtClean="0"/>
              <a:t> </a:t>
            </a:r>
            <a:r>
              <a:rPr lang="en-GB" sz="2000" dirty="0" err="1" smtClean="0"/>
              <a:t>tahap</a:t>
            </a:r>
            <a:r>
              <a:rPr lang="en-GB" sz="2000" dirty="0" smtClean="0"/>
              <a:t> </a:t>
            </a:r>
            <a:r>
              <a:rPr lang="en-GB" sz="2000" dirty="0" err="1" smtClean="0"/>
              <a:t>sangat</a:t>
            </a:r>
            <a:r>
              <a:rPr lang="en-GB" sz="2000" dirty="0" smtClean="0"/>
              <a:t> </a:t>
            </a:r>
            <a:r>
              <a:rPr lang="en-GB" sz="2000" dirty="0" err="1" smtClean="0"/>
              <a:t>dimungkinkan</a:t>
            </a:r>
            <a:r>
              <a:rPr lang="en-GB" sz="2000" dirty="0" smtClean="0"/>
              <a:t> </a:t>
            </a:r>
            <a:r>
              <a:rPr lang="en-GB" sz="2000" dirty="0" err="1" smtClean="0"/>
              <a:t>waktu</a:t>
            </a:r>
            <a:r>
              <a:rPr lang="en-GB" sz="2000" dirty="0" smtClean="0"/>
              <a:t> </a:t>
            </a:r>
            <a:r>
              <a:rPr lang="en-GB" sz="2000" dirty="0" err="1" smtClean="0"/>
              <a:t>tunggu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satu</a:t>
            </a:r>
            <a:r>
              <a:rPr lang="en-GB" sz="2000" dirty="0" smtClean="0"/>
              <a:t> step </a:t>
            </a:r>
            <a:r>
              <a:rPr lang="en-GB" sz="2000" dirty="0" err="1" smtClean="0"/>
              <a:t>ke</a:t>
            </a:r>
            <a:r>
              <a:rPr lang="en-GB" sz="2000" dirty="0" smtClean="0"/>
              <a:t> step lain </a:t>
            </a:r>
            <a:r>
              <a:rPr lang="en-GB" sz="2000" dirty="0" err="1" smtClean="0"/>
              <a:t>cukup</a:t>
            </a:r>
            <a:r>
              <a:rPr lang="en-GB" sz="2000" dirty="0" smtClean="0"/>
              <a:t> lama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efisien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err="1" smtClean="0">
                <a:solidFill>
                  <a:srgbClr val="FFFF00"/>
                </a:solidFill>
              </a:rPr>
              <a:t>Aktivitas</a:t>
            </a:r>
            <a:r>
              <a:rPr lang="en-GB" sz="2000" dirty="0" smtClean="0">
                <a:solidFill>
                  <a:srgbClr val="FFFF00"/>
                </a:solidFill>
              </a:rPr>
              <a:t> yang </a:t>
            </a:r>
            <a:r>
              <a:rPr lang="en-GB" sz="2000" dirty="0" err="1" smtClean="0">
                <a:solidFill>
                  <a:srgbClr val="FFFF00"/>
                </a:solidFill>
              </a:rPr>
              <a:t>tidak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memberi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nilai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tambah</a:t>
            </a:r>
            <a:endParaRPr lang="en-GB" sz="20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GB" sz="2000" dirty="0" smtClean="0"/>
              <a:t>Proses </a:t>
            </a:r>
            <a:r>
              <a:rPr lang="en-GB" sz="2000" dirty="0" err="1" smtClean="0"/>
              <a:t>kunci</a:t>
            </a:r>
            <a:r>
              <a:rPr lang="en-GB" sz="2000" dirty="0" smtClean="0"/>
              <a:t> SCM </a:t>
            </a:r>
            <a:r>
              <a:rPr lang="en-GB" sz="2000" dirty="0" err="1" smtClean="0"/>
              <a:t>harus</a:t>
            </a:r>
            <a:r>
              <a:rPr lang="en-GB" sz="2000" dirty="0" smtClean="0"/>
              <a:t> </a:t>
            </a:r>
            <a:r>
              <a:rPr lang="en-GB" sz="2000" dirty="0" err="1" smtClean="0"/>
              <a:t>diketahui</a:t>
            </a:r>
            <a:r>
              <a:rPr lang="en-GB" sz="2000" dirty="0" smtClean="0"/>
              <a:t> </a:t>
            </a:r>
            <a:r>
              <a:rPr lang="en-GB" sz="2000" dirty="0" err="1" smtClean="0"/>
              <a:t>sehingga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tambahan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memberi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</a:t>
            </a:r>
            <a:r>
              <a:rPr lang="en-GB" sz="2000" dirty="0" err="1" smtClean="0"/>
              <a:t>tambah</a:t>
            </a:r>
            <a:r>
              <a:rPr lang="en-GB" sz="2000" dirty="0" smtClean="0"/>
              <a:t> </a:t>
            </a:r>
            <a:r>
              <a:rPr lang="en-GB" sz="2000" dirty="0" err="1" smtClean="0"/>
              <a:t>bisa</a:t>
            </a:r>
            <a:r>
              <a:rPr lang="en-GB" sz="2000" dirty="0" smtClean="0"/>
              <a:t> </a:t>
            </a:r>
            <a:r>
              <a:rPr lang="en-GB" sz="2000" dirty="0" err="1" smtClean="0"/>
              <a:t>direduksi</a:t>
            </a:r>
            <a:r>
              <a:rPr lang="en-GB" sz="2000" dirty="0" smtClean="0"/>
              <a:t>. </a:t>
            </a:r>
          </a:p>
          <a:p>
            <a:pPr marL="0" indent="0">
              <a:buNone/>
            </a:pPr>
            <a:r>
              <a:rPr lang="en-GB" sz="2000" dirty="0" err="1" smtClean="0"/>
              <a:t>Misal</a:t>
            </a:r>
            <a:r>
              <a:rPr lang="en-GB" sz="2000" dirty="0" smtClean="0"/>
              <a:t> </a:t>
            </a:r>
            <a:r>
              <a:rPr lang="en-GB" sz="2000" dirty="0" err="1" smtClean="0"/>
              <a:t>pengawasan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bahan</a:t>
            </a:r>
            <a:r>
              <a:rPr lang="en-GB" sz="2000" dirty="0" smtClean="0"/>
              <a:t> </a:t>
            </a:r>
            <a:r>
              <a:rPr lang="en-GB" sz="2000" dirty="0" err="1" smtClean="0"/>
              <a:t>baku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menggunakan</a:t>
            </a:r>
            <a:r>
              <a:rPr lang="en-GB" sz="2000" dirty="0" smtClean="0"/>
              <a:t> </a:t>
            </a:r>
            <a:r>
              <a:rPr lang="en-GB" sz="2000" dirty="0" err="1" smtClean="0"/>
              <a:t>pemasok</a:t>
            </a:r>
            <a:r>
              <a:rPr lang="en-GB" sz="2000" dirty="0" smtClean="0"/>
              <a:t> yang </a:t>
            </a:r>
            <a:r>
              <a:rPr lang="en-GB" sz="2000" dirty="0" err="1" smtClean="0"/>
              <a:t>telah</a:t>
            </a:r>
            <a:r>
              <a:rPr lang="en-GB" sz="2000" dirty="0" smtClean="0"/>
              <a:t> </a:t>
            </a:r>
            <a:r>
              <a:rPr lang="en-GB" sz="2000" dirty="0" err="1" smtClean="0"/>
              <a:t>memiliki</a:t>
            </a:r>
            <a:r>
              <a:rPr lang="en-GB" sz="2000" dirty="0" smtClean="0"/>
              <a:t> </a:t>
            </a:r>
            <a:r>
              <a:rPr lang="en-GB" sz="2000" dirty="0" err="1" smtClean="0"/>
              <a:t>sertifikasi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bahan</a:t>
            </a:r>
            <a:r>
              <a:rPr lang="en-GB" sz="2000" dirty="0" smtClean="0"/>
              <a:t> </a:t>
            </a:r>
            <a:r>
              <a:rPr lang="en-GB" sz="2000" dirty="0" err="1" smtClean="0"/>
              <a:t>baku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dibutuhkan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endParaRPr lang="en-GB" sz="2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5029200" y="2105957"/>
            <a:ext cx="3886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>
                <a:solidFill>
                  <a:srgbClr val="FFFF00"/>
                </a:solidFill>
              </a:rPr>
              <a:t>Batching</a:t>
            </a:r>
            <a:endParaRPr lang="en-GB" dirty="0" smtClean="0">
              <a:solidFill>
                <a:srgbClr val="FFFF00"/>
              </a:solidFill>
            </a:endParaRPr>
          </a:p>
          <a:p>
            <a:pPr marL="271463"/>
            <a:r>
              <a:rPr lang="en-GB" dirty="0" smtClean="0"/>
              <a:t>Perusahaan </a:t>
            </a:r>
            <a:r>
              <a:rPr lang="en-GB" dirty="0" err="1" smtClean="0"/>
              <a:t>mengharapkan</a:t>
            </a:r>
            <a:r>
              <a:rPr lang="en-GB" dirty="0" smtClean="0"/>
              <a:t> </a:t>
            </a:r>
            <a:r>
              <a:rPr lang="en-GB" dirty="0" err="1" smtClean="0"/>
              <a:t>keuntungan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biaya</a:t>
            </a:r>
            <a:r>
              <a:rPr lang="en-GB" dirty="0" smtClean="0"/>
              <a:t> </a:t>
            </a:r>
            <a:r>
              <a:rPr lang="en-GB" dirty="0" err="1" smtClean="0"/>
              <a:t>transportasi</a:t>
            </a:r>
            <a:r>
              <a:rPr lang="en-GB" dirty="0" smtClean="0"/>
              <a:t> </a:t>
            </a:r>
            <a:r>
              <a:rPr lang="en-GB" dirty="0" err="1" smtClean="0"/>
              <a:t>bila</a:t>
            </a:r>
            <a:r>
              <a:rPr lang="en-GB" dirty="0" smtClean="0"/>
              <a:t> </a:t>
            </a:r>
            <a:r>
              <a:rPr lang="en-GB" dirty="0" err="1" smtClean="0"/>
              <a:t>pengiriman</a:t>
            </a:r>
            <a:r>
              <a:rPr lang="en-GB" dirty="0" smtClean="0"/>
              <a:t> </a:t>
            </a:r>
            <a:r>
              <a:rPr lang="en-GB" dirty="0" err="1" smtClean="0"/>
              <a:t>menggunakan</a:t>
            </a:r>
            <a:r>
              <a:rPr lang="en-GB" dirty="0" smtClean="0"/>
              <a:t> batch</a:t>
            </a:r>
          </a:p>
          <a:p>
            <a:endParaRPr lang="en-GB" dirty="0">
              <a:solidFill>
                <a:srgbClr val="FFFF00"/>
              </a:solidFill>
            </a:endParaRPr>
          </a:p>
          <a:p>
            <a:r>
              <a:rPr lang="en-GB" dirty="0" err="1">
                <a:solidFill>
                  <a:srgbClr val="FFFF00"/>
                </a:solidFill>
              </a:rPr>
              <a:t>Pengawasan</a:t>
            </a:r>
            <a:r>
              <a:rPr lang="en-GB" dirty="0">
                <a:solidFill>
                  <a:srgbClr val="FFFF00"/>
                </a:solidFill>
              </a:rPr>
              <a:t> yang </a:t>
            </a:r>
            <a:r>
              <a:rPr lang="en-GB" dirty="0" err="1" smtClean="0">
                <a:solidFill>
                  <a:srgbClr val="FFFF00"/>
                </a:solidFill>
              </a:rPr>
              <a:t>berlebihan</a:t>
            </a:r>
            <a:endParaRPr lang="en-GB" dirty="0" smtClean="0">
              <a:solidFill>
                <a:srgbClr val="FFFF00"/>
              </a:solidFill>
            </a:endParaRPr>
          </a:p>
          <a:p>
            <a:pPr marL="271463"/>
            <a:r>
              <a:rPr lang="en-GB" dirty="0" err="1" smtClean="0"/>
              <a:t>Contoh</a:t>
            </a:r>
            <a:r>
              <a:rPr lang="en-GB" dirty="0" smtClean="0"/>
              <a:t>: </a:t>
            </a:r>
            <a:r>
              <a:rPr lang="en-GB" dirty="0" err="1" smtClean="0"/>
              <a:t>Pengawasan</a:t>
            </a:r>
            <a:r>
              <a:rPr lang="en-GB" dirty="0" smtClean="0"/>
              <a:t> </a:t>
            </a:r>
            <a:r>
              <a:rPr lang="en-GB" dirty="0" err="1" smtClean="0"/>
              <a:t>pesanan</a:t>
            </a:r>
            <a:r>
              <a:rPr lang="en-GB" dirty="0" smtClean="0"/>
              <a:t> yang </a:t>
            </a:r>
            <a:r>
              <a:rPr lang="en-GB" dirty="0" err="1" smtClean="0"/>
              <a:t>ketat</a:t>
            </a:r>
            <a:r>
              <a:rPr lang="en-GB" dirty="0" smtClean="0"/>
              <a:t> </a:t>
            </a:r>
            <a:r>
              <a:rPr lang="en-GB" dirty="0" err="1" smtClean="0"/>
              <a:t>terkadang</a:t>
            </a:r>
            <a:r>
              <a:rPr lang="en-GB" dirty="0" smtClean="0"/>
              <a:t> </a:t>
            </a:r>
            <a:r>
              <a:rPr lang="en-GB" dirty="0" err="1" smtClean="0"/>
              <a:t>memerlukan</a:t>
            </a:r>
            <a:r>
              <a:rPr lang="en-GB" dirty="0" smtClean="0"/>
              <a:t> </a:t>
            </a:r>
            <a:r>
              <a:rPr lang="en-GB" dirty="0" err="1" smtClean="0"/>
              <a:t>banyak</a:t>
            </a:r>
            <a:r>
              <a:rPr lang="en-GB" dirty="0" smtClean="0"/>
              <a:t> </a:t>
            </a:r>
            <a:r>
              <a:rPr lang="en-GB" dirty="0" err="1" smtClean="0"/>
              <a:t>tandatangan</a:t>
            </a:r>
            <a:endParaRPr lang="en-GB" dirty="0"/>
          </a:p>
          <a:p>
            <a:endParaRPr lang="en-GB" dirty="0"/>
          </a:p>
          <a:p>
            <a:r>
              <a:rPr lang="en-GB" dirty="0" err="1">
                <a:solidFill>
                  <a:srgbClr val="FFFF00"/>
                </a:solidFill>
              </a:rPr>
              <a:t>Pergerakan</a:t>
            </a:r>
            <a:r>
              <a:rPr lang="en-GB" dirty="0">
                <a:solidFill>
                  <a:srgbClr val="FFFF00"/>
                </a:solidFill>
              </a:rPr>
              <a:t> </a:t>
            </a:r>
            <a:r>
              <a:rPr lang="en-GB" dirty="0" err="1">
                <a:solidFill>
                  <a:srgbClr val="FFFF00"/>
                </a:solidFill>
              </a:rPr>
              <a:t>bahan</a:t>
            </a:r>
            <a:r>
              <a:rPr lang="en-GB" dirty="0">
                <a:solidFill>
                  <a:srgbClr val="FFFF00"/>
                </a:solidFill>
              </a:rPr>
              <a:t> yang </a:t>
            </a:r>
            <a:r>
              <a:rPr lang="en-GB" dirty="0" err="1">
                <a:solidFill>
                  <a:srgbClr val="FFFF00"/>
                </a:solidFill>
              </a:rPr>
              <a:t>kurang</a:t>
            </a:r>
            <a:r>
              <a:rPr lang="en-GB" dirty="0">
                <a:solidFill>
                  <a:srgbClr val="FFFF00"/>
                </a:solidFill>
              </a:rPr>
              <a:t> </a:t>
            </a:r>
            <a:r>
              <a:rPr lang="en-GB" dirty="0" err="1" smtClean="0">
                <a:solidFill>
                  <a:srgbClr val="FFFF00"/>
                </a:solidFill>
              </a:rPr>
              <a:t>sinkron</a:t>
            </a:r>
            <a:endParaRPr lang="en-GB" dirty="0" smtClean="0">
              <a:solidFill>
                <a:srgbClr val="FFFF00"/>
              </a:solidFill>
            </a:endParaRPr>
          </a:p>
          <a:p>
            <a:pPr marL="271463"/>
            <a:r>
              <a:rPr lang="en-GB" dirty="0" err="1" smtClean="0"/>
              <a:t>Pergerakan</a:t>
            </a:r>
            <a:r>
              <a:rPr lang="en-GB" dirty="0" smtClean="0"/>
              <a:t> </a:t>
            </a:r>
            <a:r>
              <a:rPr lang="en-GB" dirty="0" err="1" smtClean="0"/>
              <a:t>bahan</a:t>
            </a:r>
            <a:r>
              <a:rPr lang="en-GB" dirty="0" smtClean="0"/>
              <a:t> </a:t>
            </a:r>
            <a:r>
              <a:rPr lang="en-GB" dirty="0" err="1" smtClean="0"/>
              <a:t>saat</a:t>
            </a:r>
            <a:r>
              <a:rPr lang="en-GB" dirty="0" smtClean="0"/>
              <a:t> </a:t>
            </a:r>
            <a:r>
              <a:rPr lang="en-GB" dirty="0" err="1" smtClean="0"/>
              <a:t>produksi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tepat</a:t>
            </a:r>
            <a:r>
              <a:rPr lang="en-GB" dirty="0" smtClean="0"/>
              <a:t> </a:t>
            </a:r>
            <a:r>
              <a:rPr lang="en-GB" dirty="0" err="1" smtClean="0"/>
              <a:t>waktu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tepat</a:t>
            </a:r>
            <a:r>
              <a:rPr lang="en-GB" dirty="0" smtClean="0"/>
              <a:t> </a:t>
            </a:r>
            <a:r>
              <a:rPr lang="en-GB" dirty="0" err="1" smtClean="0"/>
              <a:t>kuantitas</a:t>
            </a:r>
            <a:r>
              <a:rPr lang="en-GB" dirty="0" smtClean="0"/>
              <a:t>.</a:t>
            </a:r>
            <a:endParaRPr lang="en-GB" dirty="0"/>
          </a:p>
          <a:p>
            <a:endParaRPr lang="id-ID" dirty="0"/>
          </a:p>
        </p:txBody>
      </p:sp>
      <p:sp>
        <p:nvSpPr>
          <p:cNvPr id="2" name="Rectangle 1"/>
          <p:cNvSpPr/>
          <p:nvPr/>
        </p:nvSpPr>
        <p:spPr>
          <a:xfrm>
            <a:off x="914400" y="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dirty="0"/>
              <a:t> a firm might wish to take advantage of lower transportation rates by batching orders to create larger shipment quantities.</a:t>
            </a:r>
          </a:p>
        </p:txBody>
      </p:sp>
    </p:spTree>
    <p:extLst>
      <p:ext uri="{BB962C8B-B14F-4D97-AF65-F5344CB8AC3E}">
        <p14:creationId xmlns:p14="http://schemas.microsoft.com/office/powerpoint/2010/main" val="347872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623</TotalTime>
  <Words>870</Words>
  <Application>Microsoft Office PowerPoint</Application>
  <PresentationFormat>On-screen Show (4:3)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Cambria</vt:lpstr>
      <vt:lpstr>Times New Roman</vt:lpstr>
      <vt:lpstr>Trebuchet MS</vt:lpstr>
      <vt:lpstr>Wingdings</vt:lpstr>
      <vt:lpstr>Berlin</vt:lpstr>
      <vt:lpstr>Pengukuran Kinerja Supply Chain</vt:lpstr>
      <vt:lpstr>Kinerja Supply Chain</vt:lpstr>
      <vt:lpstr>PowerPoint Presentation</vt:lpstr>
      <vt:lpstr>Role Of Benchmarking </vt:lpstr>
      <vt:lpstr>Proses Benchmarking</vt:lpstr>
      <vt:lpstr>Pentingnya Waktu dalam menciptakan Kinerja Supply Chain</vt:lpstr>
      <vt:lpstr>Cycle Time Overview</vt:lpstr>
      <vt:lpstr>Penyebab Cycle Times Panjang</vt:lpstr>
      <vt:lpstr>PowerPoint Presentation</vt:lpstr>
      <vt:lpstr>PowerPoint Presentation</vt:lpstr>
      <vt:lpstr>Peluang mereduksi Cycle Time pada Supply Chain</vt:lpstr>
      <vt:lpstr>PowerPoint Presentation</vt:lpstr>
      <vt:lpstr>Sistem Pengukuran Kinerja Efektif</vt:lpstr>
      <vt:lpstr>BALANCE  SCORECARD</vt:lpstr>
      <vt:lpstr>Performance Indicators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Pengukuran Kinerja Supply Chain</dc:title>
  <dc:creator>toshiba</dc:creator>
  <cp:lastModifiedBy>heni utami</cp:lastModifiedBy>
  <cp:revision>29</cp:revision>
  <dcterms:created xsi:type="dcterms:W3CDTF">2015-09-27T13:03:43Z</dcterms:created>
  <dcterms:modified xsi:type="dcterms:W3CDTF">2016-09-21T09:18:48Z</dcterms:modified>
</cp:coreProperties>
</file>