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1"/>
  </p:handoutMasterIdLst>
  <p:sldIdLst>
    <p:sldId id="256" r:id="rId2"/>
    <p:sldId id="261" r:id="rId3"/>
    <p:sldId id="257" r:id="rId4"/>
    <p:sldId id="281" r:id="rId5"/>
    <p:sldId id="258" r:id="rId6"/>
    <p:sldId id="280" r:id="rId7"/>
    <p:sldId id="259" r:id="rId8"/>
    <p:sldId id="260" r:id="rId9"/>
    <p:sldId id="270" r:id="rId10"/>
    <p:sldId id="271" r:id="rId11"/>
    <p:sldId id="272" r:id="rId12"/>
    <p:sldId id="273" r:id="rId13"/>
    <p:sldId id="274" r:id="rId14"/>
    <p:sldId id="284" r:id="rId15"/>
    <p:sldId id="285" r:id="rId16"/>
    <p:sldId id="286" r:id="rId17"/>
    <p:sldId id="276" r:id="rId18"/>
    <p:sldId id="277" r:id="rId19"/>
    <p:sldId id="278" r:id="rId20"/>
  </p:sldIdLst>
  <p:sldSz cx="9144000" cy="6858000" type="screen4x3"/>
  <p:notesSz cx="9309100" cy="7053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>
        <p:scale>
          <a:sx n="66" d="100"/>
          <a:sy n="66" d="100"/>
        </p:scale>
        <p:origin x="-136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315" cy="35242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691" y="0"/>
            <a:ext cx="4033314" cy="35242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0A01C-BA0C-463C-B821-229E7919AAC2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99638"/>
            <a:ext cx="4033315" cy="35242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691" y="6699638"/>
            <a:ext cx="4033314" cy="35242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3A3A0-8015-4559-AFB2-6D3EA6452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204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83CBA97-441F-4CEF-9053-2C691B54DB5B}" type="datetimeFigureOut">
              <a:rPr lang="en-US" smtClean="0"/>
              <a:t>09/28/18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7636612-7653-4849-96B9-62A0B98067E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PENYIMPANGAN BENTUK STANDAR METODE SIMPLEKS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Juwairiah</a:t>
            </a:r>
            <a:r>
              <a:rPr lang="en-US" dirty="0" smtClean="0"/>
              <a:t>, </a:t>
            </a:r>
            <a:r>
              <a:rPr lang="en-US" dirty="0" err="1" smtClean="0"/>
              <a:t>S.Si</a:t>
            </a:r>
            <a:r>
              <a:rPr lang="en-US" dirty="0" smtClean="0"/>
              <a:t>., M.T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r>
              <a:rPr lang="en-US" dirty="0" smtClean="0"/>
              <a:t>UPN </a:t>
            </a:r>
            <a:r>
              <a:rPr lang="en-US" dirty="0" err="1" smtClean="0"/>
              <a:t>VEteran</a:t>
            </a:r>
            <a:r>
              <a:rPr lang="en-US" dirty="0" smtClean="0"/>
              <a:t> Yogyakarta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83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013223"/>
              </p:ext>
            </p:extLst>
          </p:nvPr>
        </p:nvGraphicFramePr>
        <p:xfrm>
          <a:off x="304798" y="1981199"/>
          <a:ext cx="8610601" cy="304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2915"/>
                <a:gridCol w="770332"/>
                <a:gridCol w="962915"/>
                <a:gridCol w="1155499"/>
                <a:gridCol w="962915"/>
                <a:gridCol w="962915"/>
                <a:gridCol w="1046004"/>
                <a:gridCol w="872707"/>
                <a:gridCol w="914399"/>
              </a:tblGrid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VD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Z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3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4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NK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index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Z</a:t>
                      </a:r>
                      <a:endParaRPr lang="en-US" sz="2400" b="1" dirty="0">
                        <a:effectLst/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-3/2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M+1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18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½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4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-3/5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57/5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19/3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-3/5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-2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65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042535"/>
              </p:ext>
            </p:extLst>
          </p:nvPr>
        </p:nvGraphicFramePr>
        <p:xfrm>
          <a:off x="304800" y="838200"/>
          <a:ext cx="8686800" cy="34125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1436"/>
                <a:gridCol w="777148"/>
                <a:gridCol w="833978"/>
                <a:gridCol w="1017373"/>
                <a:gridCol w="1017373"/>
                <a:gridCol w="1017373"/>
                <a:gridCol w="1095633"/>
                <a:gridCol w="1042086"/>
                <a:gridCol w="914400"/>
              </a:tblGrid>
              <a:tr h="8833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VD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Z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3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4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NK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index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33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Z</a:t>
                      </a:r>
                      <a:endParaRPr lang="en-US" sz="2400" b="1" dirty="0">
                        <a:effectLst/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5/6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M+1/2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27 ½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max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67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-5/18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1/6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5/6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67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0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5/9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-1/3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  1/3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167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2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1/3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0292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err="1"/>
              <a:t>Diperoleh</a:t>
            </a:r>
            <a:r>
              <a:rPr lang="es-ES_tradnl" sz="2400" dirty="0"/>
              <a:t> </a:t>
            </a:r>
            <a:r>
              <a:rPr lang="es-ES_tradnl" sz="2400" dirty="0" err="1"/>
              <a:t>hasil</a:t>
            </a:r>
            <a:r>
              <a:rPr lang="es-ES_tradnl" sz="2400" dirty="0"/>
              <a:t> : X</a:t>
            </a:r>
            <a:r>
              <a:rPr lang="es-ES_tradnl" sz="2400" baseline="-25000" dirty="0"/>
              <a:t>1</a:t>
            </a:r>
            <a:r>
              <a:rPr lang="es-ES_tradnl" sz="2400" dirty="0"/>
              <a:t> = 5/6, X</a:t>
            </a:r>
            <a:r>
              <a:rPr lang="es-ES_tradnl" sz="2400" baseline="-25000" dirty="0"/>
              <a:t>2</a:t>
            </a:r>
            <a:r>
              <a:rPr lang="es-ES_tradnl" sz="2400" dirty="0"/>
              <a:t> = 5 dan </a:t>
            </a:r>
            <a:r>
              <a:rPr lang="es-ES_tradnl" sz="2400" dirty="0" err="1"/>
              <a:t>Z</a:t>
            </a:r>
            <a:r>
              <a:rPr lang="es-ES_tradnl" sz="2400" baseline="-25000" dirty="0" err="1"/>
              <a:t>max</a:t>
            </a:r>
            <a:r>
              <a:rPr lang="es-ES_tradnl" sz="2400" dirty="0"/>
              <a:t> = 27 </a:t>
            </a:r>
            <a:r>
              <a:rPr lang="es-ES_tradnl" sz="2400" b="1" dirty="0"/>
              <a:t>½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521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437"/>
            <a:ext cx="8229600" cy="5287963"/>
          </a:xfrm>
        </p:spPr>
        <p:txBody>
          <a:bodyPr>
            <a:normAutofit fontScale="92500" lnSpcReduction="10000"/>
          </a:bodyPr>
          <a:lstStyle/>
          <a:p>
            <a:pPr marL="65088" lvl="1" indent="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Fungsi</a:t>
            </a:r>
            <a:r>
              <a:rPr lang="en-US" b="1" dirty="0" smtClean="0"/>
              <a:t> </a:t>
            </a:r>
            <a:r>
              <a:rPr lang="en-US" b="1" dirty="0" err="1"/>
              <a:t>tujuan</a:t>
            </a:r>
            <a:r>
              <a:rPr lang="en-US" b="1" dirty="0"/>
              <a:t> : </a:t>
            </a:r>
            <a:r>
              <a:rPr lang="en-US" b="1" dirty="0" err="1"/>
              <a:t>Minimisasi</a:t>
            </a:r>
            <a:endParaRPr lang="en-US" dirty="0"/>
          </a:p>
          <a:p>
            <a:r>
              <a:rPr lang="es-ES_tradnl" sz="2800" dirty="0" err="1"/>
              <a:t>Soal</a:t>
            </a:r>
            <a:r>
              <a:rPr lang="es-ES_tradnl" sz="2800" dirty="0"/>
              <a:t> </a:t>
            </a:r>
            <a:r>
              <a:rPr lang="es-ES_tradnl" sz="2800" dirty="0" err="1"/>
              <a:t>minimisasi</a:t>
            </a:r>
            <a:r>
              <a:rPr lang="es-ES_tradnl" sz="2800" dirty="0"/>
              <a:t> </a:t>
            </a:r>
            <a:r>
              <a:rPr lang="es-ES_tradnl" sz="2800" dirty="0" err="1"/>
              <a:t>harus</a:t>
            </a:r>
            <a:r>
              <a:rPr lang="es-ES_tradnl" sz="2800" dirty="0"/>
              <a:t> </a:t>
            </a:r>
            <a:r>
              <a:rPr lang="es-ES_tradnl" sz="2800" dirty="0" err="1"/>
              <a:t>diubah</a:t>
            </a:r>
            <a:r>
              <a:rPr lang="es-ES_tradnl" sz="2800" dirty="0"/>
              <a:t> </a:t>
            </a:r>
            <a:r>
              <a:rPr lang="es-ES_tradnl" sz="2800" dirty="0" err="1"/>
              <a:t>menjadi</a:t>
            </a:r>
            <a:r>
              <a:rPr lang="es-ES_tradnl" sz="2800" dirty="0"/>
              <a:t> </a:t>
            </a:r>
            <a:r>
              <a:rPr lang="es-ES_tradnl" sz="2800" dirty="0" err="1"/>
              <a:t>maksimisasi</a:t>
            </a:r>
            <a:r>
              <a:rPr lang="es-ES_tradnl" sz="2800" dirty="0"/>
              <a:t> </a:t>
            </a:r>
            <a:r>
              <a:rPr lang="es-ES_tradnl" sz="2800" dirty="0" err="1"/>
              <a:t>dengan</a:t>
            </a:r>
            <a:r>
              <a:rPr lang="es-ES_tradnl" sz="2800" dirty="0"/>
              <a:t> cara </a:t>
            </a:r>
            <a:r>
              <a:rPr lang="es-ES_tradnl" sz="2800" dirty="0" err="1"/>
              <a:t>mengganti</a:t>
            </a:r>
            <a:r>
              <a:rPr lang="es-ES_tradnl" sz="2800" dirty="0"/>
              <a:t> tanda </a:t>
            </a:r>
            <a:r>
              <a:rPr lang="es-ES_tradnl" sz="2800" dirty="0" err="1"/>
              <a:t>positif</a:t>
            </a:r>
            <a:r>
              <a:rPr lang="es-ES_tradnl" sz="2800" dirty="0"/>
              <a:t> dan </a:t>
            </a:r>
            <a:r>
              <a:rPr lang="es-ES_tradnl" sz="2800" dirty="0" err="1"/>
              <a:t>negatif</a:t>
            </a:r>
            <a:r>
              <a:rPr lang="es-ES_tradnl" sz="2800" dirty="0"/>
              <a:t> pada </a:t>
            </a:r>
            <a:r>
              <a:rPr lang="es-ES_tradnl" sz="2800" dirty="0" err="1"/>
              <a:t>fungsi</a:t>
            </a:r>
            <a:r>
              <a:rPr lang="es-ES_tradnl" sz="2800" dirty="0"/>
              <a:t> </a:t>
            </a:r>
            <a:r>
              <a:rPr lang="es-ES_tradnl" sz="2800" dirty="0" err="1"/>
              <a:t>tujuan</a:t>
            </a:r>
            <a:r>
              <a:rPr lang="es-ES_tradnl" sz="2800" dirty="0"/>
              <a:t>.</a:t>
            </a:r>
            <a:endParaRPr lang="en-US" sz="2800" dirty="0"/>
          </a:p>
          <a:p>
            <a:pPr marL="0" indent="0">
              <a:buNone/>
            </a:pPr>
            <a:r>
              <a:rPr lang="en-US" sz="2800" dirty="0" err="1"/>
              <a:t>Contoh</a:t>
            </a:r>
            <a:r>
              <a:rPr lang="en-US" sz="2800" dirty="0"/>
              <a:t>:</a:t>
            </a:r>
          </a:p>
          <a:p>
            <a:pPr marL="109728" indent="0" algn="just">
              <a:buNone/>
            </a:pPr>
            <a:r>
              <a:rPr lang="sv-SE" dirty="0">
                <a:cs typeface="Times New Roman" pitchFamily="18" charset="0"/>
              </a:rPr>
              <a:t>Fungsi Tujuan :</a:t>
            </a:r>
          </a:p>
          <a:p>
            <a:pPr marL="109728" indent="0" algn="just">
              <a:buNone/>
            </a:pPr>
            <a:r>
              <a:rPr lang="sv-SE" dirty="0">
                <a:cs typeface="Times New Roman" pitchFamily="18" charset="0"/>
              </a:rPr>
              <a:t>      Minimalkan Z = 3X1 + 5X2</a:t>
            </a:r>
          </a:p>
          <a:p>
            <a:pPr marL="109728" indent="0" algn="just">
              <a:buNone/>
            </a:pPr>
            <a:endParaRPr lang="en-US" dirty="0"/>
          </a:p>
          <a:p>
            <a:pPr marL="109728" indent="0" algn="just">
              <a:buNone/>
            </a:pPr>
            <a:r>
              <a:rPr lang="sv-SE" b="1" dirty="0">
                <a:cs typeface="Times New Roman" pitchFamily="18" charset="0"/>
              </a:rPr>
              <a:t>Dengan batasan :</a:t>
            </a:r>
            <a:endParaRPr lang="en-US" dirty="0"/>
          </a:p>
          <a:p>
            <a:pPr marL="109728" indent="0" algn="just">
              <a:buNone/>
            </a:pPr>
            <a:r>
              <a:rPr lang="es-ES" dirty="0">
                <a:cs typeface="Times New Roman" pitchFamily="18" charset="0"/>
              </a:rPr>
              <a:t>      </a:t>
            </a:r>
            <a:r>
              <a:rPr lang="es-ES" dirty="0" err="1">
                <a:cs typeface="Times New Roman" pitchFamily="18" charset="0"/>
              </a:rPr>
              <a:t>Mesin</a:t>
            </a:r>
            <a:r>
              <a:rPr lang="es-ES" dirty="0">
                <a:cs typeface="Times New Roman" pitchFamily="18" charset="0"/>
              </a:rPr>
              <a:t> A		2X1		= 8</a:t>
            </a:r>
            <a:endParaRPr lang="en-US" dirty="0"/>
          </a:p>
          <a:p>
            <a:pPr marL="109728" indent="0" algn="just">
              <a:buNone/>
            </a:pPr>
            <a:r>
              <a:rPr lang="es-ES" dirty="0">
                <a:cs typeface="Times New Roman" pitchFamily="18" charset="0"/>
              </a:rPr>
              <a:t>      </a:t>
            </a:r>
            <a:r>
              <a:rPr lang="es-ES" dirty="0" err="1">
                <a:cs typeface="Times New Roman" pitchFamily="18" charset="0"/>
              </a:rPr>
              <a:t>Mesin</a:t>
            </a:r>
            <a:r>
              <a:rPr lang="es-ES" dirty="0">
                <a:cs typeface="Times New Roman" pitchFamily="18" charset="0"/>
              </a:rPr>
              <a:t> B			3X2	≤ 15</a:t>
            </a:r>
            <a:endParaRPr lang="en-US" dirty="0"/>
          </a:p>
          <a:p>
            <a:pPr marL="109728" indent="0" algn="just">
              <a:buNone/>
            </a:pPr>
            <a:r>
              <a:rPr lang="es-ES" dirty="0">
                <a:cs typeface="Times New Roman" pitchFamily="18" charset="0"/>
              </a:rPr>
              <a:t>      </a:t>
            </a:r>
            <a:r>
              <a:rPr lang="es-ES" dirty="0" err="1">
                <a:cs typeface="Times New Roman" pitchFamily="18" charset="0"/>
              </a:rPr>
              <a:t>Mesin</a:t>
            </a:r>
            <a:r>
              <a:rPr lang="es-ES" dirty="0">
                <a:cs typeface="Times New Roman" pitchFamily="18" charset="0"/>
              </a:rPr>
              <a:t> C		6X1 + 5X2	</a:t>
            </a:r>
            <a:r>
              <a:rPr lang="sv-SE" dirty="0">
                <a:cs typeface="Times New Roman" pitchFamily="18" charset="0"/>
              </a:rPr>
              <a:t>≥ </a:t>
            </a:r>
            <a:r>
              <a:rPr lang="es-ES" dirty="0">
                <a:cs typeface="Times New Roman" pitchFamily="18" charset="0"/>
              </a:rPr>
              <a:t>30 , </a:t>
            </a:r>
            <a:endParaRPr lang="en-US" dirty="0"/>
          </a:p>
          <a:p>
            <a:pPr marL="109728" indent="0" algn="just">
              <a:buNone/>
            </a:pPr>
            <a:r>
              <a:rPr lang="es-ES" dirty="0">
                <a:cs typeface="Times New Roman" pitchFamily="18" charset="0"/>
              </a:rPr>
              <a:t>     </a:t>
            </a:r>
            <a:r>
              <a:rPr lang="es-ES" dirty="0" smtClean="0">
                <a:cs typeface="Times New Roman" pitchFamily="18" charset="0"/>
              </a:rPr>
              <a:t> dimana </a:t>
            </a:r>
            <a:r>
              <a:rPr lang="es-ES" dirty="0">
                <a:cs typeface="Times New Roman" pitchFamily="18" charset="0"/>
              </a:rPr>
              <a:t>X1 dan X2 ≥ 0</a:t>
            </a:r>
          </a:p>
          <a:p>
            <a:pPr marL="109728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1901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066800"/>
          </a:xfrm>
        </p:spPr>
        <p:txBody>
          <a:bodyPr/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Simpleks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98136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: </a:t>
            </a:r>
          </a:p>
          <a:p>
            <a:pPr marL="109728" indent="0">
              <a:buNone/>
            </a:pPr>
            <a:r>
              <a:rPr lang="en-US" dirty="0" err="1" smtClean="0"/>
              <a:t>Minimalkan</a:t>
            </a:r>
            <a:r>
              <a:rPr lang="en-US" dirty="0" smtClean="0"/>
              <a:t> </a:t>
            </a:r>
            <a:r>
              <a:rPr lang="en-US" dirty="0"/>
              <a:t>	Z  = 3X1 + 5X2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b="1" dirty="0" err="1"/>
              <a:t>menjadi</a:t>
            </a:r>
            <a:r>
              <a:rPr lang="en-US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   </a:t>
            </a:r>
            <a:r>
              <a:rPr lang="en-US" dirty="0" err="1"/>
              <a:t>Maksimalkan</a:t>
            </a:r>
            <a:r>
              <a:rPr lang="en-US" dirty="0"/>
              <a:t> (-Z) </a:t>
            </a:r>
            <a:r>
              <a:rPr lang="en-US" dirty="0" smtClean="0"/>
              <a:t>= </a:t>
            </a:r>
            <a:r>
              <a:rPr lang="en-US" dirty="0"/>
              <a:t>-3X1 – 5X2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/</a:t>
            </a:r>
            <a:r>
              <a:rPr lang="en-US" dirty="0" err="1" smtClean="0"/>
              <a:t>kendala</a:t>
            </a:r>
            <a:r>
              <a:rPr lang="en-US" dirty="0" smtClean="0"/>
              <a:t>:</a:t>
            </a:r>
          </a:p>
          <a:p>
            <a:pPr marL="109728" indent="0">
              <a:buNone/>
            </a:pPr>
            <a:r>
              <a:rPr lang="es-ES" dirty="0" smtClean="0"/>
              <a:t>2X1 = 8 	</a:t>
            </a:r>
            <a:r>
              <a:rPr lang="es-ES" dirty="0" smtClean="0">
                <a:sym typeface="Wingdings" pitchFamily="2" charset="2"/>
              </a:rPr>
              <a:t></a:t>
            </a:r>
            <a:r>
              <a:rPr lang="en-US" dirty="0" smtClean="0"/>
              <a:t> 2X1 </a:t>
            </a:r>
            <a:r>
              <a:rPr lang="en-US" dirty="0"/>
              <a:t>+ </a:t>
            </a:r>
            <a:r>
              <a:rPr lang="en-US" b="1" dirty="0" smtClean="0"/>
              <a:t>X3 </a:t>
            </a:r>
            <a:r>
              <a:rPr lang="en-US" dirty="0" smtClean="0"/>
              <a:t>= </a:t>
            </a:r>
            <a:r>
              <a:rPr lang="en-US" dirty="0"/>
              <a:t>8</a:t>
            </a:r>
          </a:p>
          <a:p>
            <a:pPr marL="109728" indent="0">
              <a:buNone/>
            </a:pPr>
            <a:r>
              <a:rPr lang="es-ES" dirty="0" smtClean="0"/>
              <a:t>3X2  ≤ 15   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s-ES" dirty="0" smtClean="0"/>
              <a:t>   </a:t>
            </a:r>
            <a:r>
              <a:rPr lang="es-ES" dirty="0"/>
              <a:t>3X2 + </a:t>
            </a:r>
            <a:r>
              <a:rPr lang="es-ES" b="1" dirty="0"/>
              <a:t>X4  </a:t>
            </a:r>
            <a:r>
              <a:rPr lang="es-ES" dirty="0"/>
              <a:t>= 15</a:t>
            </a:r>
            <a:endParaRPr lang="en-US" dirty="0"/>
          </a:p>
          <a:p>
            <a:pPr marL="109728" indent="0">
              <a:buNone/>
            </a:pPr>
            <a:r>
              <a:rPr lang="en-US" dirty="0" smtClean="0"/>
              <a:t>6X1 </a:t>
            </a:r>
            <a:r>
              <a:rPr lang="en-US" dirty="0"/>
              <a:t>+ 5X2 ≥ 30 </a:t>
            </a:r>
            <a:r>
              <a:rPr lang="en-US" dirty="0" smtClean="0"/>
              <a:t> </a:t>
            </a:r>
            <a:r>
              <a:rPr lang="es-ES" dirty="0" smtClean="0">
                <a:sym typeface="Wingdings" pitchFamily="2" charset="2"/>
              </a:rPr>
              <a:t></a:t>
            </a:r>
            <a:r>
              <a:rPr lang="en-US" dirty="0" smtClean="0"/>
              <a:t>  </a:t>
            </a:r>
            <a:r>
              <a:rPr lang="en-US" dirty="0"/>
              <a:t>6X1 + 5X2 -</a:t>
            </a:r>
            <a:r>
              <a:rPr lang="en-US" b="1" dirty="0"/>
              <a:t>X5 + X6 </a:t>
            </a:r>
            <a:r>
              <a:rPr lang="en-US" dirty="0"/>
              <a:t>= 30</a:t>
            </a:r>
          </a:p>
          <a:p>
            <a:pPr marL="109728" indent="0">
              <a:buNone/>
            </a:pPr>
            <a:r>
              <a:rPr lang="en-US" dirty="0" smtClean="0"/>
              <a:t>	X4, X5 = slack/surplus variable</a:t>
            </a:r>
          </a:p>
          <a:p>
            <a:pPr marL="109728" indent="0">
              <a:buNone/>
            </a:pPr>
            <a:r>
              <a:rPr lang="en-US" dirty="0" smtClean="0"/>
              <a:t>	X3, X6 = artificial variable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: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  </a:t>
            </a:r>
            <a:r>
              <a:rPr lang="en-US" dirty="0" err="1" smtClean="0"/>
              <a:t>Maksimalkan</a:t>
            </a:r>
            <a:r>
              <a:rPr lang="en-US" dirty="0" smtClean="0"/>
              <a:t> </a:t>
            </a:r>
            <a:r>
              <a:rPr lang="en-US" dirty="0"/>
              <a:t>: –Z + 3X1 + 5 X2 + </a:t>
            </a:r>
            <a:r>
              <a:rPr lang="en-US" b="1" dirty="0" smtClean="0"/>
              <a:t>MX3 +0.X4+0.X5+ </a:t>
            </a:r>
            <a:r>
              <a:rPr lang="en-US" b="1" dirty="0" smtClean="0"/>
              <a:t>MX6 </a:t>
            </a:r>
            <a:r>
              <a:rPr lang="en-US" dirty="0" smtClean="0"/>
              <a:t>=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04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Content Placeholder 2"/>
          <p:cNvSpPr>
            <a:spLocks noGrp="1"/>
          </p:cNvSpPr>
          <p:nvPr>
            <p:ph idx="1"/>
          </p:nvPr>
        </p:nvSpPr>
        <p:spPr>
          <a:xfrm>
            <a:off x="533400" y="809625"/>
            <a:ext cx="8153400" cy="5286375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None/>
            </a:pPr>
            <a:r>
              <a:rPr lang="en-US" dirty="0" smtClean="0"/>
              <a:t>  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(slack </a:t>
            </a:r>
            <a:r>
              <a:rPr lang="en-US" dirty="0" err="1" smtClean="0"/>
              <a:t>atau</a:t>
            </a:r>
            <a:r>
              <a:rPr lang="en-US" dirty="0" smtClean="0"/>
              <a:t> artificial </a:t>
            </a:r>
            <a:r>
              <a:rPr lang="en-US" dirty="0" err="1" smtClean="0"/>
              <a:t>variabel</a:t>
            </a:r>
            <a:r>
              <a:rPr lang="en-US" dirty="0" smtClean="0"/>
              <a:t>),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bernilai</a:t>
            </a:r>
            <a:r>
              <a:rPr lang="en-US" dirty="0" smtClean="0"/>
              <a:t> </a:t>
            </a:r>
            <a:r>
              <a:rPr lang="en-US" dirty="0" err="1" smtClean="0"/>
              <a:t>nol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MX3 </a:t>
            </a:r>
            <a:r>
              <a:rPr lang="en-US" dirty="0" err="1" smtClean="0"/>
              <a:t>dan</a:t>
            </a:r>
            <a:r>
              <a:rPr lang="en-US" dirty="0" smtClean="0"/>
              <a:t> MX6 di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di-</a:t>
            </a:r>
            <a:r>
              <a:rPr lang="en-US" dirty="0" err="1" smtClean="0"/>
              <a:t>nol</a:t>
            </a:r>
            <a:r>
              <a:rPr lang="en-US" dirty="0" smtClean="0"/>
              <a:t>-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,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dipindah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simplex. Cara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b="1" dirty="0" smtClean="0"/>
              <a:t>M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b="1" dirty="0" smtClean="0"/>
              <a:t>M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yang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dikalikan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M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6208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>
          <a:xfrm>
            <a:off x="571500" y="428625"/>
            <a:ext cx="8153400" cy="1169988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terakhir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:</a:t>
            </a:r>
            <a:br>
              <a:rPr lang="en-US" sz="2800" dirty="0" smtClean="0"/>
            </a:br>
            <a:r>
              <a:rPr lang="en-US" sz="2800" dirty="0" smtClean="0"/>
              <a:t>      3	    5	  </a:t>
            </a:r>
            <a:r>
              <a:rPr lang="en-US" sz="2800" b="1" dirty="0" smtClean="0"/>
              <a:t>M</a:t>
            </a:r>
            <a:r>
              <a:rPr lang="en-US" sz="2800" dirty="0" smtClean="0"/>
              <a:t>	0	0	</a:t>
            </a:r>
            <a:r>
              <a:rPr lang="en-US" sz="2800" b="1" dirty="0" smtClean="0"/>
              <a:t>M</a:t>
            </a:r>
            <a:r>
              <a:rPr lang="en-US" sz="2800" dirty="0" smtClean="0"/>
              <a:t>	0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Hilangkan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dahulu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marL="0" indent="0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X1	    X2	  X3	X4	X5	X6	NK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        3     5	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	0	0	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	0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M( 2     0	  1	0	0	0	8 )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kendala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(1)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							 – 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3-2M     5	  0	0	0	M	-8M</a:t>
            </a:r>
          </a:p>
          <a:p>
            <a:pPr>
              <a:buFont typeface="Wingdings" pitchFamily="2" charset="2"/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838200" y="4114800"/>
            <a:ext cx="5715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35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29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Content Placeholder 2"/>
          <p:cNvSpPr>
            <a:spLocks noGrp="1"/>
          </p:cNvSpPr>
          <p:nvPr>
            <p:ph idx="1"/>
          </p:nvPr>
        </p:nvSpPr>
        <p:spPr>
          <a:xfrm>
            <a:off x="428625" y="604838"/>
            <a:ext cx="8153400" cy="54673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 err="1" smtClean="0"/>
              <a:t>Selanjutnya</a:t>
            </a:r>
            <a:r>
              <a:rPr lang="en-US" sz="2800" dirty="0" smtClean="0"/>
              <a:t> </a:t>
            </a:r>
            <a:r>
              <a:rPr lang="en-US" sz="2800" dirty="0" err="1" smtClean="0"/>
              <a:t>kita</a:t>
            </a:r>
            <a:r>
              <a:rPr lang="en-US" sz="2800" dirty="0" smtClean="0"/>
              <a:t> </a:t>
            </a:r>
            <a:r>
              <a:rPr lang="en-US" sz="2800" dirty="0" err="1" smtClean="0"/>
              <a:t>hilangkan</a:t>
            </a:r>
            <a:r>
              <a:rPr lang="en-US" sz="2800" dirty="0" smtClean="0"/>
              <a:t> M yang </a:t>
            </a:r>
            <a:r>
              <a:rPr lang="en-US" sz="2800" dirty="0" err="1" smtClean="0"/>
              <a:t>kedua</a:t>
            </a:r>
            <a:r>
              <a:rPr lang="en-US" sz="2400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 </a:t>
            </a:r>
          </a:p>
          <a:p>
            <a:r>
              <a:rPr lang="en-US" sz="2400" dirty="0" smtClean="0"/>
              <a:t>3-2M	5	0	0	0	</a:t>
            </a:r>
            <a:r>
              <a:rPr lang="en-US" sz="2400" b="1" dirty="0" smtClean="0"/>
              <a:t>M</a:t>
            </a:r>
            <a:r>
              <a:rPr lang="en-US" sz="2400" dirty="0" smtClean="0"/>
              <a:t>	-8M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    (  6	           	5	0	0	-1	1	30 ) x M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     _________________________________________- </a:t>
            </a:r>
          </a:p>
          <a:p>
            <a:pPr>
              <a:buFont typeface="Wingdings" pitchFamily="2" charset="2"/>
              <a:buNone/>
            </a:pPr>
            <a:r>
              <a:rPr lang="es-ES" sz="2400" dirty="0" smtClean="0"/>
              <a:t>    3-8M    </a:t>
            </a:r>
            <a:r>
              <a:rPr lang="es-ES" sz="2400" dirty="0"/>
              <a:t> </a:t>
            </a:r>
            <a:r>
              <a:rPr lang="es-ES" sz="2400" dirty="0" smtClean="0"/>
              <a:t>    5-5M        0	0	M	0	-38M,  </a:t>
            </a:r>
            <a:r>
              <a:rPr lang="es-ES" sz="2400" dirty="0" err="1" smtClean="0"/>
              <a:t>Atau</a:t>
            </a:r>
            <a:endParaRPr lang="en-US" sz="2400" dirty="0" smtClean="0"/>
          </a:p>
          <a:p>
            <a:pPr marL="0" indent="0">
              <a:buNone/>
            </a:pPr>
            <a:r>
              <a:rPr lang="es-ES" sz="2400" dirty="0" smtClean="0"/>
              <a:t>   -8M+3  </a:t>
            </a:r>
            <a:r>
              <a:rPr lang="es-ES" sz="2400" dirty="0"/>
              <a:t> </a:t>
            </a:r>
            <a:r>
              <a:rPr lang="es-ES" sz="2400" dirty="0" smtClean="0"/>
              <a:t>   -5M+5 	0	0	</a:t>
            </a:r>
            <a:r>
              <a:rPr lang="es-ES" sz="2400" b="1" dirty="0" smtClean="0"/>
              <a:t>M</a:t>
            </a:r>
            <a:r>
              <a:rPr lang="es-ES" sz="2400" dirty="0" smtClean="0"/>
              <a:t>	0	-38M</a:t>
            </a:r>
          </a:p>
          <a:p>
            <a:pPr>
              <a:buFont typeface="Wingdings" pitchFamily="2" charset="2"/>
              <a:buNone/>
            </a:pPr>
            <a:r>
              <a:rPr lang="es-ES" sz="2400" dirty="0" smtClean="0"/>
              <a:t>     </a:t>
            </a:r>
          </a:p>
          <a:p>
            <a:pPr>
              <a:buFont typeface="Wingdings" pitchFamily="2" charset="2"/>
              <a:buNone/>
            </a:pPr>
            <a:r>
              <a:rPr lang="es-ES" sz="2400" dirty="0"/>
              <a:t> </a:t>
            </a:r>
            <a:r>
              <a:rPr lang="es-ES" sz="2400" dirty="0" smtClean="0"/>
              <a:t>   Yang </a:t>
            </a:r>
            <a:r>
              <a:rPr lang="es-ES" sz="2400" dirty="0" err="1" smtClean="0"/>
              <a:t>merupakan</a:t>
            </a:r>
            <a:r>
              <a:rPr lang="es-ES" sz="2400" dirty="0" smtClean="0"/>
              <a:t> </a:t>
            </a:r>
            <a:r>
              <a:rPr lang="es-ES" sz="2400" dirty="0" err="1" smtClean="0"/>
              <a:t>nilai</a:t>
            </a:r>
            <a:r>
              <a:rPr lang="es-ES" sz="2400" dirty="0" smtClean="0"/>
              <a:t>  </a:t>
            </a:r>
            <a:r>
              <a:rPr lang="es-ES" sz="2400" dirty="0" err="1" smtClean="0"/>
              <a:t>dari</a:t>
            </a:r>
            <a:r>
              <a:rPr lang="es-ES" sz="2400" dirty="0" smtClean="0"/>
              <a:t> </a:t>
            </a:r>
            <a:r>
              <a:rPr lang="es-ES" sz="2400" dirty="0" err="1" smtClean="0"/>
              <a:t>fungsi</a:t>
            </a:r>
            <a:r>
              <a:rPr lang="es-ES" sz="2400" dirty="0" smtClean="0"/>
              <a:t> </a:t>
            </a:r>
            <a:r>
              <a:rPr lang="es-ES" sz="2400" dirty="0" err="1" smtClean="0"/>
              <a:t>tujuan</a:t>
            </a:r>
            <a:r>
              <a:rPr lang="es-ES" sz="2400" dirty="0" smtClean="0"/>
              <a:t> yang </a:t>
            </a:r>
            <a:r>
              <a:rPr lang="es-ES" sz="2400" dirty="0" err="1" smtClean="0"/>
              <a:t>baru</a:t>
            </a:r>
            <a:endParaRPr lang="en-US" sz="2400" dirty="0" smtClean="0"/>
          </a:p>
          <a:p>
            <a:pPr>
              <a:buFont typeface="Wingdings" pitchFamily="2" charset="2"/>
              <a:buNone/>
            </a:pPr>
            <a:r>
              <a:rPr lang="es-ES" sz="2800" dirty="0" smtClean="0"/>
              <a:t>    </a:t>
            </a:r>
            <a:r>
              <a:rPr lang="es-ES" sz="2800" dirty="0" err="1" smtClean="0"/>
              <a:t>selanjutnya</a:t>
            </a:r>
            <a:r>
              <a:rPr lang="es-ES" sz="2800" dirty="0" smtClean="0"/>
              <a:t> </a:t>
            </a:r>
            <a:r>
              <a:rPr lang="es-ES" sz="2800" dirty="0" err="1" smtClean="0"/>
              <a:t>akan</a:t>
            </a:r>
            <a:r>
              <a:rPr lang="es-ES" sz="2800" dirty="0" smtClean="0"/>
              <a:t> </a:t>
            </a:r>
            <a:r>
              <a:rPr lang="es-ES" sz="2800" dirty="0" err="1" smtClean="0"/>
              <a:t>dimasukkan</a:t>
            </a:r>
            <a:r>
              <a:rPr lang="es-ES" sz="2800" dirty="0" smtClean="0"/>
              <a:t> </a:t>
            </a:r>
            <a:r>
              <a:rPr lang="es-ES" sz="2800" dirty="0" err="1" smtClean="0"/>
              <a:t>ke</a:t>
            </a:r>
            <a:r>
              <a:rPr lang="es-ES" sz="2800" dirty="0" smtClean="0"/>
              <a:t> </a:t>
            </a:r>
            <a:r>
              <a:rPr lang="es-ES" sz="2800" dirty="0" err="1" smtClean="0"/>
              <a:t>tabel</a:t>
            </a:r>
            <a:r>
              <a:rPr lang="es-ES" sz="2800" dirty="0" smtClean="0"/>
              <a:t> simplex, </a:t>
            </a:r>
            <a:r>
              <a:rPr lang="es-ES" sz="2800" dirty="0" err="1" smtClean="0"/>
              <a:t>sehingga</a:t>
            </a:r>
            <a:r>
              <a:rPr lang="es-ES" sz="2800" dirty="0" smtClean="0"/>
              <a:t> </a:t>
            </a:r>
            <a:r>
              <a:rPr lang="es-ES" sz="2800" dirty="0" err="1" smtClean="0"/>
              <a:t>tabel</a:t>
            </a:r>
            <a:r>
              <a:rPr lang="es-ES" sz="2800" dirty="0" smtClean="0"/>
              <a:t> </a:t>
            </a:r>
            <a:r>
              <a:rPr lang="es-ES" sz="2800" dirty="0" err="1" smtClean="0"/>
              <a:t>simlex</a:t>
            </a:r>
            <a:r>
              <a:rPr lang="es-ES" sz="2800" dirty="0" smtClean="0"/>
              <a:t> </a:t>
            </a:r>
            <a:r>
              <a:rPr lang="es-ES" sz="2800" dirty="0" err="1" smtClean="0"/>
              <a:t>awalnya</a:t>
            </a:r>
            <a:r>
              <a:rPr lang="es-ES" sz="2800" dirty="0" smtClean="0"/>
              <a:t> </a:t>
            </a:r>
            <a:r>
              <a:rPr lang="es-ES" sz="2800" dirty="0" err="1" smtClean="0"/>
              <a:t>adalah</a:t>
            </a:r>
            <a:r>
              <a:rPr lang="es-ES" sz="2800" dirty="0" smtClean="0"/>
              <a:t> </a:t>
            </a:r>
            <a:r>
              <a:rPr lang="es-ES" sz="2800" dirty="0" err="1" smtClean="0"/>
              <a:t>sebagai</a:t>
            </a:r>
            <a:r>
              <a:rPr lang="es-ES" sz="2800" dirty="0" smtClean="0"/>
              <a:t> </a:t>
            </a:r>
            <a:r>
              <a:rPr lang="es-ES" sz="2800" dirty="0" err="1" smtClean="0"/>
              <a:t>berikut</a:t>
            </a:r>
            <a:r>
              <a:rPr lang="es-ES" sz="2800" dirty="0" smtClean="0"/>
              <a:t> :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5759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3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3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39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39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39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39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39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39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39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Simpleks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597039"/>
              </p:ext>
            </p:extLst>
          </p:nvPr>
        </p:nvGraphicFramePr>
        <p:xfrm>
          <a:off x="152400" y="1905002"/>
          <a:ext cx="8610599" cy="2743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8508"/>
                <a:gridCol w="451675"/>
                <a:gridCol w="1258217"/>
                <a:gridCol w="1219200"/>
                <a:gridCol w="618742"/>
                <a:gridCol w="641087"/>
                <a:gridCol w="833623"/>
                <a:gridCol w="833623"/>
                <a:gridCol w="1010545"/>
                <a:gridCol w="1015379"/>
              </a:tblGrid>
              <a:tr h="5181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VD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Z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3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4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6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NK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index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Z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-8M+3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-5M+5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-38M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6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758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577560"/>
              </p:ext>
            </p:extLst>
          </p:nvPr>
        </p:nvGraphicFramePr>
        <p:xfrm>
          <a:off x="228600" y="1676401"/>
          <a:ext cx="8686802" cy="34192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0635"/>
                <a:gridCol w="575969"/>
                <a:gridCol w="1151937"/>
                <a:gridCol w="1074074"/>
                <a:gridCol w="1046987"/>
                <a:gridCol w="693716"/>
                <a:gridCol w="833021"/>
                <a:gridCol w="767958"/>
                <a:gridCol w="1058105"/>
                <a:gridCol w="914400"/>
              </a:tblGrid>
              <a:tr h="6838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VD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Z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X</a:t>
                      </a:r>
                      <a:r>
                        <a:rPr lang="en-US" sz="2000" baseline="-25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X</a:t>
                      </a:r>
                      <a:r>
                        <a:rPr lang="en-US" sz="2000" baseline="-25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X</a:t>
                      </a:r>
                      <a:r>
                        <a:rPr lang="en-US" sz="2000" baseline="-25000" dirty="0">
                          <a:effectLst/>
                        </a:rPr>
                        <a:t>3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X</a:t>
                      </a:r>
                      <a:r>
                        <a:rPr lang="en-US" sz="2000" baseline="-25000" dirty="0">
                          <a:effectLst/>
                        </a:rPr>
                        <a:t>4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X</a:t>
                      </a:r>
                      <a:r>
                        <a:rPr lang="en-US" sz="2000" baseline="-25000" dirty="0">
                          <a:effectLst/>
                        </a:rPr>
                        <a:t>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X</a:t>
                      </a:r>
                      <a:r>
                        <a:rPr lang="en-US" sz="2000" baseline="-25000" dirty="0">
                          <a:effectLst/>
                        </a:rPr>
                        <a:t>6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NK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index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838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Z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-1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-5M+5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4M-3/2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-6M-12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-</a:t>
                      </a: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838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X</a:t>
                      </a:r>
                      <a:r>
                        <a:rPr lang="en-US" sz="2000" baseline="-25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½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-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838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X</a:t>
                      </a:r>
                      <a:r>
                        <a:rPr lang="en-US" sz="2000" baseline="-25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15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838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X</a:t>
                      </a:r>
                      <a:r>
                        <a:rPr lang="en-US" sz="2000" baseline="-25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-3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-1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6/5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5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064718"/>
              </p:ext>
            </p:extLst>
          </p:nvPr>
        </p:nvGraphicFramePr>
        <p:xfrm>
          <a:off x="381000" y="944880"/>
          <a:ext cx="8534400" cy="39547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3141"/>
                <a:gridCol w="565234"/>
                <a:gridCol w="1130468"/>
                <a:gridCol w="1056150"/>
                <a:gridCol w="1257007"/>
                <a:gridCol w="451256"/>
                <a:gridCol w="854132"/>
                <a:gridCol w="854132"/>
                <a:gridCol w="1040880"/>
                <a:gridCol w="762000"/>
              </a:tblGrid>
              <a:tr h="4800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VD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Z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X2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X4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X6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NK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01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Z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M+3/2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M+1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-18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min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00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 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½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01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9/5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-3/5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57/5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00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2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-3/5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-1/5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6/5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5334000"/>
            <a:ext cx="822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dirty="0" err="1"/>
              <a:t>karena</a:t>
            </a:r>
            <a:r>
              <a:rPr lang="en-US" sz="2800" dirty="0"/>
              <a:t> –Z= -18, </a:t>
            </a:r>
            <a:r>
              <a:rPr lang="en-US" sz="2800" dirty="0" err="1"/>
              <a:t>maka</a:t>
            </a:r>
            <a:r>
              <a:rPr lang="en-US" sz="2800" dirty="0"/>
              <a:t> Z=18)</a:t>
            </a:r>
          </a:p>
          <a:p>
            <a:r>
              <a:rPr lang="es-ES_tradnl" sz="2800" dirty="0" err="1"/>
              <a:t>Penyelesaian</a:t>
            </a:r>
            <a:r>
              <a:rPr lang="es-ES_tradnl" sz="2800" dirty="0"/>
              <a:t> </a:t>
            </a:r>
            <a:r>
              <a:rPr lang="es-ES_tradnl" sz="2800" dirty="0" err="1"/>
              <a:t>optimal</a:t>
            </a:r>
            <a:r>
              <a:rPr lang="es-ES_tradnl" sz="2800" dirty="0"/>
              <a:t>: X</a:t>
            </a:r>
            <a:r>
              <a:rPr lang="es-ES_tradnl" sz="2800" baseline="-25000" dirty="0"/>
              <a:t>1</a:t>
            </a:r>
            <a:r>
              <a:rPr lang="es-ES_tradnl" sz="2800" dirty="0"/>
              <a:t> = 4,    X</a:t>
            </a:r>
            <a:r>
              <a:rPr lang="es-ES_tradnl" sz="2800" baseline="-25000" dirty="0"/>
              <a:t>2 </a:t>
            </a:r>
            <a:r>
              <a:rPr lang="es-ES_tradnl" sz="2800" dirty="0"/>
              <a:t>= 6/5    dan </a:t>
            </a:r>
            <a:r>
              <a:rPr lang="es-ES_tradnl" sz="2800" dirty="0" err="1"/>
              <a:t>Z</a:t>
            </a:r>
            <a:r>
              <a:rPr lang="es-ES_tradnl" sz="2800" baseline="-25000" dirty="0" err="1"/>
              <a:t>min</a:t>
            </a:r>
            <a:r>
              <a:rPr lang="es-ES_tradnl" sz="2800" dirty="0"/>
              <a:t> = 18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0305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"/>
          <p:cNvSpPr>
            <a:spLocks noChangeArrowheads="1"/>
          </p:cNvSpPr>
          <p:nvPr/>
        </p:nvSpPr>
        <p:spPr bwMode="auto">
          <a:xfrm>
            <a:off x="893763" y="714375"/>
            <a:ext cx="7392987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 anchor="ctr">
            <a:spAutoFit/>
          </a:bodyPr>
          <a:lstStyle/>
          <a:p>
            <a:pPr algn="just"/>
            <a:endParaRPr lang="sv-SE" sz="2400" dirty="0">
              <a:cs typeface="Times New Roman" pitchFamily="18" charset="0"/>
            </a:endParaRPr>
          </a:p>
          <a:p>
            <a:pPr algn="just"/>
            <a:r>
              <a:rPr lang="sv-SE" sz="3200" dirty="0">
                <a:cs typeface="Times New Roman" pitchFamily="18" charset="0"/>
              </a:rPr>
              <a:t>Penyimpangan Bentuk Standar Simplex</a:t>
            </a:r>
          </a:p>
          <a:p>
            <a:pPr algn="just"/>
            <a:endParaRPr lang="sv-SE" sz="2400" dirty="0">
              <a:cs typeface="Times New Roman" pitchFamily="18" charset="0"/>
            </a:endParaRPr>
          </a:p>
          <a:p>
            <a:pPr algn="just"/>
            <a:r>
              <a:rPr lang="sv-SE" sz="2800" dirty="0">
                <a:cs typeface="Times New Roman" pitchFamily="18" charset="0"/>
              </a:rPr>
              <a:t>Penyimpangan bentuk standar dapat terjadi karena : </a:t>
            </a:r>
            <a:endParaRPr lang="en-US" sz="2800" dirty="0"/>
          </a:p>
          <a:p>
            <a:pPr algn="just">
              <a:buFontTx/>
              <a:buAutoNum type="arabicPeriod"/>
            </a:pPr>
            <a:r>
              <a:rPr lang="sv-SE" sz="2800" dirty="0">
                <a:cs typeface="Times New Roman" pitchFamily="18" charset="0"/>
              </a:rPr>
              <a:t> Fungsi tujuan (Z) bukan Maximalisasi,</a:t>
            </a:r>
          </a:p>
          <a:p>
            <a:pPr algn="just"/>
            <a:r>
              <a:rPr lang="sv-SE" sz="2800" dirty="0">
                <a:cs typeface="Times New Roman" pitchFamily="18" charset="0"/>
              </a:rPr>
              <a:t>    tetapi Minimalisasi</a:t>
            </a:r>
            <a:endParaRPr lang="en-US" sz="2800" dirty="0">
              <a:cs typeface="Times New Roman" pitchFamily="18" charset="0"/>
            </a:endParaRPr>
          </a:p>
          <a:p>
            <a:pPr algn="just"/>
            <a:r>
              <a:rPr lang="sv-SE" sz="2800" dirty="0">
                <a:cs typeface="Times New Roman" pitchFamily="18" charset="0"/>
              </a:rPr>
              <a:t>2. Fungsi batasan bertanda (=) atau (≥)</a:t>
            </a:r>
            <a:endParaRPr lang="en-US" sz="2800" dirty="0">
              <a:cs typeface="Times New Roman" pitchFamily="18" charset="0"/>
            </a:endParaRPr>
          </a:p>
          <a:p>
            <a:pPr algn="just"/>
            <a:r>
              <a:rPr lang="sv-SE" sz="2800" dirty="0">
                <a:cs typeface="Times New Roman" pitchFamily="18" charset="0"/>
              </a:rPr>
              <a:t>3. </a:t>
            </a:r>
            <a:r>
              <a:rPr lang="sv-SE" sz="2800" dirty="0" smtClean="0">
                <a:cs typeface="Times New Roman" pitchFamily="18" charset="0"/>
              </a:rPr>
              <a:t>Syarat </a:t>
            </a:r>
            <a:r>
              <a:rPr lang="sv-SE" sz="2800" dirty="0">
                <a:cs typeface="Times New Roman" pitchFamily="18" charset="0"/>
              </a:rPr>
              <a:t>X1 atau X2 tidak terpenuhi,</a:t>
            </a:r>
          </a:p>
          <a:p>
            <a:pPr algn="just"/>
            <a:r>
              <a:rPr lang="sv-SE" sz="2800" dirty="0">
                <a:cs typeface="Times New Roman" pitchFamily="18" charset="0"/>
              </a:rPr>
              <a:t>    misalkan X1 ≥ - 10 (negatif)</a:t>
            </a:r>
            <a:endParaRPr lang="en-US" sz="2800" dirty="0"/>
          </a:p>
          <a:p>
            <a:pPr algn="just"/>
            <a:endParaRPr lang="es-ES" sz="2000" dirty="0"/>
          </a:p>
          <a:p>
            <a:pPr algn="just"/>
            <a:endParaRPr lang="es-ES" sz="2000" dirty="0"/>
          </a:p>
          <a:p>
            <a:pPr algn="just"/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68373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7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7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7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7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7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78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096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ketentuan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simpleks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: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029200"/>
          </a:xfrm>
        </p:spPr>
        <p:txBody>
          <a:bodyPr>
            <a:noAutofit/>
          </a:bodyPr>
          <a:lstStyle/>
          <a:p>
            <a:pPr lvl="0"/>
            <a:r>
              <a:rPr lang="en-US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kanan</a:t>
            </a:r>
            <a:r>
              <a:rPr lang="en-US" dirty="0">
                <a:latin typeface="Arial" pitchFamily="34" charset="0"/>
                <a:cs typeface="Arial" pitchFamily="34" charset="0"/>
              </a:rPr>
              <a:t> (NK 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nol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(0).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(NK)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kendala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positif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Apabila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negatif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dikalikan</a:t>
            </a:r>
            <a:r>
              <a:rPr lang="en-US" dirty="0">
                <a:latin typeface="Arial" pitchFamily="34" charset="0"/>
                <a:cs typeface="Arial" pitchFamily="34" charset="0"/>
              </a:rPr>
              <a:t> –1.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dirty="0">
                <a:latin typeface="Arial" pitchFamily="34" charset="0"/>
                <a:cs typeface="Arial" pitchFamily="34" charset="0"/>
              </a:rPr>
              <a:t> MIN agar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MAX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dikalikan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(-1)</a:t>
            </a:r>
          </a:p>
          <a:p>
            <a:pPr lvl="0"/>
            <a:r>
              <a:rPr lang="en-US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kendala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tanda</a:t>
            </a:r>
            <a:r>
              <a:rPr lang="en-US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dirty="0">
                <a:latin typeface="Arial" pitchFamily="34" charset="0"/>
                <a:cs typeface="Arial" pitchFamily="34" charset="0"/>
                <a:sym typeface="Symbol"/>
              </a:rPr>
              <a:t></a:t>
            </a:r>
            <a:r>
              <a:rPr lang="en-US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diubah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bentuk</a:t>
            </a:r>
            <a:r>
              <a:rPr lang="en-US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=</a:t>
            </a:r>
            <a:r>
              <a:rPr lang="en-US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menambahkan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variabel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slack/surplus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Variabel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slack/surplus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variabel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kendala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tanda</a:t>
            </a:r>
            <a:r>
              <a:rPr lang="en-US" dirty="0">
                <a:latin typeface="Arial" pitchFamily="34" charset="0"/>
                <a:cs typeface="Arial" pitchFamily="34" charset="0"/>
              </a:rPr>
              <a:t> “=”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ditambah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artificial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variable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85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31536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Jika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kendala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bertanda</a:t>
            </a:r>
            <a:r>
              <a:rPr lang="en-US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&gt;</a:t>
            </a:r>
            <a:r>
              <a:rPr lang="en-US" dirty="0">
                <a:latin typeface="Arial" pitchFamily="34" charset="0"/>
                <a:cs typeface="Arial" pitchFamily="34" charset="0"/>
              </a:rPr>
              <a:t>”,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kurangkan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kiri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dgn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variabel</a:t>
            </a:r>
            <a:r>
              <a:rPr lang="en-US" dirty="0">
                <a:latin typeface="Arial" pitchFamily="34" charset="0"/>
                <a:cs typeface="Arial" pitchFamily="34" charset="0"/>
              </a:rPr>
              <a:t> surplus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tambahkan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kiri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dgn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artificial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var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iabel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Masukkan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/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tambahkan</a:t>
            </a:r>
            <a:r>
              <a:rPr lang="en-US" dirty="0">
                <a:latin typeface="Arial" pitchFamily="34" charset="0"/>
                <a:cs typeface="Arial" pitchFamily="34" charset="0"/>
              </a:rPr>
              <a:t> pula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variabel-variabel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slack/surplus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artificial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dimana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koefisien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slack/surplus </a:t>
            </a:r>
            <a:r>
              <a:rPr lang="en-US" dirty="0">
                <a:latin typeface="Arial" pitchFamily="34" charset="0"/>
                <a:cs typeface="Arial" pitchFamily="34" charset="0"/>
              </a:rPr>
              <a:t>= 0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koefisien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artificial </a:t>
            </a:r>
            <a:r>
              <a:rPr lang="en-US" dirty="0">
                <a:latin typeface="Arial" pitchFamily="34" charset="0"/>
                <a:cs typeface="Arial" pitchFamily="34" charset="0"/>
              </a:rPr>
              <a:t>= M  ( M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konstanta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nilainya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sangat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sekali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berhingga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misalnya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ribuan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puluhan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ribu,dst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Sebelum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tabel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simplex,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koefisien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artificial variable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diubah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(0)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mengurangi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baris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kendala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memuat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variabel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tersebut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86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CONTOH PENYIMPANGAN </a:t>
            </a:r>
            <a:br>
              <a:rPr lang="en-US" b="1" dirty="0" smtClean="0"/>
            </a:br>
            <a:r>
              <a:rPr lang="en-US" b="1" dirty="0" smtClean="0"/>
              <a:t>BENTUK STANDAR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534400" cy="4745736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1. </a:t>
            </a:r>
            <a:r>
              <a:rPr lang="en-US" b="1" dirty="0" err="1" smtClean="0">
                <a:solidFill>
                  <a:schemeClr val="tx1"/>
                </a:solidFill>
              </a:rPr>
              <a:t>Fungsi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batasan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tanda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sama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dengan</a:t>
            </a:r>
            <a:r>
              <a:rPr lang="en-US" b="1" dirty="0">
                <a:solidFill>
                  <a:schemeClr val="tx1"/>
                </a:solidFill>
              </a:rPr>
              <a:t> (=)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/>
              <a:t>: </a:t>
            </a:r>
          </a:p>
          <a:p>
            <a:pPr marL="0" indent="0">
              <a:buNone/>
            </a:pP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 smtClean="0"/>
              <a:t>: </a:t>
            </a:r>
            <a:r>
              <a:rPr lang="en-US" dirty="0" err="1" smtClean="0"/>
              <a:t>Maximumkan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Z </a:t>
            </a:r>
            <a:r>
              <a:rPr lang="en-US" dirty="0"/>
              <a:t>= 3X</a:t>
            </a:r>
            <a:r>
              <a:rPr lang="en-US" baseline="-25000" dirty="0"/>
              <a:t>1</a:t>
            </a:r>
            <a:r>
              <a:rPr lang="en-US" dirty="0"/>
              <a:t> + 5X</a:t>
            </a:r>
            <a:r>
              <a:rPr lang="en-US" baseline="-25000" dirty="0"/>
              <a:t>2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/>
              <a:t>kendala</a:t>
            </a:r>
            <a:r>
              <a:rPr lang="en-US" sz="2800" dirty="0"/>
              <a:t>:</a:t>
            </a:r>
          </a:p>
          <a:p>
            <a:pPr marL="514350" indent="-514350">
              <a:buAutoNum type="arabicParenR"/>
            </a:pPr>
            <a:r>
              <a:rPr lang="en-US" sz="2800" dirty="0" smtClean="0"/>
              <a:t>2X</a:t>
            </a:r>
            <a:r>
              <a:rPr lang="en-US" sz="2800" baseline="-25000" dirty="0" smtClean="0"/>
              <a:t>1  </a:t>
            </a:r>
            <a:r>
              <a:rPr lang="en-US" sz="2800" dirty="0" smtClean="0">
                <a:sym typeface="Symbol"/>
              </a:rPr>
              <a:t></a:t>
            </a:r>
            <a:r>
              <a:rPr lang="en-US" sz="2800" dirty="0" smtClean="0"/>
              <a:t>  </a:t>
            </a:r>
            <a:r>
              <a:rPr lang="en-US" sz="2800" dirty="0"/>
              <a:t>8	</a:t>
            </a:r>
            <a:endParaRPr lang="en-US" sz="2800" dirty="0" smtClean="0"/>
          </a:p>
          <a:p>
            <a:pPr marL="514350" indent="-514350">
              <a:buAutoNum type="arabicParenR"/>
            </a:pPr>
            <a:r>
              <a:rPr lang="en-US" sz="2800" dirty="0" smtClean="0"/>
              <a:t>3X</a:t>
            </a:r>
            <a:r>
              <a:rPr lang="en-US" sz="2800" baseline="-25000" dirty="0" smtClean="0"/>
              <a:t>2  </a:t>
            </a:r>
            <a:r>
              <a:rPr lang="en-US" sz="2800" dirty="0" smtClean="0">
                <a:sym typeface="Symbol"/>
              </a:rPr>
              <a:t></a:t>
            </a:r>
            <a:r>
              <a:rPr lang="en-US" sz="2800" dirty="0" smtClean="0"/>
              <a:t>  15 </a:t>
            </a:r>
          </a:p>
          <a:p>
            <a:pPr marL="514350" indent="-514350">
              <a:buAutoNum type="arabicParenR"/>
            </a:pPr>
            <a:r>
              <a:rPr lang="en-US" sz="2800" dirty="0" smtClean="0"/>
              <a:t>6X</a:t>
            </a:r>
            <a:r>
              <a:rPr lang="en-US" sz="2800" baseline="-25000" dirty="0" smtClean="0"/>
              <a:t>1 </a:t>
            </a:r>
            <a:r>
              <a:rPr lang="en-US" sz="2800" dirty="0"/>
              <a:t>+ </a:t>
            </a:r>
            <a:r>
              <a:rPr lang="en-US" sz="2800" dirty="0" smtClean="0"/>
              <a:t>5X</a:t>
            </a:r>
            <a:r>
              <a:rPr lang="en-US" sz="2800" baseline="-25000" dirty="0" smtClean="0"/>
              <a:t>2</a:t>
            </a:r>
            <a:r>
              <a:rPr lang="en-US" dirty="0" smtClean="0"/>
              <a:t> </a:t>
            </a:r>
            <a:r>
              <a:rPr lang="en-US" sz="2800" dirty="0" smtClean="0"/>
              <a:t>=  30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324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1664"/>
            <a:ext cx="8229600" cy="5583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standar</a:t>
            </a:r>
            <a:r>
              <a:rPr lang="en-US" sz="2800" dirty="0" smtClean="0"/>
              <a:t> </a:t>
            </a:r>
            <a:r>
              <a:rPr lang="en-US" sz="2800" dirty="0" err="1" smtClean="0"/>
              <a:t>Simpleks</a:t>
            </a:r>
            <a:r>
              <a:rPr lang="en-US" sz="2800" dirty="0" smtClean="0"/>
              <a:t> </a:t>
            </a:r>
            <a:r>
              <a:rPr lang="en-US" sz="2800" dirty="0"/>
              <a:t>: </a:t>
            </a:r>
          </a:p>
          <a:p>
            <a:pPr marL="0" indent="0">
              <a:buNone/>
            </a:pP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kendala</a:t>
            </a:r>
            <a:r>
              <a:rPr lang="en-US" sz="2800" dirty="0"/>
              <a:t>:</a:t>
            </a:r>
          </a:p>
          <a:p>
            <a:pPr marL="0" indent="0">
              <a:buNone/>
            </a:pPr>
            <a:r>
              <a:rPr lang="en-US" sz="2800" dirty="0"/>
              <a:t>1) </a:t>
            </a:r>
            <a:r>
              <a:rPr lang="en-US" sz="2800" dirty="0" smtClean="0"/>
              <a:t>2X</a:t>
            </a:r>
            <a:r>
              <a:rPr lang="en-US" sz="2800" baseline="-25000" dirty="0" smtClean="0"/>
              <a:t>1</a:t>
            </a:r>
            <a:r>
              <a:rPr lang="en-US" baseline="-25000" dirty="0" smtClean="0"/>
              <a:t> </a:t>
            </a:r>
            <a:r>
              <a:rPr lang="en-US" sz="2800" dirty="0" smtClean="0">
                <a:sym typeface="Symbol"/>
              </a:rPr>
              <a:t></a:t>
            </a:r>
            <a:r>
              <a:rPr lang="en-US" sz="2800" dirty="0" smtClean="0"/>
              <a:t>  </a:t>
            </a:r>
            <a:r>
              <a:rPr lang="en-US" sz="2800" dirty="0"/>
              <a:t>8	=&gt; </a:t>
            </a:r>
            <a:r>
              <a:rPr lang="en-US" sz="2800" dirty="0" smtClean="0"/>
              <a:t> </a:t>
            </a:r>
            <a:r>
              <a:rPr lang="en-US" sz="2800" dirty="0"/>
              <a:t>2X</a:t>
            </a:r>
            <a:r>
              <a:rPr lang="en-US" sz="2800" baseline="-25000" dirty="0"/>
              <a:t>1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/>
              <a:t>+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3</a:t>
            </a:r>
            <a:r>
              <a:rPr lang="en-US" sz="2800" dirty="0" smtClean="0"/>
              <a:t>  </a:t>
            </a:r>
            <a:r>
              <a:rPr lang="en-US" sz="2800" dirty="0"/>
              <a:t>= 8</a:t>
            </a:r>
          </a:p>
          <a:p>
            <a:pPr marL="0" indent="0">
              <a:buNone/>
            </a:pPr>
            <a:r>
              <a:rPr lang="en-US" sz="2800" dirty="0"/>
              <a:t>2) </a:t>
            </a:r>
            <a:r>
              <a:rPr lang="en-US" sz="2800" dirty="0" smtClean="0"/>
              <a:t>3X</a:t>
            </a:r>
            <a:r>
              <a:rPr lang="en-US" sz="2800" baseline="-25000" dirty="0" smtClean="0"/>
              <a:t>2</a:t>
            </a:r>
            <a:r>
              <a:rPr lang="en-US" dirty="0" smtClean="0"/>
              <a:t> </a:t>
            </a:r>
            <a:r>
              <a:rPr lang="en-US" sz="2800" dirty="0" smtClean="0">
                <a:sym typeface="Symbol"/>
              </a:rPr>
              <a:t></a:t>
            </a:r>
            <a:r>
              <a:rPr lang="en-US" sz="2800" dirty="0" smtClean="0"/>
              <a:t>  </a:t>
            </a:r>
            <a:r>
              <a:rPr lang="en-US" sz="2800" dirty="0"/>
              <a:t>15	</a:t>
            </a:r>
            <a:r>
              <a:rPr lang="en-US" sz="2800" dirty="0" smtClean="0"/>
              <a:t> =&gt;  3X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   </a:t>
            </a:r>
            <a:r>
              <a:rPr lang="en-US" sz="2800" dirty="0"/>
              <a:t>+</a:t>
            </a:r>
            <a:r>
              <a:rPr lang="en-US" sz="2800" dirty="0" smtClean="0"/>
              <a:t>X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 </a:t>
            </a:r>
            <a:r>
              <a:rPr lang="en-US" sz="2800" dirty="0"/>
              <a:t>= 15</a:t>
            </a:r>
          </a:p>
          <a:p>
            <a:pPr marL="0" indent="0">
              <a:buNone/>
            </a:pPr>
            <a:r>
              <a:rPr lang="en-US" sz="2800" dirty="0"/>
              <a:t>3) 6X</a:t>
            </a:r>
            <a:r>
              <a:rPr lang="en-US" sz="2800" baseline="-25000" dirty="0"/>
              <a:t>1 </a:t>
            </a:r>
            <a:r>
              <a:rPr lang="en-US" sz="2800" dirty="0"/>
              <a:t>+ </a:t>
            </a:r>
            <a:r>
              <a:rPr lang="en-US" sz="2800" dirty="0" smtClean="0"/>
              <a:t>5X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=  </a:t>
            </a:r>
            <a:r>
              <a:rPr lang="en-US" sz="2800" dirty="0"/>
              <a:t>30	</a:t>
            </a:r>
            <a:r>
              <a:rPr lang="en-US" sz="2800" dirty="0" smtClean="0"/>
              <a:t>=&gt; 6X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</a:t>
            </a:r>
            <a:r>
              <a:rPr lang="en-US" sz="2800" dirty="0"/>
              <a:t>+  </a:t>
            </a:r>
            <a:r>
              <a:rPr lang="en-US" sz="2800" dirty="0" smtClean="0"/>
              <a:t>5X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+ X</a:t>
            </a:r>
            <a:r>
              <a:rPr lang="en-US" sz="2800" baseline="-25000" dirty="0" smtClean="0"/>
              <a:t>5</a:t>
            </a:r>
            <a:r>
              <a:rPr lang="en-US" sz="2800" dirty="0" smtClean="0"/>
              <a:t>  </a:t>
            </a:r>
            <a:r>
              <a:rPr lang="en-US" sz="2800" dirty="0"/>
              <a:t>= 30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dirty="0"/>
              <a:t>X3, X4 = slack variable</a:t>
            </a:r>
          </a:p>
          <a:p>
            <a:pPr marL="0" indent="0">
              <a:buNone/>
            </a:pPr>
            <a:r>
              <a:rPr lang="en-US" dirty="0"/>
              <a:t>X5 = artificial variable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/>
              <a:t>tujuan</a:t>
            </a:r>
            <a:r>
              <a:rPr lang="en-US" sz="2800" dirty="0"/>
              <a:t>:</a:t>
            </a:r>
          </a:p>
          <a:p>
            <a:pPr marL="0" indent="0">
              <a:buNone/>
            </a:pPr>
            <a:r>
              <a:rPr lang="en-US" sz="2800" dirty="0" smtClean="0"/>
              <a:t>=&gt; </a:t>
            </a:r>
            <a:r>
              <a:rPr lang="en-US" sz="2800" dirty="0"/>
              <a:t>Z – 3X</a:t>
            </a:r>
            <a:r>
              <a:rPr lang="en-US" sz="2800" baseline="-25000" dirty="0"/>
              <a:t>1</a:t>
            </a:r>
            <a:r>
              <a:rPr lang="en-US" sz="2800" dirty="0"/>
              <a:t> –  5X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dirty="0"/>
              <a:t>+ </a:t>
            </a:r>
            <a:r>
              <a:rPr lang="en-US" dirty="0" smtClean="0"/>
              <a:t>0.X</a:t>
            </a:r>
            <a:r>
              <a:rPr lang="en-US" baseline="-25000" dirty="0" smtClean="0"/>
              <a:t>3</a:t>
            </a:r>
            <a:r>
              <a:rPr lang="en-US" dirty="0" smtClean="0"/>
              <a:t>  +0.X</a:t>
            </a:r>
            <a:r>
              <a:rPr lang="en-US" baseline="-25000" dirty="0" smtClean="0"/>
              <a:t>4</a:t>
            </a:r>
            <a:r>
              <a:rPr lang="en-US" sz="2800" dirty="0" smtClean="0"/>
              <a:t> + </a:t>
            </a:r>
            <a:r>
              <a:rPr lang="en-US" sz="2800" b="1" dirty="0"/>
              <a:t>MX</a:t>
            </a:r>
            <a:r>
              <a:rPr lang="en-US" sz="2800" b="1" baseline="-25000" dirty="0"/>
              <a:t>5</a:t>
            </a:r>
            <a:r>
              <a:rPr lang="en-US" sz="2800" baseline="-25000" dirty="0"/>
              <a:t> </a:t>
            </a:r>
            <a:r>
              <a:rPr lang="en-US" sz="2800" dirty="0"/>
              <a:t> = </a:t>
            </a:r>
            <a:r>
              <a:rPr lang="en-US" sz="2800" dirty="0" smtClean="0"/>
              <a:t>0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8554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1288"/>
            <a:ext cx="8229600" cy="4325112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variabel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(X</a:t>
            </a:r>
            <a:r>
              <a:rPr lang="en-US" sz="2800" baseline="-250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sebesar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0,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dikurangi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M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dikalikan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baris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kendala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bersangkutan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(3).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Nilai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baris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Z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berikut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[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-3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	-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5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	0	M   ,	0 ]</a:t>
            </a:r>
          </a:p>
          <a:p>
            <a:pPr mar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    M	[ 6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	5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	0	1     ,	30]</a:t>
            </a:r>
          </a:p>
          <a:p>
            <a:pPr marL="0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   (-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6M-3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  (-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5M-5)	0	0	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0      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-30M</a:t>
            </a:r>
          </a:p>
          <a:p>
            <a:pPr marL="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90600" y="4381500"/>
            <a:ext cx="6705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91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Tabel</a:t>
            </a:r>
            <a:r>
              <a:rPr lang="en-US" dirty="0" smtClean="0"/>
              <a:t> Simplex (</a:t>
            </a:r>
            <a:r>
              <a:rPr lang="en-US" dirty="0" err="1" smtClean="0"/>
              <a:t>awal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1929942"/>
              </p:ext>
            </p:extLst>
          </p:nvPr>
        </p:nvGraphicFramePr>
        <p:xfrm>
          <a:off x="381002" y="2057402"/>
          <a:ext cx="8458198" cy="3291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6203"/>
                <a:gridCol w="638080"/>
                <a:gridCol w="1175115"/>
                <a:gridCol w="1143000"/>
                <a:gridCol w="686179"/>
                <a:gridCol w="873270"/>
                <a:gridCol w="736246"/>
                <a:gridCol w="1204581"/>
                <a:gridCol w="995524"/>
              </a:tblGrid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Var.Dsr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Z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2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NK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index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Z</a:t>
                      </a:r>
                      <a:endParaRPr lang="en-US" sz="2400" b="1">
                        <a:effectLst/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-6M-3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-5M-5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-30M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8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~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8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38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007309"/>
              </p:ext>
            </p:extLst>
          </p:nvPr>
        </p:nvGraphicFramePr>
        <p:xfrm>
          <a:off x="76200" y="1752602"/>
          <a:ext cx="8915399" cy="28498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4400"/>
                <a:gridCol w="851682"/>
                <a:gridCol w="724965"/>
                <a:gridCol w="1242751"/>
                <a:gridCol w="1447800"/>
                <a:gridCol w="685800"/>
                <a:gridCol w="762000"/>
                <a:gridCol w="1219200"/>
                <a:gridCol w="1066801"/>
              </a:tblGrid>
              <a:tr h="4554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VD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Z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1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3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4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</a:t>
                      </a:r>
                      <a:r>
                        <a:rPr lang="en-US" sz="2400" baseline="-25000" dirty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NK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index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553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Z</a:t>
                      </a:r>
                      <a:endParaRPr lang="en-US" sz="2400" b="1">
                        <a:effectLst/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-5M-5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3M+3/2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-6M+12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54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1/2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~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54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54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</a:t>
                      </a:r>
                      <a:r>
                        <a:rPr lang="en-US" sz="2400" baseline="-250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-3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0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</a:t>
                      </a:r>
                      <a:endParaRPr lang="en-US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6/5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338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381</TotalTime>
  <Words>822</Words>
  <Application>Microsoft Office PowerPoint</Application>
  <PresentationFormat>On-screen Show (4:3)</PresentationFormat>
  <Paragraphs>426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Urban</vt:lpstr>
      <vt:lpstr>PENYIMPANGAN BENTUK STANDAR METODE SIMPLEKS</vt:lpstr>
      <vt:lpstr>PowerPoint Presentation</vt:lpstr>
      <vt:lpstr>Beberapa ketentuan dalam metode simpleks :</vt:lpstr>
      <vt:lpstr>PowerPoint Presentation</vt:lpstr>
      <vt:lpstr>CONTOH PENYIMPANGAN  BENTUK STANDAR</vt:lpstr>
      <vt:lpstr>PowerPoint Presentation</vt:lpstr>
      <vt:lpstr>PowerPoint Presentation</vt:lpstr>
      <vt:lpstr>Tabel Simplex (awal)</vt:lpstr>
      <vt:lpstr>PowerPoint Presentation</vt:lpstr>
      <vt:lpstr>PowerPoint Presentation</vt:lpstr>
      <vt:lpstr>PowerPoint Presentation</vt:lpstr>
      <vt:lpstr>PowerPoint Presentation</vt:lpstr>
      <vt:lpstr>Bentuk Standar Simpleks</vt:lpstr>
      <vt:lpstr>PowerPoint Presentation</vt:lpstr>
      <vt:lpstr>   Nilai fungsi tujuan terakhir adalah :       3     5   M 0 0 M 0   </vt:lpstr>
      <vt:lpstr>PowerPoint Presentation</vt:lpstr>
      <vt:lpstr>Tabel Simpleks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PENYIMPANGAN BENTUK STANDAR METODE SIMPLEKS</dc:title>
  <dc:creator>pc</dc:creator>
  <cp:lastModifiedBy>pc</cp:lastModifiedBy>
  <cp:revision>37</cp:revision>
  <cp:lastPrinted>2018-09-20T03:50:30Z</cp:lastPrinted>
  <dcterms:created xsi:type="dcterms:W3CDTF">2018-09-20T01:52:28Z</dcterms:created>
  <dcterms:modified xsi:type="dcterms:W3CDTF">2018-09-28T04:47:19Z</dcterms:modified>
</cp:coreProperties>
</file>