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43"/>
  </p:notesMasterIdLst>
  <p:handoutMasterIdLst>
    <p:handoutMasterId r:id="rId44"/>
  </p:handoutMasterIdLst>
  <p:sldIdLst>
    <p:sldId id="388" r:id="rId2"/>
    <p:sldId id="283" r:id="rId3"/>
    <p:sldId id="282" r:id="rId4"/>
    <p:sldId id="264" r:id="rId5"/>
    <p:sldId id="332" r:id="rId6"/>
    <p:sldId id="340" r:id="rId7"/>
    <p:sldId id="290" r:id="rId8"/>
    <p:sldId id="341" r:id="rId9"/>
    <p:sldId id="293" r:id="rId10"/>
    <p:sldId id="294" r:id="rId11"/>
    <p:sldId id="316" r:id="rId12"/>
    <p:sldId id="311" r:id="rId13"/>
    <p:sldId id="312" r:id="rId14"/>
    <p:sldId id="306" r:id="rId15"/>
    <p:sldId id="315" r:id="rId16"/>
    <p:sldId id="342" r:id="rId17"/>
    <p:sldId id="298" r:id="rId18"/>
    <p:sldId id="299" r:id="rId19"/>
    <p:sldId id="317" r:id="rId20"/>
    <p:sldId id="300" r:id="rId21"/>
    <p:sldId id="319" r:id="rId22"/>
    <p:sldId id="307" r:id="rId23"/>
    <p:sldId id="320" r:id="rId24"/>
    <p:sldId id="321" r:id="rId25"/>
    <p:sldId id="323" r:id="rId26"/>
    <p:sldId id="301" r:id="rId27"/>
    <p:sldId id="322" r:id="rId28"/>
    <p:sldId id="324" r:id="rId29"/>
    <p:sldId id="325" r:id="rId30"/>
    <p:sldId id="346" r:id="rId31"/>
    <p:sldId id="308" r:id="rId32"/>
    <p:sldId id="343" r:id="rId33"/>
    <p:sldId id="302" r:id="rId34"/>
    <p:sldId id="333" r:id="rId35"/>
    <p:sldId id="309" r:id="rId36"/>
    <p:sldId id="326" r:id="rId37"/>
    <p:sldId id="344" r:id="rId38"/>
    <p:sldId id="305" r:id="rId39"/>
    <p:sldId id="345" r:id="rId40"/>
    <p:sldId id="304" r:id="rId41"/>
    <p:sldId id="327" r:id="rId42"/>
  </p:sldIdLst>
  <p:sldSz cx="9144000" cy="6858000" type="screen4x3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8F8F8"/>
    <a:srgbClr val="00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/>
  </p:normalViewPr>
  <p:slideViewPr>
    <p:cSldViewPr>
      <p:cViewPr>
        <p:scale>
          <a:sx n="75" d="100"/>
          <a:sy n="75" d="100"/>
        </p:scale>
        <p:origin x="-186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</a:defRPr>
            </a:lvl1pPr>
          </a:lstStyle>
          <a:p>
            <a:fld id="{FD876960-301A-4E83-9623-73D14591C5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863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30003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201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04875" y="711200"/>
            <a:ext cx="5049838" cy="3787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0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8688" y="4737100"/>
            <a:ext cx="5000625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0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71025"/>
            <a:ext cx="30003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20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71025"/>
            <a:ext cx="30003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467D1FE-2B16-4B7A-AFA0-3EA0BBA933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7335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1490" name="Group 2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191491" name="Group 3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191492" name="Rectangle 4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493" name="Rectangle 5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494" name="Rectangle 6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495" name="Rectangle 7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496" name="Rectangle 8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497" name="Rectangle 9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498" name="Rectangle 10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499" name="Rectangle 11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00" name="Rectangle 12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01" name="Rectangle 13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02" name="Rectangle 14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03" name="Rectangle 15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04" name="Rectangle 16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05" name="Rectangle 17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06" name="Rectangle 18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07" name="Rectangle 19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08" name="Rectangle 20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09" name="Rectangle 21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10" name="Rectangle 22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11" name="Rectangle 23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12" name="Rectangle 24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13" name="Rectangle 25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14" name="Rectangle 26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15" name="Rectangle 27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16" name="Rectangle 28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17" name="Rectangle 29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18" name="Rectangle 30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19" name="Rectangle 31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20" name="Rectangle 32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21" name="Rectangle 33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22" name="Rectangle 34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23" name="Rectangle 35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24" name="Rectangle 36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25" name="Rectangle 37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26" name="Rectangle 38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27" name="Rectangle 39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28" name="Rectangle 40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29" name="Rectangle 41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30" name="Rectangle 42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31" name="Rectangle 43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32" name="Rectangle 44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33" name="Rectangle 45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34" name="Rectangle 46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35" name="Rectangle 47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36" name="Rectangle 48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37" name="Rectangle 49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38" name="Rectangle 50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39" name="Rectangle 51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40" name="Rectangle 52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41" name="Rectangle 53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42" name="Rectangle 54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43" name="Rectangle 55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44" name="Rectangle 56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45" name="Rectangle 57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46" name="Rectangle 58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47" name="Rectangle 59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48" name="Rectangle 60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49" name="Rectangle 61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50" name="Rectangle 62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551" name="Rectangle 63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1552" name="Rectangle 64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1553" name="Rectangle 65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1554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91555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096963"/>
            <a:ext cx="7678737" cy="143192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91556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91557" name="Rectangle 69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91558" name="Rectangle 70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C43B62-B386-40DE-B679-CF0E436065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08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4525" y="192088"/>
            <a:ext cx="2039938" cy="5903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1538" y="192088"/>
            <a:ext cx="5970587" cy="5903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A455A-3218-46AD-A57C-9A115D3F47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19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DF4EB-D8AA-476F-8BD0-44DC75A98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07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1C0EF-1918-43AF-8961-641A70D7FF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10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8F343C-EA28-450A-8E16-05A8F56F3B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721F13-48D7-40AE-B4DD-D97B2C1444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340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F05CB1-599A-47E3-8E42-B08881BCCB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0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6E1C9-F83F-4FA9-B5E2-A0DC933BCA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9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72EEB-5D7A-4AA0-AA96-AD851E1CFF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35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E46134-94FF-45A4-A89E-6D9C179AA1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527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0466" name="Group 2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190467" name="Rectangle 3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68" name="Rectangle 4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69" name="Rectangle 5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0" name="Rectangle 6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1" name="Rectangle 7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2" name="Rectangle 8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3" name="Rectangle 9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4" name="Rectangle 10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5" name="Rectangle 11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6" name="Rectangle 12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7" name="Rectangle 13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8" name="Rectangle 14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9" name="Rectangle 15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0" name="Rectangle 16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1" name="Rectangle 17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2" name="Rectangle 18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3" name="Rectangle 19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4" name="Rectangle 20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5" name="Rectangle 21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6" name="Rectangle 22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7" name="Rectangle 23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8" name="Rectangle 24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9" name="Rectangle 25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90" name="Rectangle 26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91" name="Rectangle 27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92" name="Rectangle 28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93" name="Rectangle 29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94" name="Rectangle 30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95" name="Rectangle 31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96" name="Rectangle 32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97" name="Rectangle 33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98" name="Rectangle 34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99" name="Rectangle 35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00" name="Rectangle 36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01" name="Rectangle 37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02" name="Rectangle 38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03" name="Rectangle 39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04" name="Rectangle 40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05" name="Rectangle 41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06" name="Rectangle 42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07" name="Rectangle 43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08" name="Rectangle 44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09" name="Rectangle 45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10" name="Rectangle 46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11" name="Rectangle 47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12" name="Rectangle 48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13" name="Rectangle 49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14" name="Rectangle 50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15" name="Rectangle 51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16" name="Rectangle 52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17" name="Rectangle 53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18" name="Rectangle 54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19" name="Rectangle 55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20" name="Rectangle 56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21" name="Rectangle 57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22" name="Rectangle 58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23" name="Rectangle 59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24" name="Rectangle 60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25" name="Rectangle 61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26" name="Rectangle 62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27" name="Rectangle 63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528" name="Rectangle 64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0529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192088"/>
            <a:ext cx="816292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0530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0531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90532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90533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 b="1"/>
            </a:lvl1pPr>
          </a:lstStyle>
          <a:p>
            <a:fld id="{6872F7FD-97F8-4D14-845E-715A2E730A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ard.vt.edu/pubs/ucd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../../Documents%20and%20Settings/bcjones/Local%20Settings/Temporary%20Internet%20Files/Content.IE5/4BOVYXGX/examples.html#iping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../../Documents%20and%20Settings/bcjones/Local%20Settings/Temporary%20Internet%20Files/Content.IE5/4BOVYXGX/examples.html#cnnfrontpage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../../Documents%20and%20Settings/bcjones/Local%20Settings/Temporary%20Internet%20Files/Content.IE5/4BOVYXGX/examples.html#tooltoad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9549-AF5F-4C27-83D0-2ACA7DB223F0}" type="slidenum">
              <a:rPr lang="en-US"/>
              <a:pPr/>
              <a:t>1</a:t>
            </a:fld>
            <a:endParaRPr lang="en-US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62925" cy="1920875"/>
          </a:xfrm>
        </p:spPr>
        <p:txBody>
          <a:bodyPr/>
          <a:lstStyle/>
          <a:p>
            <a:r>
              <a:rPr lang="en-US" sz="6000"/>
              <a:t>User-Centered</a:t>
            </a:r>
            <a:br>
              <a:rPr lang="en-US" sz="6000"/>
            </a:br>
            <a:r>
              <a:rPr lang="en-US" sz="6000"/>
              <a:t>Web Design</a:t>
            </a:r>
          </a:p>
        </p:txBody>
      </p:sp>
      <p:pic>
        <p:nvPicPr>
          <p:cNvPr id="284675" name="Picture 3" descr="pclo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914400"/>
            <a:ext cx="25146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4676" name="Rectangle 4"/>
          <p:cNvSpPr>
            <a:spLocks noChangeArrowheads="1"/>
          </p:cNvSpPr>
          <p:nvPr/>
        </p:nvSpPr>
        <p:spPr bwMode="auto">
          <a:xfrm>
            <a:off x="762000" y="2514600"/>
            <a:ext cx="7620000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>
              <a:latin typeface="Tahoma" pitchFamily="34" charset="0"/>
            </a:endParaRP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600">
                <a:latin typeface="Tahoma" pitchFamily="34" charset="0"/>
              </a:rPr>
              <a:t>Collier Jones, Jochen Rode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>
              <a:latin typeface="Tahoma" pitchFamily="34" charset="0"/>
            </a:endParaRP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>
                <a:latin typeface="Tahoma" pitchFamily="34" charset="0"/>
              </a:rPr>
              <a:t>Web Application Research &amp; Development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>
                <a:latin typeface="Tahoma" pitchFamily="34" charset="0"/>
              </a:rPr>
              <a:t>Virginia Tech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500">
              <a:latin typeface="Tahoma" pitchFamily="34" charset="0"/>
            </a:endParaRP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u="sng">
                <a:solidFill>
                  <a:schemeClr val="hlink"/>
                </a:solidFill>
                <a:latin typeface="Tahoma" pitchFamily="34" charset="0"/>
                <a:hlinkClick r:id="rId3"/>
              </a:rPr>
              <a:t>http://www.ward.vt.edu/pubs/ucd/</a:t>
            </a:r>
            <a:endParaRPr lang="en-US" sz="2000" u="sng">
              <a:solidFill>
                <a:schemeClr val="hlink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559C7-A92E-4885-B129-1AB164E21D05}" type="slidenum">
              <a:rPr lang="en-US"/>
              <a:pPr/>
              <a:t>10</a:t>
            </a:fld>
            <a:endParaRPr 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Audience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Roles – different needs</a:t>
            </a:r>
          </a:p>
          <a:p>
            <a:pPr lvl="1"/>
            <a:endParaRPr lang="en-US"/>
          </a:p>
          <a:p>
            <a:endParaRPr lang="en-US" sz="2800"/>
          </a:p>
          <a:p>
            <a:endParaRPr lang="en-US" sz="2800"/>
          </a:p>
          <a:p>
            <a:r>
              <a:rPr lang="en-US"/>
              <a:t>Background</a:t>
            </a:r>
          </a:p>
          <a:p>
            <a:pPr lvl="1"/>
            <a:r>
              <a:rPr lang="en-US"/>
              <a:t>Experience with the web</a:t>
            </a:r>
          </a:p>
          <a:p>
            <a:pPr lvl="1"/>
            <a:r>
              <a:rPr lang="en-US"/>
              <a:t>Knowledge of subject matter</a:t>
            </a:r>
          </a:p>
        </p:txBody>
      </p:sp>
      <p:graphicFrame>
        <p:nvGraphicFramePr>
          <p:cNvPr id="163877" name="Group 37"/>
          <p:cNvGraphicFramePr>
            <a:graphicFrameLocks noGrp="1"/>
          </p:cNvGraphicFramePr>
          <p:nvPr/>
        </p:nvGraphicFramePr>
        <p:xfrm>
          <a:off x="1371600" y="2438400"/>
          <a:ext cx="6553200" cy="2054352"/>
        </p:xfrm>
        <a:graphic>
          <a:graphicData uri="http://schemas.openxmlformats.org/drawingml/2006/table">
            <a:tbl>
              <a:tblPr/>
              <a:tblGrid>
                <a:gridCol w="2255838"/>
                <a:gridCol w="4297362"/>
              </a:tblGrid>
              <a:tr h="160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Students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Faculty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Staff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Alumni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Parents &amp; friends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Business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3878" name="Text Box 38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Analyze</a:t>
            </a:r>
            <a:r>
              <a:rPr lang="en-US" sz="2000">
                <a:latin typeface="Tahoma" pitchFamily="34" charset="0"/>
              </a:rPr>
              <a:t> &gt; Audience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729C-1657-42AB-9D4B-BEFFB78FAF72}" type="slidenum">
              <a:rPr lang="en-US"/>
              <a:pPr/>
              <a:t>11</a:t>
            </a:fld>
            <a:endParaRPr lang="en-US"/>
          </a:p>
        </p:txBody>
      </p:sp>
      <p:sp>
        <p:nvSpPr>
          <p:cNvPr id="19353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 dirty="0"/>
              <a:t>Audience</a:t>
            </a:r>
          </a:p>
        </p:txBody>
      </p:sp>
      <p:sp>
        <p:nvSpPr>
          <p:cNvPr id="19353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Technology</a:t>
            </a:r>
          </a:p>
          <a:p>
            <a:pPr lvl="1"/>
            <a:r>
              <a:rPr lang="en-US" dirty="0"/>
              <a:t>Speed of connection &amp; computer</a:t>
            </a:r>
          </a:p>
          <a:p>
            <a:pPr lvl="1"/>
            <a:r>
              <a:rPr lang="en-US" dirty="0"/>
              <a:t>Which web browser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dirty="0" smtClean="0"/>
              <a:t>Screen </a:t>
            </a:r>
            <a:r>
              <a:rPr lang="en-US" dirty="0"/>
              <a:t>size</a:t>
            </a:r>
          </a:p>
        </p:txBody>
      </p:sp>
      <p:sp>
        <p:nvSpPr>
          <p:cNvPr id="193541" name="Text Box 1029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Analyze</a:t>
            </a:r>
            <a:r>
              <a:rPr lang="en-US" sz="2000">
                <a:latin typeface="Tahoma" pitchFamily="34" charset="0"/>
              </a:rPr>
              <a:t> &gt; Audience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91B0F-ACA9-4F60-B42A-304546D9427B}" type="slidenum">
              <a:rPr lang="en-US"/>
              <a:pPr/>
              <a:t>12</a:t>
            </a:fld>
            <a:endParaRPr lang="en-US"/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Content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Interviews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Speak to individual users about needs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Ask front desk what people call about</a:t>
            </a:r>
          </a:p>
          <a:p>
            <a:pPr>
              <a:lnSpc>
                <a:spcPct val="90000"/>
              </a:lnSpc>
            </a:pPr>
            <a:r>
              <a:rPr lang="en-US" sz="2800"/>
              <a:t>Observation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Learn what the users’ work flow really is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Watch students in lab or common area</a:t>
            </a:r>
          </a:p>
          <a:p>
            <a:pPr>
              <a:lnSpc>
                <a:spcPct val="90000"/>
              </a:lnSpc>
            </a:pPr>
            <a:r>
              <a:rPr lang="en-US" sz="2800"/>
              <a:t>Online Surveys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Wants vs. Needs!</a:t>
            </a:r>
          </a:p>
        </p:txBody>
      </p:sp>
      <p:sp>
        <p:nvSpPr>
          <p:cNvPr id="18330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Analyze</a:t>
            </a:r>
            <a:r>
              <a:rPr lang="en-US" sz="2000">
                <a:latin typeface="Tahoma" pitchFamily="34" charset="0"/>
              </a:rPr>
              <a:t> &gt; Content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67CF1-2BC9-4F8B-9AFC-0F43082A4CF5}" type="slidenum">
              <a:rPr lang="en-US"/>
              <a:pPr/>
              <a:t>13</a:t>
            </a:fld>
            <a:endParaRPr lang="en-US"/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Old Web Site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User feedback – e-mails &amp; phone calls</a:t>
            </a:r>
          </a:p>
          <a:p>
            <a:pPr>
              <a:lnSpc>
                <a:spcPct val="90000"/>
              </a:lnSpc>
            </a:pPr>
            <a:r>
              <a:rPr lang="en-US" sz="2800"/>
              <a:t>Web server logs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Most accessed content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Least accessed content</a:t>
            </a:r>
          </a:p>
          <a:p>
            <a:pPr>
              <a:lnSpc>
                <a:spcPct val="90000"/>
              </a:lnSpc>
            </a:pPr>
            <a:r>
              <a:rPr lang="en-US" sz="2800"/>
              <a:t>Search engine logs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Frequent search terms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Failed searches</a:t>
            </a:r>
          </a:p>
          <a:p>
            <a:pPr>
              <a:lnSpc>
                <a:spcPct val="90000"/>
              </a:lnSpc>
            </a:pPr>
            <a:r>
              <a:rPr lang="en-US" sz="2800"/>
              <a:t>Ask what didn’t work.</a:t>
            </a:r>
          </a:p>
          <a:p>
            <a:pPr>
              <a:lnSpc>
                <a:spcPct val="90000"/>
              </a:lnSpc>
            </a:pPr>
            <a:r>
              <a:rPr lang="en-US" sz="2800"/>
              <a:t>Ask what worked.</a:t>
            </a:r>
          </a:p>
        </p:txBody>
      </p:sp>
      <p:sp>
        <p:nvSpPr>
          <p:cNvPr id="18432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Analyze</a:t>
            </a:r>
            <a:r>
              <a:rPr lang="en-US" sz="2000">
                <a:latin typeface="Tahoma" pitchFamily="34" charset="0"/>
              </a:rPr>
              <a:t> &gt; Old Web Site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01BD-7541-4821-A76B-40BC9883207D}" type="slidenum">
              <a:rPr lang="en-US"/>
              <a:pPr/>
              <a:t>14</a:t>
            </a:fld>
            <a:endParaRPr lang="en-US"/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Competitors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Learn from others!</a:t>
            </a:r>
          </a:p>
          <a:p>
            <a:r>
              <a:rPr lang="en-US"/>
              <a:t>Other universities, departments</a:t>
            </a:r>
          </a:p>
          <a:p>
            <a:pPr lvl="1"/>
            <a:r>
              <a:rPr lang="en-US"/>
              <a:t>Content &amp; features</a:t>
            </a:r>
          </a:p>
          <a:p>
            <a:pPr lvl="1"/>
            <a:r>
              <a:rPr lang="en-US"/>
              <a:t>Site structure</a:t>
            </a:r>
          </a:p>
          <a:p>
            <a:pPr lvl="1"/>
            <a:r>
              <a:rPr lang="en-US"/>
              <a:t>Graphical design</a:t>
            </a:r>
          </a:p>
        </p:txBody>
      </p:sp>
      <p:sp>
        <p:nvSpPr>
          <p:cNvPr id="17715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Analyze</a:t>
            </a:r>
            <a:r>
              <a:rPr lang="en-US" sz="2000">
                <a:latin typeface="Tahoma" pitchFamily="34" charset="0"/>
              </a:rPr>
              <a:t> &gt; Competitors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1B3E6-3343-416A-88B9-D29C26BCEE39}" type="slidenum">
              <a:rPr lang="en-US"/>
              <a:pPr/>
              <a:t>15</a:t>
            </a:fld>
            <a:endParaRPr lang="en-US"/>
          </a:p>
        </p:txBody>
      </p:sp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User Behavior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3800" y="1905000"/>
            <a:ext cx="5289550" cy="4191000"/>
          </a:xfrm>
        </p:spPr>
        <p:txBody>
          <a:bodyPr/>
          <a:lstStyle/>
          <a:p>
            <a:r>
              <a:rPr lang="en-US"/>
              <a:t>We don’t read pages. </a:t>
            </a:r>
            <a:br>
              <a:rPr lang="en-US"/>
            </a:br>
            <a:r>
              <a:rPr lang="en-US"/>
              <a:t>We scan them.</a:t>
            </a:r>
          </a:p>
          <a:p>
            <a:r>
              <a:rPr lang="en-US"/>
              <a:t>We don’t make optimal </a:t>
            </a:r>
            <a:br>
              <a:rPr lang="en-US"/>
            </a:br>
            <a:r>
              <a:rPr lang="en-US"/>
              <a:t>choices. We satisfice*.</a:t>
            </a:r>
          </a:p>
          <a:p>
            <a:r>
              <a:rPr lang="en-US"/>
              <a:t>We don’t figure out </a:t>
            </a:r>
            <a:br>
              <a:rPr lang="en-US"/>
            </a:br>
            <a:r>
              <a:rPr lang="en-US"/>
              <a:t>how things work. </a:t>
            </a:r>
            <a:br>
              <a:rPr lang="en-US"/>
            </a:br>
            <a:r>
              <a:rPr lang="en-US"/>
              <a:t>We muddle through.</a:t>
            </a:r>
          </a:p>
        </p:txBody>
      </p:sp>
      <p:sp>
        <p:nvSpPr>
          <p:cNvPr id="18842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User Behavior </a:t>
            </a:r>
          </a:p>
        </p:txBody>
      </p:sp>
      <p:sp>
        <p:nvSpPr>
          <p:cNvPr id="188421" name="Text Box 5"/>
          <p:cNvSpPr txBox="1">
            <a:spLocks noChangeArrowheads="1"/>
          </p:cNvSpPr>
          <p:nvPr/>
        </p:nvSpPr>
        <p:spPr bwMode="auto">
          <a:xfrm>
            <a:off x="838200" y="6324600"/>
            <a:ext cx="670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*cross between “satisfying” &amp; “sufficing”</a:t>
            </a:r>
          </a:p>
        </p:txBody>
      </p:sp>
      <p:pic>
        <p:nvPicPr>
          <p:cNvPr id="188422" name="Picture 6" descr="DontMakeMeThin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057400"/>
            <a:ext cx="2640013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81DC-1F18-4B00-AB05-E723EF6ACACD}" type="slidenum">
              <a:rPr lang="en-US"/>
              <a:pPr/>
              <a:t>16</a:t>
            </a:fld>
            <a:endParaRPr lang="en-US"/>
          </a:p>
        </p:txBody>
      </p:sp>
      <p:sp>
        <p:nvSpPr>
          <p:cNvPr id="230402" name="Rectangle 2"/>
          <p:cNvSpPr>
            <a:spLocks noChangeArrowheads="1"/>
          </p:cNvSpPr>
          <p:nvPr/>
        </p:nvSpPr>
        <p:spPr bwMode="auto">
          <a:xfrm>
            <a:off x="914400" y="3352800"/>
            <a:ext cx="4724400" cy="7620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OUR Process</a:t>
            </a:r>
          </a:p>
        </p:txBody>
      </p:sp>
      <p:sp>
        <p:nvSpPr>
          <p:cNvPr id="23040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Plan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I want ______.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Analyze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Fact finding.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Design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Putting the ideas on paper.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Implement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Code. Test. Repeat.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Launch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Let’s get it out.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Maintain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Keep it fresh. Keep it working.</a:t>
            </a:r>
          </a:p>
        </p:txBody>
      </p:sp>
      <p:sp>
        <p:nvSpPr>
          <p:cNvPr id="230405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Home</a:t>
            </a:r>
          </a:p>
        </p:txBody>
      </p:sp>
      <p:pic>
        <p:nvPicPr>
          <p:cNvPr id="230406" name="Picture 6" descr="arti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905000"/>
            <a:ext cx="32766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BAD3-E070-49E1-A1D8-94FE7169B4CB}" type="slidenum">
              <a:rPr lang="en-US"/>
              <a:pPr/>
              <a:t>17</a:t>
            </a:fld>
            <a:endParaRPr lang="en-US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Design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Content</a:t>
            </a:r>
          </a:p>
          <a:p>
            <a:r>
              <a:rPr lang="en-US" sz="2800"/>
              <a:t>Information Architecture</a:t>
            </a:r>
          </a:p>
          <a:p>
            <a:r>
              <a:rPr lang="en-US" sz="2800"/>
              <a:t>Navigation</a:t>
            </a:r>
          </a:p>
          <a:p>
            <a:r>
              <a:rPr lang="en-US" sz="2800"/>
              <a:t>Page Design</a:t>
            </a:r>
          </a:p>
          <a:p>
            <a:r>
              <a:rPr lang="en-US" sz="2800"/>
              <a:t>Technology Factors</a:t>
            </a:r>
          </a:p>
          <a:p>
            <a:pPr>
              <a:buFont typeface="Wingdings" pitchFamily="2" charset="2"/>
              <a:buNone/>
            </a:pPr>
            <a:endParaRPr lang="en-US" sz="2800"/>
          </a:p>
          <a:p>
            <a:r>
              <a:rPr lang="en-US" sz="2800"/>
              <a:t>Work in a group!</a:t>
            </a:r>
          </a:p>
          <a:p>
            <a:r>
              <a:rPr lang="en-US" sz="2800"/>
              <a:t>Prototype</a:t>
            </a:r>
          </a:p>
        </p:txBody>
      </p:sp>
      <p:sp>
        <p:nvSpPr>
          <p:cNvPr id="16794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Design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4BD9-3A78-4332-8D89-895FC2BE2B83}" type="slidenum">
              <a:rPr lang="en-US"/>
              <a:pPr/>
              <a:t>18</a:t>
            </a:fld>
            <a:endParaRPr lang="en-US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Content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Always give the user the next step!</a:t>
            </a:r>
          </a:p>
          <a:p>
            <a:pPr>
              <a:lnSpc>
                <a:spcPct val="90000"/>
              </a:lnSpc>
            </a:pPr>
            <a:r>
              <a:rPr lang="en-US"/>
              <a:t>On every page: </a:t>
            </a:r>
          </a:p>
          <a:p>
            <a:pPr lvl="1">
              <a:lnSpc>
                <a:spcPct val="90000"/>
              </a:lnSpc>
            </a:pPr>
            <a:r>
              <a:rPr lang="en-US"/>
              <a:t>Contact info</a:t>
            </a:r>
          </a:p>
          <a:p>
            <a:pPr lvl="1">
              <a:lnSpc>
                <a:spcPct val="90000"/>
              </a:lnSpc>
            </a:pPr>
            <a:r>
              <a:rPr lang="en-US"/>
              <a:t>Last modified date</a:t>
            </a:r>
          </a:p>
          <a:p>
            <a:pPr>
              <a:lnSpc>
                <a:spcPct val="90000"/>
              </a:lnSpc>
            </a:pPr>
            <a:r>
              <a:rPr lang="en-US"/>
              <a:t>On home page:</a:t>
            </a:r>
          </a:p>
          <a:p>
            <a:pPr lvl="1">
              <a:lnSpc>
                <a:spcPct val="90000"/>
              </a:lnSpc>
            </a:pPr>
            <a:r>
              <a:rPr lang="en-US"/>
              <a:t>Show purpose of the site</a:t>
            </a:r>
          </a:p>
          <a:p>
            <a:pPr lvl="1">
              <a:lnSpc>
                <a:spcPct val="90000"/>
              </a:lnSpc>
            </a:pPr>
            <a:r>
              <a:rPr lang="en-US"/>
              <a:t>Privacy statement </a:t>
            </a:r>
          </a:p>
          <a:p>
            <a:pPr>
              <a:lnSpc>
                <a:spcPct val="90000"/>
              </a:lnSpc>
            </a:pPr>
            <a:r>
              <a:rPr lang="en-US"/>
              <a:t>Write for the web</a:t>
            </a:r>
          </a:p>
        </p:txBody>
      </p:sp>
      <p:sp>
        <p:nvSpPr>
          <p:cNvPr id="16896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Design</a:t>
            </a:r>
            <a:r>
              <a:rPr lang="en-US" sz="2000">
                <a:latin typeface="Tahoma" pitchFamily="34" charset="0"/>
              </a:rPr>
              <a:t> &gt; Content </a:t>
            </a:r>
          </a:p>
        </p:txBody>
      </p:sp>
      <p:sp>
        <p:nvSpPr>
          <p:cNvPr id="168965" name="Text Box 5"/>
          <p:cNvSpPr txBox="1">
            <a:spLocks noChangeArrowheads="1"/>
          </p:cNvSpPr>
          <p:nvPr/>
        </p:nvSpPr>
        <p:spPr bwMode="auto">
          <a:xfrm>
            <a:off x="7543800" y="4495800"/>
            <a:ext cx="1295400" cy="314325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e.g. </a:t>
            </a:r>
            <a:r>
              <a:rPr lang="en-US" sz="1400">
                <a:hlinkClick r:id="rId2" action="ppaction://hlinkfile"/>
              </a:rPr>
              <a:t>iPing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3B271-848C-4563-9935-70AD49162368}" type="slidenum">
              <a:rPr lang="en-US"/>
              <a:pPr/>
              <a:t>19</a:t>
            </a:fld>
            <a:endParaRPr lang="en-US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Write for the Web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Use concise, short sentences</a:t>
            </a:r>
          </a:p>
          <a:p>
            <a:pPr>
              <a:lnSpc>
                <a:spcPct val="90000"/>
              </a:lnSpc>
            </a:pPr>
            <a:r>
              <a:rPr lang="en-US" sz="2800"/>
              <a:t>Facilitate scanning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Lists rather than blocks of text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Short paragraphs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Bold key phrases</a:t>
            </a:r>
          </a:p>
          <a:p>
            <a:pPr>
              <a:lnSpc>
                <a:spcPct val="90000"/>
              </a:lnSpc>
            </a:pPr>
            <a:r>
              <a:rPr lang="en-US" sz="2800"/>
              <a:t>Have abstract for long documents</a:t>
            </a:r>
          </a:p>
          <a:p>
            <a:pPr>
              <a:lnSpc>
                <a:spcPct val="90000"/>
              </a:lnSpc>
            </a:pPr>
            <a:r>
              <a:rPr lang="en-US" sz="2800"/>
              <a:t>Standardize spelling, language</a:t>
            </a:r>
          </a:p>
          <a:p>
            <a:pPr>
              <a:lnSpc>
                <a:spcPct val="90000"/>
              </a:lnSpc>
            </a:pPr>
            <a:r>
              <a:rPr lang="en-US" sz="2800"/>
              <a:t>Check spelling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</p:txBody>
      </p:sp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Design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Content</a:t>
            </a:r>
            <a:r>
              <a:rPr lang="en-US" sz="2000">
                <a:latin typeface="Tahoma" pitchFamily="34" charset="0"/>
              </a:rPr>
              <a:t> &gt; Write for the Web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E4704-5753-43A0-A914-F2D025FB81C7}" type="slidenum">
              <a:rPr lang="en-US"/>
              <a:pPr/>
              <a:t>2</a:t>
            </a:fld>
            <a:endParaRPr lang="en-US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OUR Process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Plan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I want ______.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Analyze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Fact finding.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Design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Putting the ideas on paper.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Implement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Code. Test. Repeat.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Launch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Let’s get it out.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Maintain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Keep it fresh. Keep it working.</a:t>
            </a:r>
          </a:p>
        </p:txBody>
      </p:sp>
      <p:sp>
        <p:nvSpPr>
          <p:cNvPr id="151557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Home</a:t>
            </a:r>
          </a:p>
        </p:txBody>
      </p:sp>
      <p:pic>
        <p:nvPicPr>
          <p:cNvPr id="151561" name="Picture 9" descr="scoo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58788"/>
            <a:ext cx="3505200" cy="2970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8306B-4B96-4485-B57B-0BADD6AC79C2}" type="slidenum">
              <a:rPr lang="en-US"/>
              <a:pPr/>
              <a:t>20</a:t>
            </a:fld>
            <a:endParaRPr 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Information Architecture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Org charts are evil! </a:t>
            </a:r>
          </a:p>
          <a:p>
            <a:pPr lvl="1"/>
            <a:r>
              <a:rPr lang="en-US"/>
              <a:t>Take a user/problem oriented approach</a:t>
            </a:r>
          </a:p>
          <a:p>
            <a:pPr lvl="1"/>
            <a:r>
              <a:rPr lang="en-US"/>
              <a:t>Users don’t know nor care about how your organization works</a:t>
            </a:r>
          </a:p>
          <a:p>
            <a:r>
              <a:rPr lang="en-US"/>
              <a:t>Labeling</a:t>
            </a:r>
          </a:p>
          <a:p>
            <a:pPr lvl="1"/>
            <a:r>
              <a:rPr lang="en-US"/>
              <a:t>No buzzwords or cute labels</a:t>
            </a:r>
          </a:p>
          <a:p>
            <a:pPr lvl="1"/>
            <a:r>
              <a:rPr lang="en-US"/>
              <a:t>Use the user’s language</a:t>
            </a:r>
          </a:p>
          <a:p>
            <a:pPr lvl="1">
              <a:buFont typeface="Wingdings" pitchFamily="2" charset="2"/>
              <a:buNone/>
            </a:pPr>
            <a:endParaRPr lang="en-US"/>
          </a:p>
        </p:txBody>
      </p:sp>
      <p:sp>
        <p:nvSpPr>
          <p:cNvPr id="16998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Design</a:t>
            </a:r>
            <a:r>
              <a:rPr lang="en-US" sz="2000">
                <a:latin typeface="Tahoma" pitchFamily="34" charset="0"/>
              </a:rPr>
              <a:t> &gt; Information Architecture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0830A-E8CD-46ED-A608-FBF3A68EFBA9}" type="slidenum">
              <a:rPr lang="en-US"/>
              <a:pPr/>
              <a:t>21</a:t>
            </a:fld>
            <a:endParaRPr lang="en-US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Information Architecture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Consistency in grouping</a:t>
            </a:r>
          </a:p>
          <a:p>
            <a:r>
              <a:rPr lang="en-US" sz="2800"/>
              <a:t>How many items?</a:t>
            </a:r>
          </a:p>
          <a:p>
            <a:pPr lvl="1"/>
            <a:r>
              <a:rPr lang="en-US" sz="2400"/>
              <a:t>Balance depth and breadth</a:t>
            </a:r>
          </a:p>
          <a:p>
            <a:r>
              <a:rPr lang="en-US" sz="2800"/>
              <a:t>Techniques</a:t>
            </a:r>
          </a:p>
          <a:p>
            <a:pPr lvl="1"/>
            <a:r>
              <a:rPr lang="en-US" sz="2400"/>
              <a:t>Whiteboard</a:t>
            </a:r>
          </a:p>
          <a:p>
            <a:pPr lvl="1"/>
            <a:r>
              <a:rPr lang="en-US" sz="2400"/>
              <a:t>Put items on post-its</a:t>
            </a:r>
          </a:p>
          <a:p>
            <a:pPr lvl="1"/>
            <a:r>
              <a:rPr lang="en-US" sz="2400"/>
              <a:t>Use text editor, Word’s outline view</a:t>
            </a:r>
          </a:p>
          <a:p>
            <a:pPr lvl="1"/>
            <a:r>
              <a:rPr lang="en-US" sz="2400"/>
              <a:t>Print your site, cut out links and rearrange</a:t>
            </a:r>
          </a:p>
        </p:txBody>
      </p:sp>
      <p:sp>
        <p:nvSpPr>
          <p:cNvPr id="19763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Design</a:t>
            </a:r>
            <a:r>
              <a:rPr lang="en-US" sz="2000">
                <a:latin typeface="Tahoma" pitchFamily="34" charset="0"/>
              </a:rPr>
              <a:t> &gt; Information Architecture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BEA1-7C8F-4320-8A2A-8671F896D1DA}" type="slidenum">
              <a:rPr lang="en-US"/>
              <a:pPr/>
              <a:t>22</a:t>
            </a:fld>
            <a:endParaRPr lang="en-US"/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Navigation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sz="2800"/>
              <a:t>Requirements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/>
              <a:t>Users know where they are (the big picture)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/>
              <a:t>Users know where they can go</a:t>
            </a:r>
          </a:p>
          <a:p>
            <a:pPr marL="533400" indent="-533400">
              <a:lnSpc>
                <a:spcPct val="90000"/>
              </a:lnSpc>
            </a:pPr>
            <a:r>
              <a:rPr lang="en-US" sz="2800"/>
              <a:t>Consistency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/>
              <a:t>Labels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/>
              <a:t>Location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/>
              <a:t>Look &amp; Feel</a:t>
            </a:r>
          </a:p>
          <a:p>
            <a:pPr marL="533400" indent="-533400">
              <a:lnSpc>
                <a:spcPct val="90000"/>
              </a:lnSpc>
            </a:pPr>
            <a:r>
              <a:rPr lang="en-US" sz="2800"/>
              <a:t>Put important stuff up front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/>
              <a:t>Featured sites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/>
              <a:t>Quick links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/>
              <a:t>What’s new</a:t>
            </a:r>
          </a:p>
        </p:txBody>
      </p:sp>
      <p:sp>
        <p:nvSpPr>
          <p:cNvPr id="17818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Design</a:t>
            </a:r>
            <a:r>
              <a:rPr lang="en-US" sz="2000">
                <a:latin typeface="Tahoma" pitchFamily="34" charset="0"/>
              </a:rPr>
              <a:t> &gt; Navigation </a:t>
            </a:r>
          </a:p>
        </p:txBody>
      </p:sp>
      <p:sp>
        <p:nvSpPr>
          <p:cNvPr id="178182" name="Text Box 6"/>
          <p:cNvSpPr txBox="1">
            <a:spLocks noChangeArrowheads="1"/>
          </p:cNvSpPr>
          <p:nvPr/>
        </p:nvSpPr>
        <p:spPr bwMode="auto">
          <a:xfrm>
            <a:off x="6781800" y="4943475"/>
            <a:ext cx="2057400" cy="314325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e.g. </a:t>
            </a:r>
            <a:r>
              <a:rPr lang="en-US" sz="1400">
                <a:hlinkClick r:id="rId2" action="ppaction://hlinkfile"/>
              </a:rPr>
              <a:t>CNN front page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09656-2568-4739-A6C6-8FA39D27FB19}" type="slidenum">
              <a:rPr lang="en-US"/>
              <a:pPr/>
              <a:t>23</a:t>
            </a:fld>
            <a:endParaRPr lang="en-US"/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Navigation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Good practices/Conventions: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Global navigation always visible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Make logo link to home page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Chopable, meaningful URL’s</a:t>
            </a:r>
            <a:br>
              <a:rPr lang="en-US" sz="2400"/>
            </a:br>
            <a:r>
              <a:rPr lang="en-US" sz="2400"/>
              <a:t>e.g. www.ucs.vt.edu/software/win/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For big sites (&gt; 20? pages)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Search feature on every page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Site map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Make your site searchable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Make the site error-resistant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Custom “404 - document not found”-pages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Offer alternatives for zero results searches</a:t>
            </a:r>
          </a:p>
        </p:txBody>
      </p:sp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Design</a:t>
            </a:r>
            <a:r>
              <a:rPr lang="en-US" sz="2000">
                <a:latin typeface="Tahoma" pitchFamily="34" charset="0"/>
              </a:rPr>
              <a:t> &gt; Navigation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5A197-7678-4EB5-9209-9959C2D70860}" type="slidenum">
              <a:rPr lang="en-US"/>
              <a:pPr/>
              <a:t>24</a:t>
            </a:fld>
            <a:endParaRPr lang="en-US"/>
          </a:p>
        </p:txBody>
      </p:sp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Navigation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Links</a:t>
            </a:r>
          </a:p>
          <a:p>
            <a:pPr lvl="1"/>
            <a:r>
              <a:rPr lang="en-US"/>
              <a:t>Make them clearly identifiable</a:t>
            </a:r>
          </a:p>
          <a:p>
            <a:pPr lvl="2"/>
            <a:r>
              <a:rPr lang="en-US"/>
              <a:t>Only links should be underlined</a:t>
            </a:r>
          </a:p>
          <a:p>
            <a:pPr lvl="2"/>
            <a:r>
              <a:rPr lang="en-US"/>
              <a:t>Different color than body text</a:t>
            </a:r>
          </a:p>
          <a:p>
            <a:pPr lvl="2"/>
            <a:r>
              <a:rPr lang="en-US"/>
              <a:t>Don’t separate them with a comma</a:t>
            </a:r>
          </a:p>
          <a:p>
            <a:pPr lvl="1"/>
            <a:r>
              <a:rPr lang="en-US"/>
              <a:t>Use descriptive labels, not “click here”</a:t>
            </a:r>
          </a:p>
          <a:p>
            <a:pPr lvl="1"/>
            <a:r>
              <a:rPr lang="en-US"/>
              <a:t>Don’t overuse links in body text</a:t>
            </a:r>
          </a:p>
          <a:p>
            <a:pPr lvl="1"/>
            <a:r>
              <a:rPr lang="en-US"/>
              <a:t>Make them work!</a:t>
            </a:r>
          </a:p>
        </p:txBody>
      </p:sp>
      <p:sp>
        <p:nvSpPr>
          <p:cNvPr id="2007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Design</a:t>
            </a:r>
            <a:r>
              <a:rPr lang="en-US" sz="2000">
                <a:latin typeface="Tahoma" pitchFamily="34" charset="0"/>
              </a:rPr>
              <a:t> &gt; Navigation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DE4E-C9A4-4035-8D31-A081394D815D}" type="slidenum">
              <a:rPr lang="en-US"/>
              <a:pPr/>
              <a:t>25</a:t>
            </a:fld>
            <a:endParaRPr lang="en-US"/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Page Design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1981200"/>
            <a:ext cx="8110537" cy="4191000"/>
          </a:xfrm>
        </p:spPr>
        <p:txBody>
          <a:bodyPr/>
          <a:lstStyle/>
          <a:p>
            <a:r>
              <a:rPr lang="en-US" dirty="0"/>
              <a:t>Basic Principles</a:t>
            </a:r>
          </a:p>
          <a:p>
            <a:r>
              <a:rPr lang="en-US" dirty="0"/>
              <a:t>Layout</a:t>
            </a:r>
          </a:p>
          <a:p>
            <a:r>
              <a:rPr lang="en-US" dirty="0"/>
              <a:t>Images</a:t>
            </a:r>
          </a:p>
          <a:p>
            <a:r>
              <a:rPr lang="en-US" dirty="0"/>
              <a:t>Fonts &amp; </a:t>
            </a:r>
            <a:r>
              <a:rPr lang="en-US" dirty="0" smtClean="0"/>
              <a:t>Colors</a:t>
            </a:r>
          </a:p>
          <a:p>
            <a:r>
              <a:rPr lang="en-US" dirty="0" smtClean="0"/>
              <a:t>Don’ts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Good design = User’s trust</a:t>
            </a:r>
          </a:p>
        </p:txBody>
      </p:sp>
      <p:sp>
        <p:nvSpPr>
          <p:cNvPr id="20275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Design</a:t>
            </a:r>
            <a:r>
              <a:rPr lang="en-US" sz="2000">
                <a:latin typeface="Tahoma" pitchFamily="34" charset="0"/>
              </a:rPr>
              <a:t> &gt; Page Design </a:t>
            </a:r>
          </a:p>
        </p:txBody>
      </p:sp>
      <p:sp>
        <p:nvSpPr>
          <p:cNvPr id="202757" name="Text Box 5"/>
          <p:cNvSpPr txBox="1">
            <a:spLocks noChangeArrowheads="1"/>
          </p:cNvSpPr>
          <p:nvPr/>
        </p:nvSpPr>
        <p:spPr bwMode="auto">
          <a:xfrm>
            <a:off x="7391400" y="5553075"/>
            <a:ext cx="1447800" cy="314325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e.g. </a:t>
            </a:r>
            <a:r>
              <a:rPr lang="en-US" sz="1400">
                <a:hlinkClick r:id="rId2" action="ppaction://hlinkfile"/>
              </a:rPr>
              <a:t>ToolToad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6C75-6AC7-4E77-A021-5DE5183BCF29}" type="slidenum">
              <a:rPr lang="en-US"/>
              <a:pPr/>
              <a:t>26</a:t>
            </a:fld>
            <a:endParaRPr lang="en-US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Basic Principles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76600" y="1905000"/>
            <a:ext cx="5746750" cy="4191000"/>
          </a:xfrm>
        </p:spPr>
        <p:txBody>
          <a:bodyPr/>
          <a:lstStyle/>
          <a:p>
            <a:r>
              <a:rPr lang="en-US"/>
              <a:t>Robin Williams: </a:t>
            </a:r>
            <a:br>
              <a:rPr lang="en-US"/>
            </a:br>
            <a:r>
              <a:rPr lang="en-US">
                <a:solidFill>
                  <a:schemeClr val="folHlink"/>
                </a:solidFill>
              </a:rPr>
              <a:t>The Non-Designer’s </a:t>
            </a:r>
            <a:br>
              <a:rPr lang="en-US">
                <a:solidFill>
                  <a:schemeClr val="folHlink"/>
                </a:solidFill>
              </a:rPr>
            </a:br>
            <a:r>
              <a:rPr lang="en-US">
                <a:solidFill>
                  <a:schemeClr val="folHlink"/>
                </a:solidFill>
              </a:rPr>
              <a:t>Design Book</a:t>
            </a:r>
          </a:p>
          <a:p>
            <a:pPr lvl="1"/>
            <a:r>
              <a:rPr lang="en-US" b="1"/>
              <a:t>C</a:t>
            </a:r>
            <a:r>
              <a:rPr lang="en-US"/>
              <a:t>ontrast</a:t>
            </a:r>
          </a:p>
          <a:p>
            <a:pPr lvl="1"/>
            <a:r>
              <a:rPr lang="en-US" b="1"/>
              <a:t>R</a:t>
            </a:r>
            <a:r>
              <a:rPr lang="en-US"/>
              <a:t>epetition</a:t>
            </a:r>
          </a:p>
          <a:p>
            <a:pPr lvl="1"/>
            <a:r>
              <a:rPr lang="en-US" b="1"/>
              <a:t>A</a:t>
            </a:r>
            <a:r>
              <a:rPr lang="en-US"/>
              <a:t>lignment</a:t>
            </a:r>
          </a:p>
          <a:p>
            <a:pPr lvl="1"/>
            <a:r>
              <a:rPr lang="en-US" b="1"/>
              <a:t>P</a:t>
            </a:r>
            <a:r>
              <a:rPr lang="en-US"/>
              <a:t>roximity</a:t>
            </a:r>
          </a:p>
        </p:txBody>
      </p:sp>
      <p:sp>
        <p:nvSpPr>
          <p:cNvPr id="17101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Design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Page Design</a:t>
            </a:r>
            <a:r>
              <a:rPr lang="en-US" sz="2000">
                <a:latin typeface="Tahoma" pitchFamily="34" charset="0"/>
              </a:rPr>
              <a:t> &gt; Basic Principles </a:t>
            </a:r>
          </a:p>
        </p:txBody>
      </p:sp>
      <p:pic>
        <p:nvPicPr>
          <p:cNvPr id="171013" name="Picture 5" descr="NonDesignersDesign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25" y="2057400"/>
            <a:ext cx="2111375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F22DB-EEEC-4CDF-905E-980E1DB9E61C}" type="slidenum">
              <a:rPr lang="en-US"/>
              <a:pPr/>
              <a:t>27</a:t>
            </a:fld>
            <a:endParaRPr lang="en-US"/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Layout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Consistency</a:t>
            </a:r>
          </a:p>
          <a:p>
            <a:r>
              <a:rPr lang="en-US" sz="2800"/>
              <a:t>Avoid clutter, less is more</a:t>
            </a:r>
          </a:p>
          <a:p>
            <a:r>
              <a:rPr lang="en-US" sz="2800"/>
              <a:t>Establish visual hierarchy</a:t>
            </a:r>
          </a:p>
          <a:p>
            <a:r>
              <a:rPr lang="en-US" sz="2800"/>
              <a:t>White space </a:t>
            </a:r>
            <a:r>
              <a:rPr lang="en-US" sz="3600" b="1">
                <a:sym typeface="Symbol" pitchFamily="18" charset="2"/>
              </a:rPr>
              <a:t></a:t>
            </a:r>
            <a:r>
              <a:rPr lang="en-US" sz="2800"/>
              <a:t> wasted space</a:t>
            </a:r>
          </a:p>
          <a:p>
            <a:r>
              <a:rPr lang="en-US" sz="2800"/>
              <a:t>Avoid Frames, problems with:</a:t>
            </a:r>
          </a:p>
          <a:p>
            <a:pPr lvl="1"/>
            <a:r>
              <a:rPr lang="en-US" sz="2400"/>
              <a:t>Printing </a:t>
            </a:r>
          </a:p>
          <a:p>
            <a:pPr lvl="1"/>
            <a:r>
              <a:rPr lang="en-US" sz="2400"/>
              <a:t>Bookmarking</a:t>
            </a:r>
          </a:p>
          <a:p>
            <a:r>
              <a:rPr lang="en-US" sz="2800"/>
              <a:t>Photoshop, Dreamweaver for prototyping</a:t>
            </a:r>
          </a:p>
        </p:txBody>
      </p:sp>
      <p:sp>
        <p:nvSpPr>
          <p:cNvPr id="201733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Design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Page Design</a:t>
            </a:r>
            <a:r>
              <a:rPr lang="en-US" sz="2000">
                <a:latin typeface="Tahoma" pitchFamily="34" charset="0"/>
              </a:rPr>
              <a:t> &gt; Layout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24F0-BDFA-4A04-B5D8-EBFBB78BC6F2}" type="slidenum">
              <a:rPr lang="en-US"/>
              <a:pPr/>
              <a:t>28</a:t>
            </a:fld>
            <a:endParaRPr lang="en-US"/>
          </a:p>
        </p:txBody>
      </p:sp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Images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Consistency</a:t>
            </a:r>
          </a:p>
          <a:p>
            <a:r>
              <a:rPr lang="en-US" dirty="0"/>
              <a:t>Don’t use for text if you can help it</a:t>
            </a:r>
          </a:p>
          <a:p>
            <a:r>
              <a:rPr lang="en-US" dirty="0"/>
              <a:t>Optimize images by</a:t>
            </a:r>
          </a:p>
          <a:p>
            <a:pPr lvl="1"/>
            <a:r>
              <a:rPr lang="en-US" dirty="0"/>
              <a:t>Using optimal image formats</a:t>
            </a:r>
          </a:p>
          <a:p>
            <a:pPr lvl="2"/>
            <a:r>
              <a:rPr lang="en-US" dirty="0"/>
              <a:t>Line-art, up to 256 colors: gif</a:t>
            </a:r>
          </a:p>
          <a:p>
            <a:pPr lvl="2"/>
            <a:r>
              <a:rPr lang="en-US" dirty="0"/>
              <a:t>Photos: jpeg</a:t>
            </a:r>
          </a:p>
          <a:p>
            <a:pPr lvl="1"/>
            <a:r>
              <a:rPr lang="en-US" dirty="0"/>
              <a:t>Reducing file size &amp; download time</a:t>
            </a:r>
          </a:p>
        </p:txBody>
      </p:sp>
      <p:sp>
        <p:nvSpPr>
          <p:cNvPr id="20378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Design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Page Design</a:t>
            </a:r>
            <a:r>
              <a:rPr lang="en-US" sz="2000">
                <a:latin typeface="Tahoma" pitchFamily="34" charset="0"/>
              </a:rPr>
              <a:t> &gt; Images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71910-9CAF-4154-B323-B279C64EDDB5}" type="slidenum">
              <a:rPr lang="en-US"/>
              <a:pPr/>
              <a:t>29</a:t>
            </a:fld>
            <a:endParaRPr 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Fonts &amp; Colors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Consistency</a:t>
            </a:r>
          </a:p>
          <a:p>
            <a:pPr>
              <a:lnSpc>
                <a:spcPct val="90000"/>
              </a:lnSpc>
            </a:pPr>
            <a:r>
              <a:rPr lang="en-US" sz="2800"/>
              <a:t>Use style sheets for formatting</a:t>
            </a:r>
          </a:p>
          <a:p>
            <a:pPr>
              <a:lnSpc>
                <a:spcPct val="90000"/>
              </a:lnSpc>
            </a:pPr>
            <a:r>
              <a:rPr lang="en-US" sz="2800"/>
              <a:t>Use “web safe” fonts</a:t>
            </a:r>
          </a:p>
          <a:p>
            <a:pPr>
              <a:lnSpc>
                <a:spcPct val="90000"/>
              </a:lnSpc>
            </a:pPr>
            <a:r>
              <a:rPr lang="en-US" sz="2800"/>
              <a:t>Don’t use </a:t>
            </a:r>
            <a:endParaRPr lang="en-US" sz="3400" i="1">
              <a:latin typeface="Courier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2800"/>
              <a:t>Colors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Key to building identity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Use a few colors (2 or 3 + B &amp; W)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Good contrast for readability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Use “web safe” colors for large patches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Orange and maroon</a:t>
            </a:r>
          </a:p>
        </p:txBody>
      </p:sp>
      <p:sp>
        <p:nvSpPr>
          <p:cNvPr id="20480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Design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Page Design</a:t>
            </a:r>
            <a:r>
              <a:rPr lang="en-US" sz="2000">
                <a:latin typeface="Tahoma" pitchFamily="34" charset="0"/>
              </a:rPr>
              <a:t> &gt; Fonts &amp; Colors </a:t>
            </a:r>
          </a:p>
        </p:txBody>
      </p:sp>
      <p:pic>
        <p:nvPicPr>
          <p:cNvPr id="204808" name="Picture 8" descr="itali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263900"/>
            <a:ext cx="1524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29E6-E7ED-45C1-835C-F84344608DE5}" type="slidenum">
              <a:rPr lang="en-US"/>
              <a:pPr/>
              <a:t>3</a:t>
            </a:fld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Usability: What is it?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Usefulness</a:t>
            </a:r>
            <a:r>
              <a:rPr lang="en-US"/>
              <a:t> </a:t>
            </a:r>
            <a:br>
              <a:rPr lang="en-US"/>
            </a:br>
            <a:r>
              <a:rPr lang="en-US"/>
              <a:t>Relevant information &amp; services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Ease-of-use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/>
              <a:t>Could your grandmother use it?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Learnability</a:t>
            </a:r>
            <a:r>
              <a:rPr lang="en-US"/>
              <a:t> </a:t>
            </a:r>
            <a:br>
              <a:rPr lang="en-US"/>
            </a:br>
            <a:r>
              <a:rPr lang="en-US"/>
              <a:t>How did that work again?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Likeability</a:t>
            </a:r>
            <a:r>
              <a:rPr lang="en-US"/>
              <a:t/>
            </a:r>
            <a:br>
              <a:rPr lang="en-US"/>
            </a:br>
            <a:r>
              <a:rPr lang="en-US"/>
              <a:t>If I hate it, I don’t use it!</a:t>
            </a:r>
          </a:p>
        </p:txBody>
      </p:sp>
      <p:sp>
        <p:nvSpPr>
          <p:cNvPr id="14848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Usability</a:t>
            </a:r>
            <a:r>
              <a:rPr lang="en-US" sz="2000">
                <a:latin typeface="Tahoma" pitchFamily="34" charset="0"/>
              </a:rPr>
              <a:t> &gt; What is it?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1A24-DF88-47EA-8F8A-47EFD1666B12}" type="slidenum">
              <a:rPr lang="en-US"/>
              <a:pPr/>
              <a:t>30</a:t>
            </a:fld>
            <a:endParaRPr lang="en-US"/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Don'ts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8231187" cy="4191000"/>
          </a:xfrm>
        </p:spPr>
        <p:txBody>
          <a:bodyPr/>
          <a:lstStyle/>
          <a:p>
            <a:r>
              <a:rPr lang="en-US"/>
              <a:t>No pop-ups</a:t>
            </a:r>
          </a:p>
          <a:p>
            <a:r>
              <a:rPr lang="en-US"/>
              <a:t>No “designed for…”</a:t>
            </a:r>
          </a:p>
          <a:p>
            <a:r>
              <a:rPr lang="en-US"/>
              <a:t>No icons without titles</a:t>
            </a:r>
          </a:p>
          <a:p>
            <a:r>
              <a:rPr lang="en-US"/>
              <a:t>No excessive movement</a:t>
            </a:r>
          </a:p>
          <a:p>
            <a:r>
              <a:rPr lang="en-US"/>
              <a:t>No “coming soon/under construction”</a:t>
            </a:r>
          </a:p>
          <a:p>
            <a:r>
              <a:rPr lang="en-US"/>
              <a:t>No obnoxious backgrounds</a:t>
            </a:r>
          </a:p>
          <a:p>
            <a:r>
              <a:rPr lang="en-US"/>
              <a:t>No splash screens</a:t>
            </a:r>
          </a:p>
          <a:p>
            <a:endParaRPr lang="en-US"/>
          </a:p>
        </p:txBody>
      </p:sp>
      <p:sp>
        <p:nvSpPr>
          <p:cNvPr id="23450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Design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Page Design</a:t>
            </a:r>
            <a:r>
              <a:rPr lang="en-US" sz="2000">
                <a:latin typeface="Tahoma" pitchFamily="34" charset="0"/>
              </a:rPr>
              <a:t> &gt; Don’ts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F2F87-AD17-43FF-900A-35D179859B28}" type="slidenum">
              <a:rPr lang="en-US"/>
              <a:pPr/>
              <a:t>31</a:t>
            </a:fld>
            <a:endParaRPr lang="en-US"/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Technology Factors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Web sites must degrade gracefully</a:t>
            </a:r>
          </a:p>
          <a:p>
            <a:pPr>
              <a:lnSpc>
                <a:spcPct val="90000"/>
              </a:lnSpc>
            </a:pPr>
            <a:r>
              <a:rPr lang="en-US" sz="2800"/>
              <a:t>Provide alternative content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NOSCRIPT tags for JavaScript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Non-Flash, Text, Printable Version</a:t>
            </a:r>
          </a:p>
          <a:p>
            <a:pPr>
              <a:lnSpc>
                <a:spcPct val="90000"/>
              </a:lnSpc>
            </a:pPr>
            <a:r>
              <a:rPr lang="en-US" sz="2800"/>
              <a:t>Browsers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We design for IE, Netscape &gt;4.x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Still usable in older browser, just not as pretty</a:t>
            </a:r>
          </a:p>
          <a:p>
            <a:pPr>
              <a:lnSpc>
                <a:spcPct val="90000"/>
              </a:lnSpc>
            </a:pPr>
            <a:r>
              <a:rPr lang="en-US" sz="2800"/>
              <a:t>Screen sizes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We design for 800x600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Strive for “liquid” designs</a:t>
            </a:r>
          </a:p>
        </p:txBody>
      </p:sp>
      <p:sp>
        <p:nvSpPr>
          <p:cNvPr id="17920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Design</a:t>
            </a:r>
            <a:r>
              <a:rPr lang="en-US" sz="2000">
                <a:latin typeface="Tahoma" pitchFamily="34" charset="0"/>
              </a:rPr>
              <a:t> &gt; Technology Factors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788-37EB-4B49-93A5-F777D6F01037}" type="slidenum">
              <a:rPr lang="en-US"/>
              <a:pPr/>
              <a:t>32</a:t>
            </a:fld>
            <a:endParaRPr lang="en-US"/>
          </a:p>
        </p:txBody>
      </p:sp>
      <p:sp>
        <p:nvSpPr>
          <p:cNvPr id="231426" name="Rectangle 2"/>
          <p:cNvSpPr>
            <a:spLocks noChangeArrowheads="1"/>
          </p:cNvSpPr>
          <p:nvPr/>
        </p:nvSpPr>
        <p:spPr bwMode="auto">
          <a:xfrm>
            <a:off x="914400" y="4114800"/>
            <a:ext cx="3581400" cy="7620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OUR Process</a:t>
            </a:r>
          </a:p>
        </p:txBody>
      </p:sp>
      <p:sp>
        <p:nvSpPr>
          <p:cNvPr id="23142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Plan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I want ______.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Analyze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Fact finding.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Design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Putting the ideas on paper.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Implement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Code. Test. Repeat.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Launch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Let’s get it out.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Maintain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Keep it fresh. Keep it working.</a:t>
            </a:r>
          </a:p>
        </p:txBody>
      </p:sp>
      <p:sp>
        <p:nvSpPr>
          <p:cNvPr id="231429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Home</a:t>
            </a:r>
          </a:p>
        </p:txBody>
      </p:sp>
      <p:pic>
        <p:nvPicPr>
          <p:cNvPr id="231430" name="Picture 6" descr="imple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667000"/>
            <a:ext cx="3810000" cy="345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6CE7-A7C3-4786-8702-E297C81969E7}" type="slidenum">
              <a:rPr lang="en-US"/>
              <a:pPr/>
              <a:t>33</a:t>
            </a:fld>
            <a:endParaRPr lang="en-US"/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Implement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Step 1: Code. </a:t>
            </a:r>
          </a:p>
          <a:p>
            <a:r>
              <a:rPr lang="en-US"/>
              <a:t>Step 2: Test. </a:t>
            </a:r>
          </a:p>
          <a:p>
            <a:r>
              <a:rPr lang="en-US"/>
              <a:t>Step 3: Repeat.</a:t>
            </a:r>
          </a:p>
          <a:p>
            <a:endParaRPr lang="en-US"/>
          </a:p>
          <a:p>
            <a:r>
              <a:rPr lang="en-US"/>
              <a:t>Step 4: Document.</a:t>
            </a:r>
          </a:p>
        </p:txBody>
      </p:sp>
      <p:sp>
        <p:nvSpPr>
          <p:cNvPr id="17306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Implement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5E08C-2AE8-49D8-8DC6-31A5867F0C0B}" type="slidenum">
              <a:rPr lang="en-US"/>
              <a:pPr/>
              <a:t>34</a:t>
            </a:fld>
            <a:endParaRPr lang="en-US"/>
          </a:p>
        </p:txBody>
      </p:sp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 dirty="0"/>
              <a:t>Code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it by hand</a:t>
            </a:r>
          </a:p>
          <a:p>
            <a:r>
              <a:rPr lang="en-US" dirty="0" smtClean="0"/>
              <a:t>WYSIWYG</a:t>
            </a:r>
            <a:endParaRPr lang="en-US" dirty="0"/>
          </a:p>
        </p:txBody>
      </p:sp>
      <p:sp>
        <p:nvSpPr>
          <p:cNvPr id="21709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Implement</a:t>
            </a:r>
            <a:r>
              <a:rPr lang="en-US" sz="2000">
                <a:latin typeface="Tahoma" pitchFamily="34" charset="0"/>
              </a:rPr>
              <a:t> &gt;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189E5-15EC-47D4-8CB6-FB26BE6D4C31}" type="slidenum">
              <a:rPr lang="en-US"/>
              <a:pPr/>
              <a:t>35</a:t>
            </a:fld>
            <a:endParaRPr lang="en-US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Test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User Testing</a:t>
            </a:r>
          </a:p>
          <a:p>
            <a:pPr lvl="1"/>
            <a:r>
              <a:rPr lang="en-US">
                <a:latin typeface="Tahoma"/>
                <a:cs typeface="Arial" charset="0"/>
              </a:rPr>
              <a:t>“</a:t>
            </a:r>
            <a:r>
              <a:rPr lang="en-US">
                <a:cs typeface="Arial" charset="0"/>
              </a:rPr>
              <a:t>Discount Usability</a:t>
            </a:r>
            <a:r>
              <a:rPr lang="en-US">
                <a:latin typeface="Tahoma"/>
                <a:cs typeface="Arial" charset="0"/>
              </a:rPr>
              <a:t>”</a:t>
            </a:r>
            <a:r>
              <a:rPr lang="en-US">
                <a:cs typeface="Arial" charset="0"/>
              </a:rPr>
              <a:t> - few users, low tech, multiple sessions</a:t>
            </a:r>
            <a:endParaRPr lang="en-US"/>
          </a:p>
          <a:p>
            <a:pPr lvl="1"/>
            <a:r>
              <a:rPr lang="en-US">
                <a:latin typeface="Tahoma" pitchFamily="34" charset="0"/>
                <a:cs typeface="Arial" charset="0"/>
              </a:rPr>
              <a:t>Users perform realistic &amp; important pre-defined tasks</a:t>
            </a:r>
          </a:p>
          <a:p>
            <a:r>
              <a:rPr lang="en-US"/>
              <a:t>Expert Review</a:t>
            </a:r>
          </a:p>
          <a:p>
            <a:pPr lvl="1"/>
            <a:r>
              <a:rPr lang="en-US"/>
              <a:t>Subject matter</a:t>
            </a:r>
          </a:p>
          <a:p>
            <a:pPr lvl="1"/>
            <a:r>
              <a:rPr lang="en-US"/>
              <a:t>Usability</a:t>
            </a:r>
          </a:p>
        </p:txBody>
      </p:sp>
      <p:sp>
        <p:nvSpPr>
          <p:cNvPr id="18022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Implement</a:t>
            </a:r>
            <a:r>
              <a:rPr lang="en-US" sz="2000">
                <a:latin typeface="Tahoma" pitchFamily="34" charset="0"/>
              </a:rPr>
              <a:t> &gt;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4FE3-96DA-4DA7-8EC9-8A5AF43C4F8A}" type="slidenum">
              <a:rPr lang="en-US"/>
              <a:pPr/>
              <a:t>36</a:t>
            </a:fld>
            <a:endParaRPr lang="en-US"/>
          </a:p>
        </p:txBody>
      </p:sp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Test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Compatibility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browser &amp; operating system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screen resolution &amp; color depth</a:t>
            </a:r>
          </a:p>
          <a:p>
            <a:pPr>
              <a:lnSpc>
                <a:spcPct val="90000"/>
              </a:lnSpc>
            </a:pPr>
            <a:r>
              <a:rPr lang="en-US" sz="2800"/>
              <a:t>Performance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page download &amp; display time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server load (for sites with big audience)</a:t>
            </a:r>
          </a:p>
          <a:p>
            <a:pPr>
              <a:lnSpc>
                <a:spcPct val="90000"/>
              </a:lnSpc>
            </a:pPr>
            <a:r>
              <a:rPr lang="en-US" sz="2800"/>
              <a:t>Standards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Standards conformity (HTML, CSS, etc.)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Adherence to accessibility guidelines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Spell checking</a:t>
            </a:r>
          </a:p>
        </p:txBody>
      </p:sp>
      <p:sp>
        <p:nvSpPr>
          <p:cNvPr id="20685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Implement</a:t>
            </a:r>
            <a:r>
              <a:rPr lang="en-US" sz="2000">
                <a:latin typeface="Tahoma" pitchFamily="34" charset="0"/>
              </a:rPr>
              <a:t> &gt;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AB3B-EE8D-4355-A51D-5BA951666825}" type="slidenum">
              <a:rPr lang="en-US"/>
              <a:pPr/>
              <a:t>37</a:t>
            </a:fld>
            <a:endParaRPr lang="en-US"/>
          </a:p>
        </p:txBody>
      </p:sp>
      <p:sp>
        <p:nvSpPr>
          <p:cNvPr id="232450" name="Rectangle 2"/>
          <p:cNvSpPr>
            <a:spLocks noChangeArrowheads="1"/>
          </p:cNvSpPr>
          <p:nvPr/>
        </p:nvSpPr>
        <p:spPr bwMode="auto">
          <a:xfrm>
            <a:off x="914400" y="4800600"/>
            <a:ext cx="2895600" cy="7620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OUR Process</a:t>
            </a:r>
          </a:p>
        </p:txBody>
      </p:sp>
      <p:sp>
        <p:nvSpPr>
          <p:cNvPr id="23245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Plan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I want ______.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Analyze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Fact finding.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Design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Putting the ideas on paper.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Implement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Code. Test. Repeat.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Launch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Let’s get it out.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Maintain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Keep it fresh. Keep it working.</a:t>
            </a:r>
          </a:p>
        </p:txBody>
      </p:sp>
      <p:sp>
        <p:nvSpPr>
          <p:cNvPr id="232453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Home</a:t>
            </a:r>
          </a:p>
        </p:txBody>
      </p:sp>
      <p:pic>
        <p:nvPicPr>
          <p:cNvPr id="232454" name="Picture 6" descr="rock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24200"/>
            <a:ext cx="2058988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0061-F33F-4924-849C-9266FB0B63B8}" type="slidenum">
              <a:rPr lang="en-US"/>
              <a:pPr/>
              <a:t>38</a:t>
            </a:fld>
            <a:endParaRPr lang="en-US"/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Launch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Final testing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cross-browser compatibility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Link consistency</a:t>
            </a:r>
          </a:p>
          <a:p>
            <a:pPr>
              <a:lnSpc>
                <a:spcPct val="90000"/>
              </a:lnSpc>
            </a:pPr>
            <a:r>
              <a:rPr lang="en-US" sz="2800"/>
              <a:t>Advertise to search engines</a:t>
            </a:r>
          </a:p>
          <a:p>
            <a:pPr>
              <a:lnSpc>
                <a:spcPct val="90000"/>
              </a:lnSpc>
            </a:pPr>
            <a:r>
              <a:rPr lang="en-US" sz="2800"/>
              <a:t>Link from other sites</a:t>
            </a:r>
          </a:p>
          <a:p>
            <a:pPr>
              <a:lnSpc>
                <a:spcPct val="90000"/>
              </a:lnSpc>
            </a:pPr>
            <a:r>
              <a:rPr lang="en-US" sz="2800"/>
              <a:t>Classic advertising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Cards in dining hall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Flyers in dorms, academic buildings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E-mail</a:t>
            </a:r>
          </a:p>
        </p:txBody>
      </p:sp>
      <p:sp>
        <p:nvSpPr>
          <p:cNvPr id="17613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Launch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A380A-BF70-4079-A55D-C8BE9BB31EEC}" type="slidenum">
              <a:rPr lang="en-US"/>
              <a:pPr/>
              <a:t>39</a:t>
            </a:fld>
            <a:endParaRPr lang="en-US"/>
          </a:p>
        </p:txBody>
      </p:sp>
      <p:sp>
        <p:nvSpPr>
          <p:cNvPr id="233474" name="Rectangle 2"/>
          <p:cNvSpPr>
            <a:spLocks noChangeArrowheads="1"/>
          </p:cNvSpPr>
          <p:nvPr/>
        </p:nvSpPr>
        <p:spPr bwMode="auto">
          <a:xfrm>
            <a:off x="914400" y="5562600"/>
            <a:ext cx="5257800" cy="7620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OUR Process</a:t>
            </a:r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Plan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I want ______.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Analyze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Fact finding.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Design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Putting the ideas on paper.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Implement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Code. Test. Repeat.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Launch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Let’s get it out.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Maintain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Keep it fresh. Keep it working.</a:t>
            </a:r>
          </a:p>
        </p:txBody>
      </p:sp>
      <p:sp>
        <p:nvSpPr>
          <p:cNvPr id="233477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Home</a:t>
            </a:r>
          </a:p>
        </p:txBody>
      </p:sp>
      <p:pic>
        <p:nvPicPr>
          <p:cNvPr id="233478" name="Picture 6" descr="plumb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276600"/>
            <a:ext cx="2286000" cy="341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FBAF-7288-4E2E-98F3-CFCD9DA3E0DE}" type="slidenum">
              <a:rPr lang="en-US"/>
              <a:pPr/>
              <a:t>4</a:t>
            </a:fld>
            <a:endParaRPr lang="en-US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Usability: Why care?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(In Business world: to close a deal)</a:t>
            </a:r>
          </a:p>
          <a:p>
            <a:r>
              <a:rPr lang="en-US"/>
              <a:t>Web site = organization’s image</a:t>
            </a:r>
          </a:p>
          <a:p>
            <a:r>
              <a:rPr lang="en-US"/>
              <a:t>Establishes trust</a:t>
            </a:r>
          </a:p>
          <a:p>
            <a:r>
              <a:rPr lang="en-US"/>
              <a:t>Saves time and money</a:t>
            </a:r>
          </a:p>
          <a:p>
            <a:r>
              <a:rPr lang="en-US"/>
              <a:t>Fewer phone calls &amp; e-mails</a:t>
            </a:r>
          </a:p>
          <a:p>
            <a:r>
              <a:rPr lang="en-US"/>
              <a:t>Encourages users to return</a:t>
            </a:r>
          </a:p>
          <a:p>
            <a:r>
              <a:rPr lang="en-US"/>
              <a:t>Avoids frustration</a:t>
            </a: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Usability</a:t>
            </a:r>
            <a:r>
              <a:rPr lang="en-US" sz="2000">
                <a:latin typeface="Tahoma" pitchFamily="34" charset="0"/>
              </a:rPr>
              <a:t> &gt; Why care?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75730-4733-4C2B-A805-97166E10851C}" type="slidenum">
              <a:rPr lang="en-US"/>
              <a:pPr/>
              <a:t>40</a:t>
            </a:fld>
            <a:endParaRPr lang="en-US"/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Maintain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Update content regularly</a:t>
            </a:r>
          </a:p>
          <a:p>
            <a:r>
              <a:rPr lang="en-US"/>
              <a:t>Verify link consistency</a:t>
            </a:r>
          </a:p>
          <a:p>
            <a:r>
              <a:rPr lang="en-US"/>
              <a:t>Read and answer users feedback</a:t>
            </a:r>
          </a:p>
          <a:p>
            <a:r>
              <a:rPr lang="en-US"/>
              <a:t>Analyze web server log</a:t>
            </a:r>
          </a:p>
          <a:p>
            <a:r>
              <a:rPr lang="en-US"/>
              <a:t>Analyze search engine logs</a:t>
            </a:r>
          </a:p>
        </p:txBody>
      </p:sp>
      <p:sp>
        <p:nvSpPr>
          <p:cNvPr id="175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Maintain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AD84-5FC0-42FE-98CC-34CF088662FE}" type="slidenum">
              <a:rPr lang="en-US"/>
              <a:pPr/>
              <a:t>41</a:t>
            </a:fld>
            <a:endParaRPr lang="en-US"/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272462" cy="762000"/>
          </a:xfrm>
        </p:spPr>
        <p:txBody>
          <a:bodyPr/>
          <a:lstStyle/>
          <a:p>
            <a:r>
              <a:rPr lang="en-US"/>
              <a:t>Redesign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If:</a:t>
            </a:r>
          </a:p>
          <a:p>
            <a:pPr lvl="1"/>
            <a:r>
              <a:rPr lang="en-US"/>
              <a:t>Audience or needs change</a:t>
            </a:r>
          </a:p>
          <a:p>
            <a:pPr lvl="1"/>
            <a:r>
              <a:rPr lang="en-US"/>
              <a:t>You want a new look</a:t>
            </a:r>
          </a:p>
          <a:p>
            <a:pPr lvl="1"/>
            <a:r>
              <a:rPr lang="en-US"/>
              <a:t>You can do it better now</a:t>
            </a:r>
          </a:p>
          <a:p>
            <a:pPr lvl="1"/>
            <a:endParaRPr lang="en-US"/>
          </a:p>
          <a:p>
            <a:r>
              <a:rPr lang="en-US"/>
              <a:t>Then: Start again at Step 1: “Plan”</a:t>
            </a:r>
          </a:p>
        </p:txBody>
      </p:sp>
      <p:sp>
        <p:nvSpPr>
          <p:cNvPr id="2078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Redesign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67B2B-434C-4AEC-826E-873599965C74}" type="slidenum">
              <a:rPr lang="en-US"/>
              <a:pPr/>
              <a:t>5</a:t>
            </a:fld>
            <a:endParaRPr lang="en-US"/>
          </a:p>
        </p:txBody>
      </p:sp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Usability</a:t>
            </a:r>
          </a:p>
        </p:txBody>
      </p:sp>
      <p:sp>
        <p:nvSpPr>
          <p:cNvPr id="215044" name="Text Box 4"/>
          <p:cNvSpPr txBox="1">
            <a:spLocks noChangeArrowheads="1"/>
          </p:cNvSpPr>
          <p:nvPr/>
        </p:nvSpPr>
        <p:spPr bwMode="auto">
          <a:xfrm>
            <a:off x="1066800" y="2303463"/>
            <a:ext cx="7239000" cy="333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3600"/>
              <a:t>Usability is a key concept in all phases of a successful design process.</a:t>
            </a:r>
          </a:p>
          <a:p>
            <a:pPr algn="ctr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lang="en-US" sz="3600"/>
          </a:p>
          <a:p>
            <a:pPr algn="ctr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3600"/>
              <a:t>It is </a:t>
            </a:r>
            <a:r>
              <a:rPr lang="en-US" sz="3600" b="1"/>
              <a:t>not</a:t>
            </a:r>
            <a:r>
              <a:rPr lang="en-US" sz="3600"/>
              <a:t> an afterthought.</a:t>
            </a:r>
          </a:p>
        </p:txBody>
      </p:sp>
      <p:sp>
        <p:nvSpPr>
          <p:cNvPr id="21504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Usability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B28D-9998-4856-BE9D-D557CD051CDB}" type="slidenum">
              <a:rPr lang="en-US"/>
              <a:pPr/>
              <a:t>6</a:t>
            </a:fld>
            <a:endParaRPr lang="en-US"/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914400" y="1905000"/>
            <a:ext cx="2895600" cy="7620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OUR Process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Plan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I want ______.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Analyze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Fact finding.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Design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Putting the ideas on paper.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Implement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Code. Test. Repeat.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Launch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Let’s get it out.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Maintain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Keep it fresh. Keep it working.</a:t>
            </a:r>
          </a:p>
        </p:txBody>
      </p:sp>
      <p:sp>
        <p:nvSpPr>
          <p:cNvPr id="22835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Home</a:t>
            </a:r>
          </a:p>
        </p:txBody>
      </p:sp>
      <p:pic>
        <p:nvPicPr>
          <p:cNvPr id="228358" name="Picture 6" descr="meet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62000"/>
            <a:ext cx="4049713" cy="2830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2390-CC8B-4033-AB21-C47125ABA2F9}" type="slidenum">
              <a:rPr lang="en-US"/>
              <a:pPr/>
              <a:t>7</a:t>
            </a:fld>
            <a:endParaRPr 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Plan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Set goals</a:t>
            </a:r>
          </a:p>
          <a:p>
            <a:pPr lvl="1">
              <a:lnSpc>
                <a:spcPct val="90000"/>
              </a:lnSpc>
            </a:pPr>
            <a:r>
              <a:rPr lang="en-US"/>
              <a:t>What’s the site’s purpose?</a:t>
            </a:r>
          </a:p>
          <a:p>
            <a:pPr lvl="1">
              <a:lnSpc>
                <a:spcPct val="90000"/>
              </a:lnSpc>
            </a:pPr>
            <a:r>
              <a:rPr lang="en-US"/>
              <a:t>Who will use the site?</a:t>
            </a:r>
          </a:p>
          <a:p>
            <a:pPr lvl="1">
              <a:lnSpc>
                <a:spcPct val="90000"/>
              </a:lnSpc>
            </a:pPr>
            <a:r>
              <a:rPr lang="en-US"/>
              <a:t>When do we need it done?</a:t>
            </a:r>
          </a:p>
          <a:p>
            <a:pPr lvl="1">
              <a:lnSpc>
                <a:spcPct val="90000"/>
              </a:lnSpc>
            </a:pPr>
            <a:r>
              <a:rPr lang="en-US"/>
              <a:t>Think big. Start small.</a:t>
            </a:r>
          </a:p>
          <a:p>
            <a:pPr>
              <a:lnSpc>
                <a:spcPct val="90000"/>
              </a:lnSpc>
            </a:pPr>
            <a:r>
              <a:rPr lang="en-US"/>
              <a:t>Work in a group</a:t>
            </a:r>
          </a:p>
          <a:p>
            <a:pPr>
              <a:lnSpc>
                <a:spcPct val="90000"/>
              </a:lnSpc>
            </a:pPr>
            <a:r>
              <a:rPr lang="en-US"/>
              <a:t>Pick a project manager</a:t>
            </a:r>
          </a:p>
          <a:p>
            <a:pPr>
              <a:lnSpc>
                <a:spcPct val="90000"/>
              </a:lnSpc>
            </a:pPr>
            <a:r>
              <a:rPr lang="en-US"/>
              <a:t>Assign duties</a:t>
            </a:r>
          </a:p>
        </p:txBody>
      </p:sp>
      <p:sp>
        <p:nvSpPr>
          <p:cNvPr id="158724" name="Text Box 4"/>
          <p:cNvSpPr txBox="1">
            <a:spLocks noChangeArrowheads="1"/>
          </p:cNvSpPr>
          <p:nvPr/>
        </p:nvSpPr>
        <p:spPr bwMode="auto">
          <a:xfrm>
            <a:off x="0" y="0"/>
            <a:ext cx="830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</a:t>
            </a:r>
          </a:p>
        </p:txBody>
      </p:sp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Plan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8DCE9-0671-408C-8041-3BBE7230A054}" type="slidenum">
              <a:rPr lang="en-US"/>
              <a:pPr/>
              <a:t>8</a:t>
            </a:fld>
            <a:endParaRPr lang="en-US"/>
          </a:p>
        </p:txBody>
      </p:sp>
      <p:sp>
        <p:nvSpPr>
          <p:cNvPr id="229378" name="Rectangle 2"/>
          <p:cNvSpPr>
            <a:spLocks noChangeArrowheads="1"/>
          </p:cNvSpPr>
          <p:nvPr/>
        </p:nvSpPr>
        <p:spPr bwMode="auto">
          <a:xfrm>
            <a:off x="914400" y="2667000"/>
            <a:ext cx="2438400" cy="7620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OUR Process</a:t>
            </a:r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Plan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I want ______.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Analyze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Fact finding.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Design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Putting the ideas on paper.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Implement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Code. Test. Repeat.</a:t>
            </a:r>
            <a:endParaRPr lang="en-US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Launch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/>
              <a:t>Let’s get it out.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Maintain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/>
              <a:t>Keep it fresh. Keep it working.</a:t>
            </a:r>
          </a:p>
        </p:txBody>
      </p:sp>
      <p:sp>
        <p:nvSpPr>
          <p:cNvPr id="229381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Home</a:t>
            </a:r>
          </a:p>
        </p:txBody>
      </p:sp>
      <p:pic>
        <p:nvPicPr>
          <p:cNvPr id="229383" name="Picture 7" descr="homewor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981200"/>
            <a:ext cx="342900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2AD4A-A4ED-4B7F-89A1-85FD3DAE1F4F}" type="slidenum">
              <a:rPr lang="en-US"/>
              <a:pPr/>
              <a:t>9</a:t>
            </a:fld>
            <a:endParaRPr 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Analyze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Audience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/>
              <a:t>Who are we doing this for?</a:t>
            </a:r>
            <a:endParaRPr lang="en-US">
              <a:solidFill>
                <a:schemeClr val="hlink"/>
              </a:solidFill>
            </a:endParaRP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Content</a:t>
            </a:r>
            <a:r>
              <a:rPr lang="en-US"/>
              <a:t/>
            </a:r>
            <a:br>
              <a:rPr lang="en-US"/>
            </a:br>
            <a:r>
              <a:rPr lang="en-US"/>
              <a:t>What do they need?</a:t>
            </a:r>
            <a:endParaRPr lang="en-US">
              <a:solidFill>
                <a:schemeClr val="hlink"/>
              </a:solidFill>
            </a:endParaRP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Old Web Site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/>
              <a:t>What did (not) work before?</a:t>
            </a:r>
          </a:p>
          <a:p>
            <a:pPr marL="609600" indent="-609600"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Competitors</a:t>
            </a:r>
            <a:br>
              <a:rPr lang="en-US">
                <a:solidFill>
                  <a:schemeClr val="hlink"/>
                </a:solidFill>
              </a:rPr>
            </a:br>
            <a:r>
              <a:rPr lang="en-US"/>
              <a:t>How do others do it?</a:t>
            </a:r>
          </a:p>
        </p:txBody>
      </p:sp>
      <p:sp>
        <p:nvSpPr>
          <p:cNvPr id="161796" name="Text Box 4"/>
          <p:cNvSpPr txBox="1">
            <a:spLocks noChangeArrowheads="1"/>
          </p:cNvSpPr>
          <p:nvPr/>
        </p:nvSpPr>
        <p:spPr bwMode="auto">
          <a:xfrm>
            <a:off x="0" y="0"/>
            <a:ext cx="830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</a:t>
            </a:r>
          </a:p>
        </p:txBody>
      </p:sp>
      <p:sp>
        <p:nvSpPr>
          <p:cNvPr id="161797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You are here: </a:t>
            </a:r>
            <a:r>
              <a:rPr lang="en-US" sz="2000" u="sng">
                <a:solidFill>
                  <a:schemeClr val="hlink"/>
                </a:solidFill>
                <a:latin typeface="Tahoma" pitchFamily="34" charset="0"/>
              </a:rPr>
              <a:t>Home</a:t>
            </a:r>
            <a:r>
              <a:rPr lang="en-US" sz="2000">
                <a:latin typeface="Tahoma" pitchFamily="34" charset="0"/>
              </a:rPr>
              <a:t> &gt; Analyze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Designs\Bold Stripes.pot</Template>
  <TotalTime>7756</TotalTime>
  <Words>1329</Words>
  <Application>Microsoft Office PowerPoint</Application>
  <PresentationFormat>On-screen Show (4:3)</PresentationFormat>
  <Paragraphs>411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Arial</vt:lpstr>
      <vt:lpstr>Verdana</vt:lpstr>
      <vt:lpstr>Wingdings</vt:lpstr>
      <vt:lpstr>Tahoma</vt:lpstr>
      <vt:lpstr>Symbol</vt:lpstr>
      <vt:lpstr>Courier</vt:lpstr>
      <vt:lpstr>Bold Stripes</vt:lpstr>
      <vt:lpstr>User-Centered Web Design</vt:lpstr>
      <vt:lpstr>OUR Process</vt:lpstr>
      <vt:lpstr>Usability: What is it?</vt:lpstr>
      <vt:lpstr>Usability: Why care?</vt:lpstr>
      <vt:lpstr>Usability</vt:lpstr>
      <vt:lpstr>OUR Process</vt:lpstr>
      <vt:lpstr>Plan</vt:lpstr>
      <vt:lpstr>OUR Process</vt:lpstr>
      <vt:lpstr>Analyze</vt:lpstr>
      <vt:lpstr>Audience</vt:lpstr>
      <vt:lpstr>Audience</vt:lpstr>
      <vt:lpstr>Content</vt:lpstr>
      <vt:lpstr>Old Web Site</vt:lpstr>
      <vt:lpstr>Competitors</vt:lpstr>
      <vt:lpstr>User Behavior</vt:lpstr>
      <vt:lpstr>OUR Process</vt:lpstr>
      <vt:lpstr>Design</vt:lpstr>
      <vt:lpstr>Content</vt:lpstr>
      <vt:lpstr>Write for the Web</vt:lpstr>
      <vt:lpstr>Information Architecture</vt:lpstr>
      <vt:lpstr>Information Architecture</vt:lpstr>
      <vt:lpstr>Navigation</vt:lpstr>
      <vt:lpstr>Navigation</vt:lpstr>
      <vt:lpstr>Navigation</vt:lpstr>
      <vt:lpstr>Page Design</vt:lpstr>
      <vt:lpstr>Basic Principles</vt:lpstr>
      <vt:lpstr>Layout</vt:lpstr>
      <vt:lpstr>Images</vt:lpstr>
      <vt:lpstr>Fonts &amp; Colors</vt:lpstr>
      <vt:lpstr>Don'ts</vt:lpstr>
      <vt:lpstr>Technology Factors</vt:lpstr>
      <vt:lpstr>OUR Process</vt:lpstr>
      <vt:lpstr>Implement</vt:lpstr>
      <vt:lpstr>Code</vt:lpstr>
      <vt:lpstr>Test</vt:lpstr>
      <vt:lpstr>Test</vt:lpstr>
      <vt:lpstr>OUR Process</vt:lpstr>
      <vt:lpstr>Launch</vt:lpstr>
      <vt:lpstr>OUR Process</vt:lpstr>
      <vt:lpstr>Maintain</vt:lpstr>
      <vt:lpstr>Redesign</vt:lpstr>
    </vt:vector>
  </TitlesOfParts>
  <Company>WARD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User-Centered Web Design</dc:title>
  <dc:creator>Jochen Rode</dc:creator>
  <cp:lastModifiedBy>Hafsah</cp:lastModifiedBy>
  <cp:revision>716</cp:revision>
  <cp:lastPrinted>1601-01-01T00:00:00Z</cp:lastPrinted>
  <dcterms:created xsi:type="dcterms:W3CDTF">2000-06-26T21:49:52Z</dcterms:created>
  <dcterms:modified xsi:type="dcterms:W3CDTF">2017-04-25T21:51:18Z</dcterms:modified>
</cp:coreProperties>
</file>