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3"/>
  </p:notesMasterIdLst>
  <p:handoutMasterIdLst>
    <p:handoutMasterId r:id="rId44"/>
  </p:handoutMasterIdLst>
  <p:sldIdLst>
    <p:sldId id="388" r:id="rId2"/>
    <p:sldId id="283" r:id="rId3"/>
    <p:sldId id="282" r:id="rId4"/>
    <p:sldId id="264" r:id="rId5"/>
    <p:sldId id="332" r:id="rId6"/>
    <p:sldId id="340" r:id="rId7"/>
    <p:sldId id="290" r:id="rId8"/>
    <p:sldId id="341" r:id="rId9"/>
    <p:sldId id="293" r:id="rId10"/>
    <p:sldId id="294" r:id="rId11"/>
    <p:sldId id="316" r:id="rId12"/>
    <p:sldId id="311" r:id="rId13"/>
    <p:sldId id="312" r:id="rId14"/>
    <p:sldId id="306" r:id="rId15"/>
    <p:sldId id="315" r:id="rId16"/>
    <p:sldId id="342" r:id="rId17"/>
    <p:sldId id="298" r:id="rId18"/>
    <p:sldId id="299" r:id="rId19"/>
    <p:sldId id="317" r:id="rId20"/>
    <p:sldId id="300" r:id="rId21"/>
    <p:sldId id="319" r:id="rId22"/>
    <p:sldId id="307" r:id="rId23"/>
    <p:sldId id="320" r:id="rId24"/>
    <p:sldId id="321" r:id="rId25"/>
    <p:sldId id="323" r:id="rId26"/>
    <p:sldId id="301" r:id="rId27"/>
    <p:sldId id="322" r:id="rId28"/>
    <p:sldId id="324" r:id="rId29"/>
    <p:sldId id="325" r:id="rId30"/>
    <p:sldId id="346" r:id="rId31"/>
    <p:sldId id="308" r:id="rId32"/>
    <p:sldId id="343" r:id="rId33"/>
    <p:sldId id="302" r:id="rId34"/>
    <p:sldId id="333" r:id="rId35"/>
    <p:sldId id="309" r:id="rId36"/>
    <p:sldId id="326" r:id="rId37"/>
    <p:sldId id="344" r:id="rId38"/>
    <p:sldId id="305" r:id="rId39"/>
    <p:sldId id="345" r:id="rId40"/>
    <p:sldId id="304" r:id="rId41"/>
    <p:sldId id="327" r:id="rId42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8F8F8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>
        <p:scale>
          <a:sx n="75" d="100"/>
          <a:sy n="75" d="100"/>
        </p:scale>
        <p:origin x="-186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</a:defRPr>
            </a:lvl1pPr>
          </a:lstStyle>
          <a:p>
            <a:fld id="{FD876960-301A-4E83-9623-73D14591C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8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30003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01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4875" y="711200"/>
            <a:ext cx="5049838" cy="378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0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737100"/>
            <a:ext cx="50006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1025"/>
            <a:ext cx="30003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71025"/>
            <a:ext cx="30003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67D1FE-2B16-4B7A-AFA0-3EA0BBA933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33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490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191491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191492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3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4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5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6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7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8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499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0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1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2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3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4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5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6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7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8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09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0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1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2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3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4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5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6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7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8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19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0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1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2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3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4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5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6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7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8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29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0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1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2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3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4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5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6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7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8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39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0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1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2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3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4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5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6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7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8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49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50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551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1552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53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55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9155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9155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1557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1558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43B62-B386-40DE-B679-CF0E43606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A455A-3218-46AD-A57C-9A115D3F4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1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DF4EB-D8AA-476F-8BD0-44DC75A98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0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1C0EF-1918-43AF-8961-641A70D7FF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1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F343C-EA28-450A-8E16-05A8F56F3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21F13-48D7-40AE-B4DD-D97B2C1444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4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05CB1-599A-47E3-8E42-B08881BCCB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0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E1C9-F83F-4FA9-B5E2-A0DC933BC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72EEB-5D7A-4AA0-AA96-AD851E1CF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3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46134-94FF-45A4-A89E-6D9C179AA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2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90467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68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69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0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1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2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3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4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5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6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7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8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9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0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1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2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3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4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5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6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7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8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9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0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1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2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3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4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5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6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7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8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9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0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1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2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3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4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5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6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7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8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09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0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1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2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3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4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5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6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7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8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19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0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1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2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3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4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5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6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7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528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0529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530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531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90532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90533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fld id="{6872F7FD-97F8-4D14-845E-715A2E730A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rd.vt.edu/pubs/uc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Documents%20and%20Settings/bcjones/Local%20Settings/Temporary%20Internet%20Files/Content.IE5/4BOVYXGX/examples.html#ipi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../Documents%20and%20Settings/bcjones/Local%20Settings/Temporary%20Internet%20Files/Content.IE5/4BOVYXGX/examples.html#cnnfrontpag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../../Documents%20and%20Settings/bcjones/Local%20Settings/Temporary%20Internet%20Files/Content.IE5/4BOVYXGX/examples.html#toolt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9549-AF5F-4C27-83D0-2ACA7DB223F0}" type="slidenum">
              <a:rPr lang="en-US"/>
              <a:pPr/>
              <a:t>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62925" cy="1920875"/>
          </a:xfrm>
        </p:spPr>
        <p:txBody>
          <a:bodyPr/>
          <a:lstStyle/>
          <a:p>
            <a:r>
              <a:rPr lang="en-US" sz="6000"/>
              <a:t>User-Centered</a:t>
            </a:r>
            <a:br>
              <a:rPr lang="en-US" sz="6000"/>
            </a:br>
            <a:r>
              <a:rPr lang="en-US" sz="6000"/>
              <a:t>Web Design</a:t>
            </a:r>
          </a:p>
        </p:txBody>
      </p:sp>
      <p:pic>
        <p:nvPicPr>
          <p:cNvPr id="284675" name="Picture 3" descr="pcl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14400"/>
            <a:ext cx="2514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762000" y="2514600"/>
            <a:ext cx="76200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600">
                <a:latin typeface="Tahoma" pitchFamily="34" charset="0"/>
              </a:rPr>
              <a:t>Collier Jones, Jochen Rode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Web Application Research &amp; Development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Virginia Tech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500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u="sng">
                <a:solidFill>
                  <a:schemeClr val="hlink"/>
                </a:solidFill>
                <a:latin typeface="Tahoma" pitchFamily="34" charset="0"/>
                <a:hlinkClick r:id="rId3"/>
              </a:rPr>
              <a:t>http://www.ward.vt.edu/pubs/ucd/</a:t>
            </a:r>
            <a:endParaRPr lang="en-US" sz="2000" u="sng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59C7-A92E-4885-B129-1AB164E21D05}" type="slidenum">
              <a:rPr lang="en-US"/>
              <a:pPr/>
              <a:t>10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Audience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Roles – different needs</a:t>
            </a:r>
          </a:p>
          <a:p>
            <a:pPr lvl="1"/>
            <a:endParaRPr lang="en-US"/>
          </a:p>
          <a:p>
            <a:endParaRPr lang="en-US" sz="2800"/>
          </a:p>
          <a:p>
            <a:endParaRPr lang="en-US" sz="2800"/>
          </a:p>
          <a:p>
            <a:r>
              <a:rPr lang="en-US"/>
              <a:t>Background</a:t>
            </a:r>
          </a:p>
          <a:p>
            <a:pPr lvl="1"/>
            <a:r>
              <a:rPr lang="en-US"/>
              <a:t>Experience with the web</a:t>
            </a:r>
          </a:p>
          <a:p>
            <a:pPr lvl="1"/>
            <a:r>
              <a:rPr lang="en-US"/>
              <a:t>Knowledge of subject matter</a:t>
            </a:r>
          </a:p>
        </p:txBody>
      </p:sp>
      <p:graphicFrame>
        <p:nvGraphicFramePr>
          <p:cNvPr id="163877" name="Group 37"/>
          <p:cNvGraphicFramePr>
            <a:graphicFrameLocks noGrp="1"/>
          </p:cNvGraphicFramePr>
          <p:nvPr/>
        </p:nvGraphicFramePr>
        <p:xfrm>
          <a:off x="1371600" y="2438400"/>
          <a:ext cx="6553200" cy="2054352"/>
        </p:xfrm>
        <a:graphic>
          <a:graphicData uri="http://schemas.openxmlformats.org/drawingml/2006/table">
            <a:tbl>
              <a:tblPr/>
              <a:tblGrid>
                <a:gridCol w="2255838"/>
                <a:gridCol w="4297362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Faculty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Staff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Alumni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Parents &amp; friends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Business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78" name="Text Box 38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Analyze</a:t>
            </a:r>
            <a:r>
              <a:rPr lang="en-US" sz="2000">
                <a:latin typeface="Tahoma" pitchFamily="34" charset="0"/>
              </a:rPr>
              <a:t> &gt; Audience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729C-1657-42AB-9D4B-BEFFB78FAF72}" type="slidenum">
              <a:rPr lang="en-US"/>
              <a:pPr/>
              <a:t>11</a:t>
            </a:fld>
            <a:endParaRPr lang="en-US"/>
          </a:p>
        </p:txBody>
      </p:sp>
      <p:sp>
        <p:nvSpPr>
          <p:cNvPr id="193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193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  <a:p>
            <a:pPr lvl="1"/>
            <a:r>
              <a:rPr lang="en-US" dirty="0"/>
              <a:t>Speed of connection &amp; computer</a:t>
            </a:r>
          </a:p>
          <a:p>
            <a:pPr lvl="1"/>
            <a:r>
              <a:rPr lang="en-US" dirty="0"/>
              <a:t>Which web browser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Screen </a:t>
            </a:r>
            <a:r>
              <a:rPr lang="en-US" dirty="0"/>
              <a:t>size</a:t>
            </a:r>
          </a:p>
        </p:txBody>
      </p:sp>
      <p:sp>
        <p:nvSpPr>
          <p:cNvPr id="193541" name="Text Box 1029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Analyze</a:t>
            </a:r>
            <a:r>
              <a:rPr lang="en-US" sz="2000">
                <a:latin typeface="Tahoma" pitchFamily="34" charset="0"/>
              </a:rPr>
              <a:t> &gt; Audience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91B0F-ACA9-4F60-B42A-304546D9427B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Interviews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Speak to individual users about needs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Ask front desk what people call about</a:t>
            </a:r>
          </a:p>
          <a:p>
            <a:pPr>
              <a:lnSpc>
                <a:spcPct val="90000"/>
              </a:lnSpc>
            </a:pPr>
            <a:r>
              <a:rPr lang="en-US" sz="2800"/>
              <a:t>Observation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Learn what the users’ work flow really 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Watch students in lab or common area</a:t>
            </a:r>
          </a:p>
          <a:p>
            <a:pPr>
              <a:lnSpc>
                <a:spcPct val="90000"/>
              </a:lnSpc>
            </a:pPr>
            <a:r>
              <a:rPr lang="en-US" sz="2800"/>
              <a:t>Online Surveys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Wants vs. Needs!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Analyze</a:t>
            </a:r>
            <a:r>
              <a:rPr lang="en-US" sz="2000">
                <a:latin typeface="Tahoma" pitchFamily="34" charset="0"/>
              </a:rPr>
              <a:t> &gt; Content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7CF1-2BC9-4F8B-9AFC-0F43082A4CF5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Old Web Site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User feedback – e-mails &amp; phone calls</a:t>
            </a:r>
          </a:p>
          <a:p>
            <a:pPr>
              <a:lnSpc>
                <a:spcPct val="90000"/>
              </a:lnSpc>
            </a:pPr>
            <a:r>
              <a:rPr lang="en-US" sz="2800"/>
              <a:t>Web server logs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 accessed content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Least accessed content</a:t>
            </a:r>
          </a:p>
          <a:p>
            <a:pPr>
              <a:lnSpc>
                <a:spcPct val="90000"/>
              </a:lnSpc>
            </a:pPr>
            <a:r>
              <a:rPr lang="en-US" sz="2800"/>
              <a:t>Search engine logs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Frequent search terms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Failed searches</a:t>
            </a:r>
          </a:p>
          <a:p>
            <a:pPr>
              <a:lnSpc>
                <a:spcPct val="90000"/>
              </a:lnSpc>
            </a:pPr>
            <a:r>
              <a:rPr lang="en-US" sz="2800"/>
              <a:t>Ask what didn’t work.</a:t>
            </a:r>
          </a:p>
          <a:p>
            <a:pPr>
              <a:lnSpc>
                <a:spcPct val="90000"/>
              </a:lnSpc>
            </a:pPr>
            <a:r>
              <a:rPr lang="en-US" sz="2800"/>
              <a:t>Ask what worked.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Analyze</a:t>
            </a:r>
            <a:r>
              <a:rPr lang="en-US" sz="2000">
                <a:latin typeface="Tahoma" pitchFamily="34" charset="0"/>
              </a:rPr>
              <a:t> &gt; Old Web Site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BD-7541-4821-A76B-40BC9883207D}" type="slidenum">
              <a:rPr lang="en-US"/>
              <a:pPr/>
              <a:t>14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Competitors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Learn from others!</a:t>
            </a:r>
          </a:p>
          <a:p>
            <a:r>
              <a:rPr lang="en-US"/>
              <a:t>Other universities, departments</a:t>
            </a:r>
          </a:p>
          <a:p>
            <a:pPr lvl="1"/>
            <a:r>
              <a:rPr lang="en-US"/>
              <a:t>Content &amp; features</a:t>
            </a:r>
          </a:p>
          <a:p>
            <a:pPr lvl="1"/>
            <a:r>
              <a:rPr lang="en-US"/>
              <a:t>Site structure</a:t>
            </a:r>
          </a:p>
          <a:p>
            <a:pPr lvl="1"/>
            <a:r>
              <a:rPr lang="en-US"/>
              <a:t>Graphical design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Analyze</a:t>
            </a:r>
            <a:r>
              <a:rPr lang="en-US" sz="2000">
                <a:latin typeface="Tahoma" pitchFamily="34" charset="0"/>
              </a:rPr>
              <a:t> &gt; Competitors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1B3E6-3343-416A-88B9-D29C26BCEE39}" type="slidenum">
              <a:rPr lang="en-US"/>
              <a:pPr/>
              <a:t>15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User Behavior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905000"/>
            <a:ext cx="5289550" cy="4191000"/>
          </a:xfrm>
        </p:spPr>
        <p:txBody>
          <a:bodyPr/>
          <a:lstStyle/>
          <a:p>
            <a:r>
              <a:rPr lang="en-US"/>
              <a:t>We don’t read pages. </a:t>
            </a:r>
            <a:br>
              <a:rPr lang="en-US"/>
            </a:br>
            <a:r>
              <a:rPr lang="en-US"/>
              <a:t>We scan them.</a:t>
            </a:r>
          </a:p>
          <a:p>
            <a:r>
              <a:rPr lang="en-US"/>
              <a:t>We don’t make optimal </a:t>
            </a:r>
            <a:br>
              <a:rPr lang="en-US"/>
            </a:br>
            <a:r>
              <a:rPr lang="en-US"/>
              <a:t>choices. We satisfice*.</a:t>
            </a:r>
          </a:p>
          <a:p>
            <a:r>
              <a:rPr lang="en-US"/>
              <a:t>We don’t figure out </a:t>
            </a:r>
            <a:br>
              <a:rPr lang="en-US"/>
            </a:br>
            <a:r>
              <a:rPr lang="en-US"/>
              <a:t>how things work. </a:t>
            </a:r>
            <a:br>
              <a:rPr lang="en-US"/>
            </a:br>
            <a:r>
              <a:rPr lang="en-US"/>
              <a:t>We muddle through.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User Behavior 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838200" y="6324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*cross between “satisfying” &amp; “sufficing”</a:t>
            </a:r>
          </a:p>
        </p:txBody>
      </p:sp>
      <p:pic>
        <p:nvPicPr>
          <p:cNvPr id="188422" name="Picture 6" descr="DontMakeMeTh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26400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81DC-1F18-4B00-AB05-E723EF6ACACD}" type="slidenum">
              <a:rPr lang="en-US"/>
              <a:pPr/>
              <a:t>16</a:t>
            </a:fld>
            <a:endParaRPr lang="en-US"/>
          </a:p>
        </p:txBody>
      </p:sp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914400" y="3352800"/>
            <a:ext cx="4724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230406" name="Picture 6" descr="art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BAD3-E070-49E1-A1D8-94FE7169B4CB}" type="slidenum">
              <a:rPr lang="en-US"/>
              <a:pPr/>
              <a:t>17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Content</a:t>
            </a:r>
          </a:p>
          <a:p>
            <a:r>
              <a:rPr lang="en-US" sz="2800"/>
              <a:t>Information Architecture</a:t>
            </a:r>
          </a:p>
          <a:p>
            <a:r>
              <a:rPr lang="en-US" sz="2800"/>
              <a:t>Navigation</a:t>
            </a:r>
          </a:p>
          <a:p>
            <a:r>
              <a:rPr lang="en-US" sz="2800"/>
              <a:t>Page Design</a:t>
            </a:r>
          </a:p>
          <a:p>
            <a:r>
              <a:rPr lang="en-US" sz="2800"/>
              <a:t>Technology Factors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Work in a group!</a:t>
            </a:r>
          </a:p>
          <a:p>
            <a:r>
              <a:rPr lang="en-US" sz="2800"/>
              <a:t>Prototype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Design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4BD9-3A78-4332-8D89-895FC2BE2B83}" type="slidenum">
              <a:rPr lang="en-US"/>
              <a:pPr/>
              <a:t>18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Always give the user the next step!</a:t>
            </a:r>
          </a:p>
          <a:p>
            <a:pPr>
              <a:lnSpc>
                <a:spcPct val="90000"/>
              </a:lnSpc>
            </a:pPr>
            <a:r>
              <a:rPr lang="en-US"/>
              <a:t>On every page: </a:t>
            </a:r>
          </a:p>
          <a:p>
            <a:pPr lvl="1">
              <a:lnSpc>
                <a:spcPct val="90000"/>
              </a:lnSpc>
            </a:pPr>
            <a:r>
              <a:rPr lang="en-US"/>
              <a:t>Contact info</a:t>
            </a:r>
          </a:p>
          <a:p>
            <a:pPr lvl="1">
              <a:lnSpc>
                <a:spcPct val="90000"/>
              </a:lnSpc>
            </a:pPr>
            <a:r>
              <a:rPr lang="en-US"/>
              <a:t>Last modified date</a:t>
            </a:r>
          </a:p>
          <a:p>
            <a:pPr>
              <a:lnSpc>
                <a:spcPct val="90000"/>
              </a:lnSpc>
            </a:pPr>
            <a:r>
              <a:rPr lang="en-US"/>
              <a:t>On home page:</a:t>
            </a:r>
          </a:p>
          <a:p>
            <a:pPr lvl="1">
              <a:lnSpc>
                <a:spcPct val="90000"/>
              </a:lnSpc>
            </a:pPr>
            <a:r>
              <a:rPr lang="en-US"/>
              <a:t>Show purpose of the site</a:t>
            </a:r>
          </a:p>
          <a:p>
            <a:pPr lvl="1">
              <a:lnSpc>
                <a:spcPct val="90000"/>
              </a:lnSpc>
            </a:pPr>
            <a:r>
              <a:rPr lang="en-US"/>
              <a:t>Privacy statement </a:t>
            </a:r>
          </a:p>
          <a:p>
            <a:pPr>
              <a:lnSpc>
                <a:spcPct val="90000"/>
              </a:lnSpc>
            </a:pPr>
            <a:r>
              <a:rPr lang="en-US"/>
              <a:t>Write for the web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Content 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7543800" y="4495800"/>
            <a:ext cx="1295400" cy="3143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e.g. </a:t>
            </a:r>
            <a:r>
              <a:rPr lang="en-US" sz="1400">
                <a:hlinkClick r:id="rId2" action="ppaction://hlinkfile"/>
              </a:rPr>
              <a:t>iPing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B271-848C-4563-9935-70AD49162368}" type="slidenum">
              <a:rPr lang="en-US"/>
              <a:pPr/>
              <a:t>19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Write for the Web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 concise, short sentences</a:t>
            </a:r>
          </a:p>
          <a:p>
            <a:pPr>
              <a:lnSpc>
                <a:spcPct val="90000"/>
              </a:lnSpc>
            </a:pPr>
            <a:r>
              <a:rPr lang="en-US" sz="2800"/>
              <a:t>Facilitate scanning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Lists rather than blocks of text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Short paragraphs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Bold key phrases</a:t>
            </a:r>
          </a:p>
          <a:p>
            <a:pPr>
              <a:lnSpc>
                <a:spcPct val="90000"/>
              </a:lnSpc>
            </a:pPr>
            <a:r>
              <a:rPr lang="en-US" sz="2800"/>
              <a:t>Have abstract for long documents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Standardize spelling, language</a:t>
            </a:r>
          </a:p>
          <a:p>
            <a:pPr>
              <a:lnSpc>
                <a:spcPct val="90000"/>
              </a:lnSpc>
            </a:pPr>
            <a:r>
              <a:rPr lang="en-US" sz="2800"/>
              <a:t>Check spelling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Content</a:t>
            </a:r>
            <a:r>
              <a:rPr lang="en-US" sz="2000">
                <a:latin typeface="Tahoma" pitchFamily="34" charset="0"/>
              </a:rPr>
              <a:t> &gt; Write for the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E4704-5753-43A0-A914-F2D025FB81C7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151561" name="Picture 9" descr="sc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8788"/>
            <a:ext cx="3505200" cy="297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306B-4B96-4485-B57B-0BADD6AC79C2}" type="slidenum">
              <a:rPr lang="en-US"/>
              <a:pPr/>
              <a:t>20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Information Architecture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 charts are evil! </a:t>
            </a:r>
          </a:p>
          <a:p>
            <a:pPr lvl="1"/>
            <a:r>
              <a:rPr lang="en-US"/>
              <a:t>Take a user/problem oriented approach</a:t>
            </a:r>
          </a:p>
          <a:p>
            <a:pPr lvl="1"/>
            <a:r>
              <a:rPr lang="en-US"/>
              <a:t>Users don’t know nor care about how your organization works</a:t>
            </a:r>
          </a:p>
          <a:p>
            <a:r>
              <a:rPr lang="en-US"/>
              <a:t>Labeling</a:t>
            </a:r>
          </a:p>
          <a:p>
            <a:pPr lvl="1"/>
            <a:r>
              <a:rPr lang="en-US"/>
              <a:t>No buzzwords or cute labels</a:t>
            </a:r>
          </a:p>
          <a:p>
            <a:pPr lvl="1"/>
            <a:r>
              <a:rPr lang="en-US"/>
              <a:t>Use the user’s language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Information Architecture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0830A-E8CD-46ED-A608-FBF3A68EFBA9}" type="slidenum">
              <a:rPr lang="en-US"/>
              <a:pPr/>
              <a:t>21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Information Architecture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Consistency in grouping</a:t>
            </a:r>
          </a:p>
          <a:p>
            <a:r>
              <a:rPr lang="en-US" sz="2800"/>
              <a:t>How many items?</a:t>
            </a:r>
          </a:p>
          <a:p>
            <a:pPr lvl="1"/>
            <a:r>
              <a:rPr lang="en-US" sz="2400"/>
              <a:t>Balance depth and breadth</a:t>
            </a:r>
          </a:p>
          <a:p>
            <a:r>
              <a:rPr lang="en-US" sz="2800"/>
              <a:t>Techniques</a:t>
            </a:r>
          </a:p>
          <a:p>
            <a:pPr lvl="1"/>
            <a:r>
              <a:rPr lang="en-US" sz="2400"/>
              <a:t>Whiteboard</a:t>
            </a:r>
          </a:p>
          <a:p>
            <a:pPr lvl="1"/>
            <a:r>
              <a:rPr lang="en-US" sz="2400"/>
              <a:t>Put items on post-its</a:t>
            </a:r>
          </a:p>
          <a:p>
            <a:pPr lvl="1"/>
            <a:r>
              <a:rPr lang="en-US" sz="2400"/>
              <a:t>Use text editor, Word’s outline view</a:t>
            </a:r>
          </a:p>
          <a:p>
            <a:pPr lvl="1"/>
            <a:r>
              <a:rPr lang="en-US" sz="2400"/>
              <a:t>Print your site, cut out links and rearrange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Information Architecture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BEA1-7C8F-4320-8A2A-8671F896D1DA}" type="slidenum">
              <a:rPr lang="en-US"/>
              <a:pPr/>
              <a:t>22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Navigation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/>
              <a:t>Requirements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Users know where they are (the big picture)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Users know where they can go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Consistency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Labels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Location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Look &amp; Feel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Put important stuff up front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Featured sites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Quick links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What’s new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Navigation 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6781800" y="4943475"/>
            <a:ext cx="2057400" cy="3143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e.g. </a:t>
            </a:r>
            <a:r>
              <a:rPr lang="en-US" sz="1400">
                <a:hlinkClick r:id="rId2" action="ppaction://hlinkfile"/>
              </a:rPr>
              <a:t>CNN front page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9656-2568-4739-A6C6-8FA39D27FB19}" type="slidenum">
              <a:rPr lang="en-US"/>
              <a:pPr/>
              <a:t>23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Navigation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Good practices/Conventions: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Global navigation always visible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Make logo link to home page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Chopable, meaningful URL’s</a:t>
            </a:r>
            <a:br>
              <a:rPr lang="en-US" sz="2400"/>
            </a:br>
            <a:r>
              <a:rPr lang="en-US" sz="2400"/>
              <a:t>e.g. www.ucs.vt.edu/software/win/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big sites (&gt; 20? pages)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Search feature on every page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Site map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Make your site searchable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Make the site error-resistant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Custom “404 - document not found”-pages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Offer alternatives for zero results searches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Navigation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A197-7678-4EB5-9209-9959C2D70860}" type="slidenum">
              <a:rPr lang="en-US"/>
              <a:pPr/>
              <a:t>24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Navigation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Links</a:t>
            </a:r>
          </a:p>
          <a:p>
            <a:pPr lvl="1"/>
            <a:r>
              <a:rPr lang="en-US"/>
              <a:t>Make them clearly identifiable</a:t>
            </a:r>
          </a:p>
          <a:p>
            <a:pPr lvl="2"/>
            <a:r>
              <a:rPr lang="en-US"/>
              <a:t>Only links should be underlined</a:t>
            </a:r>
          </a:p>
          <a:p>
            <a:pPr lvl="2"/>
            <a:r>
              <a:rPr lang="en-US"/>
              <a:t>Different color than body text</a:t>
            </a:r>
          </a:p>
          <a:p>
            <a:pPr lvl="2"/>
            <a:r>
              <a:rPr lang="en-US"/>
              <a:t>Don’t separate them with a comma</a:t>
            </a:r>
          </a:p>
          <a:p>
            <a:pPr lvl="1"/>
            <a:r>
              <a:rPr lang="en-US"/>
              <a:t>Use descriptive labels, not “click here”</a:t>
            </a:r>
          </a:p>
          <a:p>
            <a:pPr lvl="1"/>
            <a:r>
              <a:rPr lang="en-US"/>
              <a:t>Don’t overuse links in body text</a:t>
            </a:r>
          </a:p>
          <a:p>
            <a:pPr lvl="1"/>
            <a:r>
              <a:rPr lang="en-US"/>
              <a:t>Make them work!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Navigation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E4E-C9A4-4035-8D31-A081394D815D}" type="slidenum">
              <a:rPr lang="en-US"/>
              <a:pPr/>
              <a:t>25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Page Design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81200"/>
            <a:ext cx="8110537" cy="4191000"/>
          </a:xfrm>
        </p:spPr>
        <p:txBody>
          <a:bodyPr/>
          <a:lstStyle/>
          <a:p>
            <a:r>
              <a:rPr lang="en-US" dirty="0"/>
              <a:t>Basic Principles</a:t>
            </a:r>
          </a:p>
          <a:p>
            <a:r>
              <a:rPr lang="en-US" dirty="0"/>
              <a:t>Layout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Fonts &amp; </a:t>
            </a:r>
            <a:r>
              <a:rPr lang="en-US" dirty="0" smtClean="0"/>
              <a:t>Colors</a:t>
            </a:r>
          </a:p>
          <a:p>
            <a:r>
              <a:rPr lang="en-US" dirty="0" smtClean="0"/>
              <a:t>Don’ts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Good design = User’s trust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Page Design 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7391400" y="5553075"/>
            <a:ext cx="1447800" cy="3143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e.g. </a:t>
            </a:r>
            <a:r>
              <a:rPr lang="en-US" sz="1400">
                <a:hlinkClick r:id="rId2" action="ppaction://hlinkfile"/>
              </a:rPr>
              <a:t>ToolToad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6C75-6AC7-4E77-A021-5DE5183BCF29}" type="slidenum">
              <a:rPr lang="en-US"/>
              <a:pPr/>
              <a:t>26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Basic Principles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905000"/>
            <a:ext cx="5746750" cy="4191000"/>
          </a:xfrm>
        </p:spPr>
        <p:txBody>
          <a:bodyPr/>
          <a:lstStyle/>
          <a:p>
            <a:r>
              <a:rPr lang="en-US"/>
              <a:t>Robin Williams: 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The Non-Designer’s 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Design Book</a:t>
            </a:r>
          </a:p>
          <a:p>
            <a:pPr lvl="1"/>
            <a:r>
              <a:rPr lang="en-US" b="1"/>
              <a:t>C</a:t>
            </a:r>
            <a:r>
              <a:rPr lang="en-US"/>
              <a:t>ontrast</a:t>
            </a:r>
          </a:p>
          <a:p>
            <a:pPr lvl="1"/>
            <a:r>
              <a:rPr lang="en-US" b="1"/>
              <a:t>R</a:t>
            </a:r>
            <a:r>
              <a:rPr lang="en-US"/>
              <a:t>epetition</a:t>
            </a:r>
          </a:p>
          <a:p>
            <a:pPr lvl="1"/>
            <a:r>
              <a:rPr lang="en-US" b="1"/>
              <a:t>A</a:t>
            </a:r>
            <a:r>
              <a:rPr lang="en-US"/>
              <a:t>lignment</a:t>
            </a:r>
          </a:p>
          <a:p>
            <a:pPr lvl="1"/>
            <a:r>
              <a:rPr lang="en-US" b="1"/>
              <a:t>P</a:t>
            </a:r>
            <a:r>
              <a:rPr lang="en-US"/>
              <a:t>roximity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Page Design</a:t>
            </a:r>
            <a:r>
              <a:rPr lang="en-US" sz="2000">
                <a:latin typeface="Tahoma" pitchFamily="34" charset="0"/>
              </a:rPr>
              <a:t> &gt; Basic Principles </a:t>
            </a:r>
          </a:p>
        </p:txBody>
      </p:sp>
      <p:pic>
        <p:nvPicPr>
          <p:cNvPr id="171013" name="Picture 5" descr="NonDesignersDesign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2057400"/>
            <a:ext cx="21113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22DB-EEEC-4CDF-905E-980E1DB9E61C}" type="slidenum">
              <a:rPr lang="en-US"/>
              <a:pPr/>
              <a:t>27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Layout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Consistency</a:t>
            </a:r>
          </a:p>
          <a:p>
            <a:r>
              <a:rPr lang="en-US" sz="2800"/>
              <a:t>Avoid clutter, less is more</a:t>
            </a:r>
          </a:p>
          <a:p>
            <a:r>
              <a:rPr lang="en-US" sz="2800"/>
              <a:t>Establish visual hierarchy</a:t>
            </a:r>
          </a:p>
          <a:p>
            <a:r>
              <a:rPr lang="en-US" sz="2800"/>
              <a:t>White space </a:t>
            </a:r>
            <a:r>
              <a:rPr lang="en-US" sz="3600" b="1">
                <a:sym typeface="Symbol" pitchFamily="18" charset="2"/>
              </a:rPr>
              <a:t></a:t>
            </a:r>
            <a:r>
              <a:rPr lang="en-US" sz="2800"/>
              <a:t> wasted space</a:t>
            </a:r>
          </a:p>
          <a:p>
            <a:r>
              <a:rPr lang="en-US" sz="2800"/>
              <a:t>Avoid Frames, problems with:</a:t>
            </a:r>
          </a:p>
          <a:p>
            <a:pPr lvl="1"/>
            <a:r>
              <a:rPr lang="en-US" sz="2400"/>
              <a:t>Printing </a:t>
            </a:r>
          </a:p>
          <a:p>
            <a:pPr lvl="1"/>
            <a:r>
              <a:rPr lang="en-US" sz="2400"/>
              <a:t>Bookmarking</a:t>
            </a:r>
          </a:p>
          <a:p>
            <a:r>
              <a:rPr lang="en-US" sz="2800"/>
              <a:t>Photoshop, Dreamweaver for prototyping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Page Design</a:t>
            </a:r>
            <a:r>
              <a:rPr lang="en-US" sz="2000">
                <a:latin typeface="Tahoma" pitchFamily="34" charset="0"/>
              </a:rPr>
              <a:t> &gt; Layout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24F0-BDFA-4A04-B5D8-EBFBB78BC6F2}" type="slidenum">
              <a:rPr lang="en-US"/>
              <a:pPr/>
              <a:t>28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Images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  <a:p>
            <a:r>
              <a:rPr lang="en-US" dirty="0"/>
              <a:t>Don’t use for text if you can help it</a:t>
            </a:r>
          </a:p>
          <a:p>
            <a:r>
              <a:rPr lang="en-US" dirty="0"/>
              <a:t>Optimize images by</a:t>
            </a:r>
          </a:p>
          <a:p>
            <a:pPr lvl="1"/>
            <a:r>
              <a:rPr lang="en-US" dirty="0"/>
              <a:t>Using optimal image formats</a:t>
            </a:r>
          </a:p>
          <a:p>
            <a:pPr lvl="2"/>
            <a:r>
              <a:rPr lang="en-US" dirty="0"/>
              <a:t>Line-art, up to 256 colors: gif</a:t>
            </a:r>
          </a:p>
          <a:p>
            <a:pPr lvl="2"/>
            <a:r>
              <a:rPr lang="en-US" dirty="0"/>
              <a:t>Photos: jpeg</a:t>
            </a:r>
          </a:p>
          <a:p>
            <a:pPr lvl="1"/>
            <a:r>
              <a:rPr lang="en-US" dirty="0"/>
              <a:t>Reducing file size &amp; download time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Page Design</a:t>
            </a:r>
            <a:r>
              <a:rPr lang="en-US" sz="2000">
                <a:latin typeface="Tahoma" pitchFamily="34" charset="0"/>
              </a:rPr>
              <a:t> &gt; Images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1910-9CAF-4154-B323-B279C64EDDB5}" type="slidenum">
              <a:rPr lang="en-US"/>
              <a:pPr/>
              <a:t>29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Fonts &amp; Colors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Consistency</a:t>
            </a:r>
          </a:p>
          <a:p>
            <a:pPr>
              <a:lnSpc>
                <a:spcPct val="90000"/>
              </a:lnSpc>
            </a:pPr>
            <a:r>
              <a:rPr lang="en-US" sz="2800"/>
              <a:t>Use style sheets for formatting</a:t>
            </a:r>
          </a:p>
          <a:p>
            <a:pPr>
              <a:lnSpc>
                <a:spcPct val="90000"/>
              </a:lnSpc>
            </a:pPr>
            <a:r>
              <a:rPr lang="en-US" sz="2800"/>
              <a:t>Use “web safe” fonts</a:t>
            </a:r>
          </a:p>
          <a:p>
            <a:pPr>
              <a:lnSpc>
                <a:spcPct val="90000"/>
              </a:lnSpc>
            </a:pPr>
            <a:r>
              <a:rPr lang="en-US" sz="2800"/>
              <a:t>Don’t use </a:t>
            </a:r>
            <a:endParaRPr lang="en-US" sz="3400" i="1">
              <a:latin typeface="Courier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800"/>
              <a:t>Colors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Key to building identity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a few colors (2 or 3 + B &amp; W)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Good contrast for readability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“web safe” colors for large patches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Orange and maroon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Page Design</a:t>
            </a:r>
            <a:r>
              <a:rPr lang="en-US" sz="2000">
                <a:latin typeface="Tahoma" pitchFamily="34" charset="0"/>
              </a:rPr>
              <a:t> &gt; Fonts &amp; Colors </a:t>
            </a:r>
          </a:p>
        </p:txBody>
      </p:sp>
      <p:pic>
        <p:nvPicPr>
          <p:cNvPr id="204808" name="Picture 8" descr="ital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63900"/>
            <a:ext cx="1524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9E6-E7ED-45C1-835C-F84344608DE5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Usability: What is it?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Usefulness</a:t>
            </a:r>
            <a:r>
              <a:rPr lang="en-US"/>
              <a:t> </a:t>
            </a:r>
            <a:br>
              <a:rPr lang="en-US"/>
            </a:br>
            <a:r>
              <a:rPr lang="en-US"/>
              <a:t>Relevant information &amp; services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Ease-of-use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/>
              <a:t>Could your grandmother use it?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Learnability</a:t>
            </a:r>
            <a:r>
              <a:rPr lang="en-US"/>
              <a:t> </a:t>
            </a:r>
            <a:br>
              <a:rPr lang="en-US"/>
            </a:br>
            <a:r>
              <a:rPr lang="en-US"/>
              <a:t>How did that work again?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Likeability</a:t>
            </a:r>
            <a:r>
              <a:rPr lang="en-US"/>
              <a:t/>
            </a:r>
            <a:br>
              <a:rPr lang="en-US"/>
            </a:br>
            <a:r>
              <a:rPr lang="en-US"/>
              <a:t>If I hate it, I don’t use it!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Usability</a:t>
            </a:r>
            <a:r>
              <a:rPr lang="en-US" sz="2000">
                <a:latin typeface="Tahoma" pitchFamily="34" charset="0"/>
              </a:rPr>
              <a:t> &gt; What is it?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1A24-DF88-47EA-8F8A-47EFD1666B12}" type="slidenum">
              <a:rPr lang="en-US"/>
              <a:pPr/>
              <a:t>30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Don'ts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231187" cy="4191000"/>
          </a:xfrm>
        </p:spPr>
        <p:txBody>
          <a:bodyPr/>
          <a:lstStyle/>
          <a:p>
            <a:r>
              <a:rPr lang="en-US"/>
              <a:t>No pop-ups</a:t>
            </a:r>
          </a:p>
          <a:p>
            <a:r>
              <a:rPr lang="en-US"/>
              <a:t>No “designed for…”</a:t>
            </a:r>
          </a:p>
          <a:p>
            <a:r>
              <a:rPr lang="en-US"/>
              <a:t>No icons without titles</a:t>
            </a:r>
          </a:p>
          <a:p>
            <a:r>
              <a:rPr lang="en-US"/>
              <a:t>No excessive movement</a:t>
            </a:r>
          </a:p>
          <a:p>
            <a:r>
              <a:rPr lang="en-US"/>
              <a:t>No “coming soon/under construction”</a:t>
            </a:r>
          </a:p>
          <a:p>
            <a:r>
              <a:rPr lang="en-US"/>
              <a:t>No obnoxious backgrounds</a:t>
            </a:r>
          </a:p>
          <a:p>
            <a:r>
              <a:rPr lang="en-US"/>
              <a:t>No splash screens</a:t>
            </a:r>
          </a:p>
          <a:p>
            <a:endParaRPr lang="en-US"/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Page Design</a:t>
            </a:r>
            <a:r>
              <a:rPr lang="en-US" sz="2000">
                <a:latin typeface="Tahoma" pitchFamily="34" charset="0"/>
              </a:rPr>
              <a:t> &gt; Don’ts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2F87-AD17-43FF-900A-35D179859B28}" type="slidenum">
              <a:rPr lang="en-US"/>
              <a:pPr/>
              <a:t>31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Technology Factors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Web sites must degrade gracefully</a:t>
            </a:r>
          </a:p>
          <a:p>
            <a:pPr>
              <a:lnSpc>
                <a:spcPct val="90000"/>
              </a:lnSpc>
            </a:pPr>
            <a:r>
              <a:rPr lang="en-US" sz="2800"/>
              <a:t>Provide alternative content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NOSCRIPT tags for JavaScript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Non-Flash, Text, Printable Version</a:t>
            </a:r>
          </a:p>
          <a:p>
            <a:pPr>
              <a:lnSpc>
                <a:spcPct val="90000"/>
              </a:lnSpc>
            </a:pPr>
            <a:r>
              <a:rPr lang="en-US" sz="2800"/>
              <a:t>Browsers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design for IE, Netscape &gt;4.x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Still usable in older browser, just not as pretty</a:t>
            </a:r>
          </a:p>
          <a:p>
            <a:pPr>
              <a:lnSpc>
                <a:spcPct val="90000"/>
              </a:lnSpc>
            </a:pPr>
            <a:r>
              <a:rPr lang="en-US" sz="2800"/>
              <a:t>Screen sizes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design for 800x600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Strive for “liquid” designs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Design</a:t>
            </a:r>
            <a:r>
              <a:rPr lang="en-US" sz="2000">
                <a:latin typeface="Tahoma" pitchFamily="34" charset="0"/>
              </a:rPr>
              <a:t> &gt; Technology Factors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788-37EB-4B49-93A5-F777D6F01037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914400" y="4114800"/>
            <a:ext cx="3581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231430" name="Picture 6" descr="imp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3810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6CE7-A7C3-4786-8702-E297C81969E7}" type="slidenum">
              <a:rPr lang="en-US"/>
              <a:pPr/>
              <a:t>33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Implement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1: Code. </a:t>
            </a:r>
          </a:p>
          <a:p>
            <a:r>
              <a:rPr lang="en-US"/>
              <a:t>Step 2: Test. </a:t>
            </a:r>
          </a:p>
          <a:p>
            <a:r>
              <a:rPr lang="en-US"/>
              <a:t>Step 3: Repeat.</a:t>
            </a:r>
          </a:p>
          <a:p>
            <a:endParaRPr lang="en-US"/>
          </a:p>
          <a:p>
            <a:r>
              <a:rPr lang="en-US"/>
              <a:t>Step 4: Document.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Implement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E08C-2AE8-49D8-8DC6-31A5867F0C0B}" type="slidenum">
              <a:rPr lang="en-US"/>
              <a:pPr/>
              <a:t>34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it by hand</a:t>
            </a:r>
          </a:p>
          <a:p>
            <a:r>
              <a:rPr lang="en-US" dirty="0" smtClean="0"/>
              <a:t>WYSIWYG</a:t>
            </a:r>
            <a:endParaRPr lang="en-US" dirty="0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Implement</a:t>
            </a:r>
            <a:r>
              <a:rPr lang="en-US" sz="2000">
                <a:latin typeface="Tahoma" pitchFamily="34" charset="0"/>
              </a:rPr>
              <a:t> &gt;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89E5-15EC-47D4-8CB6-FB26BE6D4C31}" type="slidenum">
              <a:rPr lang="en-US"/>
              <a:pPr/>
              <a:t>35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Testing</a:t>
            </a:r>
          </a:p>
          <a:p>
            <a:pPr lvl="1"/>
            <a:r>
              <a:rPr lang="en-US">
                <a:latin typeface="Tahoma"/>
                <a:cs typeface="Arial" charset="0"/>
              </a:rPr>
              <a:t>“</a:t>
            </a:r>
            <a:r>
              <a:rPr lang="en-US">
                <a:cs typeface="Arial" charset="0"/>
              </a:rPr>
              <a:t>Discount Usability</a:t>
            </a:r>
            <a:r>
              <a:rPr lang="en-US">
                <a:latin typeface="Tahoma"/>
                <a:cs typeface="Arial" charset="0"/>
              </a:rPr>
              <a:t>”</a:t>
            </a:r>
            <a:r>
              <a:rPr lang="en-US">
                <a:cs typeface="Arial" charset="0"/>
              </a:rPr>
              <a:t> - few users, low tech, multiple sessions</a:t>
            </a:r>
            <a:endParaRPr lang="en-US"/>
          </a:p>
          <a:p>
            <a:pPr lvl="1"/>
            <a:r>
              <a:rPr lang="en-US">
                <a:latin typeface="Tahoma" pitchFamily="34" charset="0"/>
                <a:cs typeface="Arial" charset="0"/>
              </a:rPr>
              <a:t>Users perform realistic &amp; important pre-defined tasks</a:t>
            </a:r>
          </a:p>
          <a:p>
            <a:r>
              <a:rPr lang="en-US"/>
              <a:t>Expert Review</a:t>
            </a:r>
          </a:p>
          <a:p>
            <a:pPr lvl="1"/>
            <a:r>
              <a:rPr lang="en-US"/>
              <a:t>Subject matter</a:t>
            </a:r>
          </a:p>
          <a:p>
            <a:pPr lvl="1"/>
            <a:r>
              <a:rPr lang="en-US"/>
              <a:t>Usability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Implement</a:t>
            </a:r>
            <a:r>
              <a:rPr lang="en-US" sz="2000">
                <a:latin typeface="Tahoma" pitchFamily="34" charset="0"/>
              </a:rPr>
              <a:t> &gt;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4FE3-96DA-4DA7-8EC9-8A5AF43C4F8A}" type="slidenum">
              <a:rPr lang="en-US"/>
              <a:pPr/>
              <a:t>36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Compatibility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browser &amp; operating system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screen resolution &amp; color depth</a:t>
            </a:r>
          </a:p>
          <a:p>
            <a:pPr>
              <a:lnSpc>
                <a:spcPct val="90000"/>
              </a:lnSpc>
            </a:pPr>
            <a:r>
              <a:rPr lang="en-US" sz="2800"/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page download &amp; display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server load (for sites with big audience)</a:t>
            </a:r>
          </a:p>
          <a:p>
            <a:pPr>
              <a:lnSpc>
                <a:spcPct val="90000"/>
              </a:lnSpc>
            </a:pPr>
            <a:r>
              <a:rPr lang="en-US" sz="2800"/>
              <a:t>Standards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Standards conformity (HTML, CSS, etc.)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Adherence to accessibility guidelines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Spell checking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Implement</a:t>
            </a:r>
            <a:r>
              <a:rPr lang="en-US" sz="2000">
                <a:latin typeface="Tahoma" pitchFamily="34" charset="0"/>
              </a:rPr>
              <a:t> &gt;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AB3B-EE8D-4355-A51D-5BA951666825}" type="slidenum">
              <a:rPr lang="en-US"/>
              <a:pPr/>
              <a:t>37</a:t>
            </a:fld>
            <a:endParaRPr lang="en-US"/>
          </a:p>
        </p:txBody>
      </p:sp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914400" y="4800600"/>
            <a:ext cx="28956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232454" name="Picture 6" descr="roc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4200"/>
            <a:ext cx="205898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0061-F33F-4924-849C-9266FB0B63B8}" type="slidenum">
              <a:rPr lang="en-US"/>
              <a:pPr/>
              <a:t>38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Launch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Final testing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cross-browser compatibility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Link consistency</a:t>
            </a:r>
          </a:p>
          <a:p>
            <a:pPr>
              <a:lnSpc>
                <a:spcPct val="90000"/>
              </a:lnSpc>
            </a:pPr>
            <a:r>
              <a:rPr lang="en-US" sz="2800"/>
              <a:t>Advertise to search engines</a:t>
            </a:r>
          </a:p>
          <a:p>
            <a:pPr>
              <a:lnSpc>
                <a:spcPct val="90000"/>
              </a:lnSpc>
            </a:pPr>
            <a:r>
              <a:rPr lang="en-US" sz="2800"/>
              <a:t>Link from other sites</a:t>
            </a:r>
          </a:p>
          <a:p>
            <a:pPr>
              <a:lnSpc>
                <a:spcPct val="90000"/>
              </a:lnSpc>
            </a:pPr>
            <a:r>
              <a:rPr lang="en-US" sz="2800"/>
              <a:t>Classic advertising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Cards in dining hall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Flyers in dorms, academic buildings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E-mail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Launch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380A-BF70-4079-A55D-C8BE9BB31EEC}" type="slidenum">
              <a:rPr lang="en-US"/>
              <a:pPr/>
              <a:t>39</a:t>
            </a:fld>
            <a:endParaRPr lang="en-US"/>
          </a:p>
        </p:txBody>
      </p:sp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914400" y="5562600"/>
            <a:ext cx="52578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233478" name="Picture 6" descr="plu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286000" cy="34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FBAF-7288-4E2E-98F3-CFCD9DA3E0DE}" type="slidenum">
              <a:rPr lang="en-US"/>
              <a:pPr/>
              <a:t>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Usability: Why care?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(In Business world: to close a deal)</a:t>
            </a:r>
          </a:p>
          <a:p>
            <a:r>
              <a:rPr lang="en-US"/>
              <a:t>Web site = organization’s image</a:t>
            </a:r>
          </a:p>
          <a:p>
            <a:r>
              <a:rPr lang="en-US"/>
              <a:t>Establishes trust</a:t>
            </a:r>
          </a:p>
          <a:p>
            <a:r>
              <a:rPr lang="en-US"/>
              <a:t>Saves time and money</a:t>
            </a:r>
          </a:p>
          <a:p>
            <a:r>
              <a:rPr lang="en-US"/>
              <a:t>Fewer phone calls &amp; e-mails</a:t>
            </a:r>
          </a:p>
          <a:p>
            <a:r>
              <a:rPr lang="en-US"/>
              <a:t>Encourages users to return</a:t>
            </a:r>
          </a:p>
          <a:p>
            <a:r>
              <a:rPr lang="en-US"/>
              <a:t>Avoids frustration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Usability</a:t>
            </a:r>
            <a:r>
              <a:rPr lang="en-US" sz="2000">
                <a:latin typeface="Tahoma" pitchFamily="34" charset="0"/>
              </a:rPr>
              <a:t> &gt; Why care?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5730-4733-4C2B-A805-97166E10851C}" type="slidenum">
              <a:rPr lang="en-US"/>
              <a:pPr/>
              <a:t>40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Maintain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content regularly</a:t>
            </a:r>
          </a:p>
          <a:p>
            <a:r>
              <a:rPr lang="en-US"/>
              <a:t>Verify link consistency</a:t>
            </a:r>
          </a:p>
          <a:p>
            <a:r>
              <a:rPr lang="en-US"/>
              <a:t>Read and answer users feedback</a:t>
            </a:r>
          </a:p>
          <a:p>
            <a:r>
              <a:rPr lang="en-US"/>
              <a:t>Analyze web server log</a:t>
            </a:r>
          </a:p>
          <a:p>
            <a:r>
              <a:rPr lang="en-US"/>
              <a:t>Analyze search engine logs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Maintain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AD84-5FC0-42FE-98CC-34CF088662FE}" type="slidenum">
              <a:rPr lang="en-US"/>
              <a:pPr/>
              <a:t>41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272462" cy="762000"/>
          </a:xfrm>
        </p:spPr>
        <p:txBody>
          <a:bodyPr/>
          <a:lstStyle/>
          <a:p>
            <a:r>
              <a:rPr lang="en-US"/>
              <a:t>Redesign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If:</a:t>
            </a:r>
          </a:p>
          <a:p>
            <a:pPr lvl="1"/>
            <a:r>
              <a:rPr lang="en-US"/>
              <a:t>Audience or needs change</a:t>
            </a:r>
          </a:p>
          <a:p>
            <a:pPr lvl="1"/>
            <a:r>
              <a:rPr lang="en-US"/>
              <a:t>You want a new look</a:t>
            </a:r>
          </a:p>
          <a:p>
            <a:pPr lvl="1"/>
            <a:r>
              <a:rPr lang="en-US"/>
              <a:t>You can do it better now</a:t>
            </a:r>
          </a:p>
          <a:p>
            <a:pPr lvl="1"/>
            <a:endParaRPr lang="en-US"/>
          </a:p>
          <a:p>
            <a:r>
              <a:rPr lang="en-US"/>
              <a:t>Then: Start again at Step 1: “Plan”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Redesign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67B2B-434C-4AEC-826E-873599965C74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Usability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066800" y="2303463"/>
            <a:ext cx="723900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600"/>
              <a:t>Usability is a key concept in all phases of a successful design process.</a:t>
            </a:r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sz="3600"/>
          </a:p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3600"/>
              <a:t>It is </a:t>
            </a:r>
            <a:r>
              <a:rPr lang="en-US" sz="3600" b="1"/>
              <a:t>not</a:t>
            </a:r>
            <a:r>
              <a:rPr lang="en-US" sz="3600"/>
              <a:t> an afterthought.</a:t>
            </a: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Usability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B28D-9998-4856-BE9D-D557CD051CDB}" type="slidenum">
              <a:rPr lang="en-US"/>
              <a:pPr/>
              <a:t>6</a:t>
            </a:fld>
            <a:endParaRPr lang="en-US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914400" y="1905000"/>
            <a:ext cx="28956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228358" name="Picture 6" descr="me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62000"/>
            <a:ext cx="4049713" cy="28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2390-CC8B-4033-AB21-C47125ABA2F9}" type="slidenum">
              <a:rPr lang="en-US"/>
              <a:pPr/>
              <a:t>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Plan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Set goals</a:t>
            </a:r>
          </a:p>
          <a:p>
            <a:pPr lvl="1">
              <a:lnSpc>
                <a:spcPct val="90000"/>
              </a:lnSpc>
            </a:pPr>
            <a:r>
              <a:rPr lang="en-US"/>
              <a:t>What’s the site’s purpose?</a:t>
            </a:r>
          </a:p>
          <a:p>
            <a:pPr lvl="1">
              <a:lnSpc>
                <a:spcPct val="90000"/>
              </a:lnSpc>
            </a:pPr>
            <a:r>
              <a:rPr lang="en-US"/>
              <a:t>Who will use the site?</a:t>
            </a:r>
          </a:p>
          <a:p>
            <a:pPr lvl="1">
              <a:lnSpc>
                <a:spcPct val="90000"/>
              </a:lnSpc>
            </a:pPr>
            <a:r>
              <a:rPr lang="en-US"/>
              <a:t>When do we need it done?</a:t>
            </a:r>
          </a:p>
          <a:p>
            <a:pPr lvl="1">
              <a:lnSpc>
                <a:spcPct val="90000"/>
              </a:lnSpc>
            </a:pPr>
            <a:r>
              <a:rPr lang="en-US"/>
              <a:t>Think big. Start small.</a:t>
            </a:r>
          </a:p>
          <a:p>
            <a:pPr>
              <a:lnSpc>
                <a:spcPct val="90000"/>
              </a:lnSpc>
            </a:pPr>
            <a:r>
              <a:rPr lang="en-US"/>
              <a:t>Work in a group</a:t>
            </a:r>
          </a:p>
          <a:p>
            <a:pPr>
              <a:lnSpc>
                <a:spcPct val="90000"/>
              </a:lnSpc>
            </a:pPr>
            <a:r>
              <a:rPr lang="en-US"/>
              <a:t>Pick a project manager</a:t>
            </a:r>
          </a:p>
          <a:p>
            <a:pPr>
              <a:lnSpc>
                <a:spcPct val="90000"/>
              </a:lnSpc>
            </a:pPr>
            <a:r>
              <a:rPr lang="en-US"/>
              <a:t>Assign duties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0" y="0"/>
            <a:ext cx="830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Plan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8DCE9-0671-408C-8041-3BBE7230A054}" type="slidenum">
              <a:rPr lang="en-US"/>
              <a:pPr/>
              <a:t>8</a:t>
            </a:fld>
            <a:endParaRPr lang="en-US"/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914400" y="2667000"/>
            <a:ext cx="2438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OUR Process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Plan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I want ______.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Analyze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Fact finding.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Design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Putting the ideas on paper.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Implement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Code. Test. Repeat.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Launch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/>
              <a:t>Let’s get it out.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Maintain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Keep it fresh. Keep it working.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Home</a:t>
            </a:r>
          </a:p>
        </p:txBody>
      </p:sp>
      <p:pic>
        <p:nvPicPr>
          <p:cNvPr id="229383" name="Picture 7" descr="ho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3429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AD4A-A4ED-4B7F-89A1-85FD3DAE1F4F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/>
              <a:t>Analyze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Audience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/>
              <a:t>Who are we doing this for?</a:t>
            </a:r>
            <a:endParaRPr lang="en-US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Content</a:t>
            </a:r>
            <a:r>
              <a:rPr lang="en-US"/>
              <a:t/>
            </a:r>
            <a:br>
              <a:rPr lang="en-US"/>
            </a:br>
            <a:r>
              <a:rPr lang="en-US"/>
              <a:t>What do they need?</a:t>
            </a:r>
            <a:endParaRPr lang="en-US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Old Web Site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/>
              <a:t>What did (not) work before?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</a:rPr>
              <a:t>Competitors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/>
              <a:t>How do others do it?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0" y="0"/>
            <a:ext cx="830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You are here: </a:t>
            </a:r>
            <a:r>
              <a:rPr lang="en-US" sz="2000" u="sng">
                <a:solidFill>
                  <a:schemeClr val="hlink"/>
                </a:solidFill>
                <a:latin typeface="Tahoma" pitchFamily="34" charset="0"/>
              </a:rPr>
              <a:t>Home</a:t>
            </a:r>
            <a:r>
              <a:rPr lang="en-US" sz="2000">
                <a:latin typeface="Tahoma" pitchFamily="34" charset="0"/>
              </a:rPr>
              <a:t> &gt; Analyze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7756</TotalTime>
  <Words>1329</Words>
  <Application>Microsoft Office PowerPoint</Application>
  <PresentationFormat>On-screen Show (4:3)</PresentationFormat>
  <Paragraphs>411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Verdana</vt:lpstr>
      <vt:lpstr>Wingdings</vt:lpstr>
      <vt:lpstr>Tahoma</vt:lpstr>
      <vt:lpstr>Symbol</vt:lpstr>
      <vt:lpstr>Courier</vt:lpstr>
      <vt:lpstr>Bold Stripes</vt:lpstr>
      <vt:lpstr>User-Centered Web Design</vt:lpstr>
      <vt:lpstr>OUR Process</vt:lpstr>
      <vt:lpstr>Usability: What is it?</vt:lpstr>
      <vt:lpstr>Usability: Why care?</vt:lpstr>
      <vt:lpstr>Usability</vt:lpstr>
      <vt:lpstr>OUR Process</vt:lpstr>
      <vt:lpstr>Plan</vt:lpstr>
      <vt:lpstr>OUR Process</vt:lpstr>
      <vt:lpstr>Analyze</vt:lpstr>
      <vt:lpstr>Audience</vt:lpstr>
      <vt:lpstr>Audience</vt:lpstr>
      <vt:lpstr>Content</vt:lpstr>
      <vt:lpstr>Old Web Site</vt:lpstr>
      <vt:lpstr>Competitors</vt:lpstr>
      <vt:lpstr>User Behavior</vt:lpstr>
      <vt:lpstr>OUR Process</vt:lpstr>
      <vt:lpstr>Design</vt:lpstr>
      <vt:lpstr>Content</vt:lpstr>
      <vt:lpstr>Write for the Web</vt:lpstr>
      <vt:lpstr>Information Architecture</vt:lpstr>
      <vt:lpstr>Information Architecture</vt:lpstr>
      <vt:lpstr>Navigation</vt:lpstr>
      <vt:lpstr>Navigation</vt:lpstr>
      <vt:lpstr>Navigation</vt:lpstr>
      <vt:lpstr>Page Design</vt:lpstr>
      <vt:lpstr>Basic Principles</vt:lpstr>
      <vt:lpstr>Layout</vt:lpstr>
      <vt:lpstr>Images</vt:lpstr>
      <vt:lpstr>Fonts &amp; Colors</vt:lpstr>
      <vt:lpstr>Don'ts</vt:lpstr>
      <vt:lpstr>Technology Factors</vt:lpstr>
      <vt:lpstr>OUR Process</vt:lpstr>
      <vt:lpstr>Implement</vt:lpstr>
      <vt:lpstr>Code</vt:lpstr>
      <vt:lpstr>Test</vt:lpstr>
      <vt:lpstr>Test</vt:lpstr>
      <vt:lpstr>OUR Process</vt:lpstr>
      <vt:lpstr>Launch</vt:lpstr>
      <vt:lpstr>OUR Process</vt:lpstr>
      <vt:lpstr>Maintain</vt:lpstr>
      <vt:lpstr>Redesign</vt:lpstr>
    </vt:vector>
  </TitlesOfParts>
  <Company>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User-Centered Web Design</dc:title>
  <dc:creator>Jochen Rode</dc:creator>
  <cp:lastModifiedBy>Hafsah</cp:lastModifiedBy>
  <cp:revision>716</cp:revision>
  <cp:lastPrinted>1601-01-01T00:00:00Z</cp:lastPrinted>
  <dcterms:created xsi:type="dcterms:W3CDTF">2000-06-26T21:49:52Z</dcterms:created>
  <dcterms:modified xsi:type="dcterms:W3CDTF">2017-04-25T21:51:18Z</dcterms:modified>
</cp:coreProperties>
</file>