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58" r:id="rId4"/>
    <p:sldId id="288" r:id="rId5"/>
    <p:sldId id="259" r:id="rId6"/>
    <p:sldId id="300" r:id="rId7"/>
    <p:sldId id="297" r:id="rId8"/>
    <p:sldId id="295" r:id="rId9"/>
    <p:sldId id="301" r:id="rId10"/>
    <p:sldId id="289" r:id="rId11"/>
    <p:sldId id="298" r:id="rId12"/>
    <p:sldId id="305" r:id="rId13"/>
    <p:sldId id="272" r:id="rId14"/>
    <p:sldId id="273" r:id="rId15"/>
    <p:sldId id="274" r:id="rId16"/>
    <p:sldId id="276" r:id="rId17"/>
    <p:sldId id="294" r:id="rId18"/>
    <p:sldId id="282" r:id="rId19"/>
    <p:sldId id="283" r:id="rId20"/>
    <p:sldId id="284" r:id="rId21"/>
    <p:sldId id="285" r:id="rId22"/>
    <p:sldId id="286" r:id="rId23"/>
    <p:sldId id="287" r:id="rId24"/>
    <p:sldId id="260" r:id="rId25"/>
    <p:sldId id="261" r:id="rId26"/>
    <p:sldId id="262" r:id="rId27"/>
    <p:sldId id="263" r:id="rId28"/>
    <p:sldId id="264" r:id="rId29"/>
    <p:sldId id="292" r:id="rId30"/>
    <p:sldId id="310" r:id="rId31"/>
    <p:sldId id="311" r:id="rId32"/>
    <p:sldId id="312" r:id="rId33"/>
    <p:sldId id="293" r:id="rId34"/>
    <p:sldId id="302" r:id="rId35"/>
    <p:sldId id="303" r:id="rId36"/>
    <p:sldId id="309" r:id="rId37"/>
    <p:sldId id="308" r:id="rId38"/>
    <p:sldId id="307" r:id="rId39"/>
  </p:sldIdLst>
  <p:sldSz cx="9144000" cy="6858000" type="screen4x3"/>
  <p:notesSz cx="7053263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32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57052" cy="465774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4614" y="1"/>
            <a:ext cx="3057052" cy="465774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fld id="{BB111606-E767-4E8E-B735-1F6582E0DD83}" type="datetimeFigureOut">
              <a:rPr lang="en-US" smtClean="0"/>
              <a:t>09/05/18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737"/>
            <a:ext cx="3057052" cy="465774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4614" y="8841737"/>
            <a:ext cx="3057052" cy="465774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42DF7B25-FA60-4918-87F5-F7C2C9D4D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0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56414" cy="465455"/>
          </a:xfrm>
          <a:prstGeom prst="rect">
            <a:avLst/>
          </a:prstGeom>
        </p:spPr>
        <p:txBody>
          <a:bodyPr vert="horz" lIns="93494" tIns="46747" rIns="93494" bIns="46747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1"/>
            <a:ext cx="3056414" cy="465455"/>
          </a:xfrm>
          <a:prstGeom prst="rect">
            <a:avLst/>
          </a:prstGeom>
        </p:spPr>
        <p:txBody>
          <a:bodyPr vert="horz" lIns="93494" tIns="46747" rIns="93494" bIns="46747" rtlCol="0"/>
          <a:lstStyle>
            <a:lvl1pPr algn="r">
              <a:defRPr sz="1200"/>
            </a:lvl1pPr>
          </a:lstStyle>
          <a:p>
            <a:pPr>
              <a:defRPr/>
            </a:pPr>
            <a:fld id="{416B3AE4-4EE9-4F9F-B04D-7AFB0FE47E5E}" type="datetimeFigureOut">
              <a:rPr lang="en-US"/>
              <a:pPr>
                <a:defRPr/>
              </a:pPr>
              <a:t>09/05/18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1738" y="698500"/>
            <a:ext cx="4649787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4" tIns="46747" rIns="93494" bIns="46747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2"/>
            <a:ext cx="5642610" cy="4189095"/>
          </a:xfrm>
          <a:prstGeom prst="rect">
            <a:avLst/>
          </a:prstGeom>
        </p:spPr>
        <p:txBody>
          <a:bodyPr vert="horz" lIns="93494" tIns="46747" rIns="93494" bIns="46747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5455"/>
          </a:xfrm>
          <a:prstGeom prst="rect">
            <a:avLst/>
          </a:prstGeom>
        </p:spPr>
        <p:txBody>
          <a:bodyPr vert="horz" lIns="93494" tIns="46747" rIns="93494" bIns="4674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5455"/>
          </a:xfrm>
          <a:prstGeom prst="rect">
            <a:avLst/>
          </a:prstGeom>
        </p:spPr>
        <p:txBody>
          <a:bodyPr vert="horz" lIns="93494" tIns="46747" rIns="93494" bIns="46747" rtlCol="0" anchor="b"/>
          <a:lstStyle>
            <a:lvl1pPr algn="r">
              <a:defRPr sz="1200"/>
            </a:lvl1pPr>
          </a:lstStyle>
          <a:p>
            <a:pPr>
              <a:defRPr/>
            </a:pPr>
            <a:fld id="{B29449E2-A174-4414-935A-4D4576E7E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936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9640" indent="-292169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8677" indent="-233735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6148" indent="-233735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103619" indent="-233735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71089" indent="-2337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38560" indent="-2337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506031" indent="-2337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73502" indent="-2337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710E6D4B-E949-4A17-A941-87792FAD497F}" type="slidenum">
              <a:rPr lang="en-US" smtClean="0">
                <a:latin typeface="Verdana" pitchFamily="34" charset="0"/>
              </a:rPr>
              <a:pPr/>
              <a:t>12</a:t>
            </a:fld>
            <a:endParaRPr lang="en-US" smtClean="0">
              <a:latin typeface="Verdan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9640" indent="-292169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8677" indent="-233735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6148" indent="-233735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103619" indent="-233735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71089" indent="-2337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38560" indent="-2337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506031" indent="-2337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73502" indent="-23373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CCD50C6E-DCE2-472E-A1EF-521E64A7EEDE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166E3-2DBE-4175-A0A9-43C54EE659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8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DA27D-EB1D-4A06-9AAD-0DD26BD1FD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8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550FA-8C2D-467B-BB9B-1D382E2220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1635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614B1-7263-4B9B-BD74-541DD6AB8E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7540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2294F-E44F-4A96-A425-8C96EB3F7A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28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E4B27-0BAE-4BD5-B06C-B95CB2C67B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174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E329D-9A80-4D7C-B994-765C185347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4188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6C2C5-B8F7-4933-98BC-ED7A8A5F40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644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2E498-CE4B-4694-B88E-E1D64C8CF5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0831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16ADE-2524-472B-98DB-906D6976A7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7821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996B9-796B-4E22-9F15-E95E63B0B6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7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24832-DC89-4482-BC61-6100D514F9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421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8FA22-0F6C-441B-BCB4-50C2791371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97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282758A-E01A-4287-963E-05EB41E704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3" r:id="rId2"/>
    <p:sldLayoutId id="2147483843" r:id="rId3"/>
    <p:sldLayoutId id="2147483834" r:id="rId4"/>
    <p:sldLayoutId id="2147483844" r:id="rId5"/>
    <p:sldLayoutId id="2147483835" r:id="rId6"/>
    <p:sldLayoutId id="2147483836" r:id="rId7"/>
    <p:sldLayoutId id="2147483845" r:id="rId8"/>
    <p:sldLayoutId id="2147483837" r:id="rId9"/>
    <p:sldLayoutId id="2147483838" r:id="rId10"/>
    <p:sldLayoutId id="2147483839" r:id="rId11"/>
    <p:sldLayoutId id="2147483840" r:id="rId12"/>
    <p:sldLayoutId id="214748384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png"/><Relationship Id="rId5" Type="http://schemas.openxmlformats.org/officeDocument/2006/relationships/oleObject" Target="../embeddings/oleObject7.bin"/><Relationship Id="rId4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5715000" cy="14478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4400" b="1" dirty="0" smtClean="0"/>
              <a:t>BAB II</a:t>
            </a:r>
            <a:br>
              <a:rPr lang="en-US" altLang="en-US" sz="4400" b="1" dirty="0" smtClean="0"/>
            </a:br>
            <a:r>
              <a:rPr lang="en-US" altLang="en-US" sz="4400" b="1" dirty="0" smtClean="0"/>
              <a:t>Program Linier</a:t>
            </a:r>
            <a:br>
              <a:rPr lang="en-US" altLang="en-US" sz="4400" b="1" dirty="0" smtClean="0"/>
            </a:br>
            <a:r>
              <a:rPr lang="en-US" altLang="en-US" sz="4400" b="1" dirty="0" smtClean="0"/>
              <a:t>(</a:t>
            </a:r>
            <a:r>
              <a:rPr lang="en-US" altLang="en-US" sz="4400" b="1" dirty="0" err="1" smtClean="0"/>
              <a:t>Metode</a:t>
            </a:r>
            <a:r>
              <a:rPr lang="en-US" altLang="en-US" sz="4400" b="1" dirty="0" smtClean="0"/>
              <a:t> </a:t>
            </a:r>
            <a:r>
              <a:rPr lang="en-US" altLang="en-US" sz="4400" b="1" dirty="0" err="1" smtClean="0"/>
              <a:t>Grafik</a:t>
            </a:r>
            <a:r>
              <a:rPr lang="en-US" altLang="en-US" sz="4400" b="1" dirty="0" smtClean="0"/>
              <a:t>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en-US" dirty="0" err="1" smtClean="0"/>
              <a:t>Juwairiah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S.Si.,M.T</a:t>
            </a:r>
            <a:endParaRPr lang="en-US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en-US" dirty="0" smtClean="0"/>
              <a:t>Prodi </a:t>
            </a:r>
            <a:r>
              <a:rPr lang="en-US" altLang="en-US" dirty="0" err="1" smtClean="0"/>
              <a:t>Sistem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Informasi</a:t>
            </a:r>
            <a:endParaRPr lang="en-US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en-US" dirty="0" err="1" smtClean="0"/>
              <a:t>Teknik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Informatika</a:t>
            </a:r>
            <a:endParaRPr lang="en-US" alt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en-US" dirty="0" smtClean="0"/>
              <a:t>UPN “ Veteran” Yogyakarta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47700"/>
            <a:ext cx="2400300" cy="2400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I. METODE GRAFIK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62400"/>
          </a:xfrm>
        </p:spPr>
        <p:txBody>
          <a:bodyPr/>
          <a:lstStyle/>
          <a:p>
            <a:pPr algn="just">
              <a:defRPr/>
            </a:pP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menyelesaikan</a:t>
            </a:r>
            <a:r>
              <a:rPr lang="en-US" sz="2800" dirty="0" smtClean="0"/>
              <a:t> program Linier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b="1" dirty="0" smtClean="0"/>
              <a:t>2 </a:t>
            </a:r>
            <a:r>
              <a:rPr lang="en-US" sz="2800" b="1" dirty="0" err="1" smtClean="0"/>
              <a:t>variabel</a:t>
            </a:r>
            <a:endParaRPr lang="en-US" sz="2800" b="1" dirty="0" smtClean="0"/>
          </a:p>
          <a:p>
            <a:pPr>
              <a:defRPr/>
            </a:pPr>
            <a:r>
              <a:rPr lang="en-US" sz="2800" dirty="0" smtClean="0"/>
              <a:t>ax + by ≤ c </a:t>
            </a:r>
            <a:r>
              <a:rPr lang="en-US" sz="2800" dirty="0" err="1" smtClean="0"/>
              <a:t>atau</a:t>
            </a:r>
            <a:r>
              <a:rPr lang="en-US" sz="2800" dirty="0" smtClean="0"/>
              <a:t> ax + by &lt; c </a:t>
            </a:r>
          </a:p>
          <a:p>
            <a:pPr>
              <a:defRPr/>
            </a:pPr>
            <a:r>
              <a:rPr lang="en-US" sz="2800" dirty="0" smtClean="0"/>
              <a:t>ax + by ≥ c </a:t>
            </a:r>
            <a:r>
              <a:rPr lang="en-US" sz="2800" dirty="0" err="1" smtClean="0"/>
              <a:t>atau</a:t>
            </a:r>
            <a:r>
              <a:rPr lang="en-US" sz="2800" dirty="0" smtClean="0"/>
              <a:t> ax + by &gt; c</a:t>
            </a:r>
          </a:p>
          <a:p>
            <a:pPr marL="0" indent="0">
              <a:buFont typeface="Arial" charset="0"/>
              <a:buNone/>
              <a:defRPr/>
            </a:pPr>
            <a:endParaRPr lang="en-US" sz="2800" dirty="0"/>
          </a:p>
          <a:p>
            <a:pPr marL="0" indent="0">
              <a:buFont typeface="Arial" charset="0"/>
              <a:buNone/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smtClean="0"/>
              <a:t>I. METODE GRAFIK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 err="1" smtClean="0"/>
              <a:t>Langkah-langkah</a:t>
            </a:r>
            <a:r>
              <a:rPr lang="en-US" sz="2800" dirty="0" smtClean="0"/>
              <a:t>: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en-US" sz="2800" dirty="0" err="1" smtClean="0"/>
              <a:t>Tentukan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endParaRPr lang="en-US" sz="2800" dirty="0" smtClean="0"/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en-US" sz="2800" dirty="0" err="1" smtClean="0"/>
              <a:t>Tentukan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(</a:t>
            </a:r>
            <a:r>
              <a:rPr lang="en-US" sz="2800" dirty="0" err="1" smtClean="0"/>
              <a:t>obyektif</a:t>
            </a:r>
            <a:r>
              <a:rPr lang="en-US" sz="2800" dirty="0" smtClean="0"/>
              <a:t>)</a:t>
            </a:r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en-US" sz="2800" dirty="0" err="1" smtClean="0"/>
              <a:t>Tentukan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kendala</a:t>
            </a:r>
            <a:endParaRPr lang="en-US" sz="2800" dirty="0" smtClean="0"/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Grafik</a:t>
            </a:r>
            <a:endParaRPr lang="en-US" sz="2800" dirty="0" smtClean="0"/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en-US" sz="2800" dirty="0" err="1" smtClean="0"/>
              <a:t>Tentukan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titik</a:t>
            </a:r>
            <a:r>
              <a:rPr lang="en-US" sz="2800" dirty="0" smtClean="0"/>
              <a:t> </a:t>
            </a:r>
            <a:r>
              <a:rPr lang="en-US" sz="2800" dirty="0" err="1" smtClean="0"/>
              <a:t>pojok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memenuhi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kendala</a:t>
            </a:r>
            <a:endParaRPr lang="en-US" sz="2800" dirty="0" smtClean="0"/>
          </a:p>
          <a:p>
            <a:pPr marL="457200" indent="-457200">
              <a:buFont typeface="Arial" charset="0"/>
              <a:buAutoNum type="arabicPeriod"/>
              <a:defRPr/>
            </a:pPr>
            <a:r>
              <a:rPr lang="en-US" sz="2800" dirty="0" err="1" smtClean="0"/>
              <a:t>Masukkan</a:t>
            </a:r>
            <a:r>
              <a:rPr lang="en-US" sz="2800" dirty="0" smtClean="0"/>
              <a:t> </a:t>
            </a:r>
            <a:r>
              <a:rPr lang="en-US" sz="2800" dirty="0" err="1" smtClean="0"/>
              <a:t>titik</a:t>
            </a:r>
            <a:r>
              <a:rPr lang="en-US" sz="2800" dirty="0" smtClean="0"/>
              <a:t> </a:t>
            </a:r>
            <a:r>
              <a:rPr lang="en-US" sz="2800" dirty="0" err="1" smtClean="0"/>
              <a:t>pojok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obyektif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>
                <a:sym typeface="Wingdings" pitchFamily="2" charset="2"/>
              </a:rPr>
              <a:t>tentukan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solusi</a:t>
            </a:r>
            <a:r>
              <a:rPr lang="en-US" sz="2800" dirty="0" smtClean="0">
                <a:sym typeface="Wingdings" pitchFamily="2" charset="2"/>
              </a:rPr>
              <a:t> optimum (max/min) </a:t>
            </a:r>
            <a:r>
              <a:rPr lang="en-US" sz="2800" dirty="0" err="1" smtClean="0">
                <a:sym typeface="Wingdings" pitchFamily="2" charset="2"/>
              </a:rPr>
              <a:t>sesuai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fungsi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obyektif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01000" cy="121602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Uji</a:t>
            </a:r>
            <a:r>
              <a:rPr lang="en-US" b="1" dirty="0" smtClean="0"/>
              <a:t> </a:t>
            </a:r>
            <a:r>
              <a:rPr lang="en-US" b="1" dirty="0" err="1" smtClean="0"/>
              <a:t>Titik</a:t>
            </a:r>
            <a:r>
              <a:rPr lang="en-US" b="1" dirty="0" smtClean="0"/>
              <a:t> </a:t>
            </a:r>
            <a:r>
              <a:rPr lang="en-US" b="1" dirty="0" err="1" smtClean="0"/>
              <a:t>Pojok</a:t>
            </a:r>
            <a:r>
              <a:rPr lang="en-US" dirty="0" smtClean="0"/>
              <a:t>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034338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optimum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pojok</a:t>
            </a:r>
            <a:r>
              <a:rPr lang="en-US" dirty="0" smtClean="0"/>
              <a:t>, </a:t>
            </a:r>
            <a:r>
              <a:rPr lang="en-US" dirty="0" err="1" smtClean="0"/>
              <a:t>lakukanlah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  <a:endParaRPr lang="pt-BR" b="1" dirty="0" smtClean="0"/>
          </a:p>
          <a:p>
            <a:pPr marL="457200" indent="-457200" eaLnBrk="1" hangingPunct="1">
              <a:lnSpc>
                <a:spcPct val="90000"/>
              </a:lnSpc>
              <a:buFont typeface="Arial" charset="0"/>
              <a:buAutoNum type="alphaLcPeriod"/>
              <a:defRPr/>
            </a:pPr>
            <a:r>
              <a:rPr lang="pt-BR" dirty="0" smtClean="0"/>
              <a:t>Gambarlah daerah penyelesaian dari kendala-kendala dalam masalah program linear tersebut.</a:t>
            </a:r>
          </a:p>
          <a:p>
            <a:pPr marL="457200" indent="-457200" eaLnBrk="1" hangingPunct="1">
              <a:lnSpc>
                <a:spcPct val="90000"/>
              </a:lnSpc>
              <a:buFont typeface="Arial" charset="0"/>
              <a:buAutoNum type="alphaLcPeriod"/>
              <a:defRPr/>
            </a:pP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titik-titik</a:t>
            </a:r>
            <a:r>
              <a:rPr lang="en-US" dirty="0" smtClean="0"/>
              <a:t> </a:t>
            </a:r>
            <a:r>
              <a:rPr lang="en-US" dirty="0" err="1" smtClean="0"/>
              <a:t>pojok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	</a:t>
            </a:r>
            <a:r>
              <a:rPr lang="en-US" dirty="0" err="1" smtClean="0"/>
              <a:t>itu</a:t>
            </a:r>
            <a:endParaRPr lang="en-US" dirty="0" smtClean="0"/>
          </a:p>
          <a:p>
            <a:pPr marL="457200" indent="-457200" eaLnBrk="1" hangingPunct="1">
              <a:lnSpc>
                <a:spcPct val="90000"/>
              </a:lnSpc>
              <a:buFont typeface="Arial" charset="0"/>
              <a:buAutoNum type="alphaLcPeriod"/>
              <a:defRPr/>
            </a:pPr>
            <a:r>
              <a:rPr lang="en-US" dirty="0" err="1" smtClean="0"/>
              <a:t>Substitusikan</a:t>
            </a:r>
            <a:r>
              <a:rPr lang="en-US" dirty="0" smtClean="0"/>
              <a:t> </a:t>
            </a:r>
            <a:r>
              <a:rPr lang="en-US" dirty="0" err="1" smtClean="0"/>
              <a:t>koordinat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pojok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.</a:t>
            </a:r>
            <a:endParaRPr lang="en-US" b="1" dirty="0"/>
          </a:p>
          <a:p>
            <a:pPr marL="457200" indent="-457200" eaLnBrk="1" hangingPunct="1">
              <a:lnSpc>
                <a:spcPct val="90000"/>
              </a:lnSpc>
              <a:buFont typeface="Arial" charset="0"/>
              <a:buAutoNum type="alphaLcPeriod"/>
              <a:defRPr/>
            </a:pPr>
            <a:r>
              <a:rPr lang="en-US" dirty="0" err="1" smtClean="0"/>
              <a:t>Bandingkan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	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),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terkecil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minimum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contoh: Garis </a:t>
            </a:r>
            <a:r>
              <a:rPr lang="pt-BR" i="1" dirty="0" smtClean="0"/>
              <a:t>x  +</a:t>
            </a:r>
            <a:r>
              <a:rPr lang="pt-BR" dirty="0" smtClean="0"/>
              <a:t> </a:t>
            </a:r>
            <a:r>
              <a:rPr lang="pt-BR" i="1" dirty="0" smtClean="0"/>
              <a:t>y =  2 </a:t>
            </a:r>
            <a:endParaRPr lang="en-US" dirty="0" smtClean="0"/>
          </a:p>
        </p:txBody>
      </p:sp>
      <p:sp>
        <p:nvSpPr>
          <p:cNvPr id="19459" name="Text Box 38"/>
          <p:cNvSpPr txBox="1">
            <a:spLocks noChangeArrowheads="1"/>
          </p:cNvSpPr>
          <p:nvPr/>
        </p:nvSpPr>
        <p:spPr bwMode="auto">
          <a:xfrm>
            <a:off x="6211888" y="5029200"/>
            <a:ext cx="2170112" cy="6985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400" i="1">
                <a:solidFill>
                  <a:srgbClr val="231F20"/>
                </a:solidFill>
                <a:latin typeface="Book Antiqua" pitchFamily="18" charset="0"/>
              </a:rPr>
              <a:t>x  +</a:t>
            </a:r>
            <a:r>
              <a:rPr lang="en-US" sz="2400">
                <a:solidFill>
                  <a:srgbClr val="231F20"/>
                </a:solidFill>
                <a:latin typeface="Book Antiqua" pitchFamily="18" charset="0"/>
              </a:rPr>
              <a:t> </a:t>
            </a:r>
            <a:r>
              <a:rPr lang="en-US" sz="2400" i="1">
                <a:solidFill>
                  <a:srgbClr val="231F20"/>
                </a:solidFill>
                <a:latin typeface="Book Antiqua" pitchFamily="18" charset="0"/>
              </a:rPr>
              <a:t>y = </a:t>
            </a:r>
            <a:r>
              <a:rPr lang="en-US" sz="2400">
                <a:solidFill>
                  <a:srgbClr val="231F20"/>
                </a:solidFill>
                <a:latin typeface="Book Antiqua" pitchFamily="18" charset="0"/>
              </a:rPr>
              <a:t>2</a:t>
            </a:r>
            <a:endParaRPr lang="en-US" sz="2400">
              <a:latin typeface="Verdana" pitchFamily="34" charset="0"/>
            </a:endParaRPr>
          </a:p>
        </p:txBody>
      </p:sp>
      <p:grpSp>
        <p:nvGrpSpPr>
          <p:cNvPr id="19460" name="Group 2"/>
          <p:cNvGrpSpPr>
            <a:grpSpLocks/>
          </p:cNvGrpSpPr>
          <p:nvPr/>
        </p:nvGrpSpPr>
        <p:grpSpPr bwMode="auto">
          <a:xfrm>
            <a:off x="1774825" y="1447800"/>
            <a:ext cx="5464175" cy="4557713"/>
            <a:chOff x="1615269" y="1447951"/>
            <a:chExt cx="5463390" cy="4557356"/>
          </a:xfrm>
        </p:grpSpPr>
        <p:sp>
          <p:nvSpPr>
            <p:cNvPr id="19461" name="Text Box 43"/>
            <p:cNvSpPr txBox="1">
              <a:spLocks noChangeArrowheads="1"/>
            </p:cNvSpPr>
            <p:nvPr/>
          </p:nvSpPr>
          <p:spPr bwMode="auto">
            <a:xfrm>
              <a:off x="5468938" y="3962400"/>
              <a:ext cx="542925" cy="4667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1200">
                  <a:latin typeface="Verdana" pitchFamily="34" charset="0"/>
                </a:rPr>
                <a:t>2</a:t>
              </a:r>
              <a:endParaRPr lang="en-US">
                <a:latin typeface="Verdana" pitchFamily="34" charset="0"/>
              </a:endParaRPr>
            </a:p>
          </p:txBody>
        </p:sp>
        <p:grpSp>
          <p:nvGrpSpPr>
            <p:cNvPr id="19462" name="Group 6"/>
            <p:cNvGrpSpPr>
              <a:grpSpLocks/>
            </p:cNvGrpSpPr>
            <p:nvPr/>
          </p:nvGrpSpPr>
          <p:grpSpPr bwMode="auto">
            <a:xfrm>
              <a:off x="1615269" y="1447951"/>
              <a:ext cx="5463390" cy="4557356"/>
              <a:chOff x="5160" y="-1241"/>
              <a:chExt cx="3625" cy="3531"/>
            </a:xfrm>
          </p:grpSpPr>
          <p:sp>
            <p:nvSpPr>
              <p:cNvPr id="19469" name="Freeform 7"/>
              <p:cNvSpPr>
                <a:spLocks/>
              </p:cNvSpPr>
              <p:nvPr/>
            </p:nvSpPr>
            <p:spPr bwMode="auto">
              <a:xfrm>
                <a:off x="7158" y="-1046"/>
                <a:ext cx="0" cy="3293"/>
              </a:xfrm>
              <a:custGeom>
                <a:avLst/>
                <a:gdLst>
                  <a:gd name="T0" fmla="*/ 0 h 3293"/>
                  <a:gd name="T1" fmla="*/ 3294 h 3293"/>
                  <a:gd name="T2" fmla="*/ 0 60000 65536"/>
                  <a:gd name="T3" fmla="*/ 0 60000 65536"/>
                  <a:gd name="T4" fmla="*/ 0 h 3293"/>
                  <a:gd name="T5" fmla="*/ 3293 h 3293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3293">
                    <a:moveTo>
                      <a:pt x="0" y="0"/>
                    </a:moveTo>
                    <a:lnTo>
                      <a:pt x="0" y="3294"/>
                    </a:lnTo>
                  </a:path>
                </a:pathLst>
              </a:custGeom>
              <a:noFill/>
              <a:ln w="1028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0" name="Freeform 8"/>
              <p:cNvSpPr>
                <a:spLocks/>
              </p:cNvSpPr>
              <p:nvPr/>
            </p:nvSpPr>
            <p:spPr bwMode="auto">
              <a:xfrm>
                <a:off x="5165" y="605"/>
                <a:ext cx="3540" cy="0"/>
              </a:xfrm>
              <a:custGeom>
                <a:avLst/>
                <a:gdLst>
                  <a:gd name="T0" fmla="*/ 0 w 3540"/>
                  <a:gd name="T1" fmla="*/ 3540 w 3540"/>
                  <a:gd name="T2" fmla="*/ 0 60000 65536"/>
                  <a:gd name="T3" fmla="*/ 0 60000 65536"/>
                  <a:gd name="T4" fmla="*/ 0 w 3540"/>
                  <a:gd name="T5" fmla="*/ 3540 w 3540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3540">
                    <a:moveTo>
                      <a:pt x="0" y="0"/>
                    </a:moveTo>
                    <a:lnTo>
                      <a:pt x="3540" y="0"/>
                    </a:lnTo>
                  </a:path>
                </a:pathLst>
              </a:custGeom>
              <a:noFill/>
              <a:ln w="1028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1" name="Freeform 9"/>
              <p:cNvSpPr>
                <a:spLocks/>
              </p:cNvSpPr>
              <p:nvPr/>
            </p:nvSpPr>
            <p:spPr bwMode="auto">
              <a:xfrm>
                <a:off x="7075" y="258"/>
                <a:ext cx="79" cy="0"/>
              </a:xfrm>
              <a:custGeom>
                <a:avLst/>
                <a:gdLst>
                  <a:gd name="T0" fmla="*/ 0 w 79"/>
                  <a:gd name="T1" fmla="*/ 79 w 79"/>
                  <a:gd name="T2" fmla="*/ 0 60000 65536"/>
                  <a:gd name="T3" fmla="*/ 0 60000 65536"/>
                  <a:gd name="T4" fmla="*/ 0 w 79"/>
                  <a:gd name="T5" fmla="*/ 79 w 79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79">
                    <a:moveTo>
                      <a:pt x="0" y="0"/>
                    </a:moveTo>
                    <a:lnTo>
                      <a:pt x="79" y="0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2" name="Freeform 10"/>
              <p:cNvSpPr>
                <a:spLocks/>
              </p:cNvSpPr>
              <p:nvPr/>
            </p:nvSpPr>
            <p:spPr bwMode="auto">
              <a:xfrm>
                <a:off x="7070" y="-79"/>
                <a:ext cx="79" cy="0"/>
              </a:xfrm>
              <a:custGeom>
                <a:avLst/>
                <a:gdLst>
                  <a:gd name="T0" fmla="*/ 0 w 79"/>
                  <a:gd name="T1" fmla="*/ 78 w 79"/>
                  <a:gd name="T2" fmla="*/ 0 60000 65536"/>
                  <a:gd name="T3" fmla="*/ 0 60000 65536"/>
                  <a:gd name="T4" fmla="*/ 0 w 79"/>
                  <a:gd name="T5" fmla="*/ 79 w 79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79">
                    <a:moveTo>
                      <a:pt x="0" y="0"/>
                    </a:moveTo>
                    <a:lnTo>
                      <a:pt x="78" y="0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3" name="Freeform 11"/>
              <p:cNvSpPr>
                <a:spLocks/>
              </p:cNvSpPr>
              <p:nvPr/>
            </p:nvSpPr>
            <p:spPr bwMode="auto">
              <a:xfrm>
                <a:off x="7084" y="-425"/>
                <a:ext cx="79" cy="0"/>
              </a:xfrm>
              <a:custGeom>
                <a:avLst/>
                <a:gdLst>
                  <a:gd name="T0" fmla="*/ 0 w 79"/>
                  <a:gd name="T1" fmla="*/ 79 w 79"/>
                  <a:gd name="T2" fmla="*/ 0 60000 65536"/>
                  <a:gd name="T3" fmla="*/ 0 60000 65536"/>
                  <a:gd name="T4" fmla="*/ 0 w 79"/>
                  <a:gd name="T5" fmla="*/ 79 w 79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79">
                    <a:moveTo>
                      <a:pt x="0" y="0"/>
                    </a:moveTo>
                    <a:lnTo>
                      <a:pt x="79" y="0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4" name="Freeform 12"/>
              <p:cNvSpPr>
                <a:spLocks/>
              </p:cNvSpPr>
              <p:nvPr/>
            </p:nvSpPr>
            <p:spPr bwMode="auto">
              <a:xfrm>
                <a:off x="6801" y="614"/>
                <a:ext cx="0" cy="79"/>
              </a:xfrm>
              <a:custGeom>
                <a:avLst/>
                <a:gdLst>
                  <a:gd name="T0" fmla="*/ 0 h 79"/>
                  <a:gd name="T1" fmla="*/ 79 h 79"/>
                  <a:gd name="T2" fmla="*/ 0 60000 65536"/>
                  <a:gd name="T3" fmla="*/ 0 60000 65536"/>
                  <a:gd name="T4" fmla="*/ 0 h 79"/>
                  <a:gd name="T5" fmla="*/ 79 h 7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79">
                    <a:moveTo>
                      <a:pt x="0" y="0"/>
                    </a:moveTo>
                    <a:lnTo>
                      <a:pt x="0" y="79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5" name="Freeform 13"/>
              <p:cNvSpPr>
                <a:spLocks/>
              </p:cNvSpPr>
              <p:nvPr/>
            </p:nvSpPr>
            <p:spPr bwMode="auto">
              <a:xfrm>
                <a:off x="6458" y="614"/>
                <a:ext cx="0" cy="79"/>
              </a:xfrm>
              <a:custGeom>
                <a:avLst/>
                <a:gdLst>
                  <a:gd name="T0" fmla="*/ 0 h 79"/>
                  <a:gd name="T1" fmla="*/ 79 h 79"/>
                  <a:gd name="T2" fmla="*/ 0 60000 65536"/>
                  <a:gd name="T3" fmla="*/ 0 60000 65536"/>
                  <a:gd name="T4" fmla="*/ 0 h 79"/>
                  <a:gd name="T5" fmla="*/ 79 h 7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79">
                    <a:moveTo>
                      <a:pt x="0" y="0"/>
                    </a:moveTo>
                    <a:lnTo>
                      <a:pt x="0" y="79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6" name="Freeform 14"/>
              <p:cNvSpPr>
                <a:spLocks/>
              </p:cNvSpPr>
              <p:nvPr/>
            </p:nvSpPr>
            <p:spPr bwMode="auto">
              <a:xfrm>
                <a:off x="6120" y="609"/>
                <a:ext cx="0" cy="79"/>
              </a:xfrm>
              <a:custGeom>
                <a:avLst/>
                <a:gdLst>
                  <a:gd name="T0" fmla="*/ 0 h 79"/>
                  <a:gd name="T1" fmla="*/ 78 h 79"/>
                  <a:gd name="T2" fmla="*/ 0 60000 65536"/>
                  <a:gd name="T3" fmla="*/ 0 60000 65536"/>
                  <a:gd name="T4" fmla="*/ 0 h 79"/>
                  <a:gd name="T5" fmla="*/ 79 h 7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79">
                    <a:moveTo>
                      <a:pt x="0" y="0"/>
                    </a:moveTo>
                    <a:lnTo>
                      <a:pt x="0" y="78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7" name="Freeform 15"/>
              <p:cNvSpPr>
                <a:spLocks/>
              </p:cNvSpPr>
              <p:nvPr/>
            </p:nvSpPr>
            <p:spPr bwMode="auto">
              <a:xfrm>
                <a:off x="8156" y="612"/>
                <a:ext cx="0" cy="79"/>
              </a:xfrm>
              <a:custGeom>
                <a:avLst/>
                <a:gdLst>
                  <a:gd name="T0" fmla="*/ 0 h 79"/>
                  <a:gd name="T1" fmla="*/ 78 h 79"/>
                  <a:gd name="T2" fmla="*/ 0 60000 65536"/>
                  <a:gd name="T3" fmla="*/ 0 60000 65536"/>
                  <a:gd name="T4" fmla="*/ 0 h 79"/>
                  <a:gd name="T5" fmla="*/ 79 h 7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79">
                    <a:moveTo>
                      <a:pt x="0" y="0"/>
                    </a:moveTo>
                    <a:lnTo>
                      <a:pt x="0" y="78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8" name="Freeform 16"/>
              <p:cNvSpPr>
                <a:spLocks/>
              </p:cNvSpPr>
              <p:nvPr/>
            </p:nvSpPr>
            <p:spPr bwMode="auto">
              <a:xfrm>
                <a:off x="7815" y="612"/>
                <a:ext cx="0" cy="79"/>
              </a:xfrm>
              <a:custGeom>
                <a:avLst/>
                <a:gdLst>
                  <a:gd name="T0" fmla="*/ 0 h 79"/>
                  <a:gd name="T1" fmla="*/ 78 h 79"/>
                  <a:gd name="T2" fmla="*/ 0 60000 65536"/>
                  <a:gd name="T3" fmla="*/ 0 60000 65536"/>
                  <a:gd name="T4" fmla="*/ 0 h 79"/>
                  <a:gd name="T5" fmla="*/ 79 h 7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79">
                    <a:moveTo>
                      <a:pt x="0" y="0"/>
                    </a:moveTo>
                    <a:lnTo>
                      <a:pt x="0" y="78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9" name="Freeform 17"/>
              <p:cNvSpPr>
                <a:spLocks/>
              </p:cNvSpPr>
              <p:nvPr/>
            </p:nvSpPr>
            <p:spPr bwMode="auto">
              <a:xfrm>
                <a:off x="7481" y="612"/>
                <a:ext cx="0" cy="79"/>
              </a:xfrm>
              <a:custGeom>
                <a:avLst/>
                <a:gdLst>
                  <a:gd name="T0" fmla="*/ 0 h 79"/>
                  <a:gd name="T1" fmla="*/ 78 h 79"/>
                  <a:gd name="T2" fmla="*/ 0 60000 65536"/>
                  <a:gd name="T3" fmla="*/ 0 60000 65536"/>
                  <a:gd name="T4" fmla="*/ 0 h 79"/>
                  <a:gd name="T5" fmla="*/ 79 h 7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79">
                    <a:moveTo>
                      <a:pt x="0" y="0"/>
                    </a:moveTo>
                    <a:lnTo>
                      <a:pt x="0" y="78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0" name="Freeform 19"/>
              <p:cNvSpPr>
                <a:spLocks/>
              </p:cNvSpPr>
              <p:nvPr/>
            </p:nvSpPr>
            <p:spPr bwMode="auto">
              <a:xfrm>
                <a:off x="7064" y="1618"/>
                <a:ext cx="92" cy="0"/>
              </a:xfrm>
              <a:custGeom>
                <a:avLst/>
                <a:gdLst>
                  <a:gd name="T0" fmla="*/ 0 w 92"/>
                  <a:gd name="T1" fmla="*/ 91 w 92"/>
                  <a:gd name="T2" fmla="*/ 0 60000 65536"/>
                  <a:gd name="T3" fmla="*/ 0 60000 65536"/>
                  <a:gd name="T4" fmla="*/ 0 w 92"/>
                  <a:gd name="T5" fmla="*/ 92 w 92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92">
                    <a:moveTo>
                      <a:pt x="0" y="0"/>
                    </a:moveTo>
                    <a:lnTo>
                      <a:pt x="91" y="0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1" name="Freeform 20"/>
              <p:cNvSpPr>
                <a:spLocks/>
              </p:cNvSpPr>
              <p:nvPr/>
            </p:nvSpPr>
            <p:spPr bwMode="auto">
              <a:xfrm>
                <a:off x="7088" y="1278"/>
                <a:ext cx="79" cy="0"/>
              </a:xfrm>
              <a:custGeom>
                <a:avLst/>
                <a:gdLst>
                  <a:gd name="T0" fmla="*/ 0 w 79"/>
                  <a:gd name="T1" fmla="*/ 78 w 79"/>
                  <a:gd name="T2" fmla="*/ 0 60000 65536"/>
                  <a:gd name="T3" fmla="*/ 0 60000 65536"/>
                  <a:gd name="T4" fmla="*/ 0 w 79"/>
                  <a:gd name="T5" fmla="*/ 79 w 79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79">
                    <a:moveTo>
                      <a:pt x="0" y="0"/>
                    </a:moveTo>
                    <a:lnTo>
                      <a:pt x="78" y="0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2" name="Freeform 21"/>
              <p:cNvSpPr>
                <a:spLocks/>
              </p:cNvSpPr>
              <p:nvPr/>
            </p:nvSpPr>
            <p:spPr bwMode="auto">
              <a:xfrm>
                <a:off x="7064" y="944"/>
                <a:ext cx="95" cy="0"/>
              </a:xfrm>
              <a:custGeom>
                <a:avLst/>
                <a:gdLst>
                  <a:gd name="T0" fmla="*/ 0 w 95"/>
                  <a:gd name="T1" fmla="*/ 94 w 95"/>
                  <a:gd name="T2" fmla="*/ 0 60000 65536"/>
                  <a:gd name="T3" fmla="*/ 0 60000 65536"/>
                  <a:gd name="T4" fmla="*/ 0 w 95"/>
                  <a:gd name="T5" fmla="*/ 95 w 95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95">
                    <a:moveTo>
                      <a:pt x="0" y="0"/>
                    </a:moveTo>
                    <a:lnTo>
                      <a:pt x="94" y="0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3" name="Freeform 22"/>
              <p:cNvSpPr>
                <a:spLocks/>
              </p:cNvSpPr>
              <p:nvPr/>
            </p:nvSpPr>
            <p:spPr bwMode="auto">
              <a:xfrm>
                <a:off x="7824" y="589"/>
                <a:ext cx="51" cy="51"/>
              </a:xfrm>
              <a:custGeom>
                <a:avLst/>
                <a:gdLst>
                  <a:gd name="T0" fmla="*/ 0 w 51"/>
                  <a:gd name="T1" fmla="*/ 25 h 51"/>
                  <a:gd name="T2" fmla="*/ 0 w 51"/>
                  <a:gd name="T3" fmla="*/ 32 h 51"/>
                  <a:gd name="T4" fmla="*/ 2 w 51"/>
                  <a:gd name="T5" fmla="*/ 38 h 51"/>
                  <a:gd name="T6" fmla="*/ 7 w 51"/>
                  <a:gd name="T7" fmla="*/ 43 h 51"/>
                  <a:gd name="T8" fmla="*/ 12 w 51"/>
                  <a:gd name="T9" fmla="*/ 48 h 51"/>
                  <a:gd name="T10" fmla="*/ 18 w 51"/>
                  <a:gd name="T11" fmla="*/ 51 h 51"/>
                  <a:gd name="T12" fmla="*/ 32 w 51"/>
                  <a:gd name="T13" fmla="*/ 51 h 51"/>
                  <a:gd name="T14" fmla="*/ 38 w 51"/>
                  <a:gd name="T15" fmla="*/ 48 h 51"/>
                  <a:gd name="T16" fmla="*/ 43 w 51"/>
                  <a:gd name="T17" fmla="*/ 43 h 51"/>
                  <a:gd name="T18" fmla="*/ 48 w 51"/>
                  <a:gd name="T19" fmla="*/ 38 h 51"/>
                  <a:gd name="T20" fmla="*/ 51 w 51"/>
                  <a:gd name="T21" fmla="*/ 32 h 51"/>
                  <a:gd name="T22" fmla="*/ 51 w 51"/>
                  <a:gd name="T23" fmla="*/ 18 h 51"/>
                  <a:gd name="T24" fmla="*/ 48 w 51"/>
                  <a:gd name="T25" fmla="*/ 12 h 51"/>
                  <a:gd name="T26" fmla="*/ 43 w 51"/>
                  <a:gd name="T27" fmla="*/ 7 h 51"/>
                  <a:gd name="T28" fmla="*/ 38 w 51"/>
                  <a:gd name="T29" fmla="*/ 2 h 51"/>
                  <a:gd name="T30" fmla="*/ 32 w 51"/>
                  <a:gd name="T31" fmla="*/ 0 h 51"/>
                  <a:gd name="T32" fmla="*/ 18 w 51"/>
                  <a:gd name="T33" fmla="*/ 0 h 51"/>
                  <a:gd name="T34" fmla="*/ 12 w 51"/>
                  <a:gd name="T35" fmla="*/ 2 h 51"/>
                  <a:gd name="T36" fmla="*/ 7 w 51"/>
                  <a:gd name="T37" fmla="*/ 7 h 51"/>
                  <a:gd name="T38" fmla="*/ 2 w 51"/>
                  <a:gd name="T39" fmla="*/ 12 h 51"/>
                  <a:gd name="T40" fmla="*/ 0 w 51"/>
                  <a:gd name="T41" fmla="*/ 18 h 51"/>
                  <a:gd name="T42" fmla="*/ 0 w 51"/>
                  <a:gd name="T43" fmla="*/ 25 h 51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51"/>
                  <a:gd name="T67" fmla="*/ 0 h 51"/>
                  <a:gd name="T68" fmla="*/ 51 w 51"/>
                  <a:gd name="T69" fmla="*/ 51 h 51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51" h="51">
                    <a:moveTo>
                      <a:pt x="0" y="25"/>
                    </a:moveTo>
                    <a:lnTo>
                      <a:pt x="0" y="32"/>
                    </a:lnTo>
                    <a:lnTo>
                      <a:pt x="2" y="38"/>
                    </a:lnTo>
                    <a:lnTo>
                      <a:pt x="7" y="43"/>
                    </a:lnTo>
                    <a:lnTo>
                      <a:pt x="12" y="48"/>
                    </a:lnTo>
                    <a:lnTo>
                      <a:pt x="18" y="51"/>
                    </a:lnTo>
                    <a:lnTo>
                      <a:pt x="32" y="51"/>
                    </a:lnTo>
                    <a:lnTo>
                      <a:pt x="38" y="48"/>
                    </a:lnTo>
                    <a:lnTo>
                      <a:pt x="43" y="43"/>
                    </a:lnTo>
                    <a:lnTo>
                      <a:pt x="48" y="38"/>
                    </a:lnTo>
                    <a:lnTo>
                      <a:pt x="51" y="32"/>
                    </a:lnTo>
                    <a:lnTo>
                      <a:pt x="51" y="18"/>
                    </a:lnTo>
                    <a:lnTo>
                      <a:pt x="48" y="12"/>
                    </a:lnTo>
                    <a:lnTo>
                      <a:pt x="43" y="7"/>
                    </a:lnTo>
                    <a:lnTo>
                      <a:pt x="38" y="2"/>
                    </a:lnTo>
                    <a:lnTo>
                      <a:pt x="32" y="0"/>
                    </a:lnTo>
                    <a:lnTo>
                      <a:pt x="18" y="0"/>
                    </a:lnTo>
                    <a:lnTo>
                      <a:pt x="12" y="2"/>
                    </a:lnTo>
                    <a:lnTo>
                      <a:pt x="7" y="7"/>
                    </a:lnTo>
                    <a:lnTo>
                      <a:pt x="2" y="12"/>
                    </a:lnTo>
                    <a:lnTo>
                      <a:pt x="0" y="18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4" name="Freeform 24"/>
              <p:cNvSpPr>
                <a:spLocks/>
              </p:cNvSpPr>
              <p:nvPr/>
            </p:nvSpPr>
            <p:spPr bwMode="auto">
              <a:xfrm>
                <a:off x="7116" y="-119"/>
                <a:ext cx="51" cy="51"/>
              </a:xfrm>
              <a:custGeom>
                <a:avLst/>
                <a:gdLst>
                  <a:gd name="T0" fmla="*/ 0 w 51"/>
                  <a:gd name="T1" fmla="*/ 25 h 51"/>
                  <a:gd name="T2" fmla="*/ 0 w 51"/>
                  <a:gd name="T3" fmla="*/ 32 h 51"/>
                  <a:gd name="T4" fmla="*/ 2 w 51"/>
                  <a:gd name="T5" fmla="*/ 38 h 51"/>
                  <a:gd name="T6" fmla="*/ 7 w 51"/>
                  <a:gd name="T7" fmla="*/ 43 h 51"/>
                  <a:gd name="T8" fmla="*/ 12 w 51"/>
                  <a:gd name="T9" fmla="*/ 48 h 51"/>
                  <a:gd name="T10" fmla="*/ 18 w 51"/>
                  <a:gd name="T11" fmla="*/ 51 h 51"/>
                  <a:gd name="T12" fmla="*/ 32 w 51"/>
                  <a:gd name="T13" fmla="*/ 51 h 51"/>
                  <a:gd name="T14" fmla="*/ 38 w 51"/>
                  <a:gd name="T15" fmla="*/ 48 h 51"/>
                  <a:gd name="T16" fmla="*/ 43 w 51"/>
                  <a:gd name="T17" fmla="*/ 43 h 51"/>
                  <a:gd name="T18" fmla="*/ 48 w 51"/>
                  <a:gd name="T19" fmla="*/ 38 h 51"/>
                  <a:gd name="T20" fmla="*/ 51 w 51"/>
                  <a:gd name="T21" fmla="*/ 32 h 51"/>
                  <a:gd name="T22" fmla="*/ 51 w 51"/>
                  <a:gd name="T23" fmla="*/ 18 h 51"/>
                  <a:gd name="T24" fmla="*/ 48 w 51"/>
                  <a:gd name="T25" fmla="*/ 12 h 51"/>
                  <a:gd name="T26" fmla="*/ 43 w 51"/>
                  <a:gd name="T27" fmla="*/ 7 h 51"/>
                  <a:gd name="T28" fmla="*/ 38 w 51"/>
                  <a:gd name="T29" fmla="*/ 2 h 51"/>
                  <a:gd name="T30" fmla="*/ 32 w 51"/>
                  <a:gd name="T31" fmla="*/ 0 h 51"/>
                  <a:gd name="T32" fmla="*/ 18 w 51"/>
                  <a:gd name="T33" fmla="*/ 0 h 51"/>
                  <a:gd name="T34" fmla="*/ 12 w 51"/>
                  <a:gd name="T35" fmla="*/ 2 h 51"/>
                  <a:gd name="T36" fmla="*/ 7 w 51"/>
                  <a:gd name="T37" fmla="*/ 7 h 51"/>
                  <a:gd name="T38" fmla="*/ 2 w 51"/>
                  <a:gd name="T39" fmla="*/ 12 h 51"/>
                  <a:gd name="T40" fmla="*/ 0 w 51"/>
                  <a:gd name="T41" fmla="*/ 18 h 51"/>
                  <a:gd name="T42" fmla="*/ 0 w 51"/>
                  <a:gd name="T43" fmla="*/ 25 h 51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51"/>
                  <a:gd name="T67" fmla="*/ 0 h 51"/>
                  <a:gd name="T68" fmla="*/ 51 w 51"/>
                  <a:gd name="T69" fmla="*/ 51 h 51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51" h="51">
                    <a:moveTo>
                      <a:pt x="0" y="25"/>
                    </a:moveTo>
                    <a:lnTo>
                      <a:pt x="0" y="32"/>
                    </a:lnTo>
                    <a:lnTo>
                      <a:pt x="2" y="38"/>
                    </a:lnTo>
                    <a:lnTo>
                      <a:pt x="7" y="43"/>
                    </a:lnTo>
                    <a:lnTo>
                      <a:pt x="12" y="48"/>
                    </a:lnTo>
                    <a:lnTo>
                      <a:pt x="18" y="51"/>
                    </a:lnTo>
                    <a:lnTo>
                      <a:pt x="32" y="51"/>
                    </a:lnTo>
                    <a:lnTo>
                      <a:pt x="38" y="48"/>
                    </a:lnTo>
                    <a:lnTo>
                      <a:pt x="43" y="43"/>
                    </a:lnTo>
                    <a:lnTo>
                      <a:pt x="48" y="38"/>
                    </a:lnTo>
                    <a:lnTo>
                      <a:pt x="51" y="32"/>
                    </a:lnTo>
                    <a:lnTo>
                      <a:pt x="51" y="18"/>
                    </a:lnTo>
                    <a:lnTo>
                      <a:pt x="48" y="12"/>
                    </a:lnTo>
                    <a:lnTo>
                      <a:pt x="43" y="7"/>
                    </a:lnTo>
                    <a:lnTo>
                      <a:pt x="38" y="2"/>
                    </a:lnTo>
                    <a:lnTo>
                      <a:pt x="32" y="0"/>
                    </a:lnTo>
                    <a:lnTo>
                      <a:pt x="18" y="0"/>
                    </a:lnTo>
                    <a:lnTo>
                      <a:pt x="12" y="2"/>
                    </a:lnTo>
                    <a:lnTo>
                      <a:pt x="7" y="7"/>
                    </a:lnTo>
                    <a:lnTo>
                      <a:pt x="2" y="12"/>
                    </a:lnTo>
                    <a:lnTo>
                      <a:pt x="0" y="18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5" name="Freeform 26"/>
              <p:cNvSpPr>
                <a:spLocks/>
              </p:cNvSpPr>
              <p:nvPr/>
            </p:nvSpPr>
            <p:spPr bwMode="auto">
              <a:xfrm>
                <a:off x="7121" y="-1054"/>
                <a:ext cx="73" cy="63"/>
              </a:xfrm>
              <a:custGeom>
                <a:avLst/>
                <a:gdLst>
                  <a:gd name="T0" fmla="*/ 0 w 73"/>
                  <a:gd name="T1" fmla="*/ 62 h 63"/>
                  <a:gd name="T2" fmla="*/ 72 w 73"/>
                  <a:gd name="T3" fmla="*/ 62 h 63"/>
                  <a:gd name="T4" fmla="*/ 36 w 73"/>
                  <a:gd name="T5" fmla="*/ 0 h 63"/>
                  <a:gd name="T6" fmla="*/ 0 w 73"/>
                  <a:gd name="T7" fmla="*/ 62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3"/>
                  <a:gd name="T13" fmla="*/ 0 h 63"/>
                  <a:gd name="T14" fmla="*/ 73 w 73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3" h="63">
                    <a:moveTo>
                      <a:pt x="0" y="62"/>
                    </a:moveTo>
                    <a:lnTo>
                      <a:pt x="72" y="62"/>
                    </a:lnTo>
                    <a:lnTo>
                      <a:pt x="36" y="0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6" name="Freeform 27"/>
              <p:cNvSpPr>
                <a:spLocks/>
              </p:cNvSpPr>
              <p:nvPr/>
            </p:nvSpPr>
            <p:spPr bwMode="auto">
              <a:xfrm>
                <a:off x="7121" y="-1054"/>
                <a:ext cx="73" cy="63"/>
              </a:xfrm>
              <a:custGeom>
                <a:avLst/>
                <a:gdLst>
                  <a:gd name="T0" fmla="*/ 0 w 73"/>
                  <a:gd name="T1" fmla="*/ 62 h 63"/>
                  <a:gd name="T2" fmla="*/ 36 w 73"/>
                  <a:gd name="T3" fmla="*/ 0 h 63"/>
                  <a:gd name="T4" fmla="*/ 72 w 73"/>
                  <a:gd name="T5" fmla="*/ 62 h 63"/>
                  <a:gd name="T6" fmla="*/ 0 w 73"/>
                  <a:gd name="T7" fmla="*/ 62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3"/>
                  <a:gd name="T13" fmla="*/ 0 h 63"/>
                  <a:gd name="T14" fmla="*/ 73 w 73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3" h="63">
                    <a:moveTo>
                      <a:pt x="0" y="62"/>
                    </a:moveTo>
                    <a:lnTo>
                      <a:pt x="36" y="0"/>
                    </a:lnTo>
                    <a:lnTo>
                      <a:pt x="72" y="62"/>
                    </a:lnTo>
                    <a:lnTo>
                      <a:pt x="0" y="62"/>
                    </a:lnTo>
                    <a:close/>
                  </a:path>
                </a:pathLst>
              </a:custGeom>
              <a:noFill/>
              <a:ln w="12573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7" name="Freeform 28"/>
              <p:cNvSpPr>
                <a:spLocks/>
              </p:cNvSpPr>
              <p:nvPr/>
            </p:nvSpPr>
            <p:spPr bwMode="auto">
              <a:xfrm>
                <a:off x="8712" y="569"/>
                <a:ext cx="63" cy="73"/>
              </a:xfrm>
              <a:custGeom>
                <a:avLst/>
                <a:gdLst>
                  <a:gd name="T0" fmla="*/ 0 w 63"/>
                  <a:gd name="T1" fmla="*/ 0 h 73"/>
                  <a:gd name="T2" fmla="*/ 0 w 63"/>
                  <a:gd name="T3" fmla="*/ 72 h 73"/>
                  <a:gd name="T4" fmla="*/ 62 w 63"/>
                  <a:gd name="T5" fmla="*/ 36 h 73"/>
                  <a:gd name="T6" fmla="*/ 0 w 63"/>
                  <a:gd name="T7" fmla="*/ 0 h 7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3"/>
                  <a:gd name="T13" fmla="*/ 0 h 73"/>
                  <a:gd name="T14" fmla="*/ 63 w 63"/>
                  <a:gd name="T15" fmla="*/ 73 h 7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3" h="73">
                    <a:moveTo>
                      <a:pt x="0" y="0"/>
                    </a:moveTo>
                    <a:lnTo>
                      <a:pt x="0" y="72"/>
                    </a:lnTo>
                    <a:lnTo>
                      <a:pt x="62" y="3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8" name="Freeform 29"/>
              <p:cNvSpPr>
                <a:spLocks/>
              </p:cNvSpPr>
              <p:nvPr/>
            </p:nvSpPr>
            <p:spPr bwMode="auto">
              <a:xfrm>
                <a:off x="8712" y="569"/>
                <a:ext cx="63" cy="73"/>
              </a:xfrm>
              <a:custGeom>
                <a:avLst/>
                <a:gdLst>
                  <a:gd name="T0" fmla="*/ 0 w 63"/>
                  <a:gd name="T1" fmla="*/ 0 h 73"/>
                  <a:gd name="T2" fmla="*/ 62 w 63"/>
                  <a:gd name="T3" fmla="*/ 36 h 73"/>
                  <a:gd name="T4" fmla="*/ 0 w 63"/>
                  <a:gd name="T5" fmla="*/ 72 h 73"/>
                  <a:gd name="T6" fmla="*/ 0 w 63"/>
                  <a:gd name="T7" fmla="*/ 0 h 7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3"/>
                  <a:gd name="T13" fmla="*/ 0 h 73"/>
                  <a:gd name="T14" fmla="*/ 63 w 63"/>
                  <a:gd name="T15" fmla="*/ 73 h 7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3" h="73">
                    <a:moveTo>
                      <a:pt x="0" y="0"/>
                    </a:moveTo>
                    <a:lnTo>
                      <a:pt x="62" y="36"/>
                    </a:lnTo>
                    <a:lnTo>
                      <a:pt x="0" y="7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573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9" name="Freeform 30"/>
              <p:cNvSpPr>
                <a:spLocks/>
              </p:cNvSpPr>
              <p:nvPr/>
            </p:nvSpPr>
            <p:spPr bwMode="auto">
              <a:xfrm>
                <a:off x="5160" y="569"/>
                <a:ext cx="63" cy="73"/>
              </a:xfrm>
              <a:custGeom>
                <a:avLst/>
                <a:gdLst>
                  <a:gd name="T0" fmla="*/ 62 w 63"/>
                  <a:gd name="T1" fmla="*/ 0 h 73"/>
                  <a:gd name="T2" fmla="*/ 0 w 63"/>
                  <a:gd name="T3" fmla="*/ 36 h 73"/>
                  <a:gd name="T4" fmla="*/ 62 w 63"/>
                  <a:gd name="T5" fmla="*/ 72 h 73"/>
                  <a:gd name="T6" fmla="*/ 62 w 63"/>
                  <a:gd name="T7" fmla="*/ 0 h 7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3"/>
                  <a:gd name="T13" fmla="*/ 0 h 73"/>
                  <a:gd name="T14" fmla="*/ 63 w 63"/>
                  <a:gd name="T15" fmla="*/ 73 h 7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3" h="73">
                    <a:moveTo>
                      <a:pt x="62" y="0"/>
                    </a:moveTo>
                    <a:lnTo>
                      <a:pt x="0" y="36"/>
                    </a:lnTo>
                    <a:lnTo>
                      <a:pt x="62" y="72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0" name="Freeform 31"/>
              <p:cNvSpPr>
                <a:spLocks/>
              </p:cNvSpPr>
              <p:nvPr/>
            </p:nvSpPr>
            <p:spPr bwMode="auto">
              <a:xfrm>
                <a:off x="5160" y="569"/>
                <a:ext cx="63" cy="73"/>
              </a:xfrm>
              <a:custGeom>
                <a:avLst/>
                <a:gdLst>
                  <a:gd name="T0" fmla="*/ 62 w 63"/>
                  <a:gd name="T1" fmla="*/ 0 h 73"/>
                  <a:gd name="T2" fmla="*/ 0 w 63"/>
                  <a:gd name="T3" fmla="*/ 36 h 73"/>
                  <a:gd name="T4" fmla="*/ 62 w 63"/>
                  <a:gd name="T5" fmla="*/ 72 h 73"/>
                  <a:gd name="T6" fmla="*/ 62 w 63"/>
                  <a:gd name="T7" fmla="*/ 0 h 7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3"/>
                  <a:gd name="T13" fmla="*/ 0 h 73"/>
                  <a:gd name="T14" fmla="*/ 63 w 63"/>
                  <a:gd name="T15" fmla="*/ 73 h 7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3" h="73">
                    <a:moveTo>
                      <a:pt x="62" y="0"/>
                    </a:moveTo>
                    <a:lnTo>
                      <a:pt x="0" y="36"/>
                    </a:lnTo>
                    <a:lnTo>
                      <a:pt x="62" y="72"/>
                    </a:lnTo>
                    <a:lnTo>
                      <a:pt x="62" y="0"/>
                    </a:lnTo>
                    <a:close/>
                  </a:path>
                </a:pathLst>
              </a:custGeom>
              <a:noFill/>
              <a:ln w="12573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1" name="Freeform 32"/>
              <p:cNvSpPr>
                <a:spLocks/>
              </p:cNvSpPr>
              <p:nvPr/>
            </p:nvSpPr>
            <p:spPr bwMode="auto">
              <a:xfrm>
                <a:off x="7120" y="2227"/>
                <a:ext cx="73" cy="63"/>
              </a:xfrm>
              <a:custGeom>
                <a:avLst/>
                <a:gdLst>
                  <a:gd name="T0" fmla="*/ 0 w 73"/>
                  <a:gd name="T1" fmla="*/ 0 h 63"/>
                  <a:gd name="T2" fmla="*/ 36 w 73"/>
                  <a:gd name="T3" fmla="*/ 62 h 63"/>
                  <a:gd name="T4" fmla="*/ 72 w 73"/>
                  <a:gd name="T5" fmla="*/ 0 h 63"/>
                  <a:gd name="T6" fmla="*/ 0 w 73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3"/>
                  <a:gd name="T13" fmla="*/ 0 h 63"/>
                  <a:gd name="T14" fmla="*/ 73 w 73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3" h="63">
                    <a:moveTo>
                      <a:pt x="0" y="0"/>
                    </a:moveTo>
                    <a:lnTo>
                      <a:pt x="36" y="62"/>
                    </a:lnTo>
                    <a:lnTo>
                      <a:pt x="7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2" name="Freeform 33"/>
              <p:cNvSpPr>
                <a:spLocks/>
              </p:cNvSpPr>
              <p:nvPr/>
            </p:nvSpPr>
            <p:spPr bwMode="auto">
              <a:xfrm>
                <a:off x="7120" y="2227"/>
                <a:ext cx="73" cy="63"/>
              </a:xfrm>
              <a:custGeom>
                <a:avLst/>
                <a:gdLst>
                  <a:gd name="T0" fmla="*/ 0 w 73"/>
                  <a:gd name="T1" fmla="*/ 0 h 63"/>
                  <a:gd name="T2" fmla="*/ 36 w 73"/>
                  <a:gd name="T3" fmla="*/ 62 h 63"/>
                  <a:gd name="T4" fmla="*/ 72 w 73"/>
                  <a:gd name="T5" fmla="*/ 0 h 63"/>
                  <a:gd name="T6" fmla="*/ 0 w 73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3"/>
                  <a:gd name="T13" fmla="*/ 0 h 63"/>
                  <a:gd name="T14" fmla="*/ 73 w 73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3" h="63">
                    <a:moveTo>
                      <a:pt x="0" y="0"/>
                    </a:moveTo>
                    <a:lnTo>
                      <a:pt x="36" y="62"/>
                    </a:lnTo>
                    <a:lnTo>
                      <a:pt x="72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573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93" name="Freeform 18"/>
              <p:cNvSpPr>
                <a:spLocks/>
              </p:cNvSpPr>
              <p:nvPr/>
            </p:nvSpPr>
            <p:spPr bwMode="auto">
              <a:xfrm>
                <a:off x="5987" y="-1241"/>
                <a:ext cx="2798" cy="2775"/>
              </a:xfrm>
              <a:custGeom>
                <a:avLst/>
                <a:gdLst>
                  <a:gd name="T0" fmla="*/ 0 w 2798"/>
                  <a:gd name="T1" fmla="*/ 0 h 2655"/>
                  <a:gd name="T2" fmla="*/ 2797 w 2798"/>
                  <a:gd name="T3" fmla="*/ 3618 h 2655"/>
                  <a:gd name="T4" fmla="*/ 0 60000 65536"/>
                  <a:gd name="T5" fmla="*/ 0 60000 65536"/>
                  <a:gd name="T6" fmla="*/ 0 w 2798"/>
                  <a:gd name="T7" fmla="*/ 0 h 2655"/>
                  <a:gd name="T8" fmla="*/ 2798 w 2798"/>
                  <a:gd name="T9" fmla="*/ 2655 h 265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798" h="2655">
                    <a:moveTo>
                      <a:pt x="0" y="0"/>
                    </a:moveTo>
                    <a:lnTo>
                      <a:pt x="2797" y="2656"/>
                    </a:lnTo>
                  </a:path>
                </a:pathLst>
              </a:custGeom>
              <a:noFill/>
              <a:ln w="1028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463" name="Text Box 40"/>
            <p:cNvSpPr txBox="1">
              <a:spLocks noChangeArrowheads="1"/>
            </p:cNvSpPr>
            <p:nvPr/>
          </p:nvSpPr>
          <p:spPr bwMode="auto">
            <a:xfrm>
              <a:off x="4090988" y="2824163"/>
              <a:ext cx="298450" cy="2682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1200">
                  <a:latin typeface="Verdana" pitchFamily="34" charset="0"/>
                </a:rPr>
                <a:t>2</a:t>
              </a:r>
              <a:endParaRPr lang="en-US">
                <a:latin typeface="Verdana" pitchFamily="34" charset="0"/>
              </a:endParaRPr>
            </a:p>
          </p:txBody>
        </p:sp>
        <p:sp>
          <p:nvSpPr>
            <p:cNvPr id="19464" name="Text Box 41"/>
            <p:cNvSpPr txBox="1">
              <a:spLocks noChangeArrowheads="1"/>
            </p:cNvSpPr>
            <p:nvPr/>
          </p:nvSpPr>
          <p:spPr bwMode="auto">
            <a:xfrm>
              <a:off x="4100513" y="3235325"/>
              <a:ext cx="344487" cy="2825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1200">
                  <a:latin typeface="Verdana" pitchFamily="34" charset="0"/>
                </a:rPr>
                <a:t>1</a:t>
              </a:r>
              <a:endParaRPr lang="en-US">
                <a:latin typeface="Verdana" pitchFamily="34" charset="0"/>
              </a:endParaRPr>
            </a:p>
          </p:txBody>
        </p:sp>
        <p:sp>
          <p:nvSpPr>
            <p:cNvPr id="19465" name="Text Box 44"/>
            <p:cNvSpPr txBox="1">
              <a:spLocks noChangeArrowheads="1"/>
            </p:cNvSpPr>
            <p:nvPr/>
          </p:nvSpPr>
          <p:spPr bwMode="auto">
            <a:xfrm>
              <a:off x="4986338" y="3973513"/>
              <a:ext cx="541337" cy="4667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1200">
                  <a:latin typeface="Verdana" pitchFamily="34" charset="0"/>
                </a:rPr>
                <a:t>1</a:t>
              </a:r>
              <a:endParaRPr lang="en-US">
                <a:latin typeface="Verdana" pitchFamily="34" charset="0"/>
              </a:endParaRPr>
            </a:p>
          </p:txBody>
        </p:sp>
        <p:sp>
          <p:nvSpPr>
            <p:cNvPr id="19466" name="Text Box 45"/>
            <p:cNvSpPr txBox="1">
              <a:spLocks noChangeArrowheads="1"/>
            </p:cNvSpPr>
            <p:nvPr/>
          </p:nvSpPr>
          <p:spPr bwMode="auto">
            <a:xfrm>
              <a:off x="4071938" y="4995863"/>
              <a:ext cx="387350" cy="4048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1200">
                  <a:latin typeface="Verdana" pitchFamily="34" charset="0"/>
                </a:rPr>
                <a:t>-3</a:t>
              </a:r>
              <a:endParaRPr lang="en-US">
                <a:latin typeface="Verdana" pitchFamily="34" charset="0"/>
              </a:endParaRPr>
            </a:p>
          </p:txBody>
        </p:sp>
        <p:sp>
          <p:nvSpPr>
            <p:cNvPr id="19467" name="Text Box 47"/>
            <p:cNvSpPr txBox="1">
              <a:spLocks noChangeArrowheads="1"/>
            </p:cNvSpPr>
            <p:nvPr/>
          </p:nvSpPr>
          <p:spPr bwMode="auto">
            <a:xfrm rot="-10593846" flipH="1" flipV="1">
              <a:off x="4068763" y="4568825"/>
              <a:ext cx="382587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1000">
                  <a:latin typeface="Verdana" pitchFamily="34" charset="0"/>
                </a:rPr>
                <a:t>-2</a:t>
              </a:r>
              <a:endParaRPr lang="en-US">
                <a:latin typeface="Verdana" pitchFamily="34" charset="0"/>
              </a:endParaRPr>
            </a:p>
          </p:txBody>
        </p:sp>
        <p:sp>
          <p:nvSpPr>
            <p:cNvPr id="19468" name="Text Box 47"/>
            <p:cNvSpPr txBox="1">
              <a:spLocks noChangeArrowheads="1"/>
            </p:cNvSpPr>
            <p:nvPr/>
          </p:nvSpPr>
          <p:spPr bwMode="auto">
            <a:xfrm rot="-10593846" flipH="1" flipV="1">
              <a:off x="3363874" y="3973523"/>
              <a:ext cx="382587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1000">
                  <a:latin typeface="Verdana" pitchFamily="34" charset="0"/>
                </a:rPr>
                <a:t>-2</a:t>
              </a:r>
              <a:endParaRPr lang="en-US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200" dirty="0" smtClean="0"/>
              <a:t>Daerah </a:t>
            </a:r>
            <a:r>
              <a:rPr lang="pt-BR" sz="3200" i="1" dirty="0" smtClean="0"/>
              <a:t>x +</a:t>
            </a:r>
            <a:r>
              <a:rPr lang="pt-BR" sz="3200" dirty="0" smtClean="0"/>
              <a:t> </a:t>
            </a:r>
            <a:r>
              <a:rPr lang="pt-BR" sz="3200" i="1" dirty="0" smtClean="0"/>
              <a:t>y ≥ </a:t>
            </a:r>
            <a:r>
              <a:rPr lang="pt-BR" sz="3200" dirty="0" smtClean="0"/>
              <a:t>2 ini diarsir seperti pada gambar berikut :</a:t>
            </a:r>
            <a:r>
              <a:rPr lang="en-US" sz="3200" dirty="0" smtClean="0"/>
              <a:t>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12925" y="914400"/>
            <a:ext cx="6543675" cy="5154613"/>
            <a:chOff x="2350" y="9204"/>
            <a:chExt cx="5090" cy="4429"/>
          </a:xfrm>
        </p:grpSpPr>
        <p:grpSp>
          <p:nvGrpSpPr>
            <p:cNvPr id="20484" name="Group 5"/>
            <p:cNvGrpSpPr>
              <a:grpSpLocks/>
            </p:cNvGrpSpPr>
            <p:nvPr/>
          </p:nvGrpSpPr>
          <p:grpSpPr bwMode="auto">
            <a:xfrm>
              <a:off x="2350" y="9204"/>
              <a:ext cx="4458" cy="4136"/>
              <a:chOff x="2302" y="397"/>
              <a:chExt cx="4458" cy="4136"/>
            </a:xfrm>
          </p:grpSpPr>
          <p:sp>
            <p:nvSpPr>
              <p:cNvPr id="20487" name="Freeform 6"/>
              <p:cNvSpPr>
                <a:spLocks/>
              </p:cNvSpPr>
              <p:nvPr/>
            </p:nvSpPr>
            <p:spPr bwMode="auto">
              <a:xfrm>
                <a:off x="3407" y="397"/>
                <a:ext cx="3353" cy="3283"/>
              </a:xfrm>
              <a:custGeom>
                <a:avLst/>
                <a:gdLst>
                  <a:gd name="T0" fmla="*/ 956 w 3353"/>
                  <a:gd name="T1" fmla="*/ 0 h 3283"/>
                  <a:gd name="T2" fmla="*/ 956 w 3353"/>
                  <a:gd name="T3" fmla="*/ 0 h 3283"/>
                  <a:gd name="T4" fmla="*/ 0 w 3353"/>
                  <a:gd name="T5" fmla="*/ 1007 h 3283"/>
                  <a:gd name="T6" fmla="*/ 2397 w 3353"/>
                  <a:gd name="T7" fmla="*/ 3282 h 3283"/>
                  <a:gd name="T8" fmla="*/ 3353 w 3353"/>
                  <a:gd name="T9" fmla="*/ 2274 h 3283"/>
                  <a:gd name="T10" fmla="*/ 956 w 3353"/>
                  <a:gd name="T11" fmla="*/ 0 h 328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353"/>
                  <a:gd name="T19" fmla="*/ 0 h 3283"/>
                  <a:gd name="T20" fmla="*/ 3353 w 3353"/>
                  <a:gd name="T21" fmla="*/ 3283 h 328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353" h="3283">
                    <a:moveTo>
                      <a:pt x="956" y="0"/>
                    </a:moveTo>
                    <a:lnTo>
                      <a:pt x="956" y="0"/>
                    </a:lnTo>
                    <a:lnTo>
                      <a:pt x="0" y="1007"/>
                    </a:lnTo>
                    <a:lnTo>
                      <a:pt x="2397" y="3282"/>
                    </a:lnTo>
                    <a:lnTo>
                      <a:pt x="3353" y="2274"/>
                    </a:lnTo>
                    <a:lnTo>
                      <a:pt x="956" y="0"/>
                    </a:lnTo>
                    <a:close/>
                  </a:path>
                </a:pathLst>
              </a:custGeom>
              <a:solidFill>
                <a:srgbClr val="E6E7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8" name="Freeform 7"/>
              <p:cNvSpPr>
                <a:spLocks/>
              </p:cNvSpPr>
              <p:nvPr/>
            </p:nvSpPr>
            <p:spPr bwMode="auto">
              <a:xfrm>
                <a:off x="4300" y="1243"/>
                <a:ext cx="0" cy="3239"/>
              </a:xfrm>
              <a:custGeom>
                <a:avLst/>
                <a:gdLst>
                  <a:gd name="T0" fmla="*/ 0 h 3239"/>
                  <a:gd name="T1" fmla="*/ 3238 h 3239"/>
                  <a:gd name="T2" fmla="*/ 0 60000 65536"/>
                  <a:gd name="T3" fmla="*/ 0 60000 65536"/>
                  <a:gd name="T4" fmla="*/ 0 h 3239"/>
                  <a:gd name="T5" fmla="*/ 3239 h 323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3239">
                    <a:moveTo>
                      <a:pt x="0" y="0"/>
                    </a:moveTo>
                    <a:lnTo>
                      <a:pt x="0" y="3238"/>
                    </a:lnTo>
                  </a:path>
                </a:pathLst>
              </a:custGeom>
              <a:noFill/>
              <a:ln w="1028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9" name="Freeform 8"/>
              <p:cNvSpPr>
                <a:spLocks/>
              </p:cNvSpPr>
              <p:nvPr/>
            </p:nvSpPr>
            <p:spPr bwMode="auto">
              <a:xfrm>
                <a:off x="2307" y="2895"/>
                <a:ext cx="3540" cy="0"/>
              </a:xfrm>
              <a:custGeom>
                <a:avLst/>
                <a:gdLst>
                  <a:gd name="T0" fmla="*/ 0 w 3540"/>
                  <a:gd name="T1" fmla="*/ 3540 w 3540"/>
                  <a:gd name="T2" fmla="*/ 0 60000 65536"/>
                  <a:gd name="T3" fmla="*/ 0 60000 65536"/>
                  <a:gd name="T4" fmla="*/ 0 w 3540"/>
                  <a:gd name="T5" fmla="*/ 3540 w 3540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3540">
                    <a:moveTo>
                      <a:pt x="0" y="0"/>
                    </a:moveTo>
                    <a:lnTo>
                      <a:pt x="3540" y="0"/>
                    </a:lnTo>
                  </a:path>
                </a:pathLst>
              </a:custGeom>
              <a:noFill/>
              <a:ln w="1028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0" name="Freeform 9"/>
              <p:cNvSpPr>
                <a:spLocks/>
              </p:cNvSpPr>
              <p:nvPr/>
            </p:nvSpPr>
            <p:spPr bwMode="auto">
              <a:xfrm>
                <a:off x="4217" y="2548"/>
                <a:ext cx="79" cy="0"/>
              </a:xfrm>
              <a:custGeom>
                <a:avLst/>
                <a:gdLst>
                  <a:gd name="T0" fmla="*/ 0 w 79"/>
                  <a:gd name="T1" fmla="*/ 79 w 79"/>
                  <a:gd name="T2" fmla="*/ 0 60000 65536"/>
                  <a:gd name="T3" fmla="*/ 0 60000 65536"/>
                  <a:gd name="T4" fmla="*/ 0 w 79"/>
                  <a:gd name="T5" fmla="*/ 79 w 79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79">
                    <a:moveTo>
                      <a:pt x="0" y="0"/>
                    </a:moveTo>
                    <a:lnTo>
                      <a:pt x="79" y="0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1" name="Freeform 10"/>
              <p:cNvSpPr>
                <a:spLocks/>
              </p:cNvSpPr>
              <p:nvPr/>
            </p:nvSpPr>
            <p:spPr bwMode="auto">
              <a:xfrm>
                <a:off x="4212" y="2210"/>
                <a:ext cx="79" cy="0"/>
              </a:xfrm>
              <a:custGeom>
                <a:avLst/>
                <a:gdLst>
                  <a:gd name="T0" fmla="*/ 0 w 79"/>
                  <a:gd name="T1" fmla="*/ 78 w 79"/>
                  <a:gd name="T2" fmla="*/ 0 60000 65536"/>
                  <a:gd name="T3" fmla="*/ 0 60000 65536"/>
                  <a:gd name="T4" fmla="*/ 0 w 79"/>
                  <a:gd name="T5" fmla="*/ 79 w 79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79">
                    <a:moveTo>
                      <a:pt x="0" y="0"/>
                    </a:moveTo>
                    <a:lnTo>
                      <a:pt x="78" y="0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2" name="Freeform 11"/>
              <p:cNvSpPr>
                <a:spLocks/>
              </p:cNvSpPr>
              <p:nvPr/>
            </p:nvSpPr>
            <p:spPr bwMode="auto">
              <a:xfrm>
                <a:off x="4226" y="1864"/>
                <a:ext cx="79" cy="0"/>
              </a:xfrm>
              <a:custGeom>
                <a:avLst/>
                <a:gdLst>
                  <a:gd name="T0" fmla="*/ 0 w 79"/>
                  <a:gd name="T1" fmla="*/ 79 w 79"/>
                  <a:gd name="T2" fmla="*/ 0 60000 65536"/>
                  <a:gd name="T3" fmla="*/ 0 60000 65536"/>
                  <a:gd name="T4" fmla="*/ 0 w 79"/>
                  <a:gd name="T5" fmla="*/ 79 w 79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79">
                    <a:moveTo>
                      <a:pt x="0" y="0"/>
                    </a:moveTo>
                    <a:lnTo>
                      <a:pt x="79" y="0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3" name="Freeform 12"/>
              <p:cNvSpPr>
                <a:spLocks/>
              </p:cNvSpPr>
              <p:nvPr/>
            </p:nvSpPr>
            <p:spPr bwMode="auto">
              <a:xfrm>
                <a:off x="3953" y="2898"/>
                <a:ext cx="0" cy="85"/>
              </a:xfrm>
              <a:custGeom>
                <a:avLst/>
                <a:gdLst>
                  <a:gd name="T0" fmla="*/ 0 h 85"/>
                  <a:gd name="T1" fmla="*/ 85 h 85"/>
                  <a:gd name="T2" fmla="*/ 0 60000 65536"/>
                  <a:gd name="T3" fmla="*/ 0 60000 65536"/>
                  <a:gd name="T4" fmla="*/ 0 h 85"/>
                  <a:gd name="T5" fmla="*/ 85 h 85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85">
                    <a:moveTo>
                      <a:pt x="0" y="0"/>
                    </a:moveTo>
                    <a:lnTo>
                      <a:pt x="0" y="85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4" name="Freeform 13"/>
              <p:cNvSpPr>
                <a:spLocks/>
              </p:cNvSpPr>
              <p:nvPr/>
            </p:nvSpPr>
            <p:spPr bwMode="auto">
              <a:xfrm>
                <a:off x="3600" y="2904"/>
                <a:ext cx="0" cy="79"/>
              </a:xfrm>
              <a:custGeom>
                <a:avLst/>
                <a:gdLst>
                  <a:gd name="T0" fmla="*/ 0 h 79"/>
                  <a:gd name="T1" fmla="*/ 79 h 79"/>
                  <a:gd name="T2" fmla="*/ 0 60000 65536"/>
                  <a:gd name="T3" fmla="*/ 0 60000 65536"/>
                  <a:gd name="T4" fmla="*/ 0 h 79"/>
                  <a:gd name="T5" fmla="*/ 79 h 7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79">
                    <a:moveTo>
                      <a:pt x="0" y="0"/>
                    </a:moveTo>
                    <a:lnTo>
                      <a:pt x="0" y="79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5" name="Freeform 14"/>
              <p:cNvSpPr>
                <a:spLocks/>
              </p:cNvSpPr>
              <p:nvPr/>
            </p:nvSpPr>
            <p:spPr bwMode="auto">
              <a:xfrm>
                <a:off x="3262" y="2899"/>
                <a:ext cx="0" cy="79"/>
              </a:xfrm>
              <a:custGeom>
                <a:avLst/>
                <a:gdLst>
                  <a:gd name="T0" fmla="*/ 0 h 79"/>
                  <a:gd name="T1" fmla="*/ 79 h 79"/>
                  <a:gd name="T2" fmla="*/ 0 60000 65536"/>
                  <a:gd name="T3" fmla="*/ 0 60000 65536"/>
                  <a:gd name="T4" fmla="*/ 0 h 79"/>
                  <a:gd name="T5" fmla="*/ 79 h 7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79">
                    <a:moveTo>
                      <a:pt x="0" y="0"/>
                    </a:moveTo>
                    <a:lnTo>
                      <a:pt x="0" y="79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6" name="Freeform 15"/>
              <p:cNvSpPr>
                <a:spLocks/>
              </p:cNvSpPr>
              <p:nvPr/>
            </p:nvSpPr>
            <p:spPr bwMode="auto">
              <a:xfrm>
                <a:off x="5298" y="2902"/>
                <a:ext cx="0" cy="79"/>
              </a:xfrm>
              <a:custGeom>
                <a:avLst/>
                <a:gdLst>
                  <a:gd name="T0" fmla="*/ 0 h 79"/>
                  <a:gd name="T1" fmla="*/ 79 h 79"/>
                  <a:gd name="T2" fmla="*/ 0 60000 65536"/>
                  <a:gd name="T3" fmla="*/ 0 60000 65536"/>
                  <a:gd name="T4" fmla="*/ 0 h 79"/>
                  <a:gd name="T5" fmla="*/ 79 h 7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79">
                    <a:moveTo>
                      <a:pt x="0" y="0"/>
                    </a:moveTo>
                    <a:lnTo>
                      <a:pt x="0" y="79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7" name="Freeform 16"/>
              <p:cNvSpPr>
                <a:spLocks/>
              </p:cNvSpPr>
              <p:nvPr/>
            </p:nvSpPr>
            <p:spPr bwMode="auto">
              <a:xfrm>
                <a:off x="4957" y="2902"/>
                <a:ext cx="0" cy="79"/>
              </a:xfrm>
              <a:custGeom>
                <a:avLst/>
                <a:gdLst>
                  <a:gd name="T0" fmla="*/ 0 h 79"/>
                  <a:gd name="T1" fmla="*/ 79 h 79"/>
                  <a:gd name="T2" fmla="*/ 0 60000 65536"/>
                  <a:gd name="T3" fmla="*/ 0 60000 65536"/>
                  <a:gd name="T4" fmla="*/ 0 h 79"/>
                  <a:gd name="T5" fmla="*/ 79 h 7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79">
                    <a:moveTo>
                      <a:pt x="0" y="0"/>
                    </a:moveTo>
                    <a:lnTo>
                      <a:pt x="0" y="79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8" name="Freeform 17"/>
              <p:cNvSpPr>
                <a:spLocks/>
              </p:cNvSpPr>
              <p:nvPr/>
            </p:nvSpPr>
            <p:spPr bwMode="auto">
              <a:xfrm>
                <a:off x="4623" y="2902"/>
                <a:ext cx="0" cy="79"/>
              </a:xfrm>
              <a:custGeom>
                <a:avLst/>
                <a:gdLst>
                  <a:gd name="T0" fmla="*/ 0 h 79"/>
                  <a:gd name="T1" fmla="*/ 79 h 79"/>
                  <a:gd name="T2" fmla="*/ 0 60000 65536"/>
                  <a:gd name="T3" fmla="*/ 0 60000 65536"/>
                  <a:gd name="T4" fmla="*/ 0 h 79"/>
                  <a:gd name="T5" fmla="*/ 79 h 79"/>
                </a:gdLst>
                <a:ahLst/>
                <a:cxnLst>
                  <a:cxn ang="T2">
                    <a:pos x="0" y="T0"/>
                  </a:cxn>
                  <a:cxn ang="T3">
                    <a:pos x="0" y="T1"/>
                  </a:cxn>
                </a:cxnLst>
                <a:rect l="0" t="T4" r="0" b="T5"/>
                <a:pathLst>
                  <a:path h="79">
                    <a:moveTo>
                      <a:pt x="0" y="0"/>
                    </a:moveTo>
                    <a:lnTo>
                      <a:pt x="0" y="79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9" name="Freeform 18"/>
              <p:cNvSpPr>
                <a:spLocks/>
              </p:cNvSpPr>
              <p:nvPr/>
            </p:nvSpPr>
            <p:spPr bwMode="auto">
              <a:xfrm>
                <a:off x="3132" y="1146"/>
                <a:ext cx="2798" cy="2656"/>
              </a:xfrm>
              <a:custGeom>
                <a:avLst/>
                <a:gdLst>
                  <a:gd name="T0" fmla="*/ 0 w 2798"/>
                  <a:gd name="T1" fmla="*/ 0 h 2656"/>
                  <a:gd name="T2" fmla="*/ 2797 w 2798"/>
                  <a:gd name="T3" fmla="*/ 2656 h 2656"/>
                  <a:gd name="T4" fmla="*/ 0 60000 65536"/>
                  <a:gd name="T5" fmla="*/ 0 60000 65536"/>
                  <a:gd name="T6" fmla="*/ 0 w 2798"/>
                  <a:gd name="T7" fmla="*/ 0 h 2656"/>
                  <a:gd name="T8" fmla="*/ 2798 w 2798"/>
                  <a:gd name="T9" fmla="*/ 2656 h 265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798" h="2656">
                    <a:moveTo>
                      <a:pt x="0" y="0"/>
                    </a:moveTo>
                    <a:lnTo>
                      <a:pt x="2797" y="2656"/>
                    </a:lnTo>
                  </a:path>
                </a:pathLst>
              </a:custGeom>
              <a:noFill/>
              <a:ln w="1028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0" name="Freeform 19"/>
              <p:cNvSpPr>
                <a:spLocks/>
              </p:cNvSpPr>
              <p:nvPr/>
            </p:nvSpPr>
            <p:spPr bwMode="auto">
              <a:xfrm>
                <a:off x="4206" y="3908"/>
                <a:ext cx="96" cy="0"/>
              </a:xfrm>
              <a:custGeom>
                <a:avLst/>
                <a:gdLst>
                  <a:gd name="T0" fmla="*/ 0 w 96"/>
                  <a:gd name="T1" fmla="*/ 96 w 96"/>
                  <a:gd name="T2" fmla="*/ 0 60000 65536"/>
                  <a:gd name="T3" fmla="*/ 0 60000 65536"/>
                  <a:gd name="T4" fmla="*/ 0 w 96"/>
                  <a:gd name="T5" fmla="*/ 96 w 96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96">
                    <a:moveTo>
                      <a:pt x="0" y="0"/>
                    </a:moveTo>
                    <a:lnTo>
                      <a:pt x="96" y="0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1" name="Freeform 20"/>
              <p:cNvSpPr>
                <a:spLocks/>
              </p:cNvSpPr>
              <p:nvPr/>
            </p:nvSpPr>
            <p:spPr bwMode="auto">
              <a:xfrm>
                <a:off x="4212" y="3568"/>
                <a:ext cx="79" cy="0"/>
              </a:xfrm>
              <a:custGeom>
                <a:avLst/>
                <a:gdLst>
                  <a:gd name="T0" fmla="*/ 0 w 79"/>
                  <a:gd name="T1" fmla="*/ 78 w 79"/>
                  <a:gd name="T2" fmla="*/ 0 60000 65536"/>
                  <a:gd name="T3" fmla="*/ 0 60000 65536"/>
                  <a:gd name="T4" fmla="*/ 0 w 79"/>
                  <a:gd name="T5" fmla="*/ 79 w 79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79">
                    <a:moveTo>
                      <a:pt x="0" y="0"/>
                    </a:moveTo>
                    <a:lnTo>
                      <a:pt x="78" y="0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2" name="Freeform 21"/>
              <p:cNvSpPr>
                <a:spLocks/>
              </p:cNvSpPr>
              <p:nvPr/>
            </p:nvSpPr>
            <p:spPr bwMode="auto">
              <a:xfrm>
                <a:off x="4206" y="3234"/>
                <a:ext cx="90" cy="0"/>
              </a:xfrm>
              <a:custGeom>
                <a:avLst/>
                <a:gdLst>
                  <a:gd name="T0" fmla="*/ 0 w 90"/>
                  <a:gd name="T1" fmla="*/ 90 w 90"/>
                  <a:gd name="T2" fmla="*/ 0 60000 65536"/>
                  <a:gd name="T3" fmla="*/ 0 60000 65536"/>
                  <a:gd name="T4" fmla="*/ 0 w 90"/>
                  <a:gd name="T5" fmla="*/ 90 w 90"/>
                </a:gdLst>
                <a:ahLst/>
                <a:cxnLst>
                  <a:cxn ang="T2">
                    <a:pos x="T0" y="0"/>
                  </a:cxn>
                  <a:cxn ang="T3">
                    <a:pos x="T1" y="0"/>
                  </a:cxn>
                </a:cxnLst>
                <a:rect l="T4" t="0" r="T5" b="0"/>
                <a:pathLst>
                  <a:path w="90">
                    <a:moveTo>
                      <a:pt x="0" y="0"/>
                    </a:moveTo>
                    <a:lnTo>
                      <a:pt x="90" y="0"/>
                    </a:lnTo>
                  </a:path>
                </a:pathLst>
              </a:custGeom>
              <a:noFill/>
              <a:ln w="6477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3" name="Freeform 26"/>
              <p:cNvSpPr>
                <a:spLocks/>
              </p:cNvSpPr>
              <p:nvPr/>
            </p:nvSpPr>
            <p:spPr bwMode="auto">
              <a:xfrm>
                <a:off x="4263" y="1235"/>
                <a:ext cx="73" cy="63"/>
              </a:xfrm>
              <a:custGeom>
                <a:avLst/>
                <a:gdLst>
                  <a:gd name="T0" fmla="*/ 0 w 73"/>
                  <a:gd name="T1" fmla="*/ 62 h 63"/>
                  <a:gd name="T2" fmla="*/ 72 w 73"/>
                  <a:gd name="T3" fmla="*/ 62 h 63"/>
                  <a:gd name="T4" fmla="*/ 36 w 73"/>
                  <a:gd name="T5" fmla="*/ 0 h 63"/>
                  <a:gd name="T6" fmla="*/ 0 w 73"/>
                  <a:gd name="T7" fmla="*/ 62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3"/>
                  <a:gd name="T13" fmla="*/ 0 h 63"/>
                  <a:gd name="T14" fmla="*/ 73 w 73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3" h="63">
                    <a:moveTo>
                      <a:pt x="0" y="62"/>
                    </a:moveTo>
                    <a:lnTo>
                      <a:pt x="72" y="62"/>
                    </a:lnTo>
                    <a:lnTo>
                      <a:pt x="36" y="0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4" name="Freeform 27"/>
              <p:cNvSpPr>
                <a:spLocks/>
              </p:cNvSpPr>
              <p:nvPr/>
            </p:nvSpPr>
            <p:spPr bwMode="auto">
              <a:xfrm>
                <a:off x="4263" y="1235"/>
                <a:ext cx="73" cy="63"/>
              </a:xfrm>
              <a:custGeom>
                <a:avLst/>
                <a:gdLst>
                  <a:gd name="T0" fmla="*/ 0 w 73"/>
                  <a:gd name="T1" fmla="*/ 62 h 63"/>
                  <a:gd name="T2" fmla="*/ 36 w 73"/>
                  <a:gd name="T3" fmla="*/ 0 h 63"/>
                  <a:gd name="T4" fmla="*/ 72 w 73"/>
                  <a:gd name="T5" fmla="*/ 62 h 63"/>
                  <a:gd name="T6" fmla="*/ 0 w 73"/>
                  <a:gd name="T7" fmla="*/ 62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3"/>
                  <a:gd name="T13" fmla="*/ 0 h 63"/>
                  <a:gd name="T14" fmla="*/ 73 w 73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3" h="63">
                    <a:moveTo>
                      <a:pt x="0" y="62"/>
                    </a:moveTo>
                    <a:lnTo>
                      <a:pt x="36" y="0"/>
                    </a:lnTo>
                    <a:lnTo>
                      <a:pt x="72" y="62"/>
                    </a:lnTo>
                    <a:lnTo>
                      <a:pt x="0" y="62"/>
                    </a:lnTo>
                    <a:close/>
                  </a:path>
                </a:pathLst>
              </a:custGeom>
              <a:noFill/>
              <a:ln w="12573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5" name="Freeform 28"/>
              <p:cNvSpPr>
                <a:spLocks/>
              </p:cNvSpPr>
              <p:nvPr/>
            </p:nvSpPr>
            <p:spPr bwMode="auto">
              <a:xfrm>
                <a:off x="5854" y="2859"/>
                <a:ext cx="63" cy="73"/>
              </a:xfrm>
              <a:custGeom>
                <a:avLst/>
                <a:gdLst>
                  <a:gd name="T0" fmla="*/ 0 w 63"/>
                  <a:gd name="T1" fmla="*/ 0 h 73"/>
                  <a:gd name="T2" fmla="*/ 0 w 63"/>
                  <a:gd name="T3" fmla="*/ 72 h 73"/>
                  <a:gd name="T4" fmla="*/ 62 w 63"/>
                  <a:gd name="T5" fmla="*/ 36 h 73"/>
                  <a:gd name="T6" fmla="*/ 0 w 63"/>
                  <a:gd name="T7" fmla="*/ 0 h 7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3"/>
                  <a:gd name="T13" fmla="*/ 0 h 73"/>
                  <a:gd name="T14" fmla="*/ 63 w 63"/>
                  <a:gd name="T15" fmla="*/ 73 h 7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3" h="73">
                    <a:moveTo>
                      <a:pt x="0" y="0"/>
                    </a:moveTo>
                    <a:lnTo>
                      <a:pt x="0" y="72"/>
                    </a:lnTo>
                    <a:lnTo>
                      <a:pt x="62" y="3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6" name="Freeform 29"/>
              <p:cNvSpPr>
                <a:spLocks/>
              </p:cNvSpPr>
              <p:nvPr/>
            </p:nvSpPr>
            <p:spPr bwMode="auto">
              <a:xfrm>
                <a:off x="5854" y="2859"/>
                <a:ext cx="63" cy="73"/>
              </a:xfrm>
              <a:custGeom>
                <a:avLst/>
                <a:gdLst>
                  <a:gd name="T0" fmla="*/ 0 w 63"/>
                  <a:gd name="T1" fmla="*/ 0 h 73"/>
                  <a:gd name="T2" fmla="*/ 62 w 63"/>
                  <a:gd name="T3" fmla="*/ 36 h 73"/>
                  <a:gd name="T4" fmla="*/ 0 w 63"/>
                  <a:gd name="T5" fmla="*/ 72 h 73"/>
                  <a:gd name="T6" fmla="*/ 0 w 63"/>
                  <a:gd name="T7" fmla="*/ 0 h 7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3"/>
                  <a:gd name="T13" fmla="*/ 0 h 73"/>
                  <a:gd name="T14" fmla="*/ 63 w 63"/>
                  <a:gd name="T15" fmla="*/ 73 h 7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3" h="73">
                    <a:moveTo>
                      <a:pt x="0" y="0"/>
                    </a:moveTo>
                    <a:lnTo>
                      <a:pt x="62" y="36"/>
                    </a:lnTo>
                    <a:lnTo>
                      <a:pt x="0" y="7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573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7" name="Freeform 30"/>
              <p:cNvSpPr>
                <a:spLocks/>
              </p:cNvSpPr>
              <p:nvPr/>
            </p:nvSpPr>
            <p:spPr bwMode="auto">
              <a:xfrm>
                <a:off x="2302" y="2859"/>
                <a:ext cx="63" cy="73"/>
              </a:xfrm>
              <a:custGeom>
                <a:avLst/>
                <a:gdLst>
                  <a:gd name="T0" fmla="*/ 62 w 63"/>
                  <a:gd name="T1" fmla="*/ 0 h 73"/>
                  <a:gd name="T2" fmla="*/ 0 w 63"/>
                  <a:gd name="T3" fmla="*/ 36 h 73"/>
                  <a:gd name="T4" fmla="*/ 62 w 63"/>
                  <a:gd name="T5" fmla="*/ 72 h 73"/>
                  <a:gd name="T6" fmla="*/ 62 w 63"/>
                  <a:gd name="T7" fmla="*/ 0 h 7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3"/>
                  <a:gd name="T13" fmla="*/ 0 h 73"/>
                  <a:gd name="T14" fmla="*/ 63 w 63"/>
                  <a:gd name="T15" fmla="*/ 73 h 7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3" h="73">
                    <a:moveTo>
                      <a:pt x="62" y="0"/>
                    </a:moveTo>
                    <a:lnTo>
                      <a:pt x="0" y="36"/>
                    </a:lnTo>
                    <a:lnTo>
                      <a:pt x="62" y="72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8" name="Freeform 31"/>
              <p:cNvSpPr>
                <a:spLocks/>
              </p:cNvSpPr>
              <p:nvPr/>
            </p:nvSpPr>
            <p:spPr bwMode="auto">
              <a:xfrm>
                <a:off x="2302" y="2859"/>
                <a:ext cx="63" cy="73"/>
              </a:xfrm>
              <a:custGeom>
                <a:avLst/>
                <a:gdLst>
                  <a:gd name="T0" fmla="*/ 62 w 63"/>
                  <a:gd name="T1" fmla="*/ 0 h 73"/>
                  <a:gd name="T2" fmla="*/ 0 w 63"/>
                  <a:gd name="T3" fmla="*/ 36 h 73"/>
                  <a:gd name="T4" fmla="*/ 62 w 63"/>
                  <a:gd name="T5" fmla="*/ 72 h 73"/>
                  <a:gd name="T6" fmla="*/ 62 w 63"/>
                  <a:gd name="T7" fmla="*/ 0 h 7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3"/>
                  <a:gd name="T13" fmla="*/ 0 h 73"/>
                  <a:gd name="T14" fmla="*/ 63 w 63"/>
                  <a:gd name="T15" fmla="*/ 73 h 7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3" h="73">
                    <a:moveTo>
                      <a:pt x="62" y="0"/>
                    </a:moveTo>
                    <a:lnTo>
                      <a:pt x="0" y="36"/>
                    </a:lnTo>
                    <a:lnTo>
                      <a:pt x="62" y="72"/>
                    </a:lnTo>
                    <a:lnTo>
                      <a:pt x="62" y="0"/>
                    </a:lnTo>
                    <a:close/>
                  </a:path>
                </a:pathLst>
              </a:custGeom>
              <a:noFill/>
              <a:ln w="12573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9" name="Freeform 32"/>
              <p:cNvSpPr>
                <a:spLocks/>
              </p:cNvSpPr>
              <p:nvPr/>
            </p:nvSpPr>
            <p:spPr bwMode="auto">
              <a:xfrm>
                <a:off x="4263" y="4470"/>
                <a:ext cx="72" cy="63"/>
              </a:xfrm>
              <a:custGeom>
                <a:avLst/>
                <a:gdLst>
                  <a:gd name="T0" fmla="*/ 0 w 72"/>
                  <a:gd name="T1" fmla="*/ 0 h 63"/>
                  <a:gd name="T2" fmla="*/ 36 w 72"/>
                  <a:gd name="T3" fmla="*/ 62 h 63"/>
                  <a:gd name="T4" fmla="*/ 72 w 72"/>
                  <a:gd name="T5" fmla="*/ 0 h 63"/>
                  <a:gd name="T6" fmla="*/ 0 w 72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2"/>
                  <a:gd name="T13" fmla="*/ 0 h 63"/>
                  <a:gd name="T14" fmla="*/ 72 w 72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2" h="63">
                    <a:moveTo>
                      <a:pt x="0" y="0"/>
                    </a:moveTo>
                    <a:lnTo>
                      <a:pt x="36" y="62"/>
                    </a:lnTo>
                    <a:lnTo>
                      <a:pt x="7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0" name="Freeform 33"/>
              <p:cNvSpPr>
                <a:spLocks/>
              </p:cNvSpPr>
              <p:nvPr/>
            </p:nvSpPr>
            <p:spPr bwMode="auto">
              <a:xfrm>
                <a:off x="4263" y="4470"/>
                <a:ext cx="72" cy="63"/>
              </a:xfrm>
              <a:custGeom>
                <a:avLst/>
                <a:gdLst>
                  <a:gd name="T0" fmla="*/ 0 w 72"/>
                  <a:gd name="T1" fmla="*/ 0 h 63"/>
                  <a:gd name="T2" fmla="*/ 36 w 72"/>
                  <a:gd name="T3" fmla="*/ 62 h 63"/>
                  <a:gd name="T4" fmla="*/ 72 w 72"/>
                  <a:gd name="T5" fmla="*/ 0 h 63"/>
                  <a:gd name="T6" fmla="*/ 0 w 72"/>
                  <a:gd name="T7" fmla="*/ 0 h 6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2"/>
                  <a:gd name="T13" fmla="*/ 0 h 63"/>
                  <a:gd name="T14" fmla="*/ 72 w 72"/>
                  <a:gd name="T15" fmla="*/ 63 h 6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2" h="63">
                    <a:moveTo>
                      <a:pt x="0" y="0"/>
                    </a:moveTo>
                    <a:lnTo>
                      <a:pt x="36" y="62"/>
                    </a:lnTo>
                    <a:lnTo>
                      <a:pt x="72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573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1" name="Freeform 34"/>
              <p:cNvSpPr>
                <a:spLocks/>
              </p:cNvSpPr>
              <p:nvPr/>
            </p:nvSpPr>
            <p:spPr bwMode="auto">
              <a:xfrm>
                <a:off x="5733" y="3925"/>
                <a:ext cx="63" cy="73"/>
              </a:xfrm>
              <a:custGeom>
                <a:avLst/>
                <a:gdLst>
                  <a:gd name="T0" fmla="*/ 0 w 63"/>
                  <a:gd name="T1" fmla="*/ 0 h 73"/>
                  <a:gd name="T2" fmla="*/ 0 w 63"/>
                  <a:gd name="T3" fmla="*/ 72 h 73"/>
                  <a:gd name="T4" fmla="*/ 62 w 63"/>
                  <a:gd name="T5" fmla="*/ 36 h 73"/>
                  <a:gd name="T6" fmla="*/ 0 w 63"/>
                  <a:gd name="T7" fmla="*/ 0 h 7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3"/>
                  <a:gd name="T13" fmla="*/ 0 h 73"/>
                  <a:gd name="T14" fmla="*/ 63 w 63"/>
                  <a:gd name="T15" fmla="*/ 73 h 7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3" h="73">
                    <a:moveTo>
                      <a:pt x="0" y="0"/>
                    </a:moveTo>
                    <a:lnTo>
                      <a:pt x="0" y="72"/>
                    </a:lnTo>
                    <a:lnTo>
                      <a:pt x="62" y="3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2" name="Freeform 35"/>
              <p:cNvSpPr>
                <a:spLocks/>
              </p:cNvSpPr>
              <p:nvPr/>
            </p:nvSpPr>
            <p:spPr bwMode="auto">
              <a:xfrm>
                <a:off x="5733" y="3925"/>
                <a:ext cx="63" cy="73"/>
              </a:xfrm>
              <a:custGeom>
                <a:avLst/>
                <a:gdLst>
                  <a:gd name="T0" fmla="*/ 0 w 63"/>
                  <a:gd name="T1" fmla="*/ 0 h 73"/>
                  <a:gd name="T2" fmla="*/ 62 w 63"/>
                  <a:gd name="T3" fmla="*/ 36 h 73"/>
                  <a:gd name="T4" fmla="*/ 0 w 63"/>
                  <a:gd name="T5" fmla="*/ 72 h 73"/>
                  <a:gd name="T6" fmla="*/ 0 w 63"/>
                  <a:gd name="T7" fmla="*/ 0 h 7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3"/>
                  <a:gd name="T13" fmla="*/ 0 h 73"/>
                  <a:gd name="T14" fmla="*/ 63 w 63"/>
                  <a:gd name="T15" fmla="*/ 73 h 7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3" h="73">
                    <a:moveTo>
                      <a:pt x="0" y="0"/>
                    </a:moveTo>
                    <a:lnTo>
                      <a:pt x="62" y="36"/>
                    </a:lnTo>
                    <a:lnTo>
                      <a:pt x="0" y="72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573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485" name="Freeform 40"/>
            <p:cNvSpPr>
              <a:spLocks/>
            </p:cNvSpPr>
            <p:nvPr/>
          </p:nvSpPr>
          <p:spPr bwMode="auto">
            <a:xfrm>
              <a:off x="4309" y="13510"/>
              <a:ext cx="217" cy="123"/>
            </a:xfrm>
            <a:custGeom>
              <a:avLst/>
              <a:gdLst>
                <a:gd name="T0" fmla="*/ 0 w 217"/>
                <a:gd name="T1" fmla="*/ 122 h 123"/>
                <a:gd name="T2" fmla="*/ 108 w 217"/>
                <a:gd name="T3" fmla="*/ 0 h 123"/>
                <a:gd name="T4" fmla="*/ 216 w 217"/>
                <a:gd name="T5" fmla="*/ 122 h 123"/>
                <a:gd name="T6" fmla="*/ 0 w 217"/>
                <a:gd name="T7" fmla="*/ 122 h 1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7"/>
                <a:gd name="T13" fmla="*/ 0 h 123"/>
                <a:gd name="T14" fmla="*/ 217 w 217"/>
                <a:gd name="T15" fmla="*/ 123 h 1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7" h="123">
                  <a:moveTo>
                    <a:pt x="0" y="122"/>
                  </a:moveTo>
                  <a:lnTo>
                    <a:pt x="108" y="0"/>
                  </a:lnTo>
                  <a:lnTo>
                    <a:pt x="216" y="122"/>
                  </a:lnTo>
                  <a:lnTo>
                    <a:pt x="0" y="122"/>
                  </a:lnTo>
                  <a:close/>
                </a:path>
              </a:pathLst>
            </a:custGeom>
            <a:noFill/>
            <a:ln w="12573">
              <a:solidFill>
                <a:srgbClr val="231F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6" name="Rectangle 42"/>
            <p:cNvSpPr>
              <a:spLocks noChangeArrowheads="1"/>
            </p:cNvSpPr>
            <p:nvPr/>
          </p:nvSpPr>
          <p:spPr bwMode="auto">
            <a:xfrm>
              <a:off x="6000" y="12600"/>
              <a:ext cx="1440" cy="3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2400"/>
                <a:t>x + y ≥ 2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5344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400" dirty="0" smtClean="0"/>
              <a:t>Jika daerah tersebut dibatasi untuk nilai-nilai </a:t>
            </a:r>
            <a:br>
              <a:rPr lang="pt-BR" sz="3400" dirty="0" smtClean="0"/>
            </a:br>
            <a:r>
              <a:rPr lang="pt-BR" sz="3400" i="1" dirty="0" smtClean="0"/>
              <a:t>x</a:t>
            </a:r>
            <a:r>
              <a:rPr lang="pt-BR" sz="3400" dirty="0" smtClean="0"/>
              <a:t>, </a:t>
            </a:r>
            <a:r>
              <a:rPr lang="pt-BR" sz="3400" i="1" dirty="0" smtClean="0"/>
              <a:t>y ≥</a:t>
            </a:r>
            <a:r>
              <a:rPr lang="pt-BR" sz="3400" dirty="0" smtClean="0"/>
              <a:t> 0, maka diperoleh gambar seperti berikut :</a:t>
            </a:r>
            <a:r>
              <a:rPr lang="en-US" sz="3400" dirty="0" smtClean="0"/>
              <a:t> </a:t>
            </a:r>
          </a:p>
        </p:txBody>
      </p:sp>
      <p:grpSp>
        <p:nvGrpSpPr>
          <p:cNvPr id="21507" name="Group 2"/>
          <p:cNvGrpSpPr>
            <a:grpSpLocks/>
          </p:cNvGrpSpPr>
          <p:nvPr/>
        </p:nvGrpSpPr>
        <p:grpSpPr bwMode="auto">
          <a:xfrm>
            <a:off x="1066800" y="1555750"/>
            <a:ext cx="7312025" cy="5073650"/>
            <a:chOff x="1832768" y="990600"/>
            <a:chExt cx="7311760" cy="5074009"/>
          </a:xfrm>
        </p:grpSpPr>
        <p:pic>
          <p:nvPicPr>
            <p:cNvPr id="21508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5486" y="990600"/>
              <a:ext cx="3617913" cy="27307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21509" name="Group 4"/>
            <p:cNvGrpSpPr>
              <a:grpSpLocks/>
            </p:cNvGrpSpPr>
            <p:nvPr/>
          </p:nvGrpSpPr>
          <p:grpSpPr bwMode="auto">
            <a:xfrm>
              <a:off x="1832768" y="1752527"/>
              <a:ext cx="7311760" cy="4312082"/>
              <a:chOff x="2883" y="2284"/>
              <a:chExt cx="5527" cy="3567"/>
            </a:xfrm>
          </p:grpSpPr>
          <p:grpSp>
            <p:nvGrpSpPr>
              <p:cNvPr id="21510" name="Group 5"/>
              <p:cNvGrpSpPr>
                <a:grpSpLocks/>
              </p:cNvGrpSpPr>
              <p:nvPr/>
            </p:nvGrpSpPr>
            <p:grpSpPr bwMode="auto">
              <a:xfrm>
                <a:off x="2883" y="2284"/>
                <a:ext cx="5527" cy="3567"/>
                <a:chOff x="2756" y="-1957"/>
                <a:chExt cx="5527" cy="3567"/>
              </a:xfrm>
            </p:grpSpPr>
            <p:sp>
              <p:nvSpPr>
                <p:cNvPr id="21513" name="Freeform 7"/>
                <p:cNvSpPr>
                  <a:spLocks/>
                </p:cNvSpPr>
                <p:nvPr/>
              </p:nvSpPr>
              <p:spPr bwMode="auto">
                <a:xfrm>
                  <a:off x="4761" y="-1935"/>
                  <a:ext cx="0" cy="3542"/>
                </a:xfrm>
                <a:custGeom>
                  <a:avLst/>
                  <a:gdLst>
                    <a:gd name="T0" fmla="*/ 0 h 3542"/>
                    <a:gd name="T1" fmla="*/ 3543 h 3542"/>
                    <a:gd name="T2" fmla="*/ 0 60000 65536"/>
                    <a:gd name="T3" fmla="*/ 0 60000 65536"/>
                    <a:gd name="T4" fmla="*/ 0 h 3542"/>
                    <a:gd name="T5" fmla="*/ 3542 h 3542"/>
                  </a:gdLst>
                  <a:ahLst/>
                  <a:cxnLst>
                    <a:cxn ang="T2">
                      <a:pos x="0" y="T0"/>
                    </a:cxn>
                    <a:cxn ang="T3">
                      <a:pos x="0" y="T1"/>
                    </a:cxn>
                  </a:cxnLst>
                  <a:rect l="0" t="T4" r="0" b="T5"/>
                  <a:pathLst>
                    <a:path h="3542">
                      <a:moveTo>
                        <a:pt x="0" y="0"/>
                      </a:moveTo>
                      <a:lnTo>
                        <a:pt x="0" y="3543"/>
                      </a:lnTo>
                    </a:path>
                  </a:pathLst>
                </a:custGeom>
                <a:noFill/>
                <a:ln w="1028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4" name="Freeform 8"/>
                <p:cNvSpPr>
                  <a:spLocks/>
                </p:cNvSpPr>
                <p:nvPr/>
              </p:nvSpPr>
              <p:spPr bwMode="auto">
                <a:xfrm flipV="1">
                  <a:off x="2756" y="-366"/>
                  <a:ext cx="5527" cy="38"/>
                </a:xfrm>
                <a:custGeom>
                  <a:avLst/>
                  <a:gdLst>
                    <a:gd name="T0" fmla="*/ 0 w 3540"/>
                    <a:gd name="T1" fmla="*/ 0 h 38"/>
                    <a:gd name="T2" fmla="*/ 80053 w 3540"/>
                    <a:gd name="T3" fmla="*/ 0 h 38"/>
                    <a:gd name="T4" fmla="*/ 0 60000 65536"/>
                    <a:gd name="T5" fmla="*/ 0 60000 65536"/>
                    <a:gd name="T6" fmla="*/ 0 w 3540"/>
                    <a:gd name="T7" fmla="*/ 0 h 38"/>
                    <a:gd name="T8" fmla="*/ 3540 w 3540"/>
                    <a:gd name="T9" fmla="*/ 0 h 3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540" h="38">
                      <a:moveTo>
                        <a:pt x="0" y="0"/>
                      </a:moveTo>
                      <a:lnTo>
                        <a:pt x="3540" y="0"/>
                      </a:lnTo>
                    </a:path>
                  </a:pathLst>
                </a:custGeom>
                <a:noFill/>
                <a:ln w="1028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5" name="Freeform 9"/>
                <p:cNvSpPr>
                  <a:spLocks/>
                </p:cNvSpPr>
                <p:nvPr/>
              </p:nvSpPr>
              <p:spPr bwMode="auto">
                <a:xfrm>
                  <a:off x="4678" y="-630"/>
                  <a:ext cx="79" cy="0"/>
                </a:xfrm>
                <a:custGeom>
                  <a:avLst/>
                  <a:gdLst>
                    <a:gd name="T0" fmla="*/ 0 w 79"/>
                    <a:gd name="T1" fmla="*/ 79 w 79"/>
                    <a:gd name="T2" fmla="*/ 0 60000 65536"/>
                    <a:gd name="T3" fmla="*/ 0 60000 65536"/>
                    <a:gd name="T4" fmla="*/ 0 w 79"/>
                    <a:gd name="T5" fmla="*/ 79 w 79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79">
                      <a:moveTo>
                        <a:pt x="0" y="0"/>
                      </a:moveTo>
                      <a:lnTo>
                        <a:pt x="79" y="0"/>
                      </a:lnTo>
                    </a:path>
                  </a:pathLst>
                </a:custGeom>
                <a:noFill/>
                <a:ln w="647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6" name="Freeform 10"/>
                <p:cNvSpPr>
                  <a:spLocks/>
                </p:cNvSpPr>
                <p:nvPr/>
              </p:nvSpPr>
              <p:spPr bwMode="auto">
                <a:xfrm>
                  <a:off x="4673" y="-968"/>
                  <a:ext cx="79" cy="0"/>
                </a:xfrm>
                <a:custGeom>
                  <a:avLst/>
                  <a:gdLst>
                    <a:gd name="T0" fmla="*/ 0 w 79"/>
                    <a:gd name="T1" fmla="*/ 79 w 79"/>
                    <a:gd name="T2" fmla="*/ 0 60000 65536"/>
                    <a:gd name="T3" fmla="*/ 0 60000 65536"/>
                    <a:gd name="T4" fmla="*/ 0 w 79"/>
                    <a:gd name="T5" fmla="*/ 79 w 79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79">
                      <a:moveTo>
                        <a:pt x="0" y="0"/>
                      </a:moveTo>
                      <a:lnTo>
                        <a:pt x="79" y="0"/>
                      </a:lnTo>
                    </a:path>
                  </a:pathLst>
                </a:custGeom>
                <a:noFill/>
                <a:ln w="647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7" name="Freeform 11"/>
                <p:cNvSpPr>
                  <a:spLocks/>
                </p:cNvSpPr>
                <p:nvPr/>
              </p:nvSpPr>
              <p:spPr bwMode="auto">
                <a:xfrm>
                  <a:off x="4687" y="-1314"/>
                  <a:ext cx="79" cy="0"/>
                </a:xfrm>
                <a:custGeom>
                  <a:avLst/>
                  <a:gdLst>
                    <a:gd name="T0" fmla="*/ 0 w 79"/>
                    <a:gd name="T1" fmla="*/ 79 w 79"/>
                    <a:gd name="T2" fmla="*/ 0 60000 65536"/>
                    <a:gd name="T3" fmla="*/ 0 60000 65536"/>
                    <a:gd name="T4" fmla="*/ 0 w 79"/>
                    <a:gd name="T5" fmla="*/ 79 w 79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79">
                      <a:moveTo>
                        <a:pt x="0" y="0"/>
                      </a:moveTo>
                      <a:lnTo>
                        <a:pt x="79" y="0"/>
                      </a:lnTo>
                    </a:path>
                  </a:pathLst>
                </a:custGeom>
                <a:noFill/>
                <a:ln w="647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8" name="Freeform 12"/>
                <p:cNvSpPr>
                  <a:spLocks/>
                </p:cNvSpPr>
                <p:nvPr/>
              </p:nvSpPr>
              <p:spPr bwMode="auto">
                <a:xfrm>
                  <a:off x="4404" y="-274"/>
                  <a:ext cx="0" cy="79"/>
                </a:xfrm>
                <a:custGeom>
                  <a:avLst/>
                  <a:gdLst>
                    <a:gd name="T0" fmla="*/ 0 h 79"/>
                    <a:gd name="T1" fmla="*/ 79 h 79"/>
                    <a:gd name="T2" fmla="*/ 0 60000 65536"/>
                    <a:gd name="T3" fmla="*/ 0 60000 65536"/>
                    <a:gd name="T4" fmla="*/ 0 h 79"/>
                    <a:gd name="T5" fmla="*/ 79 h 79"/>
                  </a:gdLst>
                  <a:ahLst/>
                  <a:cxnLst>
                    <a:cxn ang="T2">
                      <a:pos x="0" y="T0"/>
                    </a:cxn>
                    <a:cxn ang="T3">
                      <a:pos x="0" y="T1"/>
                    </a:cxn>
                  </a:cxnLst>
                  <a:rect l="0" t="T4" r="0" b="T5"/>
                  <a:pathLst>
                    <a:path h="79">
                      <a:moveTo>
                        <a:pt x="0" y="0"/>
                      </a:moveTo>
                      <a:lnTo>
                        <a:pt x="0" y="79"/>
                      </a:lnTo>
                    </a:path>
                  </a:pathLst>
                </a:custGeom>
                <a:noFill/>
                <a:ln w="647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19" name="Freeform 13"/>
                <p:cNvSpPr>
                  <a:spLocks/>
                </p:cNvSpPr>
                <p:nvPr/>
              </p:nvSpPr>
              <p:spPr bwMode="auto">
                <a:xfrm>
                  <a:off x="4061" y="-274"/>
                  <a:ext cx="0" cy="79"/>
                </a:xfrm>
                <a:custGeom>
                  <a:avLst/>
                  <a:gdLst>
                    <a:gd name="T0" fmla="*/ 0 h 79"/>
                    <a:gd name="T1" fmla="*/ 79 h 79"/>
                    <a:gd name="T2" fmla="*/ 0 60000 65536"/>
                    <a:gd name="T3" fmla="*/ 0 60000 65536"/>
                    <a:gd name="T4" fmla="*/ 0 h 79"/>
                    <a:gd name="T5" fmla="*/ 79 h 79"/>
                  </a:gdLst>
                  <a:ahLst/>
                  <a:cxnLst>
                    <a:cxn ang="T2">
                      <a:pos x="0" y="T0"/>
                    </a:cxn>
                    <a:cxn ang="T3">
                      <a:pos x="0" y="T1"/>
                    </a:cxn>
                  </a:cxnLst>
                  <a:rect l="0" t="T4" r="0" b="T5"/>
                  <a:pathLst>
                    <a:path h="79">
                      <a:moveTo>
                        <a:pt x="0" y="0"/>
                      </a:moveTo>
                      <a:lnTo>
                        <a:pt x="0" y="79"/>
                      </a:lnTo>
                    </a:path>
                  </a:pathLst>
                </a:custGeom>
                <a:noFill/>
                <a:ln w="647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0" name="Freeform 14"/>
                <p:cNvSpPr>
                  <a:spLocks/>
                </p:cNvSpPr>
                <p:nvPr/>
              </p:nvSpPr>
              <p:spPr bwMode="auto">
                <a:xfrm>
                  <a:off x="3723" y="-279"/>
                  <a:ext cx="0" cy="79"/>
                </a:xfrm>
                <a:custGeom>
                  <a:avLst/>
                  <a:gdLst>
                    <a:gd name="T0" fmla="*/ 0 h 79"/>
                    <a:gd name="T1" fmla="*/ 78 h 79"/>
                    <a:gd name="T2" fmla="*/ 0 60000 65536"/>
                    <a:gd name="T3" fmla="*/ 0 60000 65536"/>
                    <a:gd name="T4" fmla="*/ 0 h 79"/>
                    <a:gd name="T5" fmla="*/ 79 h 79"/>
                  </a:gdLst>
                  <a:ahLst/>
                  <a:cxnLst>
                    <a:cxn ang="T2">
                      <a:pos x="0" y="T0"/>
                    </a:cxn>
                    <a:cxn ang="T3">
                      <a:pos x="0" y="T1"/>
                    </a:cxn>
                  </a:cxnLst>
                  <a:rect l="0" t="T4" r="0" b="T5"/>
                  <a:pathLst>
                    <a:path h="79">
                      <a:moveTo>
                        <a:pt x="0" y="0"/>
                      </a:moveTo>
                      <a:lnTo>
                        <a:pt x="0" y="78"/>
                      </a:lnTo>
                    </a:path>
                  </a:pathLst>
                </a:custGeom>
                <a:noFill/>
                <a:ln w="647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1" name="Freeform 15"/>
                <p:cNvSpPr>
                  <a:spLocks/>
                </p:cNvSpPr>
                <p:nvPr/>
              </p:nvSpPr>
              <p:spPr bwMode="auto">
                <a:xfrm>
                  <a:off x="5759" y="-276"/>
                  <a:ext cx="0" cy="79"/>
                </a:xfrm>
                <a:custGeom>
                  <a:avLst/>
                  <a:gdLst>
                    <a:gd name="T0" fmla="*/ 0 h 79"/>
                    <a:gd name="T1" fmla="*/ 78 h 79"/>
                    <a:gd name="T2" fmla="*/ 0 60000 65536"/>
                    <a:gd name="T3" fmla="*/ 0 60000 65536"/>
                    <a:gd name="T4" fmla="*/ 0 h 79"/>
                    <a:gd name="T5" fmla="*/ 79 h 79"/>
                  </a:gdLst>
                  <a:ahLst/>
                  <a:cxnLst>
                    <a:cxn ang="T2">
                      <a:pos x="0" y="T0"/>
                    </a:cxn>
                    <a:cxn ang="T3">
                      <a:pos x="0" y="T1"/>
                    </a:cxn>
                  </a:cxnLst>
                  <a:rect l="0" t="T4" r="0" b="T5"/>
                  <a:pathLst>
                    <a:path h="79">
                      <a:moveTo>
                        <a:pt x="0" y="0"/>
                      </a:moveTo>
                      <a:lnTo>
                        <a:pt x="0" y="78"/>
                      </a:lnTo>
                    </a:path>
                  </a:pathLst>
                </a:custGeom>
                <a:noFill/>
                <a:ln w="647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2" name="Freeform 16"/>
                <p:cNvSpPr>
                  <a:spLocks/>
                </p:cNvSpPr>
                <p:nvPr/>
              </p:nvSpPr>
              <p:spPr bwMode="auto">
                <a:xfrm>
                  <a:off x="5418" y="-276"/>
                  <a:ext cx="0" cy="79"/>
                </a:xfrm>
                <a:custGeom>
                  <a:avLst/>
                  <a:gdLst>
                    <a:gd name="T0" fmla="*/ 0 h 79"/>
                    <a:gd name="T1" fmla="*/ 78 h 79"/>
                    <a:gd name="T2" fmla="*/ 0 60000 65536"/>
                    <a:gd name="T3" fmla="*/ 0 60000 65536"/>
                    <a:gd name="T4" fmla="*/ 0 h 79"/>
                    <a:gd name="T5" fmla="*/ 79 h 79"/>
                  </a:gdLst>
                  <a:ahLst/>
                  <a:cxnLst>
                    <a:cxn ang="T2">
                      <a:pos x="0" y="T0"/>
                    </a:cxn>
                    <a:cxn ang="T3">
                      <a:pos x="0" y="T1"/>
                    </a:cxn>
                  </a:cxnLst>
                  <a:rect l="0" t="T4" r="0" b="T5"/>
                  <a:pathLst>
                    <a:path h="79">
                      <a:moveTo>
                        <a:pt x="0" y="0"/>
                      </a:moveTo>
                      <a:lnTo>
                        <a:pt x="0" y="78"/>
                      </a:lnTo>
                    </a:path>
                  </a:pathLst>
                </a:custGeom>
                <a:noFill/>
                <a:ln w="647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3" name="Freeform 17"/>
                <p:cNvSpPr>
                  <a:spLocks/>
                </p:cNvSpPr>
                <p:nvPr/>
              </p:nvSpPr>
              <p:spPr bwMode="auto">
                <a:xfrm>
                  <a:off x="5084" y="-276"/>
                  <a:ext cx="0" cy="79"/>
                </a:xfrm>
                <a:custGeom>
                  <a:avLst/>
                  <a:gdLst>
                    <a:gd name="T0" fmla="*/ 0 h 79"/>
                    <a:gd name="T1" fmla="*/ 78 h 79"/>
                    <a:gd name="T2" fmla="*/ 0 60000 65536"/>
                    <a:gd name="T3" fmla="*/ 0 60000 65536"/>
                    <a:gd name="T4" fmla="*/ 0 h 79"/>
                    <a:gd name="T5" fmla="*/ 79 h 79"/>
                  </a:gdLst>
                  <a:ahLst/>
                  <a:cxnLst>
                    <a:cxn ang="T2">
                      <a:pos x="0" y="T0"/>
                    </a:cxn>
                    <a:cxn ang="T3">
                      <a:pos x="0" y="T1"/>
                    </a:cxn>
                  </a:cxnLst>
                  <a:rect l="0" t="T4" r="0" b="T5"/>
                  <a:pathLst>
                    <a:path h="79">
                      <a:moveTo>
                        <a:pt x="0" y="0"/>
                      </a:moveTo>
                      <a:lnTo>
                        <a:pt x="0" y="78"/>
                      </a:lnTo>
                    </a:path>
                  </a:pathLst>
                </a:custGeom>
                <a:noFill/>
                <a:ln w="647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4" name="Freeform 18"/>
                <p:cNvSpPr>
                  <a:spLocks/>
                </p:cNvSpPr>
                <p:nvPr/>
              </p:nvSpPr>
              <p:spPr bwMode="auto">
                <a:xfrm>
                  <a:off x="3675" y="-1957"/>
                  <a:ext cx="2798" cy="2656"/>
                </a:xfrm>
                <a:custGeom>
                  <a:avLst/>
                  <a:gdLst>
                    <a:gd name="T0" fmla="*/ 0 w 2798"/>
                    <a:gd name="T1" fmla="*/ 0 h 2656"/>
                    <a:gd name="T2" fmla="*/ 2797 w 2798"/>
                    <a:gd name="T3" fmla="*/ 2656 h 2656"/>
                    <a:gd name="T4" fmla="*/ 0 60000 65536"/>
                    <a:gd name="T5" fmla="*/ 0 60000 65536"/>
                    <a:gd name="T6" fmla="*/ 0 w 2798"/>
                    <a:gd name="T7" fmla="*/ 0 h 2656"/>
                    <a:gd name="T8" fmla="*/ 2798 w 2798"/>
                    <a:gd name="T9" fmla="*/ 2656 h 265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798" h="2656">
                      <a:moveTo>
                        <a:pt x="0" y="0"/>
                      </a:moveTo>
                      <a:lnTo>
                        <a:pt x="2797" y="2656"/>
                      </a:lnTo>
                    </a:path>
                  </a:pathLst>
                </a:custGeom>
                <a:noFill/>
                <a:ln w="1028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5" name="Freeform 19"/>
                <p:cNvSpPr>
                  <a:spLocks/>
                </p:cNvSpPr>
                <p:nvPr/>
              </p:nvSpPr>
              <p:spPr bwMode="auto">
                <a:xfrm>
                  <a:off x="4666" y="729"/>
                  <a:ext cx="101" cy="0"/>
                </a:xfrm>
                <a:custGeom>
                  <a:avLst/>
                  <a:gdLst>
                    <a:gd name="T0" fmla="*/ 0 w 101"/>
                    <a:gd name="T1" fmla="*/ 101 w 101"/>
                    <a:gd name="T2" fmla="*/ 0 60000 65536"/>
                    <a:gd name="T3" fmla="*/ 0 60000 65536"/>
                    <a:gd name="T4" fmla="*/ 0 w 101"/>
                    <a:gd name="T5" fmla="*/ 101 w 101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101">
                      <a:moveTo>
                        <a:pt x="0" y="0"/>
                      </a:moveTo>
                      <a:lnTo>
                        <a:pt x="101" y="0"/>
                      </a:lnTo>
                    </a:path>
                  </a:pathLst>
                </a:custGeom>
                <a:noFill/>
                <a:ln w="647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6" name="Freeform 21"/>
                <p:cNvSpPr>
                  <a:spLocks/>
                </p:cNvSpPr>
                <p:nvPr/>
              </p:nvSpPr>
              <p:spPr bwMode="auto">
                <a:xfrm>
                  <a:off x="4667" y="55"/>
                  <a:ext cx="79" cy="0"/>
                </a:xfrm>
                <a:custGeom>
                  <a:avLst/>
                  <a:gdLst>
                    <a:gd name="T0" fmla="*/ 0 w 79"/>
                    <a:gd name="T1" fmla="*/ 79 w 79"/>
                    <a:gd name="T2" fmla="*/ 0 60000 65536"/>
                    <a:gd name="T3" fmla="*/ 0 60000 65536"/>
                    <a:gd name="T4" fmla="*/ 0 w 79"/>
                    <a:gd name="T5" fmla="*/ 79 w 79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79">
                      <a:moveTo>
                        <a:pt x="0" y="0"/>
                      </a:moveTo>
                      <a:lnTo>
                        <a:pt x="79" y="0"/>
                      </a:lnTo>
                    </a:path>
                  </a:pathLst>
                </a:custGeom>
                <a:noFill/>
                <a:ln w="6477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7" name="Freeform 26"/>
                <p:cNvSpPr>
                  <a:spLocks/>
                </p:cNvSpPr>
                <p:nvPr/>
              </p:nvSpPr>
              <p:spPr bwMode="auto">
                <a:xfrm>
                  <a:off x="4724" y="-1943"/>
                  <a:ext cx="73" cy="63"/>
                </a:xfrm>
                <a:custGeom>
                  <a:avLst/>
                  <a:gdLst>
                    <a:gd name="T0" fmla="*/ 0 w 73"/>
                    <a:gd name="T1" fmla="*/ 62 h 63"/>
                    <a:gd name="T2" fmla="*/ 72 w 73"/>
                    <a:gd name="T3" fmla="*/ 62 h 63"/>
                    <a:gd name="T4" fmla="*/ 36 w 73"/>
                    <a:gd name="T5" fmla="*/ 0 h 63"/>
                    <a:gd name="T6" fmla="*/ 0 w 73"/>
                    <a:gd name="T7" fmla="*/ 62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73"/>
                    <a:gd name="T13" fmla="*/ 0 h 63"/>
                    <a:gd name="T14" fmla="*/ 73 w 73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73" h="63">
                      <a:moveTo>
                        <a:pt x="0" y="62"/>
                      </a:moveTo>
                      <a:lnTo>
                        <a:pt x="72" y="62"/>
                      </a:lnTo>
                      <a:lnTo>
                        <a:pt x="36" y="0"/>
                      </a:lnTo>
                      <a:lnTo>
                        <a:pt x="0" y="62"/>
                      </a:lnTo>
                      <a:close/>
                    </a:path>
                  </a:pathLst>
                </a:custGeom>
                <a:solidFill>
                  <a:srgbClr val="231F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8" name="Freeform 27"/>
                <p:cNvSpPr>
                  <a:spLocks/>
                </p:cNvSpPr>
                <p:nvPr/>
              </p:nvSpPr>
              <p:spPr bwMode="auto">
                <a:xfrm>
                  <a:off x="4724" y="-1943"/>
                  <a:ext cx="73" cy="63"/>
                </a:xfrm>
                <a:custGeom>
                  <a:avLst/>
                  <a:gdLst>
                    <a:gd name="T0" fmla="*/ 0 w 73"/>
                    <a:gd name="T1" fmla="*/ 62 h 63"/>
                    <a:gd name="T2" fmla="*/ 36 w 73"/>
                    <a:gd name="T3" fmla="*/ 0 h 63"/>
                    <a:gd name="T4" fmla="*/ 72 w 73"/>
                    <a:gd name="T5" fmla="*/ 62 h 63"/>
                    <a:gd name="T6" fmla="*/ 0 w 73"/>
                    <a:gd name="T7" fmla="*/ 62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73"/>
                    <a:gd name="T13" fmla="*/ 0 h 63"/>
                    <a:gd name="T14" fmla="*/ 73 w 73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73" h="63">
                      <a:moveTo>
                        <a:pt x="0" y="62"/>
                      </a:moveTo>
                      <a:lnTo>
                        <a:pt x="36" y="0"/>
                      </a:lnTo>
                      <a:lnTo>
                        <a:pt x="72" y="62"/>
                      </a:lnTo>
                      <a:lnTo>
                        <a:pt x="0" y="62"/>
                      </a:lnTo>
                      <a:close/>
                    </a:path>
                  </a:pathLst>
                </a:custGeom>
                <a:noFill/>
                <a:ln w="12573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29" name="Freeform 30"/>
                <p:cNvSpPr>
                  <a:spLocks/>
                </p:cNvSpPr>
                <p:nvPr/>
              </p:nvSpPr>
              <p:spPr bwMode="auto">
                <a:xfrm>
                  <a:off x="2763" y="-319"/>
                  <a:ext cx="63" cy="72"/>
                </a:xfrm>
                <a:custGeom>
                  <a:avLst/>
                  <a:gdLst>
                    <a:gd name="T0" fmla="*/ 62 w 63"/>
                    <a:gd name="T1" fmla="*/ 0 h 72"/>
                    <a:gd name="T2" fmla="*/ 0 w 63"/>
                    <a:gd name="T3" fmla="*/ 36 h 72"/>
                    <a:gd name="T4" fmla="*/ 62 w 63"/>
                    <a:gd name="T5" fmla="*/ 72 h 72"/>
                    <a:gd name="T6" fmla="*/ 62 w 63"/>
                    <a:gd name="T7" fmla="*/ 0 h 7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3"/>
                    <a:gd name="T13" fmla="*/ 0 h 72"/>
                    <a:gd name="T14" fmla="*/ 63 w 63"/>
                    <a:gd name="T15" fmla="*/ 72 h 7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3" h="72">
                      <a:moveTo>
                        <a:pt x="62" y="0"/>
                      </a:moveTo>
                      <a:lnTo>
                        <a:pt x="0" y="36"/>
                      </a:lnTo>
                      <a:lnTo>
                        <a:pt x="62" y="72"/>
                      </a:lnTo>
                      <a:lnTo>
                        <a:pt x="62" y="0"/>
                      </a:lnTo>
                      <a:close/>
                    </a:path>
                  </a:pathLst>
                </a:custGeom>
                <a:solidFill>
                  <a:srgbClr val="231F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0" name="Freeform 31"/>
                <p:cNvSpPr>
                  <a:spLocks/>
                </p:cNvSpPr>
                <p:nvPr/>
              </p:nvSpPr>
              <p:spPr bwMode="auto">
                <a:xfrm>
                  <a:off x="2763" y="-319"/>
                  <a:ext cx="63" cy="72"/>
                </a:xfrm>
                <a:custGeom>
                  <a:avLst/>
                  <a:gdLst>
                    <a:gd name="T0" fmla="*/ 62 w 63"/>
                    <a:gd name="T1" fmla="*/ 0 h 72"/>
                    <a:gd name="T2" fmla="*/ 0 w 63"/>
                    <a:gd name="T3" fmla="*/ 36 h 72"/>
                    <a:gd name="T4" fmla="*/ 62 w 63"/>
                    <a:gd name="T5" fmla="*/ 72 h 72"/>
                    <a:gd name="T6" fmla="*/ 62 w 63"/>
                    <a:gd name="T7" fmla="*/ 0 h 7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3"/>
                    <a:gd name="T13" fmla="*/ 0 h 72"/>
                    <a:gd name="T14" fmla="*/ 63 w 63"/>
                    <a:gd name="T15" fmla="*/ 72 h 7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3" h="72">
                      <a:moveTo>
                        <a:pt x="62" y="0"/>
                      </a:moveTo>
                      <a:lnTo>
                        <a:pt x="0" y="36"/>
                      </a:lnTo>
                      <a:lnTo>
                        <a:pt x="62" y="72"/>
                      </a:lnTo>
                      <a:lnTo>
                        <a:pt x="62" y="0"/>
                      </a:lnTo>
                      <a:close/>
                    </a:path>
                  </a:pathLst>
                </a:custGeom>
                <a:noFill/>
                <a:ln w="12573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1" name="Freeform 32"/>
                <p:cNvSpPr>
                  <a:spLocks/>
                </p:cNvSpPr>
                <p:nvPr/>
              </p:nvSpPr>
              <p:spPr bwMode="auto">
                <a:xfrm>
                  <a:off x="4727" y="1547"/>
                  <a:ext cx="72" cy="63"/>
                </a:xfrm>
                <a:custGeom>
                  <a:avLst/>
                  <a:gdLst>
                    <a:gd name="T0" fmla="*/ 0 w 72"/>
                    <a:gd name="T1" fmla="*/ 0 h 63"/>
                    <a:gd name="T2" fmla="*/ 36 w 72"/>
                    <a:gd name="T3" fmla="*/ 62 h 63"/>
                    <a:gd name="T4" fmla="*/ 72 w 72"/>
                    <a:gd name="T5" fmla="*/ 0 h 63"/>
                    <a:gd name="T6" fmla="*/ 0 w 72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72"/>
                    <a:gd name="T13" fmla="*/ 0 h 63"/>
                    <a:gd name="T14" fmla="*/ 72 w 72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72" h="63">
                      <a:moveTo>
                        <a:pt x="0" y="0"/>
                      </a:moveTo>
                      <a:lnTo>
                        <a:pt x="36" y="62"/>
                      </a:lnTo>
                      <a:lnTo>
                        <a:pt x="7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231F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32" name="Freeform 33"/>
                <p:cNvSpPr>
                  <a:spLocks/>
                </p:cNvSpPr>
                <p:nvPr/>
              </p:nvSpPr>
              <p:spPr bwMode="auto">
                <a:xfrm>
                  <a:off x="4727" y="1547"/>
                  <a:ext cx="72" cy="63"/>
                </a:xfrm>
                <a:custGeom>
                  <a:avLst/>
                  <a:gdLst>
                    <a:gd name="T0" fmla="*/ 0 w 72"/>
                    <a:gd name="T1" fmla="*/ 0 h 63"/>
                    <a:gd name="T2" fmla="*/ 36 w 72"/>
                    <a:gd name="T3" fmla="*/ 62 h 63"/>
                    <a:gd name="T4" fmla="*/ 72 w 72"/>
                    <a:gd name="T5" fmla="*/ 0 h 63"/>
                    <a:gd name="T6" fmla="*/ 0 w 72"/>
                    <a:gd name="T7" fmla="*/ 0 h 6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72"/>
                    <a:gd name="T13" fmla="*/ 0 h 63"/>
                    <a:gd name="T14" fmla="*/ 72 w 72"/>
                    <a:gd name="T15" fmla="*/ 63 h 6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72" h="63">
                      <a:moveTo>
                        <a:pt x="0" y="0"/>
                      </a:moveTo>
                      <a:lnTo>
                        <a:pt x="36" y="62"/>
                      </a:lnTo>
                      <a:lnTo>
                        <a:pt x="7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573">
                  <a:solidFill>
                    <a:srgbClr val="231F2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511" name="Rectangle 48"/>
              <p:cNvSpPr>
                <a:spLocks noChangeArrowheads="1"/>
              </p:cNvSpPr>
              <p:nvPr/>
            </p:nvSpPr>
            <p:spPr bwMode="auto">
              <a:xfrm>
                <a:off x="5137" y="2540"/>
                <a:ext cx="720" cy="36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sz="2400"/>
                  <a:t>y ≥ 0</a:t>
                </a:r>
              </a:p>
            </p:txBody>
          </p:sp>
          <p:sp>
            <p:nvSpPr>
              <p:cNvPr id="21512" name="Rectangle 49"/>
              <p:cNvSpPr>
                <a:spLocks noChangeArrowheads="1"/>
              </p:cNvSpPr>
              <p:nvPr/>
            </p:nvSpPr>
            <p:spPr bwMode="auto">
              <a:xfrm>
                <a:off x="5943" y="3341"/>
                <a:ext cx="720" cy="36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sz="2400"/>
                  <a:t>x ≥ 0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609600"/>
            <a:ext cx="8262938" cy="57197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600" b="1" dirty="0" err="1" smtClean="0"/>
              <a:t>Contoh</a:t>
            </a:r>
            <a:r>
              <a:rPr lang="en-US" sz="2600" b="1" dirty="0" smtClean="0"/>
              <a:t> 1: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sz="26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600" dirty="0" smtClean="0"/>
              <a:t>PT. Samba </a:t>
            </a:r>
            <a:r>
              <a:rPr lang="en-US" sz="2600" dirty="0" err="1" smtClean="0"/>
              <a:t>memproduksi</a:t>
            </a:r>
            <a:r>
              <a:rPr lang="en-US" sz="2600" dirty="0" smtClean="0"/>
              <a:t> ban motor </a:t>
            </a:r>
            <a:r>
              <a:rPr lang="en-US" sz="2600" dirty="0" err="1" smtClean="0"/>
              <a:t>dan</a:t>
            </a:r>
            <a:r>
              <a:rPr lang="en-US" sz="2600" dirty="0" smtClean="0"/>
              <a:t> ban </a:t>
            </a:r>
            <a:r>
              <a:rPr lang="en-US" sz="2600" dirty="0" err="1" smtClean="0"/>
              <a:t>sepeda</a:t>
            </a:r>
            <a:r>
              <a:rPr lang="en-US" sz="2600" dirty="0" smtClean="0"/>
              <a:t>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600" dirty="0" smtClean="0"/>
              <a:t>Proses pembuatan ban motor melalui tiga mesin, yaitu 2 menit pada mesin I, 8 menit pada mesin II, dan 10 menit pada mesin III.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600" dirty="0" smtClean="0"/>
              <a:t>Adapun ban sepeda diprosesnya melalui dua mesin, yaitu 5 menit pada mesin I dan 4 menit pada mesin II.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600" dirty="0" smtClean="0"/>
              <a:t>Tiap mesin ini dapat dioperasikan 800 menit per hari.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600" dirty="0" smtClean="0"/>
              <a:t>Perusahaan ini akan mengambil keuntungan Rp40.000,00 dari setiap penjualan ban motor dan Rp30.000,00 dari setiap penjualan ban sepeda.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2600" dirty="0" smtClean="0"/>
              <a:t>Untuk mendapatkan keuntungan maksimum, tentukan jumlah ban motor dan ban sepeda yang akan diproduksi.</a:t>
            </a:r>
            <a:r>
              <a:rPr lang="en-US" sz="26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err="1" smtClean="0"/>
              <a:t>Langkah-langkah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dirty="0" smtClean="0"/>
              <a:t>1. </a:t>
            </a:r>
            <a:r>
              <a:rPr lang="en-US" sz="2800" b="1" dirty="0" err="1" smtClean="0"/>
              <a:t>Tentukan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variabel</a:t>
            </a:r>
            <a:endParaRPr lang="en-US" sz="2800" b="1" dirty="0" smtClean="0"/>
          </a:p>
          <a:p>
            <a:pPr marL="0" indent="0">
              <a:buFont typeface="Arial" charset="0"/>
              <a:buNone/>
            </a:pPr>
            <a:r>
              <a:rPr lang="en-US" sz="2800" dirty="0" smtClean="0"/>
              <a:t>	x = ban motor</a:t>
            </a:r>
          </a:p>
          <a:p>
            <a:pPr marL="0" indent="0">
              <a:buFont typeface="Arial" charset="0"/>
              <a:buNone/>
            </a:pPr>
            <a:r>
              <a:rPr lang="en-US" sz="2800" dirty="0" smtClean="0"/>
              <a:t>	y = ban </a:t>
            </a:r>
            <a:r>
              <a:rPr lang="en-US" sz="2800" dirty="0" err="1" smtClean="0"/>
              <a:t>sepeda</a:t>
            </a:r>
            <a:endParaRPr lang="en-US" sz="2800" dirty="0" smtClean="0"/>
          </a:p>
          <a:p>
            <a:pPr marL="0" indent="0" eaLnBrk="1" hangingPunct="1">
              <a:buFont typeface="Arial" charset="0"/>
              <a:buNone/>
            </a:pPr>
            <a:r>
              <a:rPr lang="en-US" sz="2800" dirty="0" smtClean="0"/>
              <a:t>2. </a:t>
            </a:r>
            <a:r>
              <a:rPr lang="en-US" sz="2800" b="1" dirty="0" err="1" smtClean="0"/>
              <a:t>Fungsi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tujuan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objektif</a:t>
            </a:r>
            <a:r>
              <a:rPr lang="en-US" sz="2800" b="1" dirty="0" smtClean="0"/>
              <a:t>)</a:t>
            </a:r>
            <a:endParaRPr lang="en-US" sz="2800" dirty="0" smtClean="0"/>
          </a:p>
          <a:p>
            <a:pPr marL="0" indent="0" eaLnBrk="1" hangingPunct="1">
              <a:buFont typeface="Arial" charset="0"/>
              <a:buNone/>
            </a:pPr>
            <a:r>
              <a:rPr lang="en-US" sz="2800" i="1" dirty="0" smtClean="0"/>
              <a:t>    </a:t>
            </a:r>
            <a:r>
              <a:rPr lang="en-US" sz="2800" i="1" dirty="0" err="1" smtClean="0"/>
              <a:t>Maksimumkan</a:t>
            </a:r>
            <a:r>
              <a:rPr lang="en-US" sz="2800" i="1" dirty="0" smtClean="0"/>
              <a:t> 	Z</a:t>
            </a:r>
            <a:r>
              <a:rPr lang="en-US" sz="2800" dirty="0" smtClean="0"/>
              <a:t> = 40.000</a:t>
            </a:r>
            <a:r>
              <a:rPr lang="en-US" sz="2800" i="1" dirty="0" smtClean="0"/>
              <a:t>x +</a:t>
            </a:r>
            <a:r>
              <a:rPr lang="en-US" sz="2800" dirty="0" smtClean="0"/>
              <a:t> 30.000</a:t>
            </a:r>
            <a:r>
              <a:rPr lang="en-US" sz="2800" i="1" dirty="0" smtClean="0"/>
              <a:t>y</a:t>
            </a:r>
            <a:r>
              <a:rPr lang="en-US" sz="2800" dirty="0" smtClean="0"/>
              <a:t>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dirty="0" smtClean="0"/>
              <a:t>3</a:t>
            </a:r>
            <a:r>
              <a:rPr lang="en-US" sz="2800" i="1" dirty="0" smtClean="0"/>
              <a:t>. </a:t>
            </a:r>
            <a:r>
              <a:rPr lang="en-US" sz="2800" b="1" dirty="0" err="1" smtClean="0"/>
              <a:t>Fungsi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Kendala</a:t>
            </a:r>
            <a:endParaRPr lang="en-US" sz="2800" b="1" dirty="0" smtClean="0"/>
          </a:p>
          <a:p>
            <a:pPr marL="0" indent="0" eaLnBrk="1" hangingPunct="1">
              <a:buFont typeface="Arial" charset="0"/>
              <a:buNone/>
            </a:pPr>
            <a:endParaRPr lang="en-US" sz="2800" b="1" dirty="0"/>
          </a:p>
          <a:p>
            <a:pPr marL="0" indent="0" eaLnBrk="1" hangingPunct="1">
              <a:buFont typeface="Arial" charset="0"/>
              <a:buNone/>
            </a:pPr>
            <a:endParaRPr lang="en-US" sz="2800" b="1" dirty="0" smtClean="0"/>
          </a:p>
          <a:p>
            <a:pPr marL="0" indent="0" eaLnBrk="1" hangingPunct="1">
              <a:buFont typeface="Arial" charset="0"/>
              <a:buNone/>
            </a:pPr>
            <a:endParaRPr lang="en-US" sz="2800" b="1" dirty="0" smtClean="0"/>
          </a:p>
          <a:p>
            <a:pPr marL="0" indent="0">
              <a:buFont typeface="Arial" charset="0"/>
              <a:buNone/>
            </a:pPr>
            <a:r>
              <a:rPr lang="en-US" sz="2800" dirty="0" smtClean="0"/>
              <a:t>	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6333104"/>
              </p:ext>
            </p:extLst>
          </p:nvPr>
        </p:nvGraphicFramePr>
        <p:xfrm>
          <a:off x="1600200" y="4343400"/>
          <a:ext cx="4246563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3" imgW="1917360" imgH="888840" progId="Equation.3">
                  <p:embed/>
                </p:oleObj>
              </mc:Choice>
              <mc:Fallback>
                <p:oleObj name="Equation" r:id="rId3" imgW="1917360" imgH="8888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4246563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838200"/>
            <a:ext cx="91440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 smtClean="0"/>
              <a:t>4. </a:t>
            </a:r>
            <a:r>
              <a:rPr lang="en-US" sz="3400" dirty="0" err="1" smtClean="0"/>
              <a:t>Membuat</a:t>
            </a:r>
            <a:r>
              <a:rPr lang="en-US" sz="3400" dirty="0" smtClean="0"/>
              <a:t> </a:t>
            </a:r>
            <a:r>
              <a:rPr lang="en-US" sz="3400" dirty="0" err="1" smtClean="0"/>
              <a:t>Grafik</a:t>
            </a:r>
            <a:endParaRPr lang="en-US" sz="3400" dirty="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27138" y="2209800"/>
            <a:ext cx="6697662" cy="4343085"/>
            <a:chOff x="2530" y="1787"/>
            <a:chExt cx="5799" cy="5365"/>
          </a:xfrm>
        </p:grpSpPr>
        <p:grpSp>
          <p:nvGrpSpPr>
            <p:cNvPr id="24580" name="Group 6"/>
            <p:cNvGrpSpPr>
              <a:grpSpLocks/>
            </p:cNvGrpSpPr>
            <p:nvPr/>
          </p:nvGrpSpPr>
          <p:grpSpPr bwMode="auto">
            <a:xfrm>
              <a:off x="5798" y="6590"/>
              <a:ext cx="405" cy="217"/>
              <a:chOff x="4534" y="-209"/>
              <a:chExt cx="217" cy="123"/>
            </a:xfrm>
          </p:grpSpPr>
          <p:sp>
            <p:nvSpPr>
              <p:cNvPr id="24629" name="Freeform 8"/>
              <p:cNvSpPr>
                <a:spLocks/>
              </p:cNvSpPr>
              <p:nvPr/>
            </p:nvSpPr>
            <p:spPr bwMode="auto">
              <a:xfrm>
                <a:off x="4534" y="-209"/>
                <a:ext cx="217" cy="123"/>
              </a:xfrm>
              <a:custGeom>
                <a:avLst/>
                <a:gdLst>
                  <a:gd name="T0" fmla="*/ 0 w 217"/>
                  <a:gd name="T1" fmla="*/ 122 h 123"/>
                  <a:gd name="T2" fmla="*/ 216 w 217"/>
                  <a:gd name="T3" fmla="*/ 122 h 123"/>
                  <a:gd name="T4" fmla="*/ 108 w 217"/>
                  <a:gd name="T5" fmla="*/ 0 h 123"/>
                  <a:gd name="T6" fmla="*/ 0 w 217"/>
                  <a:gd name="T7" fmla="*/ 122 h 12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7"/>
                  <a:gd name="T13" fmla="*/ 0 h 123"/>
                  <a:gd name="T14" fmla="*/ 217 w 217"/>
                  <a:gd name="T15" fmla="*/ 123 h 12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7" h="123">
                    <a:moveTo>
                      <a:pt x="0" y="122"/>
                    </a:moveTo>
                    <a:lnTo>
                      <a:pt x="216" y="122"/>
                    </a:lnTo>
                    <a:lnTo>
                      <a:pt x="108" y="0"/>
                    </a:lnTo>
                    <a:lnTo>
                      <a:pt x="0" y="122"/>
                    </a:lnTo>
                    <a:close/>
                  </a:path>
                </a:pathLst>
              </a:custGeom>
              <a:solidFill>
                <a:srgbClr val="231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0" name="Freeform 9"/>
              <p:cNvSpPr>
                <a:spLocks/>
              </p:cNvSpPr>
              <p:nvPr/>
            </p:nvSpPr>
            <p:spPr bwMode="auto">
              <a:xfrm>
                <a:off x="4534" y="-209"/>
                <a:ext cx="217" cy="123"/>
              </a:xfrm>
              <a:custGeom>
                <a:avLst/>
                <a:gdLst>
                  <a:gd name="T0" fmla="*/ 0 w 217"/>
                  <a:gd name="T1" fmla="*/ 122 h 123"/>
                  <a:gd name="T2" fmla="*/ 108 w 217"/>
                  <a:gd name="T3" fmla="*/ 0 h 123"/>
                  <a:gd name="T4" fmla="*/ 216 w 217"/>
                  <a:gd name="T5" fmla="*/ 122 h 123"/>
                  <a:gd name="T6" fmla="*/ 0 w 217"/>
                  <a:gd name="T7" fmla="*/ 122 h 12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7"/>
                  <a:gd name="T13" fmla="*/ 0 h 123"/>
                  <a:gd name="T14" fmla="*/ 217 w 217"/>
                  <a:gd name="T15" fmla="*/ 123 h 12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7" h="123">
                    <a:moveTo>
                      <a:pt x="0" y="122"/>
                    </a:moveTo>
                    <a:lnTo>
                      <a:pt x="108" y="0"/>
                    </a:lnTo>
                    <a:lnTo>
                      <a:pt x="216" y="122"/>
                    </a:lnTo>
                    <a:lnTo>
                      <a:pt x="0" y="122"/>
                    </a:lnTo>
                    <a:close/>
                  </a:path>
                </a:pathLst>
              </a:custGeom>
              <a:noFill/>
              <a:ln w="12573">
                <a:solidFill>
                  <a:srgbClr val="231F2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4581" name="Group 11"/>
            <p:cNvGrpSpPr>
              <a:grpSpLocks/>
            </p:cNvGrpSpPr>
            <p:nvPr/>
          </p:nvGrpSpPr>
          <p:grpSpPr bwMode="auto">
            <a:xfrm>
              <a:off x="2530" y="1787"/>
              <a:ext cx="5799" cy="5365"/>
              <a:chOff x="2350" y="1787"/>
              <a:chExt cx="5799" cy="5365"/>
            </a:xfrm>
          </p:grpSpPr>
          <p:grpSp>
            <p:nvGrpSpPr>
              <p:cNvPr id="24582" name="Group 12"/>
              <p:cNvGrpSpPr>
                <a:grpSpLocks/>
              </p:cNvGrpSpPr>
              <p:nvPr/>
            </p:nvGrpSpPr>
            <p:grpSpPr bwMode="auto">
              <a:xfrm>
                <a:off x="2350" y="1889"/>
                <a:ext cx="4121" cy="4581"/>
                <a:chOff x="4983" y="-1404"/>
                <a:chExt cx="4121" cy="4581"/>
              </a:xfrm>
            </p:grpSpPr>
            <p:sp>
              <p:nvSpPr>
                <p:cNvPr id="24588" name="Freeform 13"/>
                <p:cNvSpPr>
                  <a:spLocks/>
                </p:cNvSpPr>
                <p:nvPr/>
              </p:nvSpPr>
              <p:spPr bwMode="auto">
                <a:xfrm>
                  <a:off x="5693" y="-208"/>
                  <a:ext cx="735" cy="2756"/>
                </a:xfrm>
                <a:custGeom>
                  <a:avLst/>
                  <a:gdLst>
                    <a:gd name="T0" fmla="*/ 734 w 735"/>
                    <a:gd name="T1" fmla="*/ 2746 h 2756"/>
                    <a:gd name="T2" fmla="*/ 734 w 735"/>
                    <a:gd name="T3" fmla="*/ 1947 h 2756"/>
                    <a:gd name="T4" fmla="*/ 239 w 735"/>
                    <a:gd name="T5" fmla="*/ 262 h 2756"/>
                    <a:gd name="T6" fmla="*/ 0 w 735"/>
                    <a:gd name="T7" fmla="*/ 0 h 2756"/>
                    <a:gd name="T8" fmla="*/ 0 w 735"/>
                    <a:gd name="T9" fmla="*/ 2757 h 2756"/>
                    <a:gd name="T10" fmla="*/ 734 w 735"/>
                    <a:gd name="T11" fmla="*/ 2746 h 275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35"/>
                    <a:gd name="T19" fmla="*/ 0 h 2756"/>
                    <a:gd name="T20" fmla="*/ 735 w 735"/>
                    <a:gd name="T21" fmla="*/ 2756 h 275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35" h="2756">
                      <a:moveTo>
                        <a:pt x="734" y="2746"/>
                      </a:moveTo>
                      <a:lnTo>
                        <a:pt x="734" y="1947"/>
                      </a:lnTo>
                      <a:lnTo>
                        <a:pt x="239" y="262"/>
                      </a:lnTo>
                      <a:lnTo>
                        <a:pt x="0" y="0"/>
                      </a:lnTo>
                      <a:lnTo>
                        <a:pt x="0" y="2757"/>
                      </a:lnTo>
                      <a:lnTo>
                        <a:pt x="734" y="2746"/>
                      </a:lnTo>
                      <a:close/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89" name="Freeform 14"/>
                <p:cNvSpPr>
                  <a:spLocks/>
                </p:cNvSpPr>
                <p:nvPr/>
              </p:nvSpPr>
              <p:spPr bwMode="auto">
                <a:xfrm>
                  <a:off x="5682" y="-1334"/>
                  <a:ext cx="0" cy="4441"/>
                </a:xfrm>
                <a:custGeom>
                  <a:avLst/>
                  <a:gdLst>
                    <a:gd name="T0" fmla="*/ 0 h 4441"/>
                    <a:gd name="T1" fmla="*/ 4441 h 4441"/>
                    <a:gd name="T2" fmla="*/ 0 60000 65536"/>
                    <a:gd name="T3" fmla="*/ 0 60000 65536"/>
                    <a:gd name="T4" fmla="*/ 0 h 4441"/>
                    <a:gd name="T5" fmla="*/ 4441 h 4441"/>
                  </a:gdLst>
                  <a:ahLst/>
                  <a:cxnLst>
                    <a:cxn ang="T2">
                      <a:pos x="0" y="T0"/>
                    </a:cxn>
                    <a:cxn ang="T3">
                      <a:pos x="0" y="T1"/>
                    </a:cxn>
                  </a:cxnLst>
                  <a:rect l="0" t="T4" r="0" b="T5"/>
                  <a:pathLst>
                    <a:path h="4441">
                      <a:moveTo>
                        <a:pt x="0" y="0"/>
                      </a:moveTo>
                      <a:lnTo>
                        <a:pt x="0" y="4441"/>
                      </a:lnTo>
                    </a:path>
                  </a:pathLst>
                </a:custGeom>
                <a:noFill/>
                <a:ln w="7747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0" name="Freeform 15"/>
                <p:cNvSpPr>
                  <a:spLocks/>
                </p:cNvSpPr>
                <p:nvPr/>
              </p:nvSpPr>
              <p:spPr bwMode="auto">
                <a:xfrm>
                  <a:off x="5647" y="-1404"/>
                  <a:ext cx="71" cy="96"/>
                </a:xfrm>
                <a:custGeom>
                  <a:avLst/>
                  <a:gdLst>
                    <a:gd name="T0" fmla="*/ 36 w 71"/>
                    <a:gd name="T1" fmla="*/ 2 h 96"/>
                    <a:gd name="T2" fmla="*/ 34 w 71"/>
                    <a:gd name="T3" fmla="*/ 2 h 96"/>
                    <a:gd name="T4" fmla="*/ 0 w 71"/>
                    <a:gd name="T5" fmla="*/ 95 h 96"/>
                    <a:gd name="T6" fmla="*/ 35 w 71"/>
                    <a:gd name="T7" fmla="*/ 70 h 96"/>
                    <a:gd name="T8" fmla="*/ 70 w 71"/>
                    <a:gd name="T9" fmla="*/ 95 h 96"/>
                    <a:gd name="T10" fmla="*/ 36 w 71"/>
                    <a:gd name="T11" fmla="*/ 2 h 9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1"/>
                    <a:gd name="T19" fmla="*/ 0 h 96"/>
                    <a:gd name="T20" fmla="*/ 71 w 71"/>
                    <a:gd name="T21" fmla="*/ 96 h 9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1" h="96">
                      <a:moveTo>
                        <a:pt x="36" y="2"/>
                      </a:moveTo>
                      <a:lnTo>
                        <a:pt x="34" y="2"/>
                      </a:lnTo>
                      <a:lnTo>
                        <a:pt x="0" y="95"/>
                      </a:lnTo>
                      <a:lnTo>
                        <a:pt x="35" y="70"/>
                      </a:lnTo>
                      <a:lnTo>
                        <a:pt x="70" y="95"/>
                      </a:lnTo>
                      <a:lnTo>
                        <a:pt x="36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1" name="Freeform 16"/>
                <p:cNvSpPr>
                  <a:spLocks/>
                </p:cNvSpPr>
                <p:nvPr/>
              </p:nvSpPr>
              <p:spPr bwMode="auto">
                <a:xfrm>
                  <a:off x="5647" y="3084"/>
                  <a:ext cx="71" cy="93"/>
                </a:xfrm>
                <a:custGeom>
                  <a:avLst/>
                  <a:gdLst>
                    <a:gd name="T0" fmla="*/ 35 w 71"/>
                    <a:gd name="T1" fmla="*/ 22 h 93"/>
                    <a:gd name="T2" fmla="*/ 35 w 71"/>
                    <a:gd name="T3" fmla="*/ 22 h 93"/>
                    <a:gd name="T4" fmla="*/ 0 w 71"/>
                    <a:gd name="T5" fmla="*/ 0 h 93"/>
                    <a:gd name="T6" fmla="*/ 35 w 71"/>
                    <a:gd name="T7" fmla="*/ 93 h 93"/>
                    <a:gd name="T8" fmla="*/ 70 w 71"/>
                    <a:gd name="T9" fmla="*/ 0 h 93"/>
                    <a:gd name="T10" fmla="*/ 35 w 71"/>
                    <a:gd name="T11" fmla="*/ 22 h 9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1"/>
                    <a:gd name="T19" fmla="*/ 0 h 93"/>
                    <a:gd name="T20" fmla="*/ 71 w 71"/>
                    <a:gd name="T21" fmla="*/ 93 h 9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1" h="93">
                      <a:moveTo>
                        <a:pt x="35" y="22"/>
                      </a:moveTo>
                      <a:lnTo>
                        <a:pt x="35" y="22"/>
                      </a:lnTo>
                      <a:lnTo>
                        <a:pt x="0" y="0"/>
                      </a:lnTo>
                      <a:lnTo>
                        <a:pt x="35" y="93"/>
                      </a:lnTo>
                      <a:lnTo>
                        <a:pt x="70" y="0"/>
                      </a:lnTo>
                      <a:lnTo>
                        <a:pt x="35" y="2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2" name="Freeform 17"/>
                <p:cNvSpPr>
                  <a:spLocks/>
                </p:cNvSpPr>
                <p:nvPr/>
              </p:nvSpPr>
              <p:spPr bwMode="auto">
                <a:xfrm>
                  <a:off x="5054" y="2582"/>
                  <a:ext cx="3979" cy="0"/>
                </a:xfrm>
                <a:custGeom>
                  <a:avLst/>
                  <a:gdLst>
                    <a:gd name="T0" fmla="*/ 0 w 3979"/>
                    <a:gd name="T1" fmla="*/ 3979 w 3979"/>
                    <a:gd name="T2" fmla="*/ 0 60000 65536"/>
                    <a:gd name="T3" fmla="*/ 0 60000 65536"/>
                    <a:gd name="T4" fmla="*/ 0 w 3979"/>
                    <a:gd name="T5" fmla="*/ 3979 w 3979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3979">
                      <a:moveTo>
                        <a:pt x="0" y="0"/>
                      </a:moveTo>
                      <a:lnTo>
                        <a:pt x="3979" y="0"/>
                      </a:lnTo>
                    </a:path>
                  </a:pathLst>
                </a:custGeom>
                <a:noFill/>
                <a:ln w="736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3" name="Freeform 18"/>
                <p:cNvSpPr>
                  <a:spLocks/>
                </p:cNvSpPr>
                <p:nvPr/>
              </p:nvSpPr>
              <p:spPr bwMode="auto">
                <a:xfrm>
                  <a:off x="4983" y="2547"/>
                  <a:ext cx="93" cy="71"/>
                </a:xfrm>
                <a:custGeom>
                  <a:avLst/>
                  <a:gdLst>
                    <a:gd name="T0" fmla="*/ 70 w 93"/>
                    <a:gd name="T1" fmla="*/ 35 h 71"/>
                    <a:gd name="T2" fmla="*/ 70 w 93"/>
                    <a:gd name="T3" fmla="*/ 35 h 71"/>
                    <a:gd name="T4" fmla="*/ 93 w 93"/>
                    <a:gd name="T5" fmla="*/ 0 h 71"/>
                    <a:gd name="T6" fmla="*/ 0 w 93"/>
                    <a:gd name="T7" fmla="*/ 35 h 71"/>
                    <a:gd name="T8" fmla="*/ 93 w 93"/>
                    <a:gd name="T9" fmla="*/ 70 h 71"/>
                    <a:gd name="T10" fmla="*/ 70 w 93"/>
                    <a:gd name="T11" fmla="*/ 35 h 7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3"/>
                    <a:gd name="T19" fmla="*/ 0 h 71"/>
                    <a:gd name="T20" fmla="*/ 93 w 93"/>
                    <a:gd name="T21" fmla="*/ 71 h 7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3" h="71">
                      <a:moveTo>
                        <a:pt x="70" y="35"/>
                      </a:moveTo>
                      <a:lnTo>
                        <a:pt x="70" y="35"/>
                      </a:lnTo>
                      <a:lnTo>
                        <a:pt x="93" y="0"/>
                      </a:lnTo>
                      <a:lnTo>
                        <a:pt x="0" y="35"/>
                      </a:lnTo>
                      <a:lnTo>
                        <a:pt x="93" y="70"/>
                      </a:lnTo>
                      <a:lnTo>
                        <a:pt x="70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4" name="Freeform 19"/>
                <p:cNvSpPr>
                  <a:spLocks/>
                </p:cNvSpPr>
                <p:nvPr/>
              </p:nvSpPr>
              <p:spPr bwMode="auto">
                <a:xfrm>
                  <a:off x="9010" y="2547"/>
                  <a:ext cx="94" cy="71"/>
                </a:xfrm>
                <a:custGeom>
                  <a:avLst/>
                  <a:gdLst>
                    <a:gd name="T0" fmla="*/ 73 w 94"/>
                    <a:gd name="T1" fmla="*/ 43 h 71"/>
                    <a:gd name="T2" fmla="*/ 73 w 94"/>
                    <a:gd name="T3" fmla="*/ 27 h 71"/>
                    <a:gd name="T4" fmla="*/ 0 w 94"/>
                    <a:gd name="T5" fmla="*/ 0 h 71"/>
                    <a:gd name="T6" fmla="*/ 22 w 94"/>
                    <a:gd name="T7" fmla="*/ 35 h 71"/>
                    <a:gd name="T8" fmla="*/ 0 w 94"/>
                    <a:gd name="T9" fmla="*/ 70 h 71"/>
                    <a:gd name="T10" fmla="*/ 73 w 94"/>
                    <a:gd name="T11" fmla="*/ 43 h 7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4"/>
                    <a:gd name="T19" fmla="*/ 0 h 71"/>
                    <a:gd name="T20" fmla="*/ 94 w 94"/>
                    <a:gd name="T21" fmla="*/ 71 h 7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4" h="71">
                      <a:moveTo>
                        <a:pt x="73" y="43"/>
                      </a:moveTo>
                      <a:lnTo>
                        <a:pt x="73" y="27"/>
                      </a:lnTo>
                      <a:lnTo>
                        <a:pt x="0" y="0"/>
                      </a:lnTo>
                      <a:lnTo>
                        <a:pt x="22" y="35"/>
                      </a:lnTo>
                      <a:lnTo>
                        <a:pt x="0" y="70"/>
                      </a:lnTo>
                      <a:lnTo>
                        <a:pt x="73" y="4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5" name="Freeform 20"/>
                <p:cNvSpPr>
                  <a:spLocks/>
                </p:cNvSpPr>
                <p:nvPr/>
              </p:nvSpPr>
              <p:spPr bwMode="auto">
                <a:xfrm>
                  <a:off x="6402" y="-708"/>
                  <a:ext cx="20" cy="3837"/>
                </a:xfrm>
                <a:custGeom>
                  <a:avLst/>
                  <a:gdLst>
                    <a:gd name="T0" fmla="*/ 20 w 20"/>
                    <a:gd name="T1" fmla="*/ 0 h 3837"/>
                    <a:gd name="T2" fmla="*/ 10 w 20"/>
                    <a:gd name="T3" fmla="*/ 0 h 3837"/>
                    <a:gd name="T4" fmla="*/ 0 w 20"/>
                    <a:gd name="T5" fmla="*/ 3838 h 3837"/>
                    <a:gd name="T6" fmla="*/ 10 w 20"/>
                    <a:gd name="T7" fmla="*/ 3838 h 3837"/>
                    <a:gd name="T8" fmla="*/ 20 w 20"/>
                    <a:gd name="T9" fmla="*/ 0 h 383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"/>
                    <a:gd name="T16" fmla="*/ 0 h 3837"/>
                    <a:gd name="T17" fmla="*/ 20 w 20"/>
                    <a:gd name="T18" fmla="*/ 3837 h 383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" h="3837">
                      <a:moveTo>
                        <a:pt x="20" y="0"/>
                      </a:moveTo>
                      <a:lnTo>
                        <a:pt x="10" y="0"/>
                      </a:lnTo>
                      <a:lnTo>
                        <a:pt x="0" y="3838"/>
                      </a:lnTo>
                      <a:lnTo>
                        <a:pt x="10" y="3838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6" name="Freeform 21"/>
                <p:cNvSpPr>
                  <a:spLocks/>
                </p:cNvSpPr>
                <p:nvPr/>
              </p:nvSpPr>
              <p:spPr bwMode="auto">
                <a:xfrm>
                  <a:off x="5561" y="-1092"/>
                  <a:ext cx="1280" cy="4232"/>
                </a:xfrm>
                <a:custGeom>
                  <a:avLst/>
                  <a:gdLst>
                    <a:gd name="T0" fmla="*/ 9 w 1280"/>
                    <a:gd name="T1" fmla="*/ 0 h 4232"/>
                    <a:gd name="T2" fmla="*/ 0 w 1280"/>
                    <a:gd name="T3" fmla="*/ 2 h 4232"/>
                    <a:gd name="T4" fmla="*/ 315 w 1280"/>
                    <a:gd name="T5" fmla="*/ 1059 h 4232"/>
                    <a:gd name="T6" fmla="*/ 951 w 1280"/>
                    <a:gd name="T7" fmla="*/ 3172 h 4232"/>
                    <a:gd name="T8" fmla="*/ 1269 w 1280"/>
                    <a:gd name="T9" fmla="*/ 4232 h 4232"/>
                    <a:gd name="T10" fmla="*/ 1279 w 1280"/>
                    <a:gd name="T11" fmla="*/ 4230 h 4232"/>
                    <a:gd name="T12" fmla="*/ 961 w 1280"/>
                    <a:gd name="T13" fmla="*/ 3170 h 4232"/>
                    <a:gd name="T14" fmla="*/ 325 w 1280"/>
                    <a:gd name="T15" fmla="*/ 1056 h 4232"/>
                    <a:gd name="T16" fmla="*/ 9 w 1280"/>
                    <a:gd name="T17" fmla="*/ 0 h 423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280"/>
                    <a:gd name="T28" fmla="*/ 0 h 4232"/>
                    <a:gd name="T29" fmla="*/ 1280 w 1280"/>
                    <a:gd name="T30" fmla="*/ 4232 h 423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280" h="4232">
                      <a:moveTo>
                        <a:pt x="9" y="0"/>
                      </a:moveTo>
                      <a:lnTo>
                        <a:pt x="0" y="2"/>
                      </a:lnTo>
                      <a:lnTo>
                        <a:pt x="315" y="1059"/>
                      </a:lnTo>
                      <a:lnTo>
                        <a:pt x="951" y="3172"/>
                      </a:lnTo>
                      <a:lnTo>
                        <a:pt x="1269" y="4232"/>
                      </a:lnTo>
                      <a:lnTo>
                        <a:pt x="1279" y="4230"/>
                      </a:lnTo>
                      <a:lnTo>
                        <a:pt x="961" y="3170"/>
                      </a:lnTo>
                      <a:lnTo>
                        <a:pt x="325" y="1056"/>
                      </a:lnTo>
                      <a:lnTo>
                        <a:pt x="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7" name="Freeform 22"/>
                <p:cNvSpPr>
                  <a:spLocks/>
                </p:cNvSpPr>
                <p:nvPr/>
              </p:nvSpPr>
              <p:spPr bwMode="auto">
                <a:xfrm>
                  <a:off x="5609" y="1752"/>
                  <a:ext cx="827" cy="0"/>
                </a:xfrm>
                <a:custGeom>
                  <a:avLst/>
                  <a:gdLst>
                    <a:gd name="T0" fmla="*/ 0 w 827"/>
                    <a:gd name="T1" fmla="*/ 827 w 827"/>
                    <a:gd name="T2" fmla="*/ 0 60000 65536"/>
                    <a:gd name="T3" fmla="*/ 0 60000 65536"/>
                    <a:gd name="T4" fmla="*/ 0 w 827"/>
                    <a:gd name="T5" fmla="*/ 827 w 827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827">
                      <a:moveTo>
                        <a:pt x="0" y="0"/>
                      </a:moveTo>
                      <a:lnTo>
                        <a:pt x="827" y="0"/>
                      </a:lnTo>
                    </a:path>
                  </a:pathLst>
                </a:custGeom>
                <a:noFill/>
                <a:ln w="12954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0" name="Freeform 25"/>
                <p:cNvSpPr>
                  <a:spLocks/>
                </p:cNvSpPr>
                <p:nvPr/>
              </p:nvSpPr>
              <p:spPr bwMode="auto">
                <a:xfrm>
                  <a:off x="5609" y="-183"/>
                  <a:ext cx="82" cy="0"/>
                </a:xfrm>
                <a:custGeom>
                  <a:avLst/>
                  <a:gdLst>
                    <a:gd name="T0" fmla="*/ 0 w 82"/>
                    <a:gd name="T1" fmla="*/ 81 w 82"/>
                    <a:gd name="T2" fmla="*/ 0 60000 65536"/>
                    <a:gd name="T3" fmla="*/ 0 60000 65536"/>
                    <a:gd name="T4" fmla="*/ 0 w 82"/>
                    <a:gd name="T5" fmla="*/ 82 w 82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82">
                      <a:moveTo>
                        <a:pt x="0" y="0"/>
                      </a:moveTo>
                      <a:lnTo>
                        <a:pt x="81" y="0"/>
                      </a:lnTo>
                    </a:path>
                  </a:pathLst>
                </a:custGeom>
                <a:noFill/>
                <a:ln w="12953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1" name="Freeform 26"/>
                <p:cNvSpPr>
                  <a:spLocks/>
                </p:cNvSpPr>
                <p:nvPr/>
              </p:nvSpPr>
              <p:spPr bwMode="auto">
                <a:xfrm>
                  <a:off x="5589" y="-708"/>
                  <a:ext cx="88" cy="0"/>
                </a:xfrm>
                <a:custGeom>
                  <a:avLst/>
                  <a:gdLst>
                    <a:gd name="T0" fmla="*/ 0 w 88"/>
                    <a:gd name="T1" fmla="*/ 88 w 88"/>
                    <a:gd name="T2" fmla="*/ 0 60000 65536"/>
                    <a:gd name="T3" fmla="*/ 0 60000 65536"/>
                    <a:gd name="T4" fmla="*/ 0 w 88"/>
                    <a:gd name="T5" fmla="*/ 88 w 88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88">
                      <a:moveTo>
                        <a:pt x="0" y="0"/>
                      </a:moveTo>
                      <a:lnTo>
                        <a:pt x="88" y="0"/>
                      </a:lnTo>
                    </a:path>
                  </a:pathLst>
                </a:custGeom>
                <a:noFill/>
                <a:ln w="736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3" name="Freeform 28"/>
                <p:cNvSpPr>
                  <a:spLocks/>
                </p:cNvSpPr>
                <p:nvPr/>
              </p:nvSpPr>
              <p:spPr bwMode="auto">
                <a:xfrm>
                  <a:off x="6667" y="2567"/>
                  <a:ext cx="0" cy="101"/>
                </a:xfrm>
                <a:custGeom>
                  <a:avLst/>
                  <a:gdLst>
                    <a:gd name="T0" fmla="*/ 0 h 101"/>
                    <a:gd name="T1" fmla="*/ 100 h 101"/>
                    <a:gd name="T2" fmla="*/ 0 60000 65536"/>
                    <a:gd name="T3" fmla="*/ 0 60000 65536"/>
                    <a:gd name="T4" fmla="*/ 0 h 101"/>
                    <a:gd name="T5" fmla="*/ 101 h 101"/>
                  </a:gdLst>
                  <a:ahLst/>
                  <a:cxnLst>
                    <a:cxn ang="T2">
                      <a:pos x="0" y="T0"/>
                    </a:cxn>
                    <a:cxn ang="T3">
                      <a:pos x="0" y="T1"/>
                    </a:cxn>
                  </a:cxnLst>
                  <a:rect l="0" t="T4" r="0" b="T5"/>
                  <a:pathLst>
                    <a:path h="101">
                      <a:moveTo>
                        <a:pt x="0" y="0"/>
                      </a:moveTo>
                      <a:lnTo>
                        <a:pt x="0" y="100"/>
                      </a:lnTo>
                    </a:path>
                  </a:pathLst>
                </a:custGeom>
                <a:noFill/>
                <a:ln w="7746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4" name="Freeform 29"/>
                <p:cNvSpPr>
                  <a:spLocks/>
                </p:cNvSpPr>
                <p:nvPr/>
              </p:nvSpPr>
              <p:spPr bwMode="auto">
                <a:xfrm>
                  <a:off x="7167" y="2616"/>
                  <a:ext cx="10" cy="0"/>
                </a:xfrm>
                <a:custGeom>
                  <a:avLst/>
                  <a:gdLst>
                    <a:gd name="T0" fmla="*/ 0 w 10"/>
                    <a:gd name="T1" fmla="*/ 10 w 10"/>
                    <a:gd name="T2" fmla="*/ 0 60000 65536"/>
                    <a:gd name="T3" fmla="*/ 0 60000 65536"/>
                    <a:gd name="T4" fmla="*/ 0 w 10"/>
                    <a:gd name="T5" fmla="*/ 10 w 10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10">
                      <a:moveTo>
                        <a:pt x="0" y="0"/>
                      </a:moveTo>
                      <a:lnTo>
                        <a:pt x="10" y="0"/>
                      </a:lnTo>
                    </a:path>
                  </a:pathLst>
                </a:custGeom>
                <a:noFill/>
                <a:ln w="38226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5" name="Freeform 30"/>
                <p:cNvSpPr>
                  <a:spLocks/>
                </p:cNvSpPr>
                <p:nvPr/>
              </p:nvSpPr>
              <p:spPr bwMode="auto">
                <a:xfrm>
                  <a:off x="7669" y="2616"/>
                  <a:ext cx="10" cy="0"/>
                </a:xfrm>
                <a:custGeom>
                  <a:avLst/>
                  <a:gdLst>
                    <a:gd name="T0" fmla="*/ 0 w 10"/>
                    <a:gd name="T1" fmla="*/ 10 w 10"/>
                    <a:gd name="T2" fmla="*/ 0 60000 65536"/>
                    <a:gd name="T3" fmla="*/ 0 60000 65536"/>
                    <a:gd name="T4" fmla="*/ 0 w 10"/>
                    <a:gd name="T5" fmla="*/ 10 w 10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10">
                      <a:moveTo>
                        <a:pt x="0" y="0"/>
                      </a:moveTo>
                      <a:lnTo>
                        <a:pt x="10" y="0"/>
                      </a:lnTo>
                    </a:path>
                  </a:pathLst>
                </a:custGeom>
                <a:noFill/>
                <a:ln w="50799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6" name="Freeform 31"/>
                <p:cNvSpPr>
                  <a:spLocks/>
                </p:cNvSpPr>
                <p:nvPr/>
              </p:nvSpPr>
              <p:spPr bwMode="auto">
                <a:xfrm>
                  <a:off x="8172" y="2616"/>
                  <a:ext cx="10" cy="0"/>
                </a:xfrm>
                <a:custGeom>
                  <a:avLst/>
                  <a:gdLst>
                    <a:gd name="T0" fmla="*/ 0 w 10"/>
                    <a:gd name="T1" fmla="*/ 10 w 10"/>
                    <a:gd name="T2" fmla="*/ 0 60000 65536"/>
                    <a:gd name="T3" fmla="*/ 0 60000 65536"/>
                    <a:gd name="T4" fmla="*/ 0 w 10"/>
                    <a:gd name="T5" fmla="*/ 10 w 10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10">
                      <a:moveTo>
                        <a:pt x="0" y="0"/>
                      </a:moveTo>
                      <a:lnTo>
                        <a:pt x="10" y="0"/>
                      </a:lnTo>
                    </a:path>
                  </a:pathLst>
                </a:custGeom>
                <a:noFill/>
                <a:ln w="38226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7" name="Freeform 32"/>
                <p:cNvSpPr>
                  <a:spLocks/>
                </p:cNvSpPr>
                <p:nvPr/>
              </p:nvSpPr>
              <p:spPr bwMode="auto">
                <a:xfrm>
                  <a:off x="8676" y="2611"/>
                  <a:ext cx="11" cy="0"/>
                </a:xfrm>
                <a:custGeom>
                  <a:avLst/>
                  <a:gdLst>
                    <a:gd name="T0" fmla="*/ 0 w 11"/>
                    <a:gd name="T1" fmla="*/ 10 w 11"/>
                    <a:gd name="T2" fmla="*/ 0 60000 65536"/>
                    <a:gd name="T3" fmla="*/ 0 60000 65536"/>
                    <a:gd name="T4" fmla="*/ 0 w 11"/>
                    <a:gd name="T5" fmla="*/ 11 w 11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11">
                      <a:moveTo>
                        <a:pt x="0" y="0"/>
                      </a:moveTo>
                      <a:lnTo>
                        <a:pt x="10" y="0"/>
                      </a:lnTo>
                    </a:path>
                  </a:pathLst>
                </a:custGeom>
                <a:noFill/>
                <a:ln w="38226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08" name="Freeform 33"/>
                <p:cNvSpPr>
                  <a:spLocks/>
                </p:cNvSpPr>
                <p:nvPr/>
              </p:nvSpPr>
              <p:spPr bwMode="auto">
                <a:xfrm>
                  <a:off x="5437" y="-446"/>
                  <a:ext cx="3023" cy="3343"/>
                </a:xfrm>
                <a:custGeom>
                  <a:avLst/>
                  <a:gdLst>
                    <a:gd name="T0" fmla="*/ 7 w 3023"/>
                    <a:gd name="T1" fmla="*/ 0 h 3343"/>
                    <a:gd name="T2" fmla="*/ 0 w 3023"/>
                    <a:gd name="T3" fmla="*/ 7 h 3343"/>
                    <a:gd name="T4" fmla="*/ 1507 w 3023"/>
                    <a:gd name="T5" fmla="*/ 1675 h 3343"/>
                    <a:gd name="T6" fmla="*/ 3015 w 3023"/>
                    <a:gd name="T7" fmla="*/ 3344 h 3343"/>
                    <a:gd name="T8" fmla="*/ 3022 w 3023"/>
                    <a:gd name="T9" fmla="*/ 3337 h 3343"/>
                    <a:gd name="T10" fmla="*/ 1514 w 3023"/>
                    <a:gd name="T11" fmla="*/ 1667 h 3343"/>
                    <a:gd name="T12" fmla="*/ 7 w 3023"/>
                    <a:gd name="T13" fmla="*/ 0 h 334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023"/>
                    <a:gd name="T22" fmla="*/ 0 h 3343"/>
                    <a:gd name="T23" fmla="*/ 3023 w 3023"/>
                    <a:gd name="T24" fmla="*/ 3343 h 334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023" h="3343">
                      <a:moveTo>
                        <a:pt x="7" y="0"/>
                      </a:moveTo>
                      <a:lnTo>
                        <a:pt x="0" y="7"/>
                      </a:lnTo>
                      <a:lnTo>
                        <a:pt x="1507" y="1675"/>
                      </a:lnTo>
                      <a:lnTo>
                        <a:pt x="3015" y="3344"/>
                      </a:lnTo>
                      <a:lnTo>
                        <a:pt x="3022" y="3337"/>
                      </a:lnTo>
                      <a:lnTo>
                        <a:pt x="1514" y="1667"/>
                      </a:lnTo>
                      <a:lnTo>
                        <a:pt x="7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1" name="Freeform 36"/>
                <p:cNvSpPr>
                  <a:spLocks/>
                </p:cNvSpPr>
                <p:nvPr/>
              </p:nvSpPr>
              <p:spPr bwMode="auto">
                <a:xfrm>
                  <a:off x="6407" y="1730"/>
                  <a:ext cx="30" cy="37"/>
                </a:xfrm>
                <a:custGeom>
                  <a:avLst/>
                  <a:gdLst>
                    <a:gd name="T0" fmla="*/ 30 w 30"/>
                    <a:gd name="T1" fmla="*/ 18 h 37"/>
                    <a:gd name="T2" fmla="*/ 30 w 30"/>
                    <a:gd name="T3" fmla="*/ 8 h 37"/>
                    <a:gd name="T4" fmla="*/ 23 w 30"/>
                    <a:gd name="T5" fmla="*/ 0 h 37"/>
                    <a:gd name="T6" fmla="*/ 6 w 30"/>
                    <a:gd name="T7" fmla="*/ 0 h 37"/>
                    <a:gd name="T8" fmla="*/ 0 w 30"/>
                    <a:gd name="T9" fmla="*/ 8 h 37"/>
                    <a:gd name="T10" fmla="*/ 0 w 30"/>
                    <a:gd name="T11" fmla="*/ 28 h 37"/>
                    <a:gd name="T12" fmla="*/ 6 w 30"/>
                    <a:gd name="T13" fmla="*/ 37 h 37"/>
                    <a:gd name="T14" fmla="*/ 23 w 30"/>
                    <a:gd name="T15" fmla="*/ 37 h 37"/>
                    <a:gd name="T16" fmla="*/ 30 w 30"/>
                    <a:gd name="T17" fmla="*/ 28 h 37"/>
                    <a:gd name="T18" fmla="*/ 30 w 30"/>
                    <a:gd name="T19" fmla="*/ 18 h 3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0"/>
                    <a:gd name="T31" fmla="*/ 0 h 37"/>
                    <a:gd name="T32" fmla="*/ 30 w 30"/>
                    <a:gd name="T33" fmla="*/ 37 h 3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0" h="37">
                      <a:moveTo>
                        <a:pt x="30" y="18"/>
                      </a:moveTo>
                      <a:lnTo>
                        <a:pt x="30" y="8"/>
                      </a:lnTo>
                      <a:lnTo>
                        <a:pt x="23" y="0"/>
                      </a:lnTo>
                      <a:lnTo>
                        <a:pt x="6" y="0"/>
                      </a:lnTo>
                      <a:lnTo>
                        <a:pt x="0" y="8"/>
                      </a:lnTo>
                      <a:lnTo>
                        <a:pt x="0" y="28"/>
                      </a:lnTo>
                      <a:lnTo>
                        <a:pt x="6" y="37"/>
                      </a:lnTo>
                      <a:lnTo>
                        <a:pt x="23" y="37"/>
                      </a:lnTo>
                      <a:lnTo>
                        <a:pt x="30" y="28"/>
                      </a:lnTo>
                      <a:lnTo>
                        <a:pt x="30" y="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2" name="Freeform 37"/>
                <p:cNvSpPr>
                  <a:spLocks/>
                </p:cNvSpPr>
                <p:nvPr/>
              </p:nvSpPr>
              <p:spPr bwMode="auto">
                <a:xfrm>
                  <a:off x="6384" y="2557"/>
                  <a:ext cx="32" cy="35"/>
                </a:xfrm>
                <a:custGeom>
                  <a:avLst/>
                  <a:gdLst>
                    <a:gd name="T0" fmla="*/ 31 w 32"/>
                    <a:gd name="T1" fmla="*/ 17 h 35"/>
                    <a:gd name="T2" fmla="*/ 31 w 32"/>
                    <a:gd name="T3" fmla="*/ 7 h 35"/>
                    <a:gd name="T4" fmla="*/ 24 w 32"/>
                    <a:gd name="T5" fmla="*/ 0 h 35"/>
                    <a:gd name="T6" fmla="*/ 7 w 32"/>
                    <a:gd name="T7" fmla="*/ 0 h 35"/>
                    <a:gd name="T8" fmla="*/ 0 w 32"/>
                    <a:gd name="T9" fmla="*/ 7 h 35"/>
                    <a:gd name="T10" fmla="*/ 0 w 32"/>
                    <a:gd name="T11" fmla="*/ 27 h 35"/>
                    <a:gd name="T12" fmla="*/ 7 w 32"/>
                    <a:gd name="T13" fmla="*/ 34 h 35"/>
                    <a:gd name="T14" fmla="*/ 24 w 32"/>
                    <a:gd name="T15" fmla="*/ 34 h 35"/>
                    <a:gd name="T16" fmla="*/ 31 w 32"/>
                    <a:gd name="T17" fmla="*/ 27 h 35"/>
                    <a:gd name="T18" fmla="*/ 31 w 32"/>
                    <a:gd name="T19" fmla="*/ 17 h 3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2"/>
                    <a:gd name="T31" fmla="*/ 0 h 35"/>
                    <a:gd name="T32" fmla="*/ 32 w 32"/>
                    <a:gd name="T33" fmla="*/ 35 h 35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2" h="35">
                      <a:moveTo>
                        <a:pt x="31" y="17"/>
                      </a:moveTo>
                      <a:lnTo>
                        <a:pt x="31" y="7"/>
                      </a:lnTo>
                      <a:lnTo>
                        <a:pt x="24" y="0"/>
                      </a:lnTo>
                      <a:lnTo>
                        <a:pt x="7" y="0"/>
                      </a:lnTo>
                      <a:lnTo>
                        <a:pt x="0" y="7"/>
                      </a:lnTo>
                      <a:lnTo>
                        <a:pt x="0" y="27"/>
                      </a:lnTo>
                      <a:lnTo>
                        <a:pt x="7" y="34"/>
                      </a:lnTo>
                      <a:lnTo>
                        <a:pt x="24" y="34"/>
                      </a:lnTo>
                      <a:lnTo>
                        <a:pt x="31" y="27"/>
                      </a:lnTo>
                      <a:lnTo>
                        <a:pt x="31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3" name="Freeform 38"/>
                <p:cNvSpPr>
                  <a:spLocks/>
                </p:cNvSpPr>
                <p:nvPr/>
              </p:nvSpPr>
              <p:spPr bwMode="auto">
                <a:xfrm>
                  <a:off x="6384" y="2557"/>
                  <a:ext cx="32" cy="35"/>
                </a:xfrm>
                <a:custGeom>
                  <a:avLst/>
                  <a:gdLst>
                    <a:gd name="T0" fmla="*/ 31 w 32"/>
                    <a:gd name="T1" fmla="*/ 17 h 35"/>
                    <a:gd name="T2" fmla="*/ 31 w 32"/>
                    <a:gd name="T3" fmla="*/ 7 h 35"/>
                    <a:gd name="T4" fmla="*/ 24 w 32"/>
                    <a:gd name="T5" fmla="*/ 0 h 35"/>
                    <a:gd name="T6" fmla="*/ 15 w 32"/>
                    <a:gd name="T7" fmla="*/ 0 h 35"/>
                    <a:gd name="T8" fmla="*/ 7 w 32"/>
                    <a:gd name="T9" fmla="*/ 0 h 35"/>
                    <a:gd name="T10" fmla="*/ 0 w 32"/>
                    <a:gd name="T11" fmla="*/ 7 h 35"/>
                    <a:gd name="T12" fmla="*/ 0 w 32"/>
                    <a:gd name="T13" fmla="*/ 17 h 35"/>
                    <a:gd name="T14" fmla="*/ 0 w 32"/>
                    <a:gd name="T15" fmla="*/ 27 h 35"/>
                    <a:gd name="T16" fmla="*/ 7 w 32"/>
                    <a:gd name="T17" fmla="*/ 34 h 35"/>
                    <a:gd name="T18" fmla="*/ 15 w 32"/>
                    <a:gd name="T19" fmla="*/ 34 h 35"/>
                    <a:gd name="T20" fmla="*/ 24 w 32"/>
                    <a:gd name="T21" fmla="*/ 34 h 35"/>
                    <a:gd name="T22" fmla="*/ 31 w 32"/>
                    <a:gd name="T23" fmla="*/ 27 h 35"/>
                    <a:gd name="T24" fmla="*/ 31 w 32"/>
                    <a:gd name="T25" fmla="*/ 17 h 35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32"/>
                    <a:gd name="T40" fmla="*/ 0 h 35"/>
                    <a:gd name="T41" fmla="*/ 32 w 32"/>
                    <a:gd name="T42" fmla="*/ 35 h 35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32" h="35">
                      <a:moveTo>
                        <a:pt x="31" y="17"/>
                      </a:moveTo>
                      <a:lnTo>
                        <a:pt x="31" y="7"/>
                      </a:lnTo>
                      <a:lnTo>
                        <a:pt x="24" y="0"/>
                      </a:lnTo>
                      <a:lnTo>
                        <a:pt x="15" y="0"/>
                      </a:lnTo>
                      <a:lnTo>
                        <a:pt x="7" y="0"/>
                      </a:lnTo>
                      <a:lnTo>
                        <a:pt x="0" y="7"/>
                      </a:lnTo>
                      <a:lnTo>
                        <a:pt x="0" y="17"/>
                      </a:lnTo>
                      <a:lnTo>
                        <a:pt x="0" y="27"/>
                      </a:lnTo>
                      <a:lnTo>
                        <a:pt x="7" y="34"/>
                      </a:lnTo>
                      <a:lnTo>
                        <a:pt x="15" y="34"/>
                      </a:lnTo>
                      <a:lnTo>
                        <a:pt x="24" y="34"/>
                      </a:lnTo>
                      <a:lnTo>
                        <a:pt x="31" y="27"/>
                      </a:lnTo>
                      <a:lnTo>
                        <a:pt x="31" y="17"/>
                      </a:lnTo>
                      <a:close/>
                    </a:path>
                  </a:pathLst>
                </a:custGeom>
                <a:noFill/>
                <a:ln w="12954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4" name="Freeform 39"/>
                <p:cNvSpPr>
                  <a:spLocks/>
                </p:cNvSpPr>
                <p:nvPr/>
              </p:nvSpPr>
              <p:spPr bwMode="auto">
                <a:xfrm>
                  <a:off x="6647" y="2562"/>
                  <a:ext cx="32" cy="24"/>
                </a:xfrm>
                <a:custGeom>
                  <a:avLst/>
                  <a:gdLst>
                    <a:gd name="T0" fmla="*/ 32 w 32"/>
                    <a:gd name="T1" fmla="*/ 12 h 24"/>
                    <a:gd name="T2" fmla="*/ 32 w 32"/>
                    <a:gd name="T3" fmla="*/ 5 h 24"/>
                    <a:gd name="T4" fmla="*/ 25 w 32"/>
                    <a:gd name="T5" fmla="*/ 0 h 24"/>
                    <a:gd name="T6" fmla="*/ 7 w 32"/>
                    <a:gd name="T7" fmla="*/ 0 h 24"/>
                    <a:gd name="T8" fmla="*/ 0 w 32"/>
                    <a:gd name="T9" fmla="*/ 5 h 24"/>
                    <a:gd name="T10" fmla="*/ 0 w 32"/>
                    <a:gd name="T11" fmla="*/ 19 h 24"/>
                    <a:gd name="T12" fmla="*/ 7 w 32"/>
                    <a:gd name="T13" fmla="*/ 24 h 24"/>
                    <a:gd name="T14" fmla="*/ 25 w 32"/>
                    <a:gd name="T15" fmla="*/ 24 h 24"/>
                    <a:gd name="T16" fmla="*/ 32 w 32"/>
                    <a:gd name="T17" fmla="*/ 19 h 24"/>
                    <a:gd name="T18" fmla="*/ 32 w 32"/>
                    <a:gd name="T19" fmla="*/ 12 h 2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2"/>
                    <a:gd name="T31" fmla="*/ 0 h 24"/>
                    <a:gd name="T32" fmla="*/ 32 w 32"/>
                    <a:gd name="T33" fmla="*/ 24 h 2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2" h="24">
                      <a:moveTo>
                        <a:pt x="32" y="12"/>
                      </a:moveTo>
                      <a:lnTo>
                        <a:pt x="32" y="5"/>
                      </a:lnTo>
                      <a:lnTo>
                        <a:pt x="25" y="0"/>
                      </a:lnTo>
                      <a:lnTo>
                        <a:pt x="7" y="0"/>
                      </a:lnTo>
                      <a:lnTo>
                        <a:pt x="0" y="5"/>
                      </a:lnTo>
                      <a:lnTo>
                        <a:pt x="0" y="19"/>
                      </a:lnTo>
                      <a:lnTo>
                        <a:pt x="7" y="24"/>
                      </a:lnTo>
                      <a:lnTo>
                        <a:pt x="25" y="24"/>
                      </a:lnTo>
                      <a:lnTo>
                        <a:pt x="32" y="19"/>
                      </a:lnTo>
                      <a:lnTo>
                        <a:pt x="32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5" name="Freeform 40"/>
                <p:cNvSpPr>
                  <a:spLocks/>
                </p:cNvSpPr>
                <p:nvPr/>
              </p:nvSpPr>
              <p:spPr bwMode="auto">
                <a:xfrm>
                  <a:off x="6647" y="2562"/>
                  <a:ext cx="32" cy="24"/>
                </a:xfrm>
                <a:custGeom>
                  <a:avLst/>
                  <a:gdLst>
                    <a:gd name="T0" fmla="*/ 32 w 32"/>
                    <a:gd name="T1" fmla="*/ 12 h 24"/>
                    <a:gd name="T2" fmla="*/ 32 w 32"/>
                    <a:gd name="T3" fmla="*/ 5 h 24"/>
                    <a:gd name="T4" fmla="*/ 25 w 32"/>
                    <a:gd name="T5" fmla="*/ 0 h 24"/>
                    <a:gd name="T6" fmla="*/ 16 w 32"/>
                    <a:gd name="T7" fmla="*/ 0 h 24"/>
                    <a:gd name="T8" fmla="*/ 7 w 32"/>
                    <a:gd name="T9" fmla="*/ 0 h 24"/>
                    <a:gd name="T10" fmla="*/ 0 w 32"/>
                    <a:gd name="T11" fmla="*/ 5 h 24"/>
                    <a:gd name="T12" fmla="*/ 0 w 32"/>
                    <a:gd name="T13" fmla="*/ 12 h 24"/>
                    <a:gd name="T14" fmla="*/ 0 w 32"/>
                    <a:gd name="T15" fmla="*/ 19 h 24"/>
                    <a:gd name="T16" fmla="*/ 7 w 32"/>
                    <a:gd name="T17" fmla="*/ 24 h 24"/>
                    <a:gd name="T18" fmla="*/ 16 w 32"/>
                    <a:gd name="T19" fmla="*/ 24 h 24"/>
                    <a:gd name="T20" fmla="*/ 25 w 32"/>
                    <a:gd name="T21" fmla="*/ 24 h 24"/>
                    <a:gd name="T22" fmla="*/ 32 w 32"/>
                    <a:gd name="T23" fmla="*/ 19 h 24"/>
                    <a:gd name="T24" fmla="*/ 32 w 32"/>
                    <a:gd name="T25" fmla="*/ 12 h 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32"/>
                    <a:gd name="T40" fmla="*/ 0 h 24"/>
                    <a:gd name="T41" fmla="*/ 32 w 32"/>
                    <a:gd name="T42" fmla="*/ 24 h 24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32" h="24">
                      <a:moveTo>
                        <a:pt x="32" y="12"/>
                      </a:moveTo>
                      <a:lnTo>
                        <a:pt x="32" y="5"/>
                      </a:lnTo>
                      <a:lnTo>
                        <a:pt x="25" y="0"/>
                      </a:lnTo>
                      <a:lnTo>
                        <a:pt x="16" y="0"/>
                      </a:lnTo>
                      <a:lnTo>
                        <a:pt x="7" y="0"/>
                      </a:lnTo>
                      <a:lnTo>
                        <a:pt x="0" y="5"/>
                      </a:lnTo>
                      <a:lnTo>
                        <a:pt x="0" y="12"/>
                      </a:lnTo>
                      <a:lnTo>
                        <a:pt x="0" y="19"/>
                      </a:lnTo>
                      <a:lnTo>
                        <a:pt x="7" y="24"/>
                      </a:lnTo>
                      <a:lnTo>
                        <a:pt x="16" y="24"/>
                      </a:lnTo>
                      <a:lnTo>
                        <a:pt x="25" y="24"/>
                      </a:lnTo>
                      <a:lnTo>
                        <a:pt x="32" y="19"/>
                      </a:lnTo>
                      <a:lnTo>
                        <a:pt x="32" y="12"/>
                      </a:lnTo>
                      <a:close/>
                    </a:path>
                  </a:pathLst>
                </a:custGeom>
                <a:noFill/>
                <a:ln w="12954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6" name="Freeform 41"/>
                <p:cNvSpPr>
                  <a:spLocks/>
                </p:cNvSpPr>
                <p:nvPr/>
              </p:nvSpPr>
              <p:spPr bwMode="auto">
                <a:xfrm>
                  <a:off x="5909" y="65"/>
                  <a:ext cx="33" cy="34"/>
                </a:xfrm>
                <a:custGeom>
                  <a:avLst/>
                  <a:gdLst>
                    <a:gd name="T0" fmla="*/ 32 w 33"/>
                    <a:gd name="T1" fmla="*/ 17 h 34"/>
                    <a:gd name="T2" fmla="*/ 32 w 33"/>
                    <a:gd name="T3" fmla="*/ 7 h 34"/>
                    <a:gd name="T4" fmla="*/ 25 w 33"/>
                    <a:gd name="T5" fmla="*/ 0 h 34"/>
                    <a:gd name="T6" fmla="*/ 7 w 33"/>
                    <a:gd name="T7" fmla="*/ 0 h 34"/>
                    <a:gd name="T8" fmla="*/ 0 w 33"/>
                    <a:gd name="T9" fmla="*/ 7 h 34"/>
                    <a:gd name="T10" fmla="*/ 0 w 33"/>
                    <a:gd name="T11" fmla="*/ 26 h 34"/>
                    <a:gd name="T12" fmla="*/ 7 w 33"/>
                    <a:gd name="T13" fmla="*/ 34 h 34"/>
                    <a:gd name="T14" fmla="*/ 25 w 33"/>
                    <a:gd name="T15" fmla="*/ 34 h 34"/>
                    <a:gd name="T16" fmla="*/ 32 w 33"/>
                    <a:gd name="T17" fmla="*/ 26 h 34"/>
                    <a:gd name="T18" fmla="*/ 32 w 33"/>
                    <a:gd name="T19" fmla="*/ 17 h 3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3"/>
                    <a:gd name="T31" fmla="*/ 0 h 34"/>
                    <a:gd name="T32" fmla="*/ 33 w 33"/>
                    <a:gd name="T33" fmla="*/ 34 h 3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3" h="34">
                      <a:moveTo>
                        <a:pt x="32" y="17"/>
                      </a:moveTo>
                      <a:lnTo>
                        <a:pt x="32" y="7"/>
                      </a:lnTo>
                      <a:lnTo>
                        <a:pt x="25" y="0"/>
                      </a:lnTo>
                      <a:lnTo>
                        <a:pt x="7" y="0"/>
                      </a:lnTo>
                      <a:lnTo>
                        <a:pt x="0" y="7"/>
                      </a:lnTo>
                      <a:lnTo>
                        <a:pt x="0" y="26"/>
                      </a:lnTo>
                      <a:lnTo>
                        <a:pt x="7" y="34"/>
                      </a:lnTo>
                      <a:lnTo>
                        <a:pt x="25" y="34"/>
                      </a:lnTo>
                      <a:lnTo>
                        <a:pt x="32" y="26"/>
                      </a:lnTo>
                      <a:lnTo>
                        <a:pt x="32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7" name="Freeform 42"/>
                <p:cNvSpPr>
                  <a:spLocks/>
                </p:cNvSpPr>
                <p:nvPr/>
              </p:nvSpPr>
              <p:spPr bwMode="auto">
                <a:xfrm>
                  <a:off x="5910" y="65"/>
                  <a:ext cx="31" cy="34"/>
                </a:xfrm>
                <a:custGeom>
                  <a:avLst/>
                  <a:gdLst>
                    <a:gd name="T0" fmla="*/ 31 w 31"/>
                    <a:gd name="T1" fmla="*/ 17 h 34"/>
                    <a:gd name="T2" fmla="*/ 31 w 31"/>
                    <a:gd name="T3" fmla="*/ 7 h 34"/>
                    <a:gd name="T4" fmla="*/ 24 w 31"/>
                    <a:gd name="T5" fmla="*/ 0 h 34"/>
                    <a:gd name="T6" fmla="*/ 15 w 31"/>
                    <a:gd name="T7" fmla="*/ 0 h 34"/>
                    <a:gd name="T8" fmla="*/ 7 w 31"/>
                    <a:gd name="T9" fmla="*/ 0 h 34"/>
                    <a:gd name="T10" fmla="*/ 0 w 31"/>
                    <a:gd name="T11" fmla="*/ 7 h 34"/>
                    <a:gd name="T12" fmla="*/ 0 w 31"/>
                    <a:gd name="T13" fmla="*/ 17 h 34"/>
                    <a:gd name="T14" fmla="*/ 0 w 31"/>
                    <a:gd name="T15" fmla="*/ 26 h 34"/>
                    <a:gd name="T16" fmla="*/ 7 w 31"/>
                    <a:gd name="T17" fmla="*/ 34 h 34"/>
                    <a:gd name="T18" fmla="*/ 15 w 31"/>
                    <a:gd name="T19" fmla="*/ 34 h 34"/>
                    <a:gd name="T20" fmla="*/ 24 w 31"/>
                    <a:gd name="T21" fmla="*/ 34 h 34"/>
                    <a:gd name="T22" fmla="*/ 31 w 31"/>
                    <a:gd name="T23" fmla="*/ 26 h 34"/>
                    <a:gd name="T24" fmla="*/ 31 w 31"/>
                    <a:gd name="T25" fmla="*/ 17 h 3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31"/>
                    <a:gd name="T40" fmla="*/ 0 h 34"/>
                    <a:gd name="T41" fmla="*/ 31 w 31"/>
                    <a:gd name="T42" fmla="*/ 34 h 34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31" h="34">
                      <a:moveTo>
                        <a:pt x="31" y="17"/>
                      </a:moveTo>
                      <a:lnTo>
                        <a:pt x="31" y="7"/>
                      </a:lnTo>
                      <a:lnTo>
                        <a:pt x="24" y="0"/>
                      </a:lnTo>
                      <a:lnTo>
                        <a:pt x="15" y="0"/>
                      </a:lnTo>
                      <a:lnTo>
                        <a:pt x="7" y="0"/>
                      </a:lnTo>
                      <a:lnTo>
                        <a:pt x="0" y="7"/>
                      </a:lnTo>
                      <a:lnTo>
                        <a:pt x="0" y="17"/>
                      </a:lnTo>
                      <a:lnTo>
                        <a:pt x="0" y="26"/>
                      </a:lnTo>
                      <a:lnTo>
                        <a:pt x="7" y="34"/>
                      </a:lnTo>
                      <a:lnTo>
                        <a:pt x="15" y="34"/>
                      </a:lnTo>
                      <a:lnTo>
                        <a:pt x="24" y="34"/>
                      </a:lnTo>
                      <a:lnTo>
                        <a:pt x="31" y="26"/>
                      </a:lnTo>
                      <a:lnTo>
                        <a:pt x="31" y="17"/>
                      </a:lnTo>
                      <a:close/>
                    </a:path>
                  </a:pathLst>
                </a:custGeom>
                <a:noFill/>
                <a:ln w="12954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8" name="Freeform 43"/>
                <p:cNvSpPr>
                  <a:spLocks/>
                </p:cNvSpPr>
                <p:nvPr/>
              </p:nvSpPr>
              <p:spPr bwMode="auto">
                <a:xfrm>
                  <a:off x="5659" y="-204"/>
                  <a:ext cx="32" cy="37"/>
                </a:xfrm>
                <a:custGeom>
                  <a:avLst/>
                  <a:gdLst>
                    <a:gd name="T0" fmla="*/ 31 w 32"/>
                    <a:gd name="T1" fmla="*/ 18 h 37"/>
                    <a:gd name="T2" fmla="*/ 31 w 32"/>
                    <a:gd name="T3" fmla="*/ 8 h 37"/>
                    <a:gd name="T4" fmla="*/ 24 w 32"/>
                    <a:gd name="T5" fmla="*/ 0 h 37"/>
                    <a:gd name="T6" fmla="*/ 7 w 32"/>
                    <a:gd name="T7" fmla="*/ 0 h 37"/>
                    <a:gd name="T8" fmla="*/ 0 w 32"/>
                    <a:gd name="T9" fmla="*/ 8 h 37"/>
                    <a:gd name="T10" fmla="*/ 0 w 32"/>
                    <a:gd name="T11" fmla="*/ 28 h 37"/>
                    <a:gd name="T12" fmla="*/ 7 w 32"/>
                    <a:gd name="T13" fmla="*/ 37 h 37"/>
                    <a:gd name="T14" fmla="*/ 24 w 32"/>
                    <a:gd name="T15" fmla="*/ 37 h 37"/>
                    <a:gd name="T16" fmla="*/ 31 w 32"/>
                    <a:gd name="T17" fmla="*/ 28 h 37"/>
                    <a:gd name="T18" fmla="*/ 31 w 32"/>
                    <a:gd name="T19" fmla="*/ 18 h 3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2"/>
                    <a:gd name="T31" fmla="*/ 0 h 37"/>
                    <a:gd name="T32" fmla="*/ 32 w 32"/>
                    <a:gd name="T33" fmla="*/ 37 h 3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2" h="37">
                      <a:moveTo>
                        <a:pt x="31" y="18"/>
                      </a:moveTo>
                      <a:lnTo>
                        <a:pt x="31" y="8"/>
                      </a:lnTo>
                      <a:lnTo>
                        <a:pt x="24" y="0"/>
                      </a:lnTo>
                      <a:lnTo>
                        <a:pt x="7" y="0"/>
                      </a:lnTo>
                      <a:lnTo>
                        <a:pt x="0" y="8"/>
                      </a:lnTo>
                      <a:lnTo>
                        <a:pt x="0" y="28"/>
                      </a:lnTo>
                      <a:lnTo>
                        <a:pt x="7" y="37"/>
                      </a:lnTo>
                      <a:lnTo>
                        <a:pt x="24" y="37"/>
                      </a:lnTo>
                      <a:lnTo>
                        <a:pt x="31" y="28"/>
                      </a:lnTo>
                      <a:lnTo>
                        <a:pt x="31" y="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19" name="Freeform 44"/>
                <p:cNvSpPr>
                  <a:spLocks/>
                </p:cNvSpPr>
                <p:nvPr/>
              </p:nvSpPr>
              <p:spPr bwMode="auto">
                <a:xfrm>
                  <a:off x="7219" y="1318"/>
                  <a:ext cx="238" cy="240"/>
                </a:xfrm>
                <a:custGeom>
                  <a:avLst/>
                  <a:gdLst>
                    <a:gd name="T0" fmla="*/ 0 w 238"/>
                    <a:gd name="T1" fmla="*/ 232 h 240"/>
                    <a:gd name="T2" fmla="*/ 7 w 238"/>
                    <a:gd name="T3" fmla="*/ 240 h 240"/>
                    <a:gd name="T4" fmla="*/ 237 w 238"/>
                    <a:gd name="T5" fmla="*/ 7 h 240"/>
                    <a:gd name="T6" fmla="*/ 229 w 238"/>
                    <a:gd name="T7" fmla="*/ 0 h 240"/>
                    <a:gd name="T8" fmla="*/ 0 w 238"/>
                    <a:gd name="T9" fmla="*/ 232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8"/>
                    <a:gd name="T16" fmla="*/ 0 h 240"/>
                    <a:gd name="T17" fmla="*/ 238 w 238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8" h="240">
                      <a:moveTo>
                        <a:pt x="0" y="232"/>
                      </a:moveTo>
                      <a:lnTo>
                        <a:pt x="7" y="240"/>
                      </a:lnTo>
                      <a:lnTo>
                        <a:pt x="237" y="7"/>
                      </a:lnTo>
                      <a:lnTo>
                        <a:pt x="229" y="0"/>
                      </a:lnTo>
                      <a:lnTo>
                        <a:pt x="0" y="23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0" name="Freeform 45"/>
                <p:cNvSpPr>
                  <a:spLocks/>
                </p:cNvSpPr>
                <p:nvPr/>
              </p:nvSpPr>
              <p:spPr bwMode="auto">
                <a:xfrm>
                  <a:off x="7417" y="1161"/>
                  <a:ext cx="181" cy="157"/>
                </a:xfrm>
                <a:custGeom>
                  <a:avLst/>
                  <a:gdLst>
                    <a:gd name="T0" fmla="*/ 79 w 92"/>
                    <a:gd name="T1" fmla="*/ 81 h 91"/>
                    <a:gd name="T2" fmla="*/ 79 w 92"/>
                    <a:gd name="T3" fmla="*/ 81 h 91"/>
                    <a:gd name="T4" fmla="*/ 100 w 92"/>
                    <a:gd name="T5" fmla="*/ 155 h 91"/>
                    <a:gd name="T6" fmla="*/ 179 w 92"/>
                    <a:gd name="T7" fmla="*/ 0 h 91"/>
                    <a:gd name="T8" fmla="*/ 0 w 92"/>
                    <a:gd name="T9" fmla="*/ 69 h 91"/>
                    <a:gd name="T10" fmla="*/ 79 w 92"/>
                    <a:gd name="T11" fmla="*/ 81 h 9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2"/>
                    <a:gd name="T19" fmla="*/ 0 h 91"/>
                    <a:gd name="T20" fmla="*/ 92 w 92"/>
                    <a:gd name="T21" fmla="*/ 91 h 9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2" h="91">
                      <a:moveTo>
                        <a:pt x="40" y="47"/>
                      </a:moveTo>
                      <a:lnTo>
                        <a:pt x="40" y="47"/>
                      </a:lnTo>
                      <a:lnTo>
                        <a:pt x="51" y="90"/>
                      </a:lnTo>
                      <a:lnTo>
                        <a:pt x="91" y="0"/>
                      </a:lnTo>
                      <a:lnTo>
                        <a:pt x="0" y="40"/>
                      </a:lnTo>
                      <a:lnTo>
                        <a:pt x="40" y="4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1" name="Freeform 46"/>
                <p:cNvSpPr>
                  <a:spLocks/>
                </p:cNvSpPr>
                <p:nvPr/>
              </p:nvSpPr>
              <p:spPr bwMode="auto">
                <a:xfrm>
                  <a:off x="8513" y="2123"/>
                  <a:ext cx="0" cy="366"/>
                </a:xfrm>
                <a:custGeom>
                  <a:avLst/>
                  <a:gdLst>
                    <a:gd name="T0" fmla="*/ 0 h 366"/>
                    <a:gd name="T1" fmla="*/ 365 h 366"/>
                    <a:gd name="T2" fmla="*/ 0 60000 65536"/>
                    <a:gd name="T3" fmla="*/ 0 60000 65536"/>
                    <a:gd name="T4" fmla="*/ 0 h 366"/>
                    <a:gd name="T5" fmla="*/ 366 h 366"/>
                  </a:gdLst>
                  <a:ahLst/>
                  <a:cxnLst>
                    <a:cxn ang="T2">
                      <a:pos x="0" y="T0"/>
                    </a:cxn>
                    <a:cxn ang="T3">
                      <a:pos x="0" y="T1"/>
                    </a:cxn>
                  </a:cxnLst>
                  <a:rect l="0" t="T4" r="0" b="T5"/>
                  <a:pathLst>
                    <a:path h="366">
                      <a:moveTo>
                        <a:pt x="0" y="0"/>
                      </a:moveTo>
                      <a:lnTo>
                        <a:pt x="0" y="365"/>
                      </a:lnTo>
                    </a:path>
                  </a:pathLst>
                </a:custGeom>
                <a:noFill/>
                <a:ln w="736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2" name="Freeform 47"/>
                <p:cNvSpPr>
                  <a:spLocks/>
                </p:cNvSpPr>
                <p:nvPr/>
              </p:nvSpPr>
              <p:spPr bwMode="auto">
                <a:xfrm>
                  <a:off x="8477" y="2052"/>
                  <a:ext cx="71" cy="94"/>
                </a:xfrm>
                <a:custGeom>
                  <a:avLst/>
                  <a:gdLst>
                    <a:gd name="T0" fmla="*/ 35 w 71"/>
                    <a:gd name="T1" fmla="*/ 70 h 94"/>
                    <a:gd name="T2" fmla="*/ 35 w 71"/>
                    <a:gd name="T3" fmla="*/ 70 h 94"/>
                    <a:gd name="T4" fmla="*/ 70 w 71"/>
                    <a:gd name="T5" fmla="*/ 93 h 94"/>
                    <a:gd name="T6" fmla="*/ 35 w 71"/>
                    <a:gd name="T7" fmla="*/ 0 h 94"/>
                    <a:gd name="T8" fmla="*/ 0 w 71"/>
                    <a:gd name="T9" fmla="*/ 93 h 94"/>
                    <a:gd name="T10" fmla="*/ 35 w 71"/>
                    <a:gd name="T11" fmla="*/ 70 h 9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71"/>
                    <a:gd name="T19" fmla="*/ 0 h 94"/>
                    <a:gd name="T20" fmla="*/ 71 w 71"/>
                    <a:gd name="T21" fmla="*/ 94 h 9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71" h="94">
                      <a:moveTo>
                        <a:pt x="35" y="70"/>
                      </a:moveTo>
                      <a:lnTo>
                        <a:pt x="35" y="70"/>
                      </a:lnTo>
                      <a:lnTo>
                        <a:pt x="70" y="93"/>
                      </a:lnTo>
                      <a:lnTo>
                        <a:pt x="35" y="0"/>
                      </a:lnTo>
                      <a:lnTo>
                        <a:pt x="0" y="93"/>
                      </a:lnTo>
                      <a:lnTo>
                        <a:pt x="35" y="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3" name="Freeform 48"/>
                <p:cNvSpPr>
                  <a:spLocks/>
                </p:cNvSpPr>
                <p:nvPr/>
              </p:nvSpPr>
              <p:spPr bwMode="auto">
                <a:xfrm>
                  <a:off x="6483" y="148"/>
                  <a:ext cx="293" cy="0"/>
                </a:xfrm>
                <a:custGeom>
                  <a:avLst/>
                  <a:gdLst>
                    <a:gd name="T0" fmla="*/ 0 w 293"/>
                    <a:gd name="T1" fmla="*/ 292 w 293"/>
                    <a:gd name="T2" fmla="*/ 0 60000 65536"/>
                    <a:gd name="T3" fmla="*/ 0 60000 65536"/>
                    <a:gd name="T4" fmla="*/ 0 w 293"/>
                    <a:gd name="T5" fmla="*/ 293 w 293"/>
                  </a:gdLst>
                  <a:ahLst/>
                  <a:cxnLst>
                    <a:cxn ang="T2">
                      <a:pos x="T0" y="0"/>
                    </a:cxn>
                    <a:cxn ang="T3">
                      <a:pos x="T1" y="0"/>
                    </a:cxn>
                  </a:cxnLst>
                  <a:rect l="T4" t="0" r="T5" b="0"/>
                  <a:pathLst>
                    <a:path w="293">
                      <a:moveTo>
                        <a:pt x="0" y="0"/>
                      </a:moveTo>
                      <a:lnTo>
                        <a:pt x="292" y="0"/>
                      </a:lnTo>
                    </a:path>
                  </a:pathLst>
                </a:custGeom>
                <a:noFill/>
                <a:ln w="7747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4" name="Freeform 49"/>
                <p:cNvSpPr>
                  <a:spLocks/>
                </p:cNvSpPr>
                <p:nvPr/>
              </p:nvSpPr>
              <p:spPr bwMode="auto">
                <a:xfrm>
                  <a:off x="6753" y="113"/>
                  <a:ext cx="93" cy="70"/>
                </a:xfrm>
                <a:custGeom>
                  <a:avLst/>
                  <a:gdLst>
                    <a:gd name="T0" fmla="*/ 22 w 93"/>
                    <a:gd name="T1" fmla="*/ 35 h 70"/>
                    <a:gd name="T2" fmla="*/ 22 w 93"/>
                    <a:gd name="T3" fmla="*/ 35 h 70"/>
                    <a:gd name="T4" fmla="*/ 0 w 93"/>
                    <a:gd name="T5" fmla="*/ 70 h 70"/>
                    <a:gd name="T6" fmla="*/ 93 w 93"/>
                    <a:gd name="T7" fmla="*/ 35 h 70"/>
                    <a:gd name="T8" fmla="*/ 0 w 93"/>
                    <a:gd name="T9" fmla="*/ 0 h 70"/>
                    <a:gd name="T10" fmla="*/ 22 w 93"/>
                    <a:gd name="T11" fmla="*/ 35 h 7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3"/>
                    <a:gd name="T19" fmla="*/ 0 h 70"/>
                    <a:gd name="T20" fmla="*/ 93 w 93"/>
                    <a:gd name="T21" fmla="*/ 70 h 7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3" h="70">
                      <a:moveTo>
                        <a:pt x="22" y="35"/>
                      </a:moveTo>
                      <a:lnTo>
                        <a:pt x="22" y="35"/>
                      </a:lnTo>
                      <a:lnTo>
                        <a:pt x="0" y="70"/>
                      </a:lnTo>
                      <a:lnTo>
                        <a:pt x="93" y="35"/>
                      </a:lnTo>
                      <a:lnTo>
                        <a:pt x="0" y="0"/>
                      </a:lnTo>
                      <a:lnTo>
                        <a:pt x="22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5" name="Freeform 50"/>
                <p:cNvSpPr>
                  <a:spLocks/>
                </p:cNvSpPr>
                <p:nvPr/>
              </p:nvSpPr>
              <p:spPr bwMode="auto">
                <a:xfrm flipV="1">
                  <a:off x="5702" y="-1185"/>
                  <a:ext cx="682" cy="56"/>
                </a:xfrm>
                <a:custGeom>
                  <a:avLst/>
                  <a:gdLst>
                    <a:gd name="T0" fmla="*/ 0 w 755"/>
                    <a:gd name="T1" fmla="*/ 0 h 56"/>
                    <a:gd name="T2" fmla="*/ 681 w 755"/>
                    <a:gd name="T3" fmla="*/ 0 h 56"/>
                    <a:gd name="T4" fmla="*/ 0 60000 65536"/>
                    <a:gd name="T5" fmla="*/ 0 60000 65536"/>
                    <a:gd name="T6" fmla="*/ 0 w 755"/>
                    <a:gd name="T7" fmla="*/ 0 h 56"/>
                    <a:gd name="T8" fmla="*/ 755 w 755"/>
                    <a:gd name="T9" fmla="*/ 0 h 5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755" h="56">
                      <a:moveTo>
                        <a:pt x="0" y="0"/>
                      </a:moveTo>
                      <a:lnTo>
                        <a:pt x="754" y="0"/>
                      </a:lnTo>
                    </a:path>
                  </a:pathLst>
                </a:custGeom>
                <a:noFill/>
                <a:ln w="7747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26" name="Freeform 51"/>
                <p:cNvSpPr>
                  <a:spLocks/>
                </p:cNvSpPr>
                <p:nvPr/>
              </p:nvSpPr>
              <p:spPr bwMode="auto">
                <a:xfrm>
                  <a:off x="6384" y="-1200"/>
                  <a:ext cx="110" cy="108"/>
                </a:xfrm>
                <a:custGeom>
                  <a:avLst/>
                  <a:gdLst>
                    <a:gd name="T0" fmla="*/ 29 w 96"/>
                    <a:gd name="T1" fmla="*/ 53 h 71"/>
                    <a:gd name="T2" fmla="*/ 29 w 96"/>
                    <a:gd name="T3" fmla="*/ 53 h 71"/>
                    <a:gd name="T4" fmla="*/ 0 w 96"/>
                    <a:gd name="T5" fmla="*/ 106 h 71"/>
                    <a:gd name="T6" fmla="*/ 109 w 96"/>
                    <a:gd name="T7" fmla="*/ 53 h 71"/>
                    <a:gd name="T8" fmla="*/ 0 w 96"/>
                    <a:gd name="T9" fmla="*/ 0 h 71"/>
                    <a:gd name="T10" fmla="*/ 29 w 96"/>
                    <a:gd name="T11" fmla="*/ 53 h 7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6"/>
                    <a:gd name="T19" fmla="*/ 0 h 71"/>
                    <a:gd name="T20" fmla="*/ 96 w 96"/>
                    <a:gd name="T21" fmla="*/ 71 h 7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6" h="71">
                      <a:moveTo>
                        <a:pt x="25" y="35"/>
                      </a:moveTo>
                      <a:lnTo>
                        <a:pt x="25" y="35"/>
                      </a:lnTo>
                      <a:lnTo>
                        <a:pt x="0" y="70"/>
                      </a:lnTo>
                      <a:lnTo>
                        <a:pt x="95" y="35"/>
                      </a:lnTo>
                      <a:lnTo>
                        <a:pt x="0" y="0"/>
                      </a:lnTo>
                      <a:lnTo>
                        <a:pt x="25" y="3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4583" name="Rectangle 54"/>
              <p:cNvSpPr>
                <a:spLocks noChangeArrowheads="1"/>
              </p:cNvSpPr>
              <p:nvPr/>
            </p:nvSpPr>
            <p:spPr bwMode="auto">
              <a:xfrm>
                <a:off x="3985" y="1787"/>
                <a:ext cx="2581" cy="74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sz="2400"/>
                  <a:t>x ≥ 0</a:t>
                </a:r>
              </a:p>
              <a:p>
                <a:r>
                  <a:rPr lang="en-US" sz="2400"/>
                  <a:t>Daerah kanan</a:t>
                </a:r>
              </a:p>
              <a:p>
                <a:endParaRPr lang="en-US" sz="2400"/>
              </a:p>
            </p:txBody>
          </p:sp>
          <p:sp>
            <p:nvSpPr>
              <p:cNvPr id="24584" name="Rectangle 55"/>
              <p:cNvSpPr>
                <a:spLocks noChangeArrowheads="1"/>
              </p:cNvSpPr>
              <p:nvPr/>
            </p:nvSpPr>
            <p:spPr bwMode="auto">
              <a:xfrm>
                <a:off x="4334" y="3060"/>
                <a:ext cx="1426" cy="74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sz="2400"/>
                  <a:t>10x ≤ 800</a:t>
                </a:r>
              </a:p>
            </p:txBody>
          </p:sp>
          <p:sp>
            <p:nvSpPr>
              <p:cNvPr id="24585" name="Rectangle 56"/>
              <p:cNvSpPr>
                <a:spLocks noChangeArrowheads="1"/>
              </p:cNvSpPr>
              <p:nvPr/>
            </p:nvSpPr>
            <p:spPr bwMode="auto">
              <a:xfrm>
                <a:off x="4957" y="3931"/>
                <a:ext cx="2341" cy="74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sz="2400" dirty="0"/>
                  <a:t>2x + 5y ≤ 800</a:t>
                </a:r>
              </a:p>
            </p:txBody>
          </p:sp>
          <p:sp>
            <p:nvSpPr>
              <p:cNvPr id="24586" name="Rectangle 57"/>
              <p:cNvSpPr>
                <a:spLocks noChangeArrowheads="1"/>
              </p:cNvSpPr>
              <p:nvPr/>
            </p:nvSpPr>
            <p:spPr bwMode="auto">
              <a:xfrm>
                <a:off x="5642" y="4501"/>
                <a:ext cx="2507" cy="74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sz="2400" dirty="0"/>
                  <a:t>y ≥ 0</a:t>
                </a:r>
              </a:p>
              <a:p>
                <a:r>
                  <a:rPr lang="en-US" sz="2400" dirty="0"/>
                  <a:t>Daerah </a:t>
                </a:r>
                <a:r>
                  <a:rPr lang="en-US" sz="2400" dirty="0" err="1"/>
                  <a:t>atas</a:t>
                </a:r>
                <a:endParaRPr lang="en-US" sz="2400" dirty="0"/>
              </a:p>
              <a:p>
                <a:endParaRPr lang="en-US" sz="2400" dirty="0"/>
              </a:p>
            </p:txBody>
          </p:sp>
          <p:sp>
            <p:nvSpPr>
              <p:cNvPr id="24587" name="Rectangle 58"/>
              <p:cNvSpPr>
                <a:spLocks noChangeArrowheads="1"/>
              </p:cNvSpPr>
              <p:nvPr/>
            </p:nvSpPr>
            <p:spPr bwMode="auto">
              <a:xfrm>
                <a:off x="4190" y="6403"/>
                <a:ext cx="2704" cy="74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sz="2400" dirty="0"/>
                  <a:t>8x + 4y ≤ 800</a:t>
                </a:r>
              </a:p>
              <a:p>
                <a:endParaRPr lang="en-US" sz="2400" dirty="0"/>
              </a:p>
            </p:txBody>
          </p:sp>
        </p:grpSp>
      </p:grpSp>
      <p:sp>
        <p:nvSpPr>
          <p:cNvPr id="55" name="Rectangle 56"/>
          <p:cNvSpPr>
            <a:spLocks noChangeArrowheads="1"/>
          </p:cNvSpPr>
          <p:nvPr/>
        </p:nvSpPr>
        <p:spPr bwMode="auto">
          <a:xfrm>
            <a:off x="4671254" y="5588744"/>
            <a:ext cx="716080" cy="474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400" dirty="0" smtClean="0"/>
              <a:t>400</a:t>
            </a:r>
            <a:endParaRPr lang="en-US" sz="2400" dirty="0"/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3200400" y="5562600"/>
            <a:ext cx="716080" cy="474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400" dirty="0" smtClean="0"/>
              <a:t>100</a:t>
            </a:r>
            <a:endParaRPr lang="en-US" sz="2400" dirty="0"/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1237837" y="3130788"/>
            <a:ext cx="716080" cy="474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400" dirty="0" smtClean="0"/>
              <a:t>160</a:t>
            </a:r>
            <a:endParaRPr lang="en-US" sz="2400" dirty="0"/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1225288" y="2509554"/>
            <a:ext cx="716080" cy="474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400" dirty="0"/>
              <a:t>2</a:t>
            </a:r>
            <a:r>
              <a:rPr lang="en-US" sz="2400" dirty="0" smtClean="0"/>
              <a:t>00</a:t>
            </a:r>
            <a:endParaRPr lang="en-US" sz="2400" dirty="0"/>
          </a:p>
        </p:txBody>
      </p:sp>
      <p:sp>
        <p:nvSpPr>
          <p:cNvPr id="59" name="Rectangle 56"/>
          <p:cNvSpPr>
            <a:spLocks noChangeArrowheads="1"/>
          </p:cNvSpPr>
          <p:nvPr/>
        </p:nvSpPr>
        <p:spPr bwMode="auto">
          <a:xfrm>
            <a:off x="1623160" y="5545087"/>
            <a:ext cx="358040" cy="474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400" dirty="0" smtClean="0"/>
              <a:t>0</a:t>
            </a:r>
            <a:endParaRPr lang="en-US" sz="2400" dirty="0"/>
          </a:p>
        </p:txBody>
      </p:sp>
      <p:sp>
        <p:nvSpPr>
          <p:cNvPr id="60" name="Rectangle 56"/>
          <p:cNvSpPr>
            <a:spLocks noChangeArrowheads="1"/>
          </p:cNvSpPr>
          <p:nvPr/>
        </p:nvSpPr>
        <p:spPr bwMode="auto">
          <a:xfrm>
            <a:off x="2555351" y="5572836"/>
            <a:ext cx="560159" cy="4747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400" dirty="0" smtClean="0"/>
              <a:t>80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pt-BR" sz="2800" dirty="0"/>
              <a:t>5</a:t>
            </a:r>
            <a:r>
              <a:rPr lang="pt-BR" sz="2800" dirty="0" smtClean="0"/>
              <a:t>. Tentukan titik pojok</a:t>
            </a:r>
            <a:br>
              <a:rPr lang="pt-BR" sz="2800" dirty="0" smtClean="0"/>
            </a:br>
            <a:r>
              <a:rPr lang="pt-BR" sz="2800" dirty="0" smtClean="0"/>
              <a:t>Perhatikan daerah penyelesaian dari grafik pada gambar di atas.</a:t>
            </a:r>
            <a:endParaRPr lang="en-US" sz="28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8229600" cy="4038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BR" sz="2600" dirty="0" smtClean="0"/>
              <a:t>Titik </a:t>
            </a:r>
            <a:r>
              <a:rPr lang="pt-BR" sz="2600" i="1" dirty="0" smtClean="0"/>
              <a:t>O </a:t>
            </a:r>
            <a:r>
              <a:rPr lang="pt-BR" sz="2600" dirty="0" smtClean="0"/>
              <a:t>adalah titik pusat koordinat. Jadi, titik </a:t>
            </a:r>
            <a:r>
              <a:rPr lang="pt-BR" sz="2600" i="1" dirty="0" smtClean="0"/>
              <a:t>O</a:t>
            </a:r>
            <a:r>
              <a:rPr lang="pt-BR" sz="2600" dirty="0" smtClean="0"/>
              <a:t>(0,0).</a:t>
            </a:r>
          </a:p>
          <a:p>
            <a:pPr eaLnBrk="1" hangingPunct="1">
              <a:lnSpc>
                <a:spcPct val="80000"/>
              </a:lnSpc>
            </a:pPr>
            <a:r>
              <a:rPr lang="pt-BR" sz="2600" dirty="0" smtClean="0"/>
              <a:t>Titik </a:t>
            </a:r>
            <a:r>
              <a:rPr lang="pt-BR" sz="2600" i="1" dirty="0" smtClean="0"/>
              <a:t>A </a:t>
            </a:r>
            <a:r>
              <a:rPr lang="pt-BR" sz="2600" dirty="0" smtClean="0"/>
              <a:t>adalah titik potong antara garis </a:t>
            </a:r>
            <a:r>
              <a:rPr lang="pt-BR" sz="2600" i="1" dirty="0" smtClean="0"/>
              <a:t>x = </a:t>
            </a:r>
            <a:r>
              <a:rPr lang="pt-BR" sz="2600" dirty="0" smtClean="0"/>
              <a:t>80 dan sumbu-</a:t>
            </a:r>
            <a:r>
              <a:rPr lang="pt-BR" sz="2600" i="1" dirty="0" smtClean="0"/>
              <a:t>x</a:t>
            </a:r>
            <a:r>
              <a:rPr lang="pt-BR" sz="2600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600" dirty="0" smtClean="0"/>
              <a:t>	Jadi, titik </a:t>
            </a:r>
            <a:r>
              <a:rPr lang="pt-BR" sz="2600" i="1" dirty="0" smtClean="0"/>
              <a:t>A</a:t>
            </a:r>
            <a:r>
              <a:rPr lang="pt-BR" sz="2600" dirty="0" smtClean="0"/>
              <a:t>(80, 0).</a:t>
            </a:r>
          </a:p>
          <a:p>
            <a:pPr eaLnBrk="1" hangingPunct="1">
              <a:lnSpc>
                <a:spcPct val="80000"/>
              </a:lnSpc>
            </a:pPr>
            <a:r>
              <a:rPr lang="pt-BR" sz="2600" dirty="0" smtClean="0"/>
              <a:t>Titik B adalah titik potong antara garis </a:t>
            </a:r>
            <a:r>
              <a:rPr lang="pt-BR" sz="2600" i="1" dirty="0" smtClean="0"/>
              <a:t>x = 80</a:t>
            </a:r>
            <a:r>
              <a:rPr lang="pt-BR" sz="2600" dirty="0" smtClean="0"/>
              <a:t> dan garis </a:t>
            </a:r>
            <a:r>
              <a:rPr lang="pt-BR" sz="2600" i="1" dirty="0" smtClean="0"/>
              <a:t>8x + 4y = 800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600" dirty="0" smtClean="0"/>
              <a:t>	Substitusi </a:t>
            </a:r>
            <a:r>
              <a:rPr lang="pt-BR" sz="2600" i="1" dirty="0" smtClean="0"/>
              <a:t>x = 80</a:t>
            </a:r>
            <a:r>
              <a:rPr lang="pt-BR" sz="2600" dirty="0" smtClean="0"/>
              <a:t> ke persamaan </a:t>
            </a:r>
            <a:r>
              <a:rPr lang="pt-BR" sz="2600" i="1" dirty="0" smtClean="0"/>
              <a:t>8x + 4y = 800</a:t>
            </a:r>
            <a:endParaRPr lang="pt-BR" sz="26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600" dirty="0" smtClean="0"/>
              <a:t>						</a:t>
            </a:r>
            <a:endParaRPr lang="pt-BR" sz="2600" i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600" i="1" dirty="0" smtClean="0"/>
              <a:t>				                                          y = 40</a:t>
            </a:r>
            <a:r>
              <a:rPr lang="en-US" sz="26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600" dirty="0" smtClean="0"/>
              <a:t>	                                                        </a:t>
            </a:r>
            <a:r>
              <a:rPr lang="en-US" sz="2600" dirty="0" err="1" smtClean="0"/>
              <a:t>Jadi</a:t>
            </a:r>
            <a:r>
              <a:rPr lang="en-US" sz="2600" dirty="0" smtClean="0"/>
              <a:t> </a:t>
            </a:r>
            <a:r>
              <a:rPr lang="en-US" sz="2600" dirty="0" err="1" smtClean="0"/>
              <a:t>titik</a:t>
            </a:r>
            <a:r>
              <a:rPr lang="en-US" sz="2600" dirty="0" smtClean="0"/>
              <a:t> B(80, 40)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5105400" y="5029200"/>
          <a:ext cx="249555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Equation" r:id="rId4" imgW="1002865" imgH="203112" progId="Equation.3">
                  <p:embed/>
                </p:oleObj>
              </mc:Choice>
              <mc:Fallback>
                <p:oleObj name="Equation" r:id="rId4" imgW="1002865" imgH="20311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029200"/>
                        <a:ext cx="249555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2000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6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Pembahasan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Pengertian Umum</a:t>
            </a:r>
          </a:p>
          <a:p>
            <a:pPr eaLnBrk="1" hangingPunct="1"/>
            <a:r>
              <a:rPr lang="en-US" altLang="en-US" sz="2800" smtClean="0"/>
              <a:t>Formulasi Model Matematika</a:t>
            </a:r>
          </a:p>
          <a:p>
            <a:pPr eaLnBrk="1" hangingPunct="1"/>
            <a:r>
              <a:rPr lang="en-US" altLang="en-US" sz="2800" smtClean="0"/>
              <a:t>Metode Grafik</a:t>
            </a:r>
          </a:p>
          <a:p>
            <a:pPr eaLnBrk="1" hangingPunct="1"/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0" y="533400"/>
            <a:ext cx="9144000" cy="5486400"/>
          </a:xfrm>
        </p:spPr>
        <p:txBody>
          <a:bodyPr/>
          <a:lstStyle/>
          <a:p>
            <a:pPr eaLnBrk="1" hangingPunct="1"/>
            <a:r>
              <a:rPr lang="en-US" sz="2600" dirty="0" err="1" smtClean="0"/>
              <a:t>Titik</a:t>
            </a:r>
            <a:r>
              <a:rPr lang="en-US" sz="2600" dirty="0" smtClean="0"/>
              <a:t> C </a:t>
            </a:r>
            <a:r>
              <a:rPr lang="en-US" sz="2600" dirty="0" err="1" smtClean="0"/>
              <a:t>adalah</a:t>
            </a:r>
            <a:r>
              <a:rPr lang="en-US" sz="2600" dirty="0" smtClean="0"/>
              <a:t> </a:t>
            </a:r>
            <a:r>
              <a:rPr lang="en-US" sz="2600" dirty="0" err="1" smtClean="0"/>
              <a:t>titik</a:t>
            </a:r>
            <a:r>
              <a:rPr lang="en-US" sz="2600" dirty="0" smtClean="0"/>
              <a:t> </a:t>
            </a:r>
            <a:r>
              <a:rPr lang="en-US" sz="2600" dirty="0" err="1" smtClean="0"/>
              <a:t>potong</a:t>
            </a:r>
            <a:r>
              <a:rPr lang="en-US" sz="2600" dirty="0" smtClean="0"/>
              <a:t> </a:t>
            </a:r>
            <a:r>
              <a:rPr lang="en-US" sz="2600" dirty="0" err="1" smtClean="0"/>
              <a:t>antara</a:t>
            </a:r>
            <a:r>
              <a:rPr lang="en-US" sz="2600" dirty="0" smtClean="0"/>
              <a:t> </a:t>
            </a:r>
            <a:r>
              <a:rPr lang="en-US" sz="2600" dirty="0" err="1" smtClean="0"/>
              <a:t>garis</a:t>
            </a:r>
            <a:r>
              <a:rPr lang="en-US" sz="2600" dirty="0" smtClean="0"/>
              <a:t> </a:t>
            </a:r>
            <a:r>
              <a:rPr lang="en-US" sz="2600" i="1" dirty="0" smtClean="0"/>
              <a:t>8x + 4y = 800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garis</a:t>
            </a:r>
            <a:r>
              <a:rPr lang="en-US" sz="2600" dirty="0" smtClean="0"/>
              <a:t> </a:t>
            </a:r>
            <a:r>
              <a:rPr lang="en-US" sz="2600" i="1" dirty="0" smtClean="0"/>
              <a:t>2x + 5y = 800</a:t>
            </a:r>
            <a:r>
              <a:rPr lang="en-US" sz="2600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600" dirty="0" smtClean="0"/>
              <a:t>	Dari </a:t>
            </a:r>
            <a:r>
              <a:rPr lang="en-US" sz="2600" i="1" dirty="0" smtClean="0"/>
              <a:t>8x + 4y = 800 </a:t>
            </a:r>
            <a:r>
              <a:rPr lang="en-US" sz="2600" dirty="0" err="1" smtClean="0"/>
              <a:t>didapat</a:t>
            </a:r>
            <a:r>
              <a:rPr lang="en-US" sz="2600" i="1" dirty="0" smtClean="0"/>
              <a:t> y = 200 – 2x.</a:t>
            </a:r>
            <a:endParaRPr lang="en-US" sz="26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600" dirty="0" smtClean="0"/>
              <a:t>	</a:t>
            </a:r>
            <a:r>
              <a:rPr lang="en-US" sz="2600" dirty="0" err="1" smtClean="0"/>
              <a:t>Substitusi</a:t>
            </a:r>
            <a:r>
              <a:rPr lang="en-US" sz="2600" dirty="0" smtClean="0"/>
              <a:t> </a:t>
            </a:r>
            <a:r>
              <a:rPr lang="en-US" sz="2600" dirty="0" err="1" smtClean="0"/>
              <a:t>nilai</a:t>
            </a:r>
            <a:r>
              <a:rPr lang="en-US" sz="2600" dirty="0" smtClean="0"/>
              <a:t> y </a:t>
            </a:r>
            <a:r>
              <a:rPr lang="en-US" sz="2600" dirty="0" err="1" smtClean="0"/>
              <a:t>ke</a:t>
            </a:r>
            <a:r>
              <a:rPr lang="en-US" sz="2600" dirty="0" smtClean="0"/>
              <a:t> </a:t>
            </a:r>
            <a:r>
              <a:rPr lang="en-US" sz="2600" dirty="0" err="1" smtClean="0"/>
              <a:t>persamaan</a:t>
            </a:r>
            <a:r>
              <a:rPr lang="en-US" sz="2600" dirty="0" smtClean="0"/>
              <a:t> </a:t>
            </a:r>
            <a:r>
              <a:rPr lang="en-US" sz="2600" i="1" dirty="0" smtClean="0"/>
              <a:t>2x + 5y = 800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600" i="1" dirty="0" smtClean="0"/>
              <a:t>		 			2x + 5 (200 – 2x) = 800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600" i="1" dirty="0" smtClean="0"/>
              <a:t>					  2x + 1000 – 10x = 800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600" i="1" dirty="0" smtClean="0"/>
              <a:t>							    -8x = -200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600" i="1" dirty="0" smtClean="0"/>
              <a:t>							      x = 25</a:t>
            </a:r>
            <a:endParaRPr lang="en-US" sz="26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600" dirty="0" smtClean="0"/>
              <a:t>		</a:t>
            </a:r>
            <a:r>
              <a:rPr lang="en-US" sz="2600" dirty="0" err="1" smtClean="0"/>
              <a:t>Substitusi</a:t>
            </a:r>
            <a:r>
              <a:rPr lang="en-US" sz="2600" i="1" dirty="0" smtClean="0"/>
              <a:t> x = 25 </a:t>
            </a:r>
            <a:r>
              <a:rPr lang="en-US" sz="2600" dirty="0" err="1" smtClean="0"/>
              <a:t>ke</a:t>
            </a:r>
            <a:r>
              <a:rPr lang="en-US" sz="2600" dirty="0" smtClean="0"/>
              <a:t> </a:t>
            </a:r>
            <a:r>
              <a:rPr lang="en-US" sz="2600" dirty="0" err="1" smtClean="0"/>
              <a:t>persamaan</a:t>
            </a:r>
            <a:r>
              <a:rPr lang="en-US" sz="2600" i="1" dirty="0" smtClean="0"/>
              <a:t> y = 200 – 2x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600" i="1" dirty="0" smtClean="0"/>
              <a:t>					  		     y = 200 – 2.25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600" i="1" dirty="0" smtClean="0"/>
              <a:t>						                 y = 150</a:t>
            </a:r>
            <a:endParaRPr lang="en-US" sz="26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600" dirty="0" smtClean="0"/>
              <a:t>		</a:t>
            </a:r>
            <a:r>
              <a:rPr lang="en-US" sz="2600" dirty="0" err="1" smtClean="0"/>
              <a:t>Jadi</a:t>
            </a:r>
            <a:r>
              <a:rPr lang="en-US" sz="2600" dirty="0" smtClean="0"/>
              <a:t> </a:t>
            </a:r>
            <a:r>
              <a:rPr lang="en-US" sz="2600" dirty="0" err="1" smtClean="0"/>
              <a:t>titik</a:t>
            </a:r>
            <a:r>
              <a:rPr lang="en-US" sz="2600" dirty="0" smtClean="0"/>
              <a:t> C( 25, 150)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219200"/>
            <a:ext cx="8001000" cy="4800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Titik</a:t>
            </a:r>
            <a:r>
              <a:rPr lang="en-US" dirty="0" smtClean="0"/>
              <a:t> D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potong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2</a:t>
            </a:r>
            <a:r>
              <a:rPr lang="en-US" i="1" dirty="0" smtClean="0"/>
              <a:t>x + 5y = 800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sumbu</a:t>
            </a:r>
            <a:r>
              <a:rPr lang="en-US" dirty="0" smtClean="0"/>
              <a:t>-y.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Substitusikan</a:t>
            </a:r>
            <a:r>
              <a:rPr lang="en-US" dirty="0" smtClean="0"/>
              <a:t> </a:t>
            </a:r>
            <a:r>
              <a:rPr lang="en-US" i="1" dirty="0" smtClean="0"/>
              <a:t>x = 0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  2</a:t>
            </a:r>
            <a:r>
              <a:rPr lang="en-US" i="1" dirty="0" smtClean="0"/>
              <a:t>x + 5y = 800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dirty="0" smtClean="0"/>
              <a:t>						2.0 + 5y = 800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dirty="0" smtClean="0"/>
              <a:t>							5y = 800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dirty="0" smtClean="0"/>
              <a:t>							 y = 160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D(0, 160)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295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/>
              <a:t>6</a:t>
            </a:r>
            <a:r>
              <a:rPr lang="en-US" sz="3400" dirty="0" smtClean="0"/>
              <a:t>. </a:t>
            </a:r>
            <a:r>
              <a:rPr lang="en-US" sz="3400" dirty="0" err="1" smtClean="0"/>
              <a:t>Uji</a:t>
            </a:r>
            <a:r>
              <a:rPr lang="en-US" sz="3400" dirty="0" smtClean="0"/>
              <a:t> </a:t>
            </a:r>
            <a:r>
              <a:rPr lang="en-US" sz="3400" dirty="0" err="1" smtClean="0"/>
              <a:t>titik-titik</a:t>
            </a:r>
            <a:r>
              <a:rPr lang="en-US" sz="3400" dirty="0" smtClean="0"/>
              <a:t> </a:t>
            </a:r>
            <a:r>
              <a:rPr lang="en-US" sz="3100" dirty="0" err="1" smtClean="0"/>
              <a:t>pojok</a:t>
            </a:r>
            <a:r>
              <a:rPr lang="en-US" sz="3400" dirty="0" smtClean="0"/>
              <a:t> </a:t>
            </a:r>
            <a:r>
              <a:rPr lang="en-US" sz="3400" dirty="0" err="1" smtClean="0"/>
              <a:t>ke</a:t>
            </a:r>
            <a:r>
              <a:rPr lang="en-US" sz="3400" dirty="0" smtClean="0"/>
              <a:t> </a:t>
            </a:r>
            <a:r>
              <a:rPr lang="en-US" sz="3400" dirty="0" err="1" smtClean="0"/>
              <a:t>fungsi</a:t>
            </a:r>
            <a:r>
              <a:rPr lang="en-US" sz="3400" dirty="0" smtClean="0"/>
              <a:t> </a:t>
            </a:r>
            <a:r>
              <a:rPr lang="en-US" sz="3400" dirty="0" err="1" smtClean="0"/>
              <a:t>objektif</a:t>
            </a:r>
            <a:r>
              <a:rPr lang="en-US" sz="3400" dirty="0" smtClean="0"/>
              <a:t> f(</a:t>
            </a:r>
            <a:r>
              <a:rPr lang="en-US" sz="3400" dirty="0" err="1" smtClean="0"/>
              <a:t>x,y</a:t>
            </a:r>
            <a:r>
              <a:rPr lang="en-US" sz="3400" dirty="0" smtClean="0"/>
              <a:t>) = 40.000x + 30.000y, </a:t>
            </a:r>
            <a:r>
              <a:rPr lang="en-US" sz="3400" dirty="0" err="1" smtClean="0"/>
              <a:t>sehingga</a:t>
            </a:r>
            <a:r>
              <a:rPr lang="en-US" sz="3400" dirty="0" smtClean="0"/>
              <a:t> </a:t>
            </a:r>
            <a:r>
              <a:rPr lang="en-US" sz="3400" dirty="0" err="1" smtClean="0"/>
              <a:t>fungsi</a:t>
            </a:r>
            <a:r>
              <a:rPr lang="en-US" sz="3400" dirty="0" smtClean="0"/>
              <a:t> </a:t>
            </a:r>
            <a:r>
              <a:rPr lang="en-US" sz="3400" dirty="0" err="1" smtClean="0"/>
              <a:t>objektif</a:t>
            </a:r>
            <a:r>
              <a:rPr lang="en-US" sz="3400" dirty="0" smtClean="0"/>
              <a:t> </a:t>
            </a:r>
            <a:r>
              <a:rPr lang="en-US" sz="3400" dirty="0" err="1" smtClean="0"/>
              <a:t>ini</a:t>
            </a:r>
            <a:r>
              <a:rPr lang="en-US" sz="3400" dirty="0" smtClean="0"/>
              <a:t> </a:t>
            </a:r>
            <a:r>
              <a:rPr lang="en-US" sz="3400" dirty="0" err="1" smtClean="0"/>
              <a:t>maksimum</a:t>
            </a:r>
            <a:r>
              <a:rPr lang="en-US" sz="3400" dirty="0" smtClean="0"/>
              <a:t> </a:t>
            </a:r>
          </a:p>
        </p:txBody>
      </p:sp>
      <p:pic>
        <p:nvPicPr>
          <p:cNvPr id="23555" name="Picture 4" descr="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25" r="19875" b="63333"/>
          <a:stretch>
            <a:fillRect/>
          </a:stretch>
        </p:blipFill>
        <p:spPr>
          <a:xfrm>
            <a:off x="762000" y="2457450"/>
            <a:ext cx="6858000" cy="3638550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Dari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endParaRPr lang="en-US" i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i="1" dirty="0" smtClean="0"/>
              <a:t>	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) = 40.000</a:t>
            </a:r>
            <a:r>
              <a:rPr lang="en-US" i="1" dirty="0" smtClean="0"/>
              <a:t>x  + </a:t>
            </a:r>
            <a:r>
              <a:rPr lang="en-US" dirty="0" smtClean="0"/>
              <a:t> 30.000</a:t>
            </a:r>
            <a:r>
              <a:rPr lang="en-US" i="1" dirty="0" smtClean="0"/>
              <a:t>y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i="1" dirty="0" smtClean="0"/>
              <a:t>f</a:t>
            </a:r>
            <a:r>
              <a:rPr lang="en-US" dirty="0" smtClean="0"/>
              <a:t>(25, 150) = 5.500.000. </a:t>
            </a:r>
            <a:r>
              <a:rPr lang="en-US" dirty="0" err="1" smtClean="0"/>
              <a:t>Jadi</a:t>
            </a:r>
            <a:r>
              <a:rPr lang="en-US" dirty="0" smtClean="0"/>
              <a:t>, PT. Samba </a:t>
            </a:r>
            <a:r>
              <a:rPr lang="en-US" dirty="0" err="1" smtClean="0"/>
              <a:t>Lababan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25 ban motor </a:t>
            </a:r>
            <a:r>
              <a:rPr lang="en-US" dirty="0" err="1" smtClean="0"/>
              <a:t>dan</a:t>
            </a:r>
            <a:r>
              <a:rPr lang="en-US" dirty="0" smtClean="0"/>
              <a:t> 150 ban </a:t>
            </a:r>
            <a:r>
              <a:rPr lang="en-US" dirty="0" err="1" smtClean="0"/>
              <a:t>sepeda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8200"/>
            <a:ext cx="8382000" cy="5287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b="1" dirty="0" err="1" smtClean="0"/>
              <a:t>Contoh</a:t>
            </a:r>
            <a:r>
              <a:rPr lang="en-US" altLang="en-US" b="1" dirty="0" smtClean="0"/>
              <a:t> 2 :</a:t>
            </a:r>
          </a:p>
          <a:p>
            <a:pPr eaLnBrk="1" hangingPunct="1">
              <a:defRPr/>
            </a:pPr>
            <a:r>
              <a:rPr lang="en-US" altLang="en-US" dirty="0" err="1" smtClean="0"/>
              <a:t>Suatu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perusahaan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mainan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menghasilkan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dua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barang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boneka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mobil-mobilan</a:t>
            </a:r>
            <a:r>
              <a:rPr lang="en-US" altLang="en-US" dirty="0" smtClean="0"/>
              <a:t>. </a:t>
            </a:r>
            <a:r>
              <a:rPr lang="en-US" altLang="en-US" dirty="0" err="1" smtClean="0"/>
              <a:t>Harga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masing-masing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barang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kebutuhan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sumber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daya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terlihat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tabel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berikut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disamping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itu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menurut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bagian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penjualan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permintaan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boneka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tidak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akan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melebihi</a:t>
            </a:r>
            <a:r>
              <a:rPr lang="en-US" altLang="en-US" dirty="0" smtClean="0"/>
              <a:t> 4 unit.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 err="1" smtClean="0"/>
              <a:t>Pertanyaan</a:t>
            </a:r>
            <a:r>
              <a:rPr lang="en-US" altLang="en-US" dirty="0" smtClean="0"/>
              <a:t> : </a:t>
            </a:r>
            <a:r>
              <a:rPr lang="en-US" altLang="en-US" dirty="0" err="1" smtClean="0"/>
              <a:t>Tentukan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keuntungan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maksimum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berapa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jumlah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boneka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mobil-mobilan</a:t>
            </a:r>
            <a:r>
              <a:rPr lang="en-US" altLang="en-US" dirty="0" smtClean="0"/>
              <a:t> yang </a:t>
            </a:r>
            <a:r>
              <a:rPr lang="en-US" altLang="en-US" dirty="0" err="1" smtClean="0"/>
              <a:t>harus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diproduksi</a:t>
            </a:r>
            <a:r>
              <a:rPr lang="en-US" altLang="en-US" dirty="0" smtClean="0"/>
              <a:t>?</a:t>
            </a:r>
            <a:endParaRPr lang="en-US" altLang="en-US" dirty="0"/>
          </a:p>
          <a:p>
            <a:pPr eaLnBrk="1" hangingPunct="1">
              <a:defRPr/>
            </a:pPr>
            <a:endParaRPr lang="en-US" alt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US" dirty="0" smtClean="0"/>
          </a:p>
        </p:txBody>
      </p:sp>
      <p:graphicFrame>
        <p:nvGraphicFramePr>
          <p:cNvPr id="30723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69305092"/>
              </p:ext>
            </p:extLst>
          </p:nvPr>
        </p:nvGraphicFramePr>
        <p:xfrm>
          <a:off x="762000" y="3505200"/>
          <a:ext cx="7772400" cy="153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6" name="Bitmap Image" r:id="rId3" imgW="8505720" imgH="1685880" progId="Paint.Picture">
                  <p:embed/>
                </p:oleObj>
              </mc:Choice>
              <mc:Fallback>
                <p:oleObj name="Bitmap Image" r:id="rId3" imgW="8505720" imgH="1685880" progId="Paint.Picture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505200"/>
                        <a:ext cx="7772400" cy="153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 smtClean="0"/>
              <a:t>	</a:t>
            </a:r>
            <a:r>
              <a:rPr lang="en-US" altLang="en-US" dirty="0" err="1" smtClean="0"/>
              <a:t>Pada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kasus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ini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masalah</a:t>
            </a:r>
            <a:r>
              <a:rPr lang="en-US" altLang="en-US" dirty="0" smtClean="0"/>
              <a:t> yang </a:t>
            </a:r>
            <a:r>
              <a:rPr lang="en-US" altLang="en-US" dirty="0" err="1" smtClean="0"/>
              <a:t>dihadapi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perusahaan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adalah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menentukan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jumlah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masing-masing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produk</a:t>
            </a:r>
            <a:r>
              <a:rPr lang="en-US" altLang="en-US" dirty="0" smtClean="0"/>
              <a:t> yang </a:t>
            </a:r>
            <a:r>
              <a:rPr lang="en-US" altLang="en-US" dirty="0" err="1" smtClean="0"/>
              <a:t>harus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dihasilkan</a:t>
            </a:r>
            <a:r>
              <a:rPr lang="en-US" altLang="en-US" dirty="0" smtClean="0"/>
              <a:t> agar </a:t>
            </a:r>
            <a:r>
              <a:rPr lang="en-US" altLang="en-US" dirty="0" err="1" smtClean="0"/>
              <a:t>keuntungan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maksimum</a:t>
            </a:r>
            <a:r>
              <a:rPr lang="en-US" altLang="en-US" dirty="0" smtClean="0"/>
              <a:t>. </a:t>
            </a:r>
            <a:r>
              <a:rPr lang="en-US" altLang="en-US" dirty="0" err="1" smtClean="0"/>
              <a:t>Sekarang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kita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akan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merumuskan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masalah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dalam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suatu</a:t>
            </a:r>
            <a:r>
              <a:rPr lang="en-US" altLang="en-US" dirty="0" smtClean="0"/>
              <a:t> model </a:t>
            </a:r>
            <a:r>
              <a:rPr lang="en-US" altLang="en-US" dirty="0" err="1" smtClean="0"/>
              <a:t>matematika</a:t>
            </a:r>
            <a:r>
              <a:rPr lang="en-US" altLang="en-US" dirty="0" smtClean="0"/>
              <a:t>!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 err="1" smtClean="0"/>
              <a:t>Jawab</a:t>
            </a:r>
            <a:r>
              <a:rPr lang="en-US" altLang="en-US" dirty="0" smtClean="0"/>
              <a:t> 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 dirty="0" err="1" smtClean="0"/>
              <a:t>Variabel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keputusan</a:t>
            </a:r>
            <a:endParaRPr lang="en-US" altLang="en-US" sz="2800" b="1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 smtClean="0"/>
              <a:t>Variabel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masalah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adalah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penjualan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masing-masing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mainan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yaitu</a:t>
            </a:r>
            <a:r>
              <a:rPr lang="en-US" altLang="en-US" dirty="0" smtClean="0"/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 smtClean="0"/>
              <a:t>	X</a:t>
            </a:r>
            <a:r>
              <a:rPr lang="en-US" altLang="en-US" sz="1600" dirty="0" smtClean="0"/>
              <a:t>1</a:t>
            </a:r>
            <a:r>
              <a:rPr lang="en-US" altLang="en-US" dirty="0" smtClean="0"/>
              <a:t> = </a:t>
            </a:r>
            <a:r>
              <a:rPr lang="en-US" altLang="en-US" dirty="0" err="1" smtClean="0"/>
              <a:t>boneka</a:t>
            </a:r>
            <a:endParaRPr lang="en-US" alt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 smtClean="0"/>
              <a:t>	X</a:t>
            </a:r>
            <a:r>
              <a:rPr lang="en-US" altLang="en-US" sz="1600" dirty="0" smtClean="0"/>
              <a:t>2</a:t>
            </a:r>
            <a:r>
              <a:rPr lang="en-US" altLang="en-US" dirty="0" smtClean="0"/>
              <a:t> = </a:t>
            </a:r>
            <a:r>
              <a:rPr lang="en-US" altLang="en-US" dirty="0" err="1" smtClean="0"/>
              <a:t>mobil-mobilan</a:t>
            </a:r>
            <a:endParaRPr lang="en-US" alt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b="1" dirty="0" err="1" smtClean="0"/>
              <a:t>Fungsi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Tujuan</a:t>
            </a:r>
            <a:endParaRPr lang="en-US" altLang="en-US" sz="2800" b="1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400" dirty="0" err="1" smtClean="0"/>
              <a:t>Tujuan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masalah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ini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adalah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memaksimumkan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keuntungan</a:t>
            </a:r>
            <a:r>
              <a:rPr lang="en-US" altLang="en-US" sz="2400" dirty="0" smtClean="0"/>
              <a:t>. </a:t>
            </a:r>
            <a:r>
              <a:rPr lang="en-US" altLang="en-US" sz="2400" dirty="0" err="1" smtClean="0"/>
              <a:t>Biaya</a:t>
            </a:r>
            <a:r>
              <a:rPr lang="en-US" altLang="en-US" sz="2400" dirty="0" smtClean="0"/>
              <a:t> total </a:t>
            </a:r>
            <a:r>
              <a:rPr lang="en-US" altLang="en-US" sz="2400" dirty="0" err="1" smtClean="0"/>
              <a:t>dalam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konteks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ini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adalah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harga</a:t>
            </a:r>
            <a:r>
              <a:rPr lang="en-US" altLang="en-US" sz="2400" dirty="0" smtClean="0"/>
              <a:t> per unit </a:t>
            </a:r>
            <a:r>
              <a:rPr lang="en-US" altLang="en-US" sz="2400" dirty="0" err="1" smtClean="0"/>
              <a:t>dari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masing-masing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jenis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mainan</a:t>
            </a:r>
            <a:r>
              <a:rPr lang="en-US" altLang="en-US" sz="2400" dirty="0" smtClean="0"/>
              <a:t> yang </a:t>
            </a:r>
            <a:r>
              <a:rPr lang="en-US" altLang="en-US" sz="2400" dirty="0" err="1" smtClean="0"/>
              <a:t>dijual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sehingga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biaya</a:t>
            </a:r>
            <a:r>
              <a:rPr lang="en-US" altLang="en-US" sz="2400" dirty="0" smtClean="0"/>
              <a:t> total Z, </a:t>
            </a:r>
            <a:r>
              <a:rPr lang="en-US" altLang="en-US" sz="2400" dirty="0" err="1" smtClean="0"/>
              <a:t>dituliskan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sebagai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berikut</a:t>
            </a:r>
            <a:r>
              <a:rPr lang="en-US" altLang="en-US" sz="2400" dirty="0" smtClean="0"/>
              <a:t>: </a:t>
            </a:r>
          </a:p>
          <a:p>
            <a:pPr marL="274637" lvl="1" indent="0" eaLnBrk="1" hangingPunct="1">
              <a:lnSpc>
                <a:spcPct val="80000"/>
              </a:lnSpc>
              <a:buNone/>
              <a:defRPr/>
            </a:pPr>
            <a:r>
              <a:rPr lang="en-US" altLang="en-US" sz="2400" dirty="0"/>
              <a:t>	</a:t>
            </a:r>
            <a:r>
              <a:rPr lang="en-US" altLang="en-US" sz="2400" dirty="0" smtClean="0"/>
              <a:t>	Z = 4X</a:t>
            </a:r>
            <a:r>
              <a:rPr lang="en-US" altLang="en-US" sz="1600" dirty="0" smtClean="0"/>
              <a:t>1</a:t>
            </a:r>
            <a:r>
              <a:rPr lang="en-US" altLang="en-US" sz="2400" dirty="0" smtClean="0"/>
              <a:t> + 5X</a:t>
            </a:r>
            <a:r>
              <a:rPr lang="en-US" altLang="en-US" sz="1800" dirty="0" smtClean="0"/>
              <a:t>2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b="1" dirty="0" err="1" smtClean="0"/>
              <a:t>Sistem</a:t>
            </a:r>
            <a:r>
              <a:rPr lang="en-US" altLang="en-US" sz="2800" b="1" dirty="0" smtClean="0"/>
              <a:t> </a:t>
            </a:r>
            <a:r>
              <a:rPr lang="en-US" altLang="en-US" sz="2800" b="1" dirty="0" err="1" smtClean="0"/>
              <a:t>kendala</a:t>
            </a:r>
            <a:endParaRPr lang="en-US" altLang="en-US" sz="2800" b="1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en-US" sz="2400" dirty="0" err="1" smtClean="0"/>
              <a:t>Dalam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masalah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ini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kendala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adalah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kebutuhan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maksimum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akan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sumber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daya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dalam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pembuatannya</a:t>
            </a:r>
            <a:r>
              <a:rPr lang="en-US" altLang="en-US" sz="2400" dirty="0" smtClean="0"/>
              <a:t>. </a:t>
            </a:r>
            <a:r>
              <a:rPr lang="en-US" altLang="en-US" sz="2400" dirty="0" err="1" smtClean="0"/>
              <a:t>Kendala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untuk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bahan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mentah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adalah</a:t>
            </a:r>
            <a:r>
              <a:rPr lang="en-US" altLang="en-US" sz="2400" dirty="0" smtClean="0"/>
              <a:t>: X</a:t>
            </a:r>
            <a:r>
              <a:rPr lang="en-US" altLang="en-US" sz="1800" dirty="0" smtClean="0"/>
              <a:t>1</a:t>
            </a:r>
            <a:r>
              <a:rPr lang="en-US" altLang="en-US" sz="2400" dirty="0" smtClean="0"/>
              <a:t> + 2X</a:t>
            </a:r>
            <a:r>
              <a:rPr lang="en-US" altLang="en-US" sz="1800" dirty="0" smtClean="0"/>
              <a:t>2</a:t>
            </a:r>
            <a:r>
              <a:rPr lang="en-US" altLang="en-US" sz="2400" dirty="0" smtClean="0"/>
              <a:t> ≤ 10</a:t>
            </a:r>
          </a:p>
          <a:p>
            <a:pPr marL="274637" lvl="1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 smtClean="0"/>
              <a:t>  </a:t>
            </a:r>
            <a:r>
              <a:rPr lang="en-US" altLang="en-US" sz="2400" dirty="0" err="1" smtClean="0"/>
              <a:t>Kendala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untuk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buruh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adalah</a:t>
            </a:r>
            <a:r>
              <a:rPr lang="en-US" altLang="en-US" sz="2400" dirty="0" smtClean="0"/>
              <a:t>:		 6X</a:t>
            </a:r>
            <a:r>
              <a:rPr lang="en-US" altLang="en-US" sz="1800" dirty="0" smtClean="0"/>
              <a:t>1</a:t>
            </a:r>
            <a:r>
              <a:rPr lang="en-US" altLang="en-US" sz="2400" dirty="0" smtClean="0"/>
              <a:t> + 6X</a:t>
            </a:r>
            <a:r>
              <a:rPr lang="en-US" altLang="en-US" sz="1800" dirty="0" smtClean="0"/>
              <a:t>2</a:t>
            </a:r>
            <a:r>
              <a:rPr lang="en-US" altLang="en-US" sz="2400" dirty="0" smtClean="0"/>
              <a:t> ≤ 36</a:t>
            </a:r>
          </a:p>
          <a:p>
            <a:pPr marL="274637" lvl="1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2400" dirty="0"/>
          </a:p>
          <a:p>
            <a:pPr marL="274637" lvl="1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 err="1" smtClean="0"/>
              <a:t>Pada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contoh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ini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digunakan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pertidaksamaan</a:t>
            </a:r>
            <a:r>
              <a:rPr lang="en-US" altLang="en-US" sz="2400" dirty="0" smtClean="0"/>
              <a:t> ” ≤” yang </a:t>
            </a:r>
            <a:r>
              <a:rPr lang="en-US" altLang="en-US" sz="2400" dirty="0" err="1" smtClean="0"/>
              <a:t>menunjukkan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jumlah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maksimum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bahan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mentah</a:t>
            </a:r>
            <a:r>
              <a:rPr lang="en-US" altLang="en-US" sz="2400" dirty="0" smtClean="0"/>
              <a:t> yang </a:t>
            </a:r>
            <a:r>
              <a:rPr lang="en-US" altLang="en-US" sz="2400" dirty="0" err="1" smtClean="0"/>
              <a:t>dibutuhkan</a:t>
            </a:r>
            <a:r>
              <a:rPr lang="en-US" altLang="en-US" sz="2400" dirty="0" smtClean="0"/>
              <a:t>.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304800"/>
            <a:ext cx="8153400" cy="4525963"/>
          </a:xfrm>
        </p:spPr>
        <p:txBody>
          <a:bodyPr/>
          <a:lstStyle/>
          <a:p>
            <a:pPr eaLnBrk="1" hangingPunct="1"/>
            <a:r>
              <a:rPr lang="en-US" altLang="en-US" sz="2800" dirty="0" err="1" smtClean="0"/>
              <a:t>Jadi</a:t>
            </a:r>
            <a:r>
              <a:rPr lang="en-US" altLang="en-US" sz="2800" dirty="0" smtClean="0"/>
              <a:t> model </a:t>
            </a:r>
            <a:r>
              <a:rPr lang="en-US" altLang="en-US" sz="2800" dirty="0" err="1" smtClean="0"/>
              <a:t>matematika</a:t>
            </a:r>
            <a:r>
              <a:rPr lang="en-US" altLang="en-US" sz="2800" dirty="0" smtClean="0"/>
              <a:t> :</a:t>
            </a:r>
          </a:p>
          <a:p>
            <a:pPr lvl="1" eaLnBrk="1" hangingPunct="1"/>
            <a:r>
              <a:rPr lang="en-US" altLang="en-US" sz="2400" dirty="0" err="1" smtClean="0"/>
              <a:t>Memaksimumkan</a:t>
            </a:r>
            <a:r>
              <a:rPr lang="en-US" altLang="en-US" sz="2400" dirty="0" smtClean="0"/>
              <a:t> Z = 4X1 + 5X2</a:t>
            </a:r>
          </a:p>
          <a:p>
            <a:pPr lvl="1" eaLnBrk="1" hangingPunct="1"/>
            <a:r>
              <a:rPr lang="en-US" altLang="en-US" sz="2400" dirty="0" err="1" smtClean="0"/>
              <a:t>Dengan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syarat</a:t>
            </a:r>
            <a:r>
              <a:rPr lang="en-US" altLang="en-US" sz="2400" dirty="0" smtClean="0"/>
              <a:t> : </a:t>
            </a:r>
          </a:p>
          <a:p>
            <a:pPr lvl="2" eaLnBrk="1" hangingPunct="1"/>
            <a:r>
              <a:rPr lang="en-US" altLang="en-US" sz="2200" dirty="0" smtClean="0"/>
              <a:t>X1 + 2X2 ≤ 10</a:t>
            </a:r>
          </a:p>
          <a:p>
            <a:pPr lvl="2" eaLnBrk="1" hangingPunct="1"/>
            <a:r>
              <a:rPr lang="en-US" altLang="en-US" sz="2400" dirty="0" smtClean="0"/>
              <a:t>6X1 + 6X2 ≤ 36</a:t>
            </a:r>
          </a:p>
          <a:p>
            <a:pPr lvl="2" eaLnBrk="1" hangingPunct="1"/>
            <a:r>
              <a:rPr lang="en-US" altLang="en-US" sz="2400" dirty="0" smtClean="0"/>
              <a:t>X1 ≤ 4</a:t>
            </a:r>
          </a:p>
          <a:p>
            <a:pPr lvl="2" eaLnBrk="1" hangingPunct="1"/>
            <a:r>
              <a:rPr lang="en-US" altLang="en-US" sz="2400" dirty="0" smtClean="0"/>
              <a:t>X1 ≥ 0, X2 ≥ 0</a:t>
            </a:r>
          </a:p>
          <a:p>
            <a:pPr eaLnBrk="1" hangingPunct="1"/>
            <a:r>
              <a:rPr lang="en-US" altLang="en-US" sz="2800" dirty="0" err="1" smtClean="0"/>
              <a:t>Penyelesaian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Grafik</a:t>
            </a:r>
            <a:r>
              <a:rPr lang="en-US" altLang="en-US" sz="2800" dirty="0" smtClean="0"/>
              <a:t> model LP: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2800" dirty="0" smtClean="0"/>
          </a:p>
        </p:txBody>
      </p:sp>
      <p:graphicFrame>
        <p:nvGraphicFramePr>
          <p:cNvPr id="33795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85800" y="3976688"/>
          <a:ext cx="4037013" cy="195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9" name="Bitmap Image" r:id="rId3" imgW="6761905" imgH="3266667" progId="Paint.Picture">
                  <p:embed/>
                </p:oleObj>
              </mc:Choice>
              <mc:Fallback>
                <p:oleObj name="Bitmap Image" r:id="rId3" imgW="6761905" imgH="3266667" progId="Paint.Picture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976688"/>
                        <a:ext cx="4037013" cy="195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7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68289998"/>
              </p:ext>
            </p:extLst>
          </p:nvPr>
        </p:nvGraphicFramePr>
        <p:xfrm>
          <a:off x="4876800" y="3889375"/>
          <a:ext cx="4038600" cy="204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0" name="Bitmap Image" r:id="rId5" imgW="4505954" imgH="2285714" progId="Paint.Picture">
                  <p:embed/>
                </p:oleObj>
              </mc:Choice>
              <mc:Fallback>
                <p:oleObj name="Bitmap Image" r:id="rId5" imgW="4505954" imgH="2285714" progId="Paint.Picture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889375"/>
                        <a:ext cx="4038600" cy="204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229600" cy="4876800"/>
          </a:xfrm>
        </p:spPr>
        <p:txBody>
          <a:bodyPr/>
          <a:lstStyle/>
          <a:p>
            <a:pPr marL="182563" lvl="1" eaLnBrk="1" hangingPunct="1">
              <a:defRPr/>
            </a:pPr>
            <a:r>
              <a:rPr lang="en-US" altLang="en-US" sz="2800" dirty="0" err="1" smtClean="0"/>
              <a:t>Uji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titik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pojok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fungsi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obyektif</a:t>
            </a:r>
            <a:r>
              <a:rPr lang="en-US" altLang="en-US" sz="2800" dirty="0" smtClean="0"/>
              <a:t> </a:t>
            </a:r>
            <a:r>
              <a:rPr lang="en-US" altLang="en-US" sz="2400" dirty="0" smtClean="0"/>
              <a:t>Z = 4X1 + 5X2</a:t>
            </a:r>
            <a:r>
              <a:rPr lang="en-US" altLang="en-US" sz="2800" dirty="0" smtClean="0"/>
              <a:t>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2800" dirty="0" smtClean="0"/>
              <a:t>(0,0) </a:t>
            </a:r>
            <a:r>
              <a:rPr lang="en-US" altLang="en-US" sz="2800" dirty="0" smtClean="0">
                <a:sym typeface="Wingdings" pitchFamily="2" charset="2"/>
              </a:rPr>
              <a:t> Z = 0</a:t>
            </a:r>
            <a:endParaRPr lang="en-US" alt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2800" dirty="0" smtClean="0"/>
              <a:t>(4,0) </a:t>
            </a:r>
            <a:r>
              <a:rPr lang="en-US" altLang="en-US" sz="2800" dirty="0" smtClean="0">
                <a:sym typeface="Wingdings" pitchFamily="2" charset="2"/>
              </a:rPr>
              <a:t> Z = 16</a:t>
            </a:r>
            <a:endParaRPr lang="en-US" alt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2800" dirty="0" smtClean="0"/>
              <a:t>(4,2) </a:t>
            </a:r>
            <a:r>
              <a:rPr lang="en-US" altLang="en-US" sz="2800" dirty="0" smtClean="0">
                <a:sym typeface="Wingdings" pitchFamily="2" charset="2"/>
              </a:rPr>
              <a:t> Z = 26</a:t>
            </a:r>
            <a:endParaRPr lang="en-US" alt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2800" dirty="0" smtClean="0"/>
              <a:t>(2,4) </a:t>
            </a:r>
            <a:r>
              <a:rPr lang="en-US" altLang="en-US" sz="2800" dirty="0" smtClean="0">
                <a:sym typeface="Wingdings" pitchFamily="2" charset="2"/>
              </a:rPr>
              <a:t> Z = 28</a:t>
            </a:r>
            <a:endParaRPr lang="en-US" alt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2800" dirty="0" smtClean="0"/>
              <a:t>(0,5) </a:t>
            </a:r>
            <a:r>
              <a:rPr lang="en-US" altLang="en-US" sz="2800" dirty="0" smtClean="0">
                <a:sym typeface="Wingdings" pitchFamily="2" charset="2"/>
              </a:rPr>
              <a:t> Z = 25</a:t>
            </a:r>
            <a:endParaRPr lang="en-US" altLang="en-US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2800" dirty="0" err="1" smtClean="0"/>
              <a:t>Hasil</a:t>
            </a:r>
            <a:r>
              <a:rPr lang="en-US" altLang="en-US" sz="2800" dirty="0" smtClean="0"/>
              <a:t> Z yang </a:t>
            </a:r>
            <a:r>
              <a:rPr lang="en-US" altLang="en-US" sz="2800" dirty="0" err="1" smtClean="0"/>
              <a:t>maksimum</a:t>
            </a:r>
            <a:r>
              <a:rPr lang="en-US" altLang="en-US" sz="2800" dirty="0" smtClean="0"/>
              <a:t>: Z = 28 </a:t>
            </a:r>
            <a:r>
              <a:rPr lang="en-US" altLang="en-US" sz="2800" dirty="0" err="1" smtClean="0"/>
              <a:t>dengan</a:t>
            </a:r>
            <a:r>
              <a:rPr lang="en-US" altLang="en-US" sz="2800" dirty="0" smtClean="0"/>
              <a:t> x1 = 2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x2 = 4</a:t>
            </a:r>
          </a:p>
          <a:p>
            <a:pPr eaLnBrk="1" hangingPunct="1">
              <a:defRPr/>
            </a:pP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9906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Soal</a:t>
            </a:r>
            <a:r>
              <a:rPr lang="en-US" dirty="0" smtClean="0"/>
              <a:t> minimum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de-DE" dirty="0" smtClean="0"/>
              <a:t>3. Sebuah </a:t>
            </a:r>
            <a:r>
              <a:rPr lang="de-DE" dirty="0"/>
              <a:t>toko </a:t>
            </a:r>
            <a:r>
              <a:rPr lang="de-DE" dirty="0" smtClean="0"/>
              <a:t>menyediakan </a:t>
            </a:r>
            <a:r>
              <a:rPr lang="de-DE" dirty="0"/>
              <a:t>dua merk pupuk, yaitu </a:t>
            </a:r>
            <a:r>
              <a:rPr lang="de-DE" dirty="0" smtClean="0"/>
              <a:t>pupuk A </a:t>
            </a:r>
            <a:r>
              <a:rPr lang="de-DE" dirty="0"/>
              <a:t>dan </a:t>
            </a:r>
            <a:r>
              <a:rPr lang="de-DE" dirty="0" smtClean="0"/>
              <a:t>pupuk B. </a:t>
            </a:r>
            <a:r>
              <a:rPr lang="de-DE" dirty="0"/>
              <a:t>Setiap jenis mengandung campuran bahan nitrogen dan fosfat dalam jumlah tertentu.</a:t>
            </a: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paling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smtClean="0"/>
              <a:t>6 </a:t>
            </a:r>
            <a:r>
              <a:rPr lang="en-US" dirty="0"/>
              <a:t>kg nitrogen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8 </a:t>
            </a:r>
            <a:r>
              <a:rPr lang="en-US" dirty="0"/>
              <a:t>kg </a:t>
            </a:r>
            <a:r>
              <a:rPr lang="en-US" dirty="0" err="1"/>
              <a:t>fosfat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 </a:t>
            </a:r>
            <a:r>
              <a:rPr lang="en-US" dirty="0" err="1"/>
              <a:t>pertaniannya</a:t>
            </a:r>
            <a:r>
              <a:rPr lang="en-US" dirty="0"/>
              <a:t>.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pupuk</a:t>
            </a:r>
            <a:r>
              <a:rPr lang="en-US" dirty="0" smtClean="0"/>
              <a:t> B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smtClean="0"/>
              <a:t>$5 </a:t>
            </a:r>
            <a:r>
              <a:rPr lang="en-US" dirty="0" err="1"/>
              <a:t>dan</a:t>
            </a:r>
            <a:r>
              <a:rPr lang="en-US" dirty="0"/>
              <a:t> $6. 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sak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dibeli</a:t>
            </a:r>
            <a:r>
              <a:rPr lang="en-US" dirty="0"/>
              <a:t> agar total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minimum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lahannya</a:t>
            </a:r>
            <a:r>
              <a:rPr lang="en-US" dirty="0"/>
              <a:t> </a:t>
            </a:r>
            <a:r>
              <a:rPr lang="en-US" dirty="0" err="1"/>
              <a:t>terpenuhi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409564"/>
              </p:ext>
            </p:extLst>
          </p:nvPr>
        </p:nvGraphicFramePr>
        <p:xfrm>
          <a:off x="1295400" y="2362200"/>
          <a:ext cx="5715000" cy="1219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9404"/>
                <a:gridCol w="2220855"/>
                <a:gridCol w="1924741"/>
              </a:tblGrid>
              <a:tr h="3048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Jenis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</a:rPr>
                        <a:t>Kandungan</a:t>
                      </a:r>
                      <a:r>
                        <a:rPr lang="en-US" sz="1800" b="1" dirty="0">
                          <a:effectLst/>
                        </a:rPr>
                        <a:t> </a:t>
                      </a:r>
                      <a:r>
                        <a:rPr lang="en-US" sz="1800" b="1" dirty="0" err="1">
                          <a:effectLst/>
                        </a:rPr>
                        <a:t>Bahan</a:t>
                      </a:r>
                      <a:r>
                        <a:rPr lang="en-US" sz="1800" b="1" dirty="0">
                          <a:effectLst/>
                        </a:rPr>
                        <a:t> Kimia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en-US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Nitrogen (kg/</a:t>
                      </a:r>
                      <a:r>
                        <a:rPr lang="en-US" sz="1800" b="1" dirty="0" err="1">
                          <a:effectLst/>
                        </a:rPr>
                        <a:t>sak</a:t>
                      </a:r>
                      <a:r>
                        <a:rPr lang="en-US" sz="1800" b="1" dirty="0">
                          <a:effectLst/>
                        </a:rPr>
                        <a:t>)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Fosfat Kg/sak)</a:t>
                      </a:r>
                      <a:endParaRPr lang="en-US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48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 err="1" smtClean="0">
                          <a:effectLst/>
                          <a:latin typeface="+mn-lt"/>
                          <a:ea typeface="+mn-ea"/>
                        </a:rPr>
                        <a:t>Pupuk</a:t>
                      </a:r>
                      <a:r>
                        <a:rPr lang="en-US" sz="1800" b="1" baseline="0" dirty="0" smtClean="0">
                          <a:effectLst/>
                          <a:latin typeface="+mn-lt"/>
                          <a:ea typeface="+mn-ea"/>
                        </a:rPr>
                        <a:t> A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2</a:t>
                      </a:r>
                      <a:endParaRPr lang="en-US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48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dirty="0" err="1" smtClean="0">
                          <a:effectLst/>
                          <a:latin typeface="+mn-lt"/>
                          <a:ea typeface="+mn-ea"/>
                        </a:rPr>
                        <a:t>Pupuk</a:t>
                      </a:r>
                      <a:r>
                        <a:rPr lang="en-US" sz="1800" b="1" baseline="0" dirty="0" smtClean="0">
                          <a:effectLst/>
                          <a:latin typeface="+mn-lt"/>
                          <a:ea typeface="+mn-ea"/>
                        </a:rPr>
                        <a:t> B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+mn-ea"/>
                        </a:rPr>
                        <a:t>3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 err="1" smtClean="0"/>
              <a:t>Pengertian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Umum</a:t>
            </a:r>
            <a:endParaRPr lang="en-US" alt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Program Linier yang </a:t>
            </a:r>
            <a:r>
              <a:rPr lang="en-US" altLang="en-US" sz="2800" dirty="0" err="1" smtClean="0"/>
              <a:t>diterjemahkan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dari</a:t>
            </a:r>
            <a:r>
              <a:rPr lang="en-US" altLang="en-US" sz="2800" dirty="0" smtClean="0"/>
              <a:t> Linear programming (LP) </a:t>
            </a:r>
            <a:r>
              <a:rPr lang="en-US" altLang="en-US" sz="2800" dirty="0" err="1" smtClean="0"/>
              <a:t>adalah</a:t>
            </a:r>
            <a:r>
              <a:rPr lang="en-US" altLang="en-US" sz="2800" dirty="0" smtClean="0"/>
              <a:t> </a:t>
            </a:r>
          </a:p>
          <a:p>
            <a:pPr lvl="1" eaLnBrk="1" hangingPunct="1"/>
            <a:r>
              <a:rPr lang="en-US" altLang="en-US" sz="2800" dirty="0" smtClean="0"/>
              <a:t>Model </a:t>
            </a:r>
            <a:r>
              <a:rPr lang="en-US" altLang="en-US" sz="2800" dirty="0" err="1" smtClean="0"/>
              <a:t>matematika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dalam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mengalokasikan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sumber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daya</a:t>
            </a:r>
            <a:r>
              <a:rPr lang="en-US" altLang="en-US" sz="2800" dirty="0" smtClean="0"/>
              <a:t> yang </a:t>
            </a:r>
            <a:r>
              <a:rPr lang="en-US" altLang="en-US" sz="2800" dirty="0" err="1" smtClean="0"/>
              <a:t>terbatas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untuk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mencapai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tujuan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tunggal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seperti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memaksimalkan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keuntungan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atau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meminimumkan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biaya</a:t>
            </a:r>
            <a:r>
              <a:rPr lang="en-US" altLang="en-US" sz="2800" dirty="0" smtClean="0"/>
              <a:t>.</a:t>
            </a:r>
          </a:p>
          <a:p>
            <a:pPr lvl="1" eaLnBrk="1" hangingPunct="1"/>
            <a:r>
              <a:rPr lang="en-US" altLang="en-US" sz="2800" dirty="0" err="1" smtClean="0"/>
              <a:t>Sebagai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suatu</a:t>
            </a:r>
            <a:r>
              <a:rPr lang="en-US" altLang="en-US" sz="2800" dirty="0" smtClean="0"/>
              <a:t> model </a:t>
            </a:r>
            <a:r>
              <a:rPr lang="en-US" altLang="en-US" sz="2800" dirty="0" err="1" smtClean="0"/>
              <a:t>matematika</a:t>
            </a:r>
            <a:r>
              <a:rPr lang="en-US" altLang="en-US" sz="2800" dirty="0" smtClean="0"/>
              <a:t> yang </a:t>
            </a:r>
            <a:r>
              <a:rPr lang="en-US" altLang="en-US" sz="2800" dirty="0" err="1" smtClean="0"/>
              <a:t>terdiri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sebuah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fungsi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tujuan</a:t>
            </a:r>
            <a:r>
              <a:rPr lang="en-US" altLang="en-US" sz="2800" dirty="0" smtClean="0"/>
              <a:t> linier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sistem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kendala</a:t>
            </a:r>
            <a:r>
              <a:rPr lang="en-US" altLang="en-US" sz="2800" dirty="0" smtClean="0"/>
              <a:t> linier</a:t>
            </a:r>
          </a:p>
          <a:p>
            <a:pPr eaLnBrk="1" hangingPunct="1"/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Variabel</a:t>
            </a:r>
            <a:r>
              <a:rPr lang="en-US" dirty="0" smtClean="0"/>
              <a:t> : </a:t>
            </a:r>
            <a:r>
              <a:rPr lang="en-US" dirty="0" err="1" smtClean="0"/>
              <a:t>Pupuk</a:t>
            </a:r>
            <a:r>
              <a:rPr lang="en-US" dirty="0" smtClean="0"/>
              <a:t> A = X</a:t>
            </a:r>
          </a:p>
          <a:p>
            <a:pPr marL="0" indent="0">
              <a:buNone/>
            </a:pPr>
            <a:r>
              <a:rPr lang="en-US" dirty="0" smtClean="0"/>
              <a:t>	     </a:t>
            </a:r>
            <a:r>
              <a:rPr lang="en-US" dirty="0" err="1" smtClean="0"/>
              <a:t>Pupuk</a:t>
            </a:r>
            <a:r>
              <a:rPr lang="en-US" dirty="0" smtClean="0"/>
              <a:t> B = 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obyektif</a:t>
            </a:r>
            <a:r>
              <a:rPr lang="en-US" dirty="0" smtClean="0"/>
              <a:t> : </a:t>
            </a:r>
            <a:r>
              <a:rPr lang="en-US" dirty="0" err="1" smtClean="0"/>
              <a:t>Minimalkan</a:t>
            </a:r>
            <a:r>
              <a:rPr lang="en-US" dirty="0" smtClean="0"/>
              <a:t> Z = 5X + 6Y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:</a:t>
            </a:r>
          </a:p>
          <a:p>
            <a:pPr marL="1092200" indent="53975">
              <a:buNone/>
            </a:pPr>
            <a:r>
              <a:rPr lang="en-US" dirty="0" smtClean="0"/>
              <a:t>2X + Y ≥ 6</a:t>
            </a:r>
          </a:p>
          <a:p>
            <a:pPr marL="1092200" indent="53975">
              <a:buNone/>
            </a:pPr>
            <a:r>
              <a:rPr lang="en-US" dirty="0" smtClean="0"/>
              <a:t>X + 3Y ≥ 8</a:t>
            </a:r>
          </a:p>
          <a:p>
            <a:pPr marL="1092200" indent="53975">
              <a:buNone/>
            </a:pPr>
            <a:r>
              <a:rPr lang="en-US" dirty="0" smtClean="0"/>
              <a:t>X ≥ 0</a:t>
            </a:r>
          </a:p>
          <a:p>
            <a:pPr marL="1092200" indent="53975">
              <a:buNone/>
            </a:pPr>
            <a:r>
              <a:rPr lang="en-US" dirty="0" smtClean="0"/>
              <a:t>Y ≥ 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19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Grafik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7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pojok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(8,0) </a:t>
            </a:r>
            <a:r>
              <a:rPr lang="en-US" dirty="0" smtClean="0">
                <a:sym typeface="Wingdings" pitchFamily="2" charset="2"/>
              </a:rPr>
              <a:t> Z = 40</a:t>
            </a:r>
          </a:p>
          <a:p>
            <a:r>
              <a:rPr lang="en-US" dirty="0" smtClean="0">
                <a:sym typeface="Wingdings" pitchFamily="2" charset="2"/>
              </a:rPr>
              <a:t>(2,2)  Z = 22</a:t>
            </a:r>
          </a:p>
          <a:p>
            <a:r>
              <a:rPr lang="en-US" dirty="0" smtClean="0">
                <a:sym typeface="Wingdings" pitchFamily="2" charset="2"/>
              </a:rPr>
              <a:t>(0,6)  Z = 36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Jadi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biaya</a:t>
            </a:r>
            <a:r>
              <a:rPr lang="en-US" dirty="0" smtClean="0">
                <a:sym typeface="Wingdings" pitchFamily="2" charset="2"/>
              </a:rPr>
              <a:t> minimum yang </a:t>
            </a:r>
            <a:r>
              <a:rPr lang="en-US" dirty="0" err="1" smtClean="0">
                <a:sym typeface="Wingdings" pitchFamily="2" charset="2"/>
              </a:rPr>
              <a:t>dikeluarkan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adalah</a:t>
            </a:r>
            <a:r>
              <a:rPr lang="en-US" dirty="0" smtClean="0">
                <a:sym typeface="Wingdings" pitchFamily="2" charset="2"/>
              </a:rPr>
              <a:t> $22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membeli</a:t>
            </a:r>
            <a:r>
              <a:rPr lang="en-US" dirty="0" smtClean="0">
                <a:sym typeface="Wingdings" pitchFamily="2" charset="2"/>
              </a:rPr>
              <a:t> 2 </a:t>
            </a:r>
            <a:r>
              <a:rPr lang="en-US" dirty="0" err="1" smtClean="0">
                <a:sym typeface="Wingdings" pitchFamily="2" charset="2"/>
              </a:rPr>
              <a:t>sak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pupuk</a:t>
            </a:r>
            <a:r>
              <a:rPr lang="en-US" dirty="0" smtClean="0">
                <a:sym typeface="Wingdings" pitchFamily="2" charset="2"/>
              </a:rPr>
              <a:t> A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2 </a:t>
            </a:r>
            <a:r>
              <a:rPr lang="en-US" dirty="0" err="1" smtClean="0">
                <a:sym typeface="Wingdings" pitchFamily="2" charset="2"/>
              </a:rPr>
              <a:t>sak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pupuk</a:t>
            </a:r>
            <a:r>
              <a:rPr lang="en-US" dirty="0" smtClean="0">
                <a:sym typeface="Wingdings" pitchFamily="2" charset="2"/>
              </a:rPr>
              <a:t>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427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5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dirty="0"/>
              <a:t>1</a:t>
            </a:r>
            <a:r>
              <a:rPr lang="en-US" sz="2800" dirty="0" smtClean="0"/>
              <a:t>.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developer </a:t>
            </a:r>
            <a:r>
              <a:rPr lang="en-US" sz="2800" dirty="0" err="1" smtClean="0"/>
              <a:t>perumahan</a:t>
            </a:r>
            <a:r>
              <a:rPr lang="en-US" sz="2800" dirty="0" smtClean="0"/>
              <a:t> </a:t>
            </a:r>
            <a:r>
              <a:rPr lang="en-US" sz="2800" dirty="0" err="1" smtClean="0"/>
              <a:t>merencanakan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rumah</a:t>
            </a:r>
            <a:r>
              <a:rPr lang="en-US" sz="2800" dirty="0" smtClean="0"/>
              <a:t> </a:t>
            </a:r>
            <a:r>
              <a:rPr lang="en-US" sz="2800" dirty="0" err="1" smtClean="0"/>
              <a:t>tipe</a:t>
            </a:r>
            <a:r>
              <a:rPr lang="en-US" sz="2800" dirty="0" smtClean="0"/>
              <a:t> 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tipe</a:t>
            </a:r>
            <a:r>
              <a:rPr lang="en-US" sz="2800" dirty="0" smtClean="0"/>
              <a:t> B. </a:t>
            </a:r>
            <a:r>
              <a:rPr lang="en-US" sz="2800" dirty="0" err="1" smtClean="0"/>
              <a:t>Tiap</a:t>
            </a:r>
            <a:r>
              <a:rPr lang="en-US" sz="2800" dirty="0" smtClean="0"/>
              <a:t> unit </a:t>
            </a:r>
            <a:r>
              <a:rPr lang="en-US" sz="2800" dirty="0" err="1" smtClean="0"/>
              <a:t>tipe</a:t>
            </a:r>
            <a:r>
              <a:rPr lang="en-US" sz="2800" dirty="0" smtClean="0"/>
              <a:t> A </a:t>
            </a:r>
            <a:r>
              <a:rPr lang="en-US" sz="2800" dirty="0" err="1" smtClean="0"/>
              <a:t>memerlukan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lahan</a:t>
            </a:r>
            <a:r>
              <a:rPr lang="en-US" sz="2800" dirty="0" smtClean="0"/>
              <a:t> 150m2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rumah</a:t>
            </a:r>
            <a:r>
              <a:rPr lang="en-US" sz="2800" dirty="0" smtClean="0"/>
              <a:t> </a:t>
            </a:r>
            <a:r>
              <a:rPr lang="en-US" sz="2800" dirty="0" err="1" smtClean="0"/>
              <a:t>tipe</a:t>
            </a:r>
            <a:r>
              <a:rPr lang="en-US" sz="2800" dirty="0" smtClean="0"/>
              <a:t> B 200m2. Perusahaan </a:t>
            </a:r>
            <a:r>
              <a:rPr lang="en-US" sz="2800" dirty="0" err="1" smtClean="0"/>
              <a:t>berencana</a:t>
            </a:r>
            <a:r>
              <a:rPr lang="en-US" sz="2800" dirty="0" smtClean="0"/>
              <a:t> </a:t>
            </a:r>
            <a:r>
              <a:rPr lang="en-US" sz="2800" dirty="0" err="1" smtClean="0"/>
              <a:t>membangun</a:t>
            </a:r>
            <a:r>
              <a:rPr lang="en-US" sz="2800" dirty="0" smtClean="0"/>
              <a:t> paling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180 unit. </a:t>
            </a:r>
            <a:r>
              <a:rPr lang="en-US" sz="2800" dirty="0" err="1" smtClean="0"/>
              <a:t>Lahan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tersedia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30.000m2. </a:t>
            </a:r>
            <a:r>
              <a:rPr lang="en-US" sz="2800" dirty="0" err="1" smtClean="0"/>
              <a:t>Keuntungan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diharapkan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tiap</a:t>
            </a:r>
            <a:r>
              <a:rPr lang="en-US" sz="2800" dirty="0" smtClean="0"/>
              <a:t> unit </a:t>
            </a:r>
            <a:r>
              <a:rPr lang="en-US" sz="2800" dirty="0" err="1" smtClean="0"/>
              <a:t>rumah</a:t>
            </a:r>
            <a:r>
              <a:rPr lang="en-US" sz="2800" dirty="0" smtClean="0"/>
              <a:t> </a:t>
            </a:r>
            <a:r>
              <a:rPr lang="en-US" sz="2800" dirty="0" err="1" smtClean="0"/>
              <a:t>tipe</a:t>
            </a:r>
            <a:r>
              <a:rPr lang="en-US" sz="2800" dirty="0" smtClean="0"/>
              <a:t> A </a:t>
            </a:r>
            <a:r>
              <a:rPr lang="en-US" sz="2800" dirty="0" err="1" smtClean="0"/>
              <a:t>sebesar</a:t>
            </a:r>
            <a:r>
              <a:rPr lang="en-US" sz="2800" dirty="0" smtClean="0"/>
              <a:t> 30 </a:t>
            </a:r>
            <a:r>
              <a:rPr lang="en-US" sz="2800" dirty="0" err="1" smtClean="0"/>
              <a:t>juta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rumah</a:t>
            </a:r>
            <a:r>
              <a:rPr lang="en-US" sz="2800" dirty="0" smtClean="0"/>
              <a:t> </a:t>
            </a:r>
            <a:r>
              <a:rPr lang="en-US" sz="2800" dirty="0" err="1" smtClean="0"/>
              <a:t>tipe</a:t>
            </a:r>
            <a:r>
              <a:rPr lang="en-US" sz="2800" dirty="0" smtClean="0"/>
              <a:t> B 40 </a:t>
            </a:r>
            <a:r>
              <a:rPr lang="en-US" sz="2800" dirty="0" err="1" smtClean="0"/>
              <a:t>juta</a:t>
            </a:r>
            <a:r>
              <a:rPr lang="en-US" sz="2800" dirty="0" smtClean="0"/>
              <a:t>. Agar </a:t>
            </a:r>
            <a:r>
              <a:rPr lang="en-US" sz="2800" dirty="0" err="1" smtClean="0"/>
              <a:t>keuntungan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maksimum</a:t>
            </a:r>
            <a:r>
              <a:rPr lang="en-US" sz="2800" dirty="0" smtClean="0"/>
              <a:t>,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rumah</a:t>
            </a:r>
            <a:r>
              <a:rPr lang="en-US" sz="2800" dirty="0" smtClean="0"/>
              <a:t> </a:t>
            </a:r>
            <a:r>
              <a:rPr lang="en-US" sz="2800" dirty="0" err="1" smtClean="0"/>
              <a:t>tipe</a:t>
            </a:r>
            <a:r>
              <a:rPr lang="en-US" sz="2800" dirty="0" smtClean="0"/>
              <a:t> 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Tipe</a:t>
            </a:r>
            <a:r>
              <a:rPr lang="en-US" sz="2800" dirty="0" smtClean="0"/>
              <a:t> B yang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dibangun</a:t>
            </a:r>
            <a:r>
              <a:rPr lang="en-US" sz="2800" dirty="0" smtClean="0"/>
              <a:t>?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TUGAS (PR)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dirty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ingin</a:t>
            </a:r>
            <a:r>
              <a:rPr lang="en-US" sz="2800" dirty="0" smtClean="0"/>
              <a:t> </a:t>
            </a:r>
            <a:r>
              <a:rPr lang="en-US" sz="2800" dirty="0" err="1" smtClean="0"/>
              <a:t>membuka</a:t>
            </a:r>
            <a:r>
              <a:rPr lang="en-US" sz="2800" dirty="0" smtClean="0"/>
              <a:t> </a:t>
            </a:r>
            <a:r>
              <a:rPr lang="en-US" sz="2800" dirty="0" err="1" smtClean="0"/>
              <a:t>usaha</a:t>
            </a:r>
            <a:r>
              <a:rPr lang="en-US" sz="2800" dirty="0" smtClean="0"/>
              <a:t> </a:t>
            </a:r>
            <a:r>
              <a:rPr lang="en-US" sz="2800" dirty="0" err="1" smtClean="0"/>
              <a:t>kontrakan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2 </a:t>
            </a:r>
            <a:r>
              <a:rPr lang="en-US" sz="2800" dirty="0" err="1" smtClean="0"/>
              <a:t>tipe</a:t>
            </a:r>
            <a:r>
              <a:rPr lang="en-US" sz="2800" dirty="0" smtClean="0"/>
              <a:t> </a:t>
            </a:r>
            <a:r>
              <a:rPr lang="en-US" sz="2800" dirty="0" err="1" smtClean="0"/>
              <a:t>kamar</a:t>
            </a:r>
            <a:r>
              <a:rPr lang="en-US" sz="2800" dirty="0" smtClean="0"/>
              <a:t>. </a:t>
            </a:r>
            <a:r>
              <a:rPr lang="en-US" sz="2800" dirty="0" err="1" smtClean="0"/>
              <a:t>Kamar</a:t>
            </a:r>
            <a:r>
              <a:rPr lang="en-US" sz="2800" dirty="0" smtClean="0"/>
              <a:t> </a:t>
            </a:r>
            <a:r>
              <a:rPr lang="en-US" sz="2800" dirty="0" err="1" smtClean="0"/>
              <a:t>tipe</a:t>
            </a:r>
            <a:r>
              <a:rPr lang="en-US" sz="2800" dirty="0" smtClean="0"/>
              <a:t> I </a:t>
            </a:r>
            <a:r>
              <a:rPr lang="en-US" sz="2800" dirty="0" err="1" smtClean="0"/>
              <a:t>disewakan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Rp</a:t>
            </a:r>
            <a:r>
              <a:rPr lang="en-US" sz="2800" dirty="0" smtClean="0"/>
              <a:t> 250.000,- /</a:t>
            </a:r>
            <a:r>
              <a:rPr lang="en-US" sz="2800" dirty="0" err="1" smtClean="0"/>
              <a:t>bln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kamar</a:t>
            </a:r>
            <a:r>
              <a:rPr lang="en-US" sz="2800" dirty="0" smtClean="0"/>
              <a:t> </a:t>
            </a:r>
            <a:r>
              <a:rPr lang="en-US" sz="2800" dirty="0" err="1" smtClean="0"/>
              <a:t>tipe</a:t>
            </a:r>
            <a:r>
              <a:rPr lang="en-US" sz="2800" dirty="0" smtClean="0"/>
              <a:t> II </a:t>
            </a:r>
            <a:r>
              <a:rPr lang="en-US" sz="2800" dirty="0" err="1" smtClean="0"/>
              <a:t>Rp</a:t>
            </a:r>
            <a:r>
              <a:rPr lang="en-US" sz="2800" dirty="0" smtClean="0"/>
              <a:t> 300.000/</a:t>
            </a:r>
            <a:r>
              <a:rPr lang="en-US" sz="2800" dirty="0" err="1" smtClean="0"/>
              <a:t>bln</a:t>
            </a:r>
            <a:r>
              <a:rPr lang="en-US" sz="2800" dirty="0" smtClean="0"/>
              <a:t>. </a:t>
            </a:r>
            <a:r>
              <a:rPr lang="en-US" sz="2800" dirty="0" err="1" smtClean="0"/>
              <a:t>Lahan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dia</a:t>
            </a:r>
            <a:r>
              <a:rPr lang="en-US" sz="2800" dirty="0" smtClean="0"/>
              <a:t> </a:t>
            </a:r>
            <a:r>
              <a:rPr lang="en-US" sz="2800" dirty="0" err="1" smtClean="0"/>
              <a:t>punya</a:t>
            </a:r>
            <a:r>
              <a:rPr lang="en-US" sz="2800" dirty="0" smtClean="0"/>
              <a:t> </a:t>
            </a:r>
            <a:r>
              <a:rPr lang="en-US" sz="2800" dirty="0" err="1" smtClean="0"/>
              <a:t>cukup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10 </a:t>
            </a:r>
            <a:r>
              <a:rPr lang="en-US" sz="2800" dirty="0" err="1" smtClean="0"/>
              <a:t>kamar</a:t>
            </a:r>
            <a:r>
              <a:rPr lang="en-US" sz="2800" dirty="0" smtClean="0"/>
              <a:t>.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pembuatan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unit </a:t>
            </a:r>
            <a:r>
              <a:rPr lang="en-US" sz="2800" dirty="0" err="1" smtClean="0"/>
              <a:t>kamar</a:t>
            </a:r>
            <a:r>
              <a:rPr lang="en-US" sz="2800" dirty="0" smtClean="0"/>
              <a:t> </a:t>
            </a:r>
            <a:r>
              <a:rPr lang="en-US" sz="2800" dirty="0" err="1" smtClean="0"/>
              <a:t>tipe</a:t>
            </a:r>
            <a:r>
              <a:rPr lang="en-US" sz="2800" dirty="0" smtClean="0"/>
              <a:t> I </a:t>
            </a:r>
            <a:r>
              <a:rPr lang="en-US" sz="2800" dirty="0" err="1" smtClean="0"/>
              <a:t>sebesar</a:t>
            </a:r>
            <a:r>
              <a:rPr lang="en-US" sz="2800" dirty="0" smtClean="0"/>
              <a:t> 9 </a:t>
            </a:r>
            <a:r>
              <a:rPr lang="en-US" sz="2800" dirty="0" err="1" smtClean="0"/>
              <a:t>jt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tipe</a:t>
            </a:r>
            <a:r>
              <a:rPr lang="en-US" sz="2800" dirty="0" smtClean="0"/>
              <a:t> II </a:t>
            </a:r>
            <a:r>
              <a:rPr lang="en-US" sz="2800" dirty="0" err="1" smtClean="0"/>
              <a:t>sebesar</a:t>
            </a:r>
            <a:r>
              <a:rPr lang="en-US" sz="2800" dirty="0" smtClean="0"/>
              <a:t> 12jt. Modal yang </a:t>
            </a:r>
            <a:r>
              <a:rPr lang="en-US" sz="2800" dirty="0" err="1" smtClean="0"/>
              <a:t>dia</a:t>
            </a:r>
            <a:r>
              <a:rPr lang="en-US" sz="2800" dirty="0" smtClean="0"/>
              <a:t> </a:t>
            </a:r>
            <a:r>
              <a:rPr lang="en-US" sz="2800" dirty="0" err="1" smtClean="0"/>
              <a:t>punya</a:t>
            </a:r>
            <a:r>
              <a:rPr lang="en-US" sz="2800" dirty="0" smtClean="0"/>
              <a:t> 108jt. Agar </a:t>
            </a:r>
            <a:r>
              <a:rPr lang="en-US" sz="2800" dirty="0" err="1" smtClean="0"/>
              <a:t>modalnya</a:t>
            </a:r>
            <a:r>
              <a:rPr lang="en-US" sz="2800" dirty="0" smtClean="0"/>
              <a:t> </a:t>
            </a:r>
            <a:r>
              <a:rPr lang="en-US" sz="2800" dirty="0" err="1" smtClean="0"/>
              <a:t>cepat</a:t>
            </a:r>
            <a:r>
              <a:rPr lang="en-US" sz="2800" dirty="0" smtClean="0"/>
              <a:t> </a:t>
            </a:r>
            <a:r>
              <a:rPr lang="en-US" sz="2800" dirty="0" err="1" smtClean="0"/>
              <a:t>kembali</a:t>
            </a:r>
            <a:r>
              <a:rPr lang="en-US" sz="2800" dirty="0" smtClean="0"/>
              <a:t>,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pendapatan</a:t>
            </a:r>
            <a:r>
              <a:rPr lang="en-US" sz="2800" dirty="0" smtClean="0"/>
              <a:t> </a:t>
            </a:r>
            <a:r>
              <a:rPr lang="en-US" sz="2800" dirty="0" err="1" smtClean="0"/>
              <a:t>sewa</a:t>
            </a:r>
            <a:r>
              <a:rPr lang="en-US" sz="2800" dirty="0" smtClean="0"/>
              <a:t> </a:t>
            </a:r>
            <a:r>
              <a:rPr lang="en-US" sz="2800" dirty="0" err="1" smtClean="0"/>
              <a:t>maksimum</a:t>
            </a:r>
            <a:r>
              <a:rPr lang="en-US" sz="2800" dirty="0" smtClean="0"/>
              <a:t> </a:t>
            </a:r>
            <a:r>
              <a:rPr lang="en-US" sz="2800" dirty="0" err="1" smtClean="0"/>
              <a:t>tiap</a:t>
            </a:r>
            <a:r>
              <a:rPr lang="en-US" sz="2800" dirty="0" smtClean="0"/>
              <a:t> </a:t>
            </a:r>
            <a:r>
              <a:rPr lang="en-US" sz="2800" dirty="0" err="1" smtClean="0"/>
              <a:t>bulan</a:t>
            </a:r>
            <a:r>
              <a:rPr lang="en-US" sz="2800" dirty="0" smtClean="0"/>
              <a:t>?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TUGAS (PR)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382000" cy="46021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2800" dirty="0"/>
              <a:t>3</a:t>
            </a:r>
            <a:r>
              <a:rPr lang="en-US" altLang="en-US" sz="2800" dirty="0" smtClean="0"/>
              <a:t>. PT. </a:t>
            </a:r>
            <a:r>
              <a:rPr lang="en-US" altLang="en-US" sz="2800" dirty="0" err="1" smtClean="0"/>
              <a:t>Sumber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Produksi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menghasilkan</a:t>
            </a:r>
            <a:r>
              <a:rPr lang="en-US" altLang="en-US" sz="2800" dirty="0" smtClean="0"/>
              <a:t> 2 </a:t>
            </a:r>
            <a:r>
              <a:rPr lang="en-US" altLang="en-US" sz="2800" dirty="0" err="1" smtClean="0"/>
              <a:t>produk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yaitu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produk</a:t>
            </a:r>
            <a:r>
              <a:rPr lang="en-US" altLang="en-US" sz="2800" dirty="0" smtClean="0"/>
              <a:t> I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produk</a:t>
            </a:r>
            <a:r>
              <a:rPr lang="en-US" altLang="en-US" sz="2800" dirty="0" smtClean="0"/>
              <a:t> II. </a:t>
            </a:r>
            <a:r>
              <a:rPr lang="en-US" altLang="en-US" sz="2800" dirty="0" err="1" smtClean="0"/>
              <a:t>Untuk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menghasilkan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kedua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produksi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tersebut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melalui</a:t>
            </a:r>
            <a:r>
              <a:rPr lang="en-US" altLang="en-US" sz="2800" dirty="0" smtClean="0"/>
              <a:t> 3 </a:t>
            </a:r>
            <a:r>
              <a:rPr lang="en-US" altLang="en-US" sz="2800" dirty="0" err="1" smtClean="0"/>
              <a:t>mesin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berurutan</a:t>
            </a:r>
            <a:r>
              <a:rPr lang="en-US" altLang="en-US" sz="2800" dirty="0" smtClean="0"/>
              <a:t>: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800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8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800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2800" dirty="0" err="1" smtClean="0"/>
              <a:t>Untuk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mendapatkan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laba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maksimum</a:t>
            </a:r>
            <a:r>
              <a:rPr lang="en-US" altLang="en-US" sz="2800" dirty="0" smtClean="0"/>
              <a:t>,  </a:t>
            </a:r>
            <a:r>
              <a:rPr lang="en-US" altLang="en-US" sz="2800" dirty="0" err="1" smtClean="0"/>
              <a:t>tentukan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berapa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banyak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produk</a:t>
            </a:r>
            <a:r>
              <a:rPr lang="en-US" altLang="en-US" sz="2800" dirty="0" smtClean="0"/>
              <a:t> I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II yang </a:t>
            </a:r>
            <a:r>
              <a:rPr lang="en-US" altLang="en-US" sz="2800" dirty="0" err="1" smtClean="0"/>
              <a:t>harus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diproduksi</a:t>
            </a:r>
            <a:r>
              <a:rPr lang="en-US" altLang="en-US" sz="2800" dirty="0" smtClean="0"/>
              <a:t>?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2800" dirty="0" smtClean="0"/>
          </a:p>
          <a:p>
            <a:pPr eaLnBrk="1" hangingPunct="1">
              <a:defRPr/>
            </a:pPr>
            <a:endParaRPr lang="en-US" altLang="en-US" sz="2800" dirty="0" smtClean="0"/>
          </a:p>
        </p:txBody>
      </p:sp>
      <p:graphicFrame>
        <p:nvGraphicFramePr>
          <p:cNvPr id="41987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96924972"/>
              </p:ext>
            </p:extLst>
          </p:nvPr>
        </p:nvGraphicFramePr>
        <p:xfrm>
          <a:off x="762000" y="3200400"/>
          <a:ext cx="7543800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1" name="Bitmap Image" r:id="rId3" imgW="7724880" imgH="1162080" progId="Paint.Picture">
                  <p:embed/>
                </p:oleObj>
              </mc:Choice>
              <mc:Fallback>
                <p:oleObj name="Bitmap Image" r:id="rId3" imgW="7724880" imgH="1162080" progId="Paint.Picture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200400"/>
                        <a:ext cx="7543800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TUGAS (PR)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TUGAS (PR)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196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 smtClean="0"/>
              <a:t>4. </a:t>
            </a:r>
            <a:r>
              <a:rPr lang="en-US" sz="2800" dirty="0" err="1" smtClean="0"/>
              <a:t>Kapasitas</a:t>
            </a:r>
            <a:r>
              <a:rPr lang="en-US" sz="2800" dirty="0" smtClean="0"/>
              <a:t> </a:t>
            </a:r>
            <a:r>
              <a:rPr lang="en-US" sz="2800" dirty="0" err="1" smtClean="0"/>
              <a:t>tempat</a:t>
            </a:r>
            <a:r>
              <a:rPr lang="en-US" sz="2800" dirty="0" smtClean="0"/>
              <a:t> </a:t>
            </a:r>
            <a:r>
              <a:rPr lang="en-US" sz="2800" dirty="0" err="1" smtClean="0"/>
              <a:t>duduk</a:t>
            </a:r>
            <a:r>
              <a:rPr lang="en-US" sz="2800" dirty="0" smtClean="0"/>
              <a:t> </a:t>
            </a:r>
            <a:r>
              <a:rPr lang="en-US" sz="2800" dirty="0" err="1" smtClean="0"/>
              <a:t>pesawat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60 </a:t>
            </a:r>
            <a:r>
              <a:rPr lang="en-US" sz="2800" dirty="0" err="1" smtClean="0"/>
              <a:t>kursi</a:t>
            </a:r>
            <a:r>
              <a:rPr lang="en-US" sz="2800" dirty="0" smtClean="0"/>
              <a:t>.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penumpang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utama</a:t>
            </a:r>
            <a:r>
              <a:rPr lang="en-US" sz="2800" dirty="0" smtClean="0"/>
              <a:t> </a:t>
            </a:r>
            <a:r>
              <a:rPr lang="en-US" sz="2800" dirty="0" err="1" smtClean="0"/>
              <a:t>boleh</a:t>
            </a:r>
            <a:r>
              <a:rPr lang="en-US" sz="2800" dirty="0" smtClean="0"/>
              <a:t> </a:t>
            </a:r>
            <a:r>
              <a:rPr lang="en-US" sz="2800" dirty="0" err="1" smtClean="0"/>
              <a:t>membawa</a:t>
            </a:r>
            <a:r>
              <a:rPr lang="en-US" sz="2800" dirty="0" smtClean="0"/>
              <a:t> </a:t>
            </a:r>
            <a:r>
              <a:rPr lang="en-US" sz="2800" dirty="0" err="1" smtClean="0"/>
              <a:t>bagasi</a:t>
            </a:r>
            <a:r>
              <a:rPr lang="en-US" sz="2800" dirty="0" smtClean="0"/>
              <a:t> 60kg </a:t>
            </a:r>
            <a:r>
              <a:rPr lang="en-US" sz="2800" dirty="0" err="1" smtClean="0"/>
              <a:t>sedangkan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20kg. </a:t>
            </a:r>
            <a:r>
              <a:rPr lang="en-US" sz="2800" dirty="0" err="1" smtClean="0"/>
              <a:t>Pesawat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membawa</a:t>
            </a:r>
            <a:r>
              <a:rPr lang="en-US" sz="2800" dirty="0" smtClean="0"/>
              <a:t> </a:t>
            </a:r>
            <a:r>
              <a:rPr lang="en-US" sz="2800" dirty="0" err="1" smtClean="0"/>
              <a:t>bagasi</a:t>
            </a:r>
            <a:r>
              <a:rPr lang="en-US" sz="2800" dirty="0" smtClean="0"/>
              <a:t> 1.680kg.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tiket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utama</a:t>
            </a:r>
            <a:r>
              <a:rPr lang="en-US" sz="2800" dirty="0" smtClean="0"/>
              <a:t> </a:t>
            </a:r>
            <a:r>
              <a:rPr lang="en-US" sz="2800" dirty="0" err="1" smtClean="0"/>
              <a:t>Rp</a:t>
            </a:r>
            <a:r>
              <a:rPr lang="en-US" sz="2800" dirty="0" smtClean="0"/>
              <a:t>. 650.000,-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Rp</a:t>
            </a:r>
            <a:r>
              <a:rPr lang="en-US" sz="2800" dirty="0" smtClean="0"/>
              <a:t> 450.000. Agar </a:t>
            </a:r>
            <a:r>
              <a:rPr lang="en-US" sz="2800" dirty="0" err="1" smtClean="0"/>
              <a:t>penjualan</a:t>
            </a:r>
            <a:r>
              <a:rPr lang="en-US" sz="2800" dirty="0" smtClean="0"/>
              <a:t> </a:t>
            </a:r>
            <a:r>
              <a:rPr lang="en-US" sz="2800" dirty="0" err="1" smtClean="0"/>
              <a:t>tiket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</a:t>
            </a:r>
            <a:r>
              <a:rPr lang="en-US" sz="2800" dirty="0" smtClean="0"/>
              <a:t> </a:t>
            </a:r>
            <a:r>
              <a:rPr lang="en-US" sz="2800" dirty="0" err="1" smtClean="0"/>
              <a:t>keuntungan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maksimum</a:t>
            </a:r>
            <a:r>
              <a:rPr lang="en-US" sz="2800" dirty="0" smtClean="0"/>
              <a:t> </a:t>
            </a:r>
            <a:r>
              <a:rPr lang="en-US" sz="2800" dirty="0" err="1" smtClean="0"/>
              <a:t>pd</a:t>
            </a:r>
            <a:r>
              <a:rPr lang="en-US" sz="2800" dirty="0" smtClean="0"/>
              <a:t> </a:t>
            </a:r>
            <a:r>
              <a:rPr lang="en-US" sz="2800" dirty="0" err="1" smtClean="0"/>
              <a:t>saat</a:t>
            </a:r>
            <a:r>
              <a:rPr lang="en-US" sz="2800" dirty="0" smtClean="0"/>
              <a:t> </a:t>
            </a:r>
            <a:r>
              <a:rPr lang="en-US" sz="2800" dirty="0" err="1" smtClean="0"/>
              <a:t>pesawat</a:t>
            </a:r>
            <a:r>
              <a:rPr lang="en-US" sz="2800" dirty="0" smtClean="0"/>
              <a:t> </a:t>
            </a:r>
            <a:r>
              <a:rPr lang="en-US" sz="2800" dirty="0" err="1" smtClean="0"/>
              <a:t>penuh</a:t>
            </a:r>
            <a:r>
              <a:rPr lang="en-US" sz="2800" dirty="0" smtClean="0"/>
              <a:t>,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tiket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utama</a:t>
            </a:r>
            <a:r>
              <a:rPr lang="en-US" sz="2800" dirty="0" smtClean="0"/>
              <a:t> yang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disediakan</a:t>
            </a:r>
            <a:r>
              <a:rPr lang="en-US" sz="2800" dirty="0" smtClean="0"/>
              <a:t> ?</a:t>
            </a:r>
          </a:p>
          <a:p>
            <a:pPr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5267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TUGAS (PR)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434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2800" dirty="0" smtClean="0"/>
              <a:t>5.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supplier </a:t>
            </a:r>
            <a:r>
              <a:rPr lang="en-US" sz="2800" dirty="0" err="1" smtClean="0"/>
              <a:t>buah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membeli</a:t>
            </a:r>
            <a:r>
              <a:rPr lang="en-US" sz="2800" dirty="0" smtClean="0"/>
              <a:t> </a:t>
            </a:r>
            <a:r>
              <a:rPr lang="en-US" sz="2800" dirty="0" err="1" smtClean="0"/>
              <a:t>buah-buahan</a:t>
            </a:r>
            <a:r>
              <a:rPr lang="en-US" sz="2800" dirty="0" smtClean="0"/>
              <a:t> </a:t>
            </a:r>
            <a:r>
              <a:rPr lang="en-US" sz="2800" dirty="0" err="1" smtClean="0"/>
              <a:t>mangga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jeruk</a:t>
            </a:r>
            <a:r>
              <a:rPr lang="en-US" sz="2800" dirty="0" smtClean="0"/>
              <a:t>. </a:t>
            </a:r>
            <a:r>
              <a:rPr lang="en-US" sz="2800" dirty="0" err="1" smtClean="0"/>
              <a:t>Mangga</a:t>
            </a:r>
            <a:r>
              <a:rPr lang="en-US" sz="2800" dirty="0" smtClean="0"/>
              <a:t> </a:t>
            </a:r>
            <a:r>
              <a:rPr lang="en-US" sz="2800" dirty="0" err="1" smtClean="0"/>
              <a:t>dibeli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Rp</a:t>
            </a:r>
            <a:r>
              <a:rPr lang="en-US" sz="2800" dirty="0" smtClean="0"/>
              <a:t>. 8.000/kg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jeruk</a:t>
            </a:r>
            <a:r>
              <a:rPr lang="en-US" sz="2800" dirty="0" smtClean="0"/>
              <a:t> </a:t>
            </a:r>
            <a:r>
              <a:rPr lang="en-US" sz="2800" dirty="0" err="1" smtClean="0"/>
              <a:t>Rp</a:t>
            </a:r>
            <a:r>
              <a:rPr lang="en-US" sz="2800" dirty="0" smtClean="0"/>
              <a:t>  12.000/kg. Modal yang </a:t>
            </a:r>
            <a:r>
              <a:rPr lang="en-US" sz="2800" dirty="0" err="1" smtClean="0"/>
              <a:t>dimiliki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Rp</a:t>
            </a:r>
            <a:r>
              <a:rPr lang="en-US" sz="2800" dirty="0" smtClean="0"/>
              <a:t>. 3.840.0000 </a:t>
            </a:r>
            <a:r>
              <a:rPr lang="en-US" sz="2800" dirty="0" err="1" smtClean="0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kapasitas</a:t>
            </a:r>
            <a:r>
              <a:rPr lang="en-US" sz="2800" dirty="0" smtClean="0"/>
              <a:t> </a:t>
            </a:r>
            <a:r>
              <a:rPr lang="en-US" sz="2800" dirty="0" err="1" smtClean="0"/>
              <a:t>pengirimannya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400kg. </a:t>
            </a:r>
            <a:r>
              <a:rPr lang="en-US" sz="2800" dirty="0" err="1" smtClean="0"/>
              <a:t>Keuntungan</a:t>
            </a:r>
            <a:r>
              <a:rPr lang="en-US" sz="2800" dirty="0"/>
              <a:t> </a:t>
            </a:r>
            <a:r>
              <a:rPr lang="en-US" sz="2800" dirty="0" err="1" smtClean="0"/>
              <a:t>tiap</a:t>
            </a:r>
            <a:r>
              <a:rPr lang="en-US" sz="2800" dirty="0" smtClean="0"/>
              <a:t> kg </a:t>
            </a:r>
            <a:r>
              <a:rPr lang="en-US" sz="2800" dirty="0" err="1" smtClean="0"/>
              <a:t>jeruk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kali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keuntungan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tiap</a:t>
            </a:r>
            <a:r>
              <a:rPr lang="en-US" sz="2800" dirty="0" smtClean="0"/>
              <a:t> kg </a:t>
            </a:r>
            <a:r>
              <a:rPr lang="en-US" sz="2800" dirty="0" err="1" smtClean="0"/>
              <a:t>mangga</a:t>
            </a:r>
            <a:r>
              <a:rPr lang="en-US" sz="2800" dirty="0" smtClean="0"/>
              <a:t>.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memperoleh</a:t>
            </a:r>
            <a:r>
              <a:rPr lang="en-US" sz="2800" dirty="0" smtClean="0"/>
              <a:t> </a:t>
            </a:r>
            <a:r>
              <a:rPr lang="en-US" sz="2800" dirty="0" err="1" smtClean="0"/>
              <a:t>keuntungan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maksimum</a:t>
            </a:r>
            <a:r>
              <a:rPr lang="en-US" sz="2800" dirty="0" smtClean="0"/>
              <a:t>,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buah</a:t>
            </a:r>
            <a:r>
              <a:rPr lang="en-US" sz="2800" dirty="0" smtClean="0"/>
              <a:t> yang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dibeli</a:t>
            </a:r>
            <a:r>
              <a:rPr lang="en-US" sz="2800" dirty="0" smtClean="0"/>
              <a:t>?</a:t>
            </a:r>
          </a:p>
          <a:p>
            <a:pPr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5877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dirty="0"/>
              <a:t>6</a:t>
            </a:r>
            <a:r>
              <a:rPr lang="en-US" sz="2800" dirty="0" smtClean="0"/>
              <a:t>. </a:t>
            </a:r>
            <a:r>
              <a:rPr lang="en-US" sz="2800" dirty="0" err="1" smtClean="0"/>
              <a:t>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pasien</a:t>
            </a:r>
            <a:r>
              <a:rPr lang="en-US" sz="2800" dirty="0" smtClean="0"/>
              <a:t> </a:t>
            </a:r>
            <a:r>
              <a:rPr lang="en-US" sz="2800" dirty="0" err="1" smtClean="0"/>
              <a:t>diharuskan</a:t>
            </a:r>
            <a:r>
              <a:rPr lang="en-US" sz="2800" dirty="0" smtClean="0"/>
              <a:t> </a:t>
            </a:r>
            <a:r>
              <a:rPr lang="en-US" sz="2800" dirty="0" err="1" smtClean="0"/>
              <a:t>minum</a:t>
            </a:r>
            <a:r>
              <a:rPr lang="en-US" sz="2800" dirty="0" smtClean="0"/>
              <a:t> </a:t>
            </a:r>
            <a:r>
              <a:rPr lang="en-US" sz="2800" dirty="0" err="1" smtClean="0"/>
              <a:t>obat</a:t>
            </a:r>
            <a:r>
              <a:rPr lang="en-US" sz="2800" dirty="0" smtClean="0"/>
              <a:t> X </a:t>
            </a:r>
            <a:r>
              <a:rPr lang="en-US" sz="2800" dirty="0" err="1" smtClean="0"/>
              <a:t>dan</a:t>
            </a:r>
            <a:r>
              <a:rPr lang="en-US" sz="2800" dirty="0" smtClean="0"/>
              <a:t> Y yang </a:t>
            </a:r>
            <a:r>
              <a:rPr lang="en-US" sz="2800" dirty="0" err="1" smtClean="0"/>
              <a:t>masing-masing</a:t>
            </a:r>
            <a:r>
              <a:rPr lang="en-US" sz="2800" dirty="0" smtClean="0"/>
              <a:t> </a:t>
            </a:r>
            <a:r>
              <a:rPr lang="en-US" sz="2800" dirty="0" err="1" smtClean="0"/>
              <a:t>mengadung</a:t>
            </a:r>
            <a:r>
              <a:rPr lang="en-US" sz="2800" dirty="0" smtClean="0"/>
              <a:t> </a:t>
            </a:r>
            <a:r>
              <a:rPr lang="en-US" sz="2800" dirty="0" err="1" smtClean="0"/>
              <a:t>bahan</a:t>
            </a:r>
            <a:r>
              <a:rPr lang="en-US" sz="2800" dirty="0" smtClean="0"/>
              <a:t> P </a:t>
            </a:r>
            <a:r>
              <a:rPr lang="en-US" sz="2800" dirty="0" err="1" smtClean="0"/>
              <a:t>dan</a:t>
            </a:r>
            <a:r>
              <a:rPr lang="en-US" sz="2800" dirty="0" smtClean="0"/>
              <a:t> Q. </a:t>
            </a:r>
            <a:r>
              <a:rPr lang="en-US" sz="2800" dirty="0" err="1" smtClean="0"/>
              <a:t>Obat</a:t>
            </a:r>
            <a:r>
              <a:rPr lang="en-US" sz="2800" dirty="0" smtClean="0"/>
              <a:t> X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2 mg </a:t>
            </a:r>
            <a:r>
              <a:rPr lang="en-US" sz="2800" dirty="0" err="1" smtClean="0"/>
              <a:t>bahan</a:t>
            </a:r>
            <a:r>
              <a:rPr lang="en-US" sz="2800" dirty="0" smtClean="0"/>
              <a:t> P </a:t>
            </a:r>
            <a:r>
              <a:rPr lang="en-US" sz="2800" dirty="0" err="1" smtClean="0"/>
              <a:t>dan</a:t>
            </a:r>
            <a:r>
              <a:rPr lang="en-US" sz="2800" dirty="0" smtClean="0"/>
              <a:t> 3 mg </a:t>
            </a:r>
            <a:r>
              <a:rPr lang="en-US" sz="2800" dirty="0" err="1" smtClean="0"/>
              <a:t>bahan</a:t>
            </a:r>
            <a:r>
              <a:rPr lang="en-US" sz="2800" dirty="0" smtClean="0"/>
              <a:t> Q, </a:t>
            </a:r>
            <a:r>
              <a:rPr lang="en-US" sz="2800" dirty="0" err="1" smtClean="0"/>
              <a:t>sedangkan</a:t>
            </a:r>
            <a:r>
              <a:rPr lang="en-US" sz="2800" dirty="0" smtClean="0"/>
              <a:t> </a:t>
            </a:r>
            <a:r>
              <a:rPr lang="en-US" sz="2800" dirty="0" err="1" smtClean="0"/>
              <a:t>obat</a:t>
            </a:r>
            <a:r>
              <a:rPr lang="en-US" sz="2800" dirty="0" smtClean="0"/>
              <a:t> Y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4 mg </a:t>
            </a:r>
            <a:r>
              <a:rPr lang="en-US" sz="2800" dirty="0" err="1" smtClean="0"/>
              <a:t>bahan</a:t>
            </a:r>
            <a:r>
              <a:rPr lang="en-US" sz="2800" dirty="0" smtClean="0"/>
              <a:t> P </a:t>
            </a:r>
            <a:r>
              <a:rPr lang="en-US" sz="2800" dirty="0" err="1" smtClean="0"/>
              <a:t>dan</a:t>
            </a:r>
            <a:r>
              <a:rPr lang="en-US" sz="2800" dirty="0" smtClean="0"/>
              <a:t> 1 mg </a:t>
            </a:r>
            <a:r>
              <a:rPr lang="en-US" sz="2800" dirty="0" err="1" smtClean="0"/>
              <a:t>bahan</a:t>
            </a:r>
            <a:r>
              <a:rPr lang="en-US" sz="2800" dirty="0" smtClean="0"/>
              <a:t> Q.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sehari</a:t>
            </a:r>
            <a:r>
              <a:rPr lang="en-US" sz="2800" dirty="0" smtClean="0"/>
              <a:t> </a:t>
            </a:r>
            <a:r>
              <a:rPr lang="en-US" sz="2800" dirty="0" err="1" smtClean="0"/>
              <a:t>pasien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membutuhkan</a:t>
            </a:r>
            <a:r>
              <a:rPr lang="en-US" sz="2800" dirty="0" smtClean="0"/>
              <a:t> paling </a:t>
            </a:r>
            <a:r>
              <a:rPr lang="en-US" sz="2800" dirty="0" err="1" smtClean="0"/>
              <a:t>sedikit</a:t>
            </a:r>
            <a:r>
              <a:rPr lang="en-US" sz="2800" dirty="0" smtClean="0"/>
              <a:t> 10mg </a:t>
            </a:r>
            <a:r>
              <a:rPr lang="en-US" sz="2800" dirty="0" err="1" smtClean="0"/>
              <a:t>bahan</a:t>
            </a:r>
            <a:r>
              <a:rPr lang="en-US" sz="2800" dirty="0" smtClean="0"/>
              <a:t> P </a:t>
            </a:r>
            <a:r>
              <a:rPr lang="en-US" sz="2800" dirty="0" err="1" smtClean="0"/>
              <a:t>dan</a:t>
            </a:r>
            <a:r>
              <a:rPr lang="en-US" sz="2800" dirty="0" smtClean="0"/>
              <a:t> 12 mg </a:t>
            </a:r>
            <a:r>
              <a:rPr lang="en-US" sz="2800" dirty="0" err="1" smtClean="0"/>
              <a:t>bahan</a:t>
            </a:r>
            <a:r>
              <a:rPr lang="en-US" sz="2800" dirty="0" smtClean="0"/>
              <a:t> Q.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obat</a:t>
            </a:r>
            <a:r>
              <a:rPr lang="en-US" sz="2800" dirty="0" smtClean="0"/>
              <a:t> X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Rp</a:t>
            </a:r>
            <a:r>
              <a:rPr lang="en-US" sz="2800" dirty="0" smtClean="0"/>
              <a:t>. 1.000 per </a:t>
            </a:r>
            <a:r>
              <a:rPr lang="en-US" sz="2800" dirty="0" err="1" smtClean="0"/>
              <a:t>butir</a:t>
            </a:r>
            <a:r>
              <a:rPr lang="en-US" sz="2800" dirty="0" smtClean="0"/>
              <a:t>, </a:t>
            </a:r>
            <a:r>
              <a:rPr lang="en-US" sz="2800" dirty="0" err="1" smtClean="0"/>
              <a:t>sedangkan</a:t>
            </a:r>
            <a:r>
              <a:rPr lang="en-US" sz="2800" dirty="0" smtClean="0"/>
              <a:t> </a:t>
            </a:r>
            <a:r>
              <a:rPr lang="en-US" sz="2800" dirty="0" err="1" smtClean="0"/>
              <a:t>harga</a:t>
            </a:r>
            <a:r>
              <a:rPr lang="en-US" sz="2800" dirty="0" smtClean="0"/>
              <a:t> </a:t>
            </a:r>
            <a:r>
              <a:rPr lang="en-US" sz="2800" dirty="0" err="1" smtClean="0"/>
              <a:t>obat</a:t>
            </a:r>
            <a:r>
              <a:rPr lang="en-US" sz="2800" dirty="0" smtClean="0"/>
              <a:t> Y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Rp.2.100 per </a:t>
            </a:r>
            <a:r>
              <a:rPr lang="en-US" sz="2800" dirty="0" err="1" smtClean="0"/>
              <a:t>butir</a:t>
            </a:r>
            <a:r>
              <a:rPr lang="en-US" sz="2800" dirty="0" smtClean="0"/>
              <a:t>. Agar </a:t>
            </a:r>
            <a:r>
              <a:rPr lang="en-US" sz="2800" dirty="0" err="1" smtClean="0"/>
              <a:t>pengeluaran</a:t>
            </a:r>
            <a:r>
              <a:rPr lang="en-US" sz="2800" dirty="0" smtClean="0"/>
              <a:t> minimum,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banyaknya</a:t>
            </a:r>
            <a:r>
              <a:rPr lang="en-US" sz="2800" dirty="0" smtClean="0"/>
              <a:t> </a:t>
            </a:r>
            <a:r>
              <a:rPr lang="en-US" sz="2800" dirty="0" err="1" smtClean="0"/>
              <a:t>obat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dikonsumsi</a:t>
            </a:r>
            <a:r>
              <a:rPr lang="en-US" sz="2800" dirty="0" smtClean="0"/>
              <a:t> per </a:t>
            </a:r>
            <a:r>
              <a:rPr lang="en-US" sz="2800" dirty="0" err="1" smtClean="0"/>
              <a:t>hari</a:t>
            </a:r>
            <a:r>
              <a:rPr lang="en-US" sz="2800" dirty="0" smtClean="0"/>
              <a:t>?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685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smtClean="0"/>
              <a:t>TUGAS (PR)</a:t>
            </a:r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86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Formulasi Model Matematika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Masalah keputusan yang sering dihadapi analis adalah alokasi optimum sumber daya.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Sumber daya dapat berupa uang, tenaga kerja, bahan mentah, kapasitas mesin, waktu, ruangan atau teknologi.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Tugas analis adalah mencapai hasil terbaik dengan keterbatasan sumber daya itu.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Setelah masalah diidentifikasi, tujuan ditetapkan, langkah selanjutnya adalah formulasi model matematika.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mtClean="0"/>
              <a:t>Formulasi Model Matematika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800" dirty="0" err="1" smtClean="0"/>
              <a:t>Formulasi</a:t>
            </a:r>
            <a:r>
              <a:rPr lang="en-US" altLang="en-US" sz="2800" dirty="0" smtClean="0"/>
              <a:t> model </a:t>
            </a:r>
            <a:r>
              <a:rPr lang="en-US" altLang="en-US" sz="2800" dirty="0" err="1" smtClean="0"/>
              <a:t>matematika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ada</a:t>
            </a:r>
            <a:r>
              <a:rPr lang="en-US" altLang="en-US" sz="2800" dirty="0" smtClean="0"/>
              <a:t> 3 </a:t>
            </a:r>
            <a:r>
              <a:rPr lang="en-US" altLang="en-US" sz="2800" dirty="0" err="1" smtClean="0"/>
              <a:t>tahap</a:t>
            </a:r>
            <a:r>
              <a:rPr lang="en-US" altLang="en-US" sz="2800" dirty="0" smtClean="0"/>
              <a:t>:</a:t>
            </a:r>
          </a:p>
          <a:p>
            <a:pPr marL="514350" indent="-514350" eaLnBrk="1" hangingPunct="1">
              <a:lnSpc>
                <a:spcPct val="80000"/>
              </a:lnSpc>
              <a:buFont typeface="Arial" charset="0"/>
              <a:buAutoNum type="arabicPeriod"/>
              <a:defRPr/>
            </a:pPr>
            <a:r>
              <a:rPr lang="en-US" altLang="en-US" sz="2800" dirty="0" err="1" smtClean="0"/>
              <a:t>Tentukan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variabel</a:t>
            </a:r>
            <a:r>
              <a:rPr lang="en-US" altLang="en-US" sz="2800" dirty="0" smtClean="0"/>
              <a:t> yang </a:t>
            </a:r>
            <a:r>
              <a:rPr lang="en-US" altLang="en-US" sz="2800" dirty="0" err="1" smtClean="0"/>
              <a:t>tidak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diketahui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dinyatakan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dalam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simbol</a:t>
            </a:r>
            <a:r>
              <a:rPr lang="en-US" altLang="en-US" sz="2800" dirty="0" smtClean="0"/>
              <a:t>.</a:t>
            </a:r>
          </a:p>
          <a:p>
            <a:pPr marL="514350" indent="-514350" eaLnBrk="1" hangingPunct="1">
              <a:lnSpc>
                <a:spcPct val="80000"/>
              </a:lnSpc>
              <a:buFont typeface="Arial" charset="0"/>
              <a:buAutoNum type="arabicPeriod"/>
              <a:defRPr/>
            </a:pPr>
            <a:r>
              <a:rPr lang="en-US" altLang="en-US" sz="2800" dirty="0" err="1" smtClean="0"/>
              <a:t>Membentuk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fungsi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tujuan</a:t>
            </a:r>
            <a:r>
              <a:rPr lang="en-US" altLang="en-US" sz="2800" dirty="0" smtClean="0"/>
              <a:t> yang </a:t>
            </a:r>
            <a:r>
              <a:rPr lang="en-US" altLang="en-US" sz="2800" dirty="0" err="1" smtClean="0"/>
              <a:t>ditunjukkan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sebagai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suatu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hubungan</a:t>
            </a:r>
            <a:r>
              <a:rPr lang="en-US" altLang="en-US" sz="2800" dirty="0" smtClean="0"/>
              <a:t> linier </a:t>
            </a:r>
            <a:r>
              <a:rPr lang="en-US" altLang="en-US" sz="2800" dirty="0" err="1" smtClean="0"/>
              <a:t>dari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variabel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keputusan</a:t>
            </a:r>
            <a:r>
              <a:rPr lang="en-US" altLang="en-US" sz="2800" dirty="0" smtClean="0"/>
              <a:t>.</a:t>
            </a:r>
          </a:p>
          <a:p>
            <a:pPr marL="514350" indent="-514350" eaLnBrk="1" hangingPunct="1">
              <a:lnSpc>
                <a:spcPct val="80000"/>
              </a:lnSpc>
              <a:buFont typeface="Arial" charset="0"/>
              <a:buAutoNum type="arabicPeriod"/>
              <a:defRPr/>
            </a:pPr>
            <a:r>
              <a:rPr lang="en-US" altLang="en-US" sz="2800" dirty="0" err="1" smtClean="0"/>
              <a:t>Menentukan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semua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kendala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masalah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tersebut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mengekspresikannya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dalam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persamaan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atau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pertidaksamaan</a:t>
            </a:r>
            <a:r>
              <a:rPr lang="en-US" altLang="en-U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Fungsi kendala berupa sistem pertidaksamaan linier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01000" cy="685800"/>
          </a:xfrm>
        </p:spPr>
        <p:txBody>
          <a:bodyPr/>
          <a:lstStyle/>
          <a:p>
            <a:pPr eaLnBrk="1" hangingPunct="1">
              <a:defRPr/>
            </a:pPr>
            <a:r>
              <a:rPr lang="pt-BR" sz="3400" b="1" dirty="0" smtClean="0"/>
              <a:t>Sistem Persamaan Linear</a:t>
            </a:r>
            <a:endParaRPr lang="en-US" sz="3400" b="1" dirty="0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1066800"/>
            <a:ext cx="8001000" cy="55626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pt-BR" dirty="0" smtClean="0"/>
              <a:t>Secara umum, dapat didefinisikan</a:t>
            </a:r>
            <a:r>
              <a:rPr lang="pt-BR" b="1" dirty="0" smtClean="0"/>
              <a:t> Persamaan </a:t>
            </a:r>
            <a:r>
              <a:rPr lang="pt-BR" b="1" dirty="0"/>
              <a:t>L</a:t>
            </a:r>
            <a:r>
              <a:rPr lang="pt-BR" b="1" dirty="0" smtClean="0"/>
              <a:t>inear</a:t>
            </a:r>
            <a:r>
              <a:rPr lang="pt-BR" dirty="0" smtClean="0"/>
              <a:t> dengan </a:t>
            </a:r>
            <a:r>
              <a:rPr lang="pt-BR" i="1" dirty="0" smtClean="0"/>
              <a:t>n </a:t>
            </a:r>
            <a:r>
              <a:rPr lang="pt-BR" dirty="0" smtClean="0"/>
              <a:t>variabel </a:t>
            </a:r>
            <a:r>
              <a:rPr lang="pt-BR" i="1" dirty="0" smtClean="0"/>
              <a:t>x</a:t>
            </a:r>
            <a:r>
              <a:rPr lang="pt-BR" baseline="-25000" dirty="0" smtClean="0"/>
              <a:t>1</a:t>
            </a:r>
            <a:r>
              <a:rPr lang="pt-BR" dirty="0" smtClean="0"/>
              <a:t>, </a:t>
            </a:r>
            <a:r>
              <a:rPr lang="pt-BR" i="1" dirty="0" smtClean="0"/>
              <a:t>x</a:t>
            </a:r>
            <a:r>
              <a:rPr lang="pt-BR" baseline="-25000" dirty="0" smtClean="0"/>
              <a:t>2</a:t>
            </a:r>
            <a:r>
              <a:rPr lang="pt-BR" dirty="0" smtClean="0"/>
              <a:t>, . . . </a:t>
            </a:r>
            <a:r>
              <a:rPr lang="pt-BR" i="1" dirty="0" smtClean="0"/>
              <a:t>x</a:t>
            </a:r>
            <a:r>
              <a:rPr lang="pt-BR" i="1" baseline="-25000" dirty="0" smtClean="0"/>
              <a:t>n</a:t>
            </a:r>
            <a:r>
              <a:rPr lang="pt-BR" i="1" dirty="0" smtClean="0"/>
              <a:t>  </a:t>
            </a:r>
            <a:r>
              <a:rPr lang="pt-BR" dirty="0" smtClean="0"/>
              <a:t>dan </a:t>
            </a:r>
            <a:r>
              <a:rPr lang="pt-BR" i="1" dirty="0" smtClean="0"/>
              <a:t>a</a:t>
            </a:r>
            <a:r>
              <a:rPr lang="pt-BR" baseline="-25000" dirty="0" smtClean="0"/>
              <a:t>1</a:t>
            </a:r>
            <a:r>
              <a:rPr lang="pt-BR" dirty="0" smtClean="0"/>
              <a:t>, </a:t>
            </a:r>
            <a:r>
              <a:rPr lang="pt-BR" i="1" dirty="0" smtClean="0"/>
              <a:t>a</a:t>
            </a:r>
            <a:r>
              <a:rPr lang="pt-BR" baseline="-25000" dirty="0" smtClean="0"/>
              <a:t>2</a:t>
            </a:r>
            <a:r>
              <a:rPr lang="pt-BR" dirty="0" smtClean="0"/>
              <a:t>, . . ., </a:t>
            </a:r>
            <a:r>
              <a:rPr lang="pt-BR" i="1" dirty="0" smtClean="0"/>
              <a:t>a</a:t>
            </a:r>
            <a:r>
              <a:rPr lang="pt-BR" i="1" baseline="-25000" dirty="0" smtClean="0"/>
              <a:t>n</a:t>
            </a:r>
            <a:r>
              <a:rPr lang="pt-BR" dirty="0" smtClean="0"/>
              <a:t>, </a:t>
            </a:r>
            <a:r>
              <a:rPr lang="pt-BR" i="1" dirty="0" smtClean="0"/>
              <a:t>b </a:t>
            </a:r>
            <a:r>
              <a:rPr lang="pt-BR" dirty="0" smtClean="0"/>
              <a:t>adalah konstanta-konstanta real</a:t>
            </a:r>
            <a:r>
              <a:rPr lang="en-US" dirty="0" smtClean="0"/>
              <a:t> </a:t>
            </a:r>
            <a:r>
              <a:rPr lang="pt-BR" dirty="0" smtClean="0"/>
              <a:t>dalam bentuk berikut :</a:t>
            </a:r>
          </a:p>
          <a:p>
            <a:pPr eaLnBrk="1" hangingPunct="1">
              <a:defRPr/>
            </a:pPr>
            <a:endParaRPr lang="en-US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pt-BR" dirty="0" smtClean="0"/>
              <a:t>Jika melibatkan lebih dari satu persamaan, maka disebut dengan </a:t>
            </a:r>
            <a:r>
              <a:rPr lang="pt-BR" b="1" i="1" dirty="0" smtClean="0"/>
              <a:t>Sistem </a:t>
            </a:r>
            <a:r>
              <a:rPr lang="pt-BR" b="1" i="1" dirty="0"/>
              <a:t>P</a:t>
            </a:r>
            <a:r>
              <a:rPr lang="pt-BR" b="1" i="1" dirty="0" smtClean="0"/>
              <a:t>ersamaan Linear</a:t>
            </a:r>
            <a:r>
              <a:rPr lang="pt-BR" dirty="0" smtClean="0"/>
              <a:t>.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dituliskan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 smtClean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pt-BR" dirty="0" smtClean="0"/>
              <a:t>Untuk </a:t>
            </a:r>
            <a:r>
              <a:rPr lang="pt-BR" b="1" dirty="0" smtClean="0"/>
              <a:t>pertidaksamaan linear</a:t>
            </a:r>
            <a:r>
              <a:rPr lang="pt-BR" dirty="0" smtClean="0"/>
              <a:t>, tanda “ = ” diganti dengan “ ≤ ”,  “ &lt; ”, “ ≥ ”,  “ &gt; ”. </a:t>
            </a:r>
            <a:endParaRPr lang="en-US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 smtClean="0"/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2819400" y="2209800"/>
          <a:ext cx="38100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4" imgW="1549400" imgH="228600" progId="Equation.3">
                  <p:embed/>
                </p:oleObj>
              </mc:Choice>
              <mc:Fallback>
                <p:oleObj name="Equation" r:id="rId4" imgW="15494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209800"/>
                        <a:ext cx="38100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011488" y="3657600"/>
          <a:ext cx="3694112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6" imgW="1752600" imgH="914400" progId="Equation.3">
                  <p:embed/>
                </p:oleObj>
              </mc:Choice>
              <mc:Fallback>
                <p:oleObj name="Equation" r:id="rId6" imgW="1752600" imgH="914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3657600"/>
                        <a:ext cx="3694112" cy="192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0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0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  <p:bldP spid="102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400" b="1" dirty="0" err="1" smtClean="0"/>
              <a:t>Nilai</a:t>
            </a:r>
            <a:r>
              <a:rPr lang="en-US" sz="3400" b="1" dirty="0" smtClean="0"/>
              <a:t> Optimum </a:t>
            </a:r>
            <a:r>
              <a:rPr lang="en-US" sz="3400" b="1" dirty="0" err="1" smtClean="0"/>
              <a:t>Suatu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Fungsi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Objektif</a:t>
            </a:r>
            <a:endParaRPr lang="en-US" sz="3400" b="1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en-US" sz="3200" smtClean="0"/>
              <a:t>Bentuk umum dari fungsi tersebut adalah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en-US" sz="3200" i="1" smtClean="0"/>
              <a:t>	f</a:t>
            </a:r>
            <a:r>
              <a:rPr lang="en-US" sz="3200" smtClean="0"/>
              <a:t>(</a:t>
            </a:r>
            <a:r>
              <a:rPr lang="en-US" sz="3200" i="1" smtClean="0"/>
              <a:t>x</a:t>
            </a:r>
            <a:r>
              <a:rPr lang="en-US" sz="3200" smtClean="0"/>
              <a:t>, </a:t>
            </a:r>
            <a:r>
              <a:rPr lang="en-US" sz="3200" i="1" smtClean="0"/>
              <a:t>y</a:t>
            </a:r>
            <a:r>
              <a:rPr lang="en-US" sz="3200" smtClean="0"/>
              <a:t>) = </a:t>
            </a:r>
            <a:r>
              <a:rPr lang="en-US" sz="3200" i="1" smtClean="0"/>
              <a:t>ax +</a:t>
            </a:r>
            <a:r>
              <a:rPr lang="en-US" sz="3200" smtClean="0"/>
              <a:t> </a:t>
            </a:r>
            <a:r>
              <a:rPr lang="en-US" sz="3200" i="1" smtClean="0"/>
              <a:t>by</a:t>
            </a:r>
            <a:r>
              <a:rPr lang="en-US" sz="3200" smtClean="0"/>
              <a:t>.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en-US" sz="3200" smtClean="0"/>
              <a:t>Suatu fungsi yang akan dioptimumkan (maksimum atau minimum). Fungsi ini disebut fungsi objektif.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/>
              <a:t>Ada 4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menyelesaikan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Program Linier:</a:t>
            </a:r>
            <a:endParaRPr lang="en-US" sz="2800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charset="0"/>
              <a:buAutoNum type="arabicPeriod"/>
            </a:pPr>
            <a:r>
              <a:rPr lang="en-US" sz="2800" smtClean="0"/>
              <a:t>Metode Grafik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2800" smtClean="0"/>
              <a:t>Metode Simpleks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2800" smtClean="0"/>
              <a:t>Metode 2 Fasa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en-US" sz="2800" smtClean="0"/>
              <a:t>Metode Primal Dual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892</TotalTime>
  <Words>1488</Words>
  <Application>Microsoft Office PowerPoint</Application>
  <PresentationFormat>On-screen Show (4:3)</PresentationFormat>
  <Paragraphs>227</Paragraphs>
  <Slides>38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Clarity</vt:lpstr>
      <vt:lpstr>Equation</vt:lpstr>
      <vt:lpstr>Bitmap Image</vt:lpstr>
      <vt:lpstr>BAB II Program Linier (Metode Grafik)</vt:lpstr>
      <vt:lpstr>Pembahasan</vt:lpstr>
      <vt:lpstr>Pengertian Umum</vt:lpstr>
      <vt:lpstr>Formulasi Model Matematika</vt:lpstr>
      <vt:lpstr>Formulasi Model Matematika</vt:lpstr>
      <vt:lpstr>Fungsi Kendala</vt:lpstr>
      <vt:lpstr>Sistem Persamaan Linear</vt:lpstr>
      <vt:lpstr>Nilai Optimum Suatu Fungsi Objektif</vt:lpstr>
      <vt:lpstr>Ada 4 cara untuk menyelesaikan masalah Program Linier:</vt:lpstr>
      <vt:lpstr>I. METODE GRAFIK</vt:lpstr>
      <vt:lpstr>I. METODE GRAFIK</vt:lpstr>
      <vt:lpstr>Metode Uji Titik Pojok </vt:lpstr>
      <vt:lpstr>contoh: Garis x  + y =  2 </vt:lpstr>
      <vt:lpstr>Daerah x + y ≥ 2 ini diarsir seperti pada gambar berikut : </vt:lpstr>
      <vt:lpstr>Jika daerah tersebut dibatasi untuk nilai-nilai  x, y ≥ 0, maka diperoleh gambar seperti berikut : </vt:lpstr>
      <vt:lpstr>PowerPoint Presentation</vt:lpstr>
      <vt:lpstr>Langkah-langkah: </vt:lpstr>
      <vt:lpstr>4. Membuat Grafik</vt:lpstr>
      <vt:lpstr>5. Tentukan titik pojok Perhatikan daerah penyelesaian dari grafik pada gambar di atas.</vt:lpstr>
      <vt:lpstr>PowerPoint Presentation</vt:lpstr>
      <vt:lpstr>PowerPoint Presentation</vt:lpstr>
      <vt:lpstr>6. Uji titik-titik pojok ke fungsi objektif f(x,y) = 40.000x + 30.000y, sehingga fungsi objektif ini maksimum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Soal minimum</vt:lpstr>
      <vt:lpstr>PowerPoint Presentation</vt:lpstr>
      <vt:lpstr>Grafik</vt:lpstr>
      <vt:lpstr>Uji titik pojok </vt:lpstr>
      <vt:lpstr>TUGAS (PR) </vt:lpstr>
      <vt:lpstr>TUGAS (PR) </vt:lpstr>
      <vt:lpstr>TUGAS (PR) </vt:lpstr>
      <vt:lpstr>TUGAS (PR) </vt:lpstr>
      <vt:lpstr>TUGAS (PR)</vt:lpstr>
      <vt:lpstr>PowerPoint Presentation</vt:lpstr>
    </vt:vector>
  </TitlesOfParts>
  <Company>gresik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II Program Linier</dc:title>
  <dc:creator>Devie</dc:creator>
  <cp:lastModifiedBy>pc</cp:lastModifiedBy>
  <cp:revision>67</cp:revision>
  <cp:lastPrinted>2018-08-30T08:40:51Z</cp:lastPrinted>
  <dcterms:created xsi:type="dcterms:W3CDTF">2010-09-30T00:15:39Z</dcterms:created>
  <dcterms:modified xsi:type="dcterms:W3CDTF">2018-09-05T08:03:03Z</dcterms:modified>
</cp:coreProperties>
</file>